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05" r:id="rId3"/>
    <p:sldId id="306" r:id="rId4"/>
    <p:sldId id="308" r:id="rId5"/>
    <p:sldId id="298" r:id="rId6"/>
    <p:sldId id="297" r:id="rId7"/>
    <p:sldId id="310" r:id="rId8"/>
    <p:sldId id="304" r:id="rId9"/>
    <p:sldId id="312" r:id="rId10"/>
    <p:sldId id="313" r:id="rId11"/>
    <p:sldId id="311" r:id="rId12"/>
    <p:sldId id="315" r:id="rId13"/>
    <p:sldId id="301" r:id="rId14"/>
    <p:sldId id="302" r:id="rId15"/>
    <p:sldId id="303" r:id="rId16"/>
    <p:sldId id="314" r:id="rId17"/>
    <p:sldId id="317" r:id="rId18"/>
    <p:sldId id="316" r:id="rId19"/>
    <p:sldId id="319" r:id="rId20"/>
    <p:sldId id="318" r:id="rId21"/>
    <p:sldId id="321" r:id="rId22"/>
    <p:sldId id="320" r:id="rId23"/>
    <p:sldId id="32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03" autoAdjust="0"/>
  </p:normalViewPr>
  <p:slideViewPr>
    <p:cSldViewPr>
      <p:cViewPr varScale="1">
        <p:scale>
          <a:sx n="72" d="100"/>
          <a:sy n="72" d="100"/>
        </p:scale>
        <p:origin x="152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0A2F0-E48D-4E8A-AA0E-FDDBC0F6799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A63F-1E0C-4737-807C-1E1D08BCA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628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2821A-A186-4296-BDE8-BFBFE66571AF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162FF-0560-42AD-B9D1-86B677419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670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35868-4F7C-4F8D-A923-1263B5C0953C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28303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Dissolution of the Ottoman Empire      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 The Armenian genocide      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Creation of new Arab states      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British promises to both Arabs and Jews created a new problem in Palestine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Britain promised to start the process of creating self-government in India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0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7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Rearrangement of the map of Central Europe 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  Creation of independent Poland Czechoslovakia, Yugoslavia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 Created new problems of ethnic minorities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  Triggered the Russian Bolshevik revolution (1917)  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the Treaty of Versailles (1919) made the conditions that caused World War II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  Germany lost its colonial empire and 15 percent of its European territory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  Germany was required to pay heavy reparations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  Germany suffered restriction of its military forces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d.  Germany had to accept sole responsibility for the outbreak of the war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e.  Germans resented the treaty immensely </a:t>
            </a:r>
            <a:r>
              <a:rPr lang="en-US" dirty="0"/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the Treaty of Versailles (1919) made the conditions that caused World War II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  Germany lost its colonial empire and 15 percent of its European territory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  Germany was required to pay heavy reparations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  Germany suffered restriction of its military forces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d.  Germany had to accept sole responsibility for the outbreak of the war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e.  Germans resented the treaty immensely </a:t>
            </a:r>
            <a:r>
              <a:rPr lang="en-US" dirty="0"/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00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162FF-0560-42AD-B9D1-86B6774190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0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Made last Reparations payment October 3, 2010.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A8B03-A55D-4CCA-B328-E738BD7A5584}" type="slidenum">
              <a:rPr lang="en-US" altLang="en-US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2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1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5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5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0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F60B-7693-4C2F-86F7-86775AB66D15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1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2F60B-7693-4C2F-86F7-86775AB66D15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0957E-DB23-4103-B8EC-9044B9D42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2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768" y="762000"/>
            <a:ext cx="8534400" cy="21336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368" y="2914095"/>
            <a:ext cx="88392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XXI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Collapse and Recovery of Europe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1914–1970s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Versailles, The Great Depression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Rise of Dictators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88768" y="60812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W.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Strayer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74571"/>
            <a:ext cx="7077075" cy="629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-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Post-WWI</a:t>
            </a:r>
          </a:p>
        </p:txBody>
      </p:sp>
    </p:spTree>
    <p:extLst>
      <p:ext uri="{BB962C8B-B14F-4D97-AF65-F5344CB8AC3E}">
        <p14:creationId xmlns:p14="http://schemas.microsoft.com/office/powerpoint/2010/main" val="259069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Paris Peace Conference</a:t>
            </a:r>
            <a:br>
              <a:rPr lang="en-US" dirty="0"/>
            </a:br>
            <a:r>
              <a:rPr lang="en-US" dirty="0"/>
              <a:t>(The Big Four)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>
              <a:buNone/>
            </a:pP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76" y="458829"/>
            <a:ext cx="2009776" cy="26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15" y="1760259"/>
            <a:ext cx="2348514" cy="234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75" y="2306633"/>
            <a:ext cx="2138575" cy="27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1064" y="3117917"/>
            <a:ext cx="2133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Georges Clemenceau</a:t>
            </a:r>
          </a:p>
          <a:p>
            <a:r>
              <a:rPr lang="en-US" sz="1700" dirty="0"/>
              <a:t>(France)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0243" y="4043406"/>
            <a:ext cx="256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Woodrow Wilson</a:t>
            </a:r>
          </a:p>
          <a:p>
            <a:pPr algn="ctr"/>
            <a:r>
              <a:rPr lang="en-US" dirty="0"/>
              <a:t>(United States)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3412" y="5046683"/>
            <a:ext cx="21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David Lloyd George</a:t>
            </a:r>
          </a:p>
          <a:p>
            <a:r>
              <a:rPr lang="en-US" dirty="0"/>
              <a:t>(Great Britain)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" y="1825625"/>
            <a:ext cx="1905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603" y="4359275"/>
            <a:ext cx="184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Vittorio Orlando</a:t>
            </a:r>
          </a:p>
          <a:p>
            <a:r>
              <a:rPr lang="en-US" dirty="0"/>
              <a:t>(Italy)</a:t>
            </a:r>
          </a:p>
        </p:txBody>
      </p:sp>
      <p:pic>
        <p:nvPicPr>
          <p:cNvPr id="2051" name="Picture 3" descr="C:\Users\Conor\AppData\Local\Microsoft\Windows\Temporary Internet Files\Content.IE5\KSODARCR\MC90000120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864" y="3422712"/>
            <a:ext cx="422213" cy="2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nor\AppData\Local\Microsoft\Windows\Temporary Internet Files\Content.IE5\FMMINKW9\MC90000121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17" y="4714882"/>
            <a:ext cx="447171" cy="29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nor\AppData\Local\Microsoft\Windows\Temporary Internet Files\Content.IE5\MFJFRT86\MC90000102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00" y="4338458"/>
            <a:ext cx="537667" cy="2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onor\AppData\Local\Microsoft\Windows\Temporary Internet Files\Content.IE5\KSODARCR\MC90001883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37" y="5369848"/>
            <a:ext cx="573405" cy="2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4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03712"/>
          </a:xfrm>
          <a:extLst/>
        </p:spPr>
        <p:txBody>
          <a:bodyPr/>
          <a:lstStyle/>
          <a:p>
            <a:pPr marL="1581912" lvl="5" indent="0">
              <a:buFontTx/>
              <a:buNone/>
              <a:defRPr/>
            </a:pPr>
            <a:r>
              <a:rPr lang="en-US" sz="3400" dirty="0"/>
              <a:t>		</a:t>
            </a:r>
            <a:r>
              <a:rPr lang="en-US" sz="3400" b="1" dirty="0"/>
              <a:t>ARTICLE 231</a:t>
            </a:r>
          </a:p>
          <a:p>
            <a:pPr marL="1581912" lvl="5" indent="0">
              <a:buFontTx/>
              <a:buNone/>
              <a:defRPr/>
            </a:pPr>
            <a:endParaRPr lang="en-US" sz="1200" b="1" dirty="0"/>
          </a:p>
          <a:p>
            <a:pPr marL="1581912" lvl="5" indent="0">
              <a:buFontTx/>
              <a:buNone/>
              <a:defRPr/>
            </a:pPr>
            <a:r>
              <a:rPr lang="en-US" sz="3400" b="1" dirty="0"/>
              <a:t>     ‘WAR GUILT CLAUSE’</a:t>
            </a:r>
            <a:endParaRPr lang="en-US" sz="2800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Held Germany completely responsible for the war and thus responsible for its damages.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9100" y="4572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Treaty of Versailles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946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71600"/>
            <a:ext cx="8839200" cy="6400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Treaty of Versailles (1919) made the  conditions that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caused World War II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  a. Germany had to accept sole responsibility for the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outbreak of the war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b. Germany lost its colonial empire and 15% of its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European territory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 Germany was required to pay heavy reparations 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0173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Legacies of the Great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6400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Germany suffered restriction of its military forces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e.  Germans resented the treaty immensely  </a:t>
            </a:r>
          </a:p>
        </p:txBody>
      </p:sp>
    </p:spTree>
    <p:extLst>
      <p:ext uri="{BB962C8B-B14F-4D97-AF65-F5344CB8AC3E}">
        <p14:creationId xmlns:p14="http://schemas.microsoft.com/office/powerpoint/2010/main" val="291937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Legacies of the Great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71600"/>
            <a:ext cx="8839200" cy="6400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82" y="914400"/>
            <a:ext cx="4693717" cy="57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82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11188" y="476250"/>
            <a:ext cx="6048375" cy="532765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75581" y="1204268"/>
            <a:ext cx="431958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Baskerville Old Face" panose="02020602080505020303" pitchFamily="18" charset="0"/>
              </a:rPr>
              <a:t>Today in the Hall of Mirrors of Versailles the disgraceful Treaty is being signed.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Baskerville Old Face" panose="02020602080505020303" pitchFamily="18" charset="0"/>
              </a:rPr>
              <a:t>Do not forget it. The German people will press forward to reconquer the place among nations to which we deserve. Then will come revenge for the shame of 1919.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156325" y="1989138"/>
            <a:ext cx="26638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/>
              <a:t>From a German Newspaper on the day the treaty was signed.</a:t>
            </a:r>
          </a:p>
        </p:txBody>
      </p:sp>
    </p:spTree>
    <p:extLst>
      <p:ext uri="{BB962C8B-B14F-4D97-AF65-F5344CB8AC3E}">
        <p14:creationId xmlns:p14="http://schemas.microsoft.com/office/powerpoint/2010/main" val="32080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/>
      <p:bldP spid="71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110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of the Treaty were to be enforced by the League of Nations.</a:t>
            </a:r>
          </a:p>
          <a:p>
            <a:pPr>
              <a:defRPr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Weimar Republic was associated with the humiliation of the Treaty of Versailles</a:t>
            </a:r>
          </a:p>
          <a:p>
            <a:pPr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Germans believed that the German Revolution of 1918-1919  was orchestrated by the “November Criminals” who later assumed office in the new Weimer Republic.  </a:t>
            </a:r>
          </a:p>
          <a:p>
            <a:pPr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French security was a real concern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60 Million to Germany’s 80 Million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Germans/Prussians have invaded France 1813, 1815, 1870 and 1914.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9100" y="1524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Treaty of Versailles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79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52400"/>
            <a:ext cx="7886700" cy="1081089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i="1" dirty="0">
                <a:latin typeface="+mn-lt"/>
              </a:rPr>
              <a:t>HYPERINFLATION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3489"/>
            <a:ext cx="9144000" cy="5472110"/>
          </a:xfrm>
        </p:spPr>
        <p:txBody>
          <a:bodyPr>
            <a:normAutofit/>
          </a:bodyPr>
          <a:lstStyle/>
          <a:p>
            <a:pPr marL="137160" indent="0" algn="ctr">
              <a:buFontTx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German Mark v. the U.S. Dollar</a:t>
            </a:r>
          </a:p>
          <a:p>
            <a:pPr marL="137160" indent="0">
              <a:buFontTx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1914: $1 = 4 Marks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1921: $1 = 75 Marks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02/1923: $1 = 48,000 Marks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10/1923: $1 = 440,000,000 Marks (440 million)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11/1923: $1 = 4,200,000,000,000 Marks (4.2 trillion)                       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79" y="-152400"/>
            <a:ext cx="361161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215704"/>
            <a:ext cx="5819775" cy="384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34" y="1462766"/>
            <a:ext cx="41719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Legacies of the Great War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3581"/>
            <a:ext cx="5081885" cy="6400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219200"/>
            <a:ext cx="6791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05200"/>
            <a:ext cx="4744720" cy="31597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5334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96" y="2590800"/>
            <a:ext cx="7886700" cy="41782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65126"/>
            <a:ext cx="754684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0800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35"/>
            <a:ext cx="4648200" cy="488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5614629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5101"/>
            <a:ext cx="576262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Legacies of the Great War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2" y="1524000"/>
            <a:ext cx="6200775" cy="427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9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Legacies of the Great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4" y="1079377"/>
            <a:ext cx="6610351" cy="4957763"/>
          </a:xfrm>
        </p:spPr>
      </p:pic>
    </p:spTree>
    <p:extLst>
      <p:ext uri="{BB962C8B-B14F-4D97-AF65-F5344CB8AC3E}">
        <p14:creationId xmlns:p14="http://schemas.microsoft.com/office/powerpoint/2010/main" val="176985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Legacies of the Great War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143000"/>
            <a:ext cx="4319296" cy="57721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Legacies of the Great War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15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Dissolution of the Ottoman Empire      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  The Armenian genocide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   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34" y="2362200"/>
            <a:ext cx="7601165" cy="5198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Legacies of the Great War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4552950" cy="33528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" y="1065320"/>
            <a:ext cx="836341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Legacies of the Great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6400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Rearrangement of the map of Central Europe 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  Creation of independent Poland Czechoslovakia,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Yugoslavia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  Created new problems of ethnic minorities    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  Triggered the Russian Bolshevik revolution (1917) 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0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6368" r="10879" b="6020"/>
          <a:stretch/>
        </p:blipFill>
        <p:spPr bwMode="auto">
          <a:xfrm>
            <a:off x="1295400" y="725464"/>
            <a:ext cx="6553200" cy="531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3418" y="17578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Pre-WWI</a:t>
            </a:r>
          </a:p>
        </p:txBody>
      </p:sp>
    </p:spTree>
    <p:extLst>
      <p:ext uri="{BB962C8B-B14F-4D97-AF65-F5344CB8AC3E}">
        <p14:creationId xmlns:p14="http://schemas.microsoft.com/office/powerpoint/2010/main" val="658304699"/>
      </p:ext>
    </p:extLst>
  </p:cSld>
  <p:clrMapOvr>
    <a:masterClrMapping/>
  </p:clrMapOvr>
</p:sld>
</file>

<file path=ppt/theme/theme1.xml><?xml version="1.0" encoding="utf-8"?>
<a:theme xmlns:a="http://schemas.openxmlformats.org/drawingml/2006/main" name="New Microsoft PowerPoin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Microsoft PowerPoint Presentation</Template>
  <TotalTime>696</TotalTime>
  <Words>363</Words>
  <Application>Microsoft Office PowerPoint</Application>
  <PresentationFormat>On-screen Show (4:3)</PresentationFormat>
  <Paragraphs>122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Baskerville Old Face</vt:lpstr>
      <vt:lpstr>Calibri</vt:lpstr>
      <vt:lpstr>Calibri Light</vt:lpstr>
      <vt:lpstr>Times New Roman</vt:lpstr>
      <vt:lpstr>New Microsoft PowerPoint Presentation</vt:lpstr>
      <vt:lpstr>Ways of the World: A Brief Global History  First Edition</vt:lpstr>
      <vt:lpstr>Legacies of the Great War</vt:lpstr>
      <vt:lpstr>Legacies of the Great War</vt:lpstr>
      <vt:lpstr>Legacies of the Great War</vt:lpstr>
      <vt:lpstr>Legacies of the Great War</vt:lpstr>
      <vt:lpstr>Legacies of the Great War</vt:lpstr>
      <vt:lpstr>Legacies of the Great War</vt:lpstr>
      <vt:lpstr>Legacies of the Great War</vt:lpstr>
      <vt:lpstr>PowerPoint Presentation</vt:lpstr>
      <vt:lpstr>PowerPoint Presentation</vt:lpstr>
      <vt:lpstr>Paris Peace Conference (The Big Four)</vt:lpstr>
      <vt:lpstr>PowerPoint Presentation</vt:lpstr>
      <vt:lpstr>The Treaty of Versailles</vt:lpstr>
      <vt:lpstr>Legacies of the Great War</vt:lpstr>
      <vt:lpstr>Legacies of the Great War</vt:lpstr>
      <vt:lpstr>PowerPoint Presentation</vt:lpstr>
      <vt:lpstr>PowerPoint Presentation</vt:lpstr>
      <vt:lpstr>HYPERINFLATION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Johnson, Glen</dc:creator>
  <cp:lastModifiedBy>Greg Scott</cp:lastModifiedBy>
  <cp:revision>85</cp:revision>
  <dcterms:created xsi:type="dcterms:W3CDTF">2012-12-18T14:12:11Z</dcterms:created>
  <dcterms:modified xsi:type="dcterms:W3CDTF">2016-04-20T01:25:08Z</dcterms:modified>
</cp:coreProperties>
</file>