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5" r:id="rId2"/>
    <p:sldId id="271" r:id="rId3"/>
    <p:sldId id="279" r:id="rId4"/>
    <p:sldId id="291" r:id="rId5"/>
    <p:sldId id="320" r:id="rId6"/>
    <p:sldId id="284" r:id="rId7"/>
    <p:sldId id="321" r:id="rId8"/>
    <p:sldId id="285" r:id="rId9"/>
    <p:sldId id="322" r:id="rId10"/>
    <p:sldId id="286" r:id="rId11"/>
    <p:sldId id="292" r:id="rId12"/>
    <p:sldId id="288" r:id="rId13"/>
    <p:sldId id="287" r:id="rId14"/>
    <p:sldId id="267" r:id="rId15"/>
    <p:sldId id="293" r:id="rId16"/>
    <p:sldId id="324" r:id="rId17"/>
    <p:sldId id="294" r:id="rId18"/>
    <p:sldId id="323" r:id="rId19"/>
    <p:sldId id="289" r:id="rId20"/>
    <p:sldId id="278" r:id="rId21"/>
    <p:sldId id="260" r:id="rId22"/>
    <p:sldId id="272" r:id="rId23"/>
    <p:sldId id="280" r:id="rId24"/>
    <p:sldId id="256" r:id="rId25"/>
    <p:sldId id="259" r:id="rId26"/>
    <p:sldId id="317" r:id="rId27"/>
    <p:sldId id="318" r:id="rId28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710" autoAdjust="0"/>
  </p:normalViewPr>
  <p:slideViewPr>
    <p:cSldViewPr>
      <p:cViewPr varScale="1">
        <p:scale>
          <a:sx n="70" d="100"/>
          <a:sy n="70" d="100"/>
        </p:scale>
        <p:origin x="7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6724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66724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DCFC3137-B0B9-4DB7-A413-62708CA46F80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9"/>
            <a:ext cx="2971800" cy="466724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r>
              <a:rPr lang="en-US" smtClean="0"/>
              <a:t>www.glscott.org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9"/>
            <a:ext cx="2971800" cy="466724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2BA2C780-E3C9-49BD-8480-99F4E563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28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2D4CA80E-D7B0-4E07-B629-4FFA3227D4E6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9" rIns="91437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7"/>
            <a:ext cx="5486400" cy="4191237"/>
          </a:xfrm>
          <a:prstGeom prst="rect">
            <a:avLst/>
          </a:prstGeom>
        </p:spPr>
        <p:txBody>
          <a:bodyPr vert="horz" lIns="91437" tIns="45719" rIns="91437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r>
              <a:rPr lang="en-US" smtClean="0"/>
              <a:t>www.glscott.org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6DF39041-BF33-4553-BB71-CA5ABF820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278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F58BB-479D-4E5B-87A2-34B35B883BBF}" type="slidenum">
              <a:rPr lang="en-US"/>
              <a:pPr/>
              <a:t>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1725" y="698500"/>
            <a:ext cx="4656138" cy="3494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7"/>
            <a:ext cx="5029200" cy="4191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52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Dutch and English both entered Indian Ocean commerce in the early seventeenth century  </a:t>
            </a:r>
          </a:p>
          <a:p>
            <a:pPr algn="l"/>
            <a:r>
              <a:rPr lang="en-US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soon displaced the Portuguese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  competed with each other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ca. 1600: both the Dutch and the English organized private trading companies to handle Indian Ocean trade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  merchants invested, shared the risks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  Dutch and British East India companies were chartered by their respective governments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  had power to make war and govern conquered peoples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established their own trading post empires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Dutch empire was focused on Indonesia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  English empire was focused on India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  French company was also established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3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 Dutch East India Company  </a:t>
            </a:r>
          </a:p>
          <a:p>
            <a:pPr algn="l"/>
            <a:r>
              <a:rPr lang="en-US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controlled both shipping and production of cloves, cinnamon, nutmeg, and mace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  seized small spice-producing islands and forced people to sell only to the Dutch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  destroyed the local economy of the Spice Islands ; made the Dutch rich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 British East India Company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  was not as well financed or as commercially sophisticated as the Dutch; couldn’t break into the Spice Islands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  established three major trade settlements in India during the seventeenth century: Bombay , Calcutta , and Madras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  British navy gained control of Arabian Sea and Persian Gulf  </a:t>
            </a:r>
          </a:p>
          <a:p>
            <a:pPr algn="l"/>
            <a:r>
              <a:rPr lang="en-US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 could not compete with the Mughal Empire on land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e.  negotiated with local rulers for peaceful establishment of trade bases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f.  Britons traded pepper and other spices, but cotton textiles became more important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 Dutch and English also became involved in “carrying trade” within Asia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 both gradually evolved into typical colonial domination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88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58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European presence was much less significant in Asia than in Americas or Africa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Europeans were no real military threat to Asia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the case of Japan  </a:t>
            </a:r>
          </a:p>
          <a:p>
            <a:pPr algn="l"/>
            <a:r>
              <a:rPr lang="en-US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Portuguese reached Japan in the mid-sixteenth century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 Japan at the time was divided by constant conflict among feudal lords (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daimyo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supported by 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samurai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  at first, Europeans were welcome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d.  but Japan unified politically under the Tokugawa 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shogun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 the early seventeenth century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increasingly regarded Europeans as a threat to unity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  ii.  </a:t>
            </a:r>
            <a:r>
              <a:rPr lang="en-US" b="1" i="1" u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expulsion of missionaries, massive persecution of Christians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  iii.  Japanese were barred from travel abroad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iv.  Europeans were banned, except the Dutch at a single site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e.  Japan was closed off from Europe from 1650 to 1850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 Asian merchants continued to operate, despite European presence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  overland trade within Asia remained in Asian hands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 tens of thousands of Indian merchants lived throughout Central Asia, 	Persia , and Russia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5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64AA5-64B3-46BE-A710-D0BC837EF9FE}" type="slidenum">
              <a:rPr lang="en-US"/>
              <a:pPr/>
              <a:t>14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51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A.  The silver trade was even more important than the spice trade in creating a global exchange network. </a:t>
            </a:r>
          </a:p>
          <a:p>
            <a:pPr algn="l"/>
            <a:r>
              <a:rPr lang="en-US" dirty="0"/>
              <a:t>     1.  enormous silver deposits were discovered in Bolivia and Japan in the mid-sixteenth century </a:t>
            </a:r>
          </a:p>
          <a:p>
            <a:pPr algn="l"/>
            <a:r>
              <a:rPr lang="en-US" dirty="0"/>
              <a:t>     2.  in the early modern period, Spanish America produced around 85 percent of the world’s silver</a:t>
            </a:r>
          </a:p>
          <a:p>
            <a:pPr algn="l"/>
            <a:r>
              <a:rPr lang="en-US" dirty="0"/>
              <a:t>B.  China’s economy was huge and had a growing demand for silver. </a:t>
            </a:r>
          </a:p>
          <a:p>
            <a:pPr algn="l"/>
            <a:r>
              <a:rPr lang="en-US" dirty="0"/>
              <a:t>     1.  1570s: the Chinese government consolidated taxes into a single tax to be paid in silver  </a:t>
            </a:r>
          </a:p>
          <a:p>
            <a:pPr algn="l"/>
            <a:r>
              <a:rPr lang="en-US" dirty="0"/>
              <a:t>         a.  value of silver skyrocketed  </a:t>
            </a:r>
          </a:p>
          <a:p>
            <a:pPr algn="l"/>
            <a:r>
              <a:rPr lang="en-US" dirty="0"/>
              <a:t>         b.  foreigners with silver could purchase more Chinese products than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04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C.  Silver was central to world trade. </a:t>
            </a:r>
          </a:p>
          <a:p>
            <a:pPr algn="l"/>
            <a:r>
              <a:rPr lang="en-US" dirty="0"/>
              <a:t>     1.  “silver drain” to Asia: bulk of the world’s silver supply ended up in China (most of the rest reached other parts of Asia ) </a:t>
            </a:r>
          </a:p>
          <a:p>
            <a:pPr algn="l"/>
            <a:r>
              <a:rPr lang="en-US" dirty="0"/>
              <a:t>     2.  Spanish silver brought to Europe was used to buy Asian goods </a:t>
            </a:r>
          </a:p>
          <a:p>
            <a:pPr algn="l"/>
            <a:r>
              <a:rPr lang="en-US" dirty="0"/>
              <a:t>     3.  silver bought African slaves and Asian spices </a:t>
            </a:r>
          </a:p>
          <a:p>
            <a:pPr algn="l"/>
            <a:r>
              <a:rPr lang="en-US" dirty="0"/>
              <a:t>     4.  the Spanish “piece of eight” was widely used for international exchange </a:t>
            </a:r>
          </a:p>
          <a:p>
            <a:pPr algn="l"/>
            <a:r>
              <a:rPr lang="en-US" dirty="0"/>
              <a:t>     5.  Potosí , Bolivia , became the largest city in the Americas (population: 160,000) because it was at the world’s largest silver mine  </a:t>
            </a:r>
          </a:p>
          <a:p>
            <a:pPr algn="l"/>
            <a:r>
              <a:rPr lang="en-US" dirty="0"/>
              <a:t>          a.  the city’s wealthy European elite lived in luxury  </a:t>
            </a:r>
          </a:p>
          <a:p>
            <a:pPr algn="l"/>
            <a:r>
              <a:rPr lang="en-US" dirty="0"/>
              <a:t>          b.  Native American miners lived in horrid conditions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12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 Silver vastly enriched the Spanish monarchy.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1.  caused inflation, not real economic growth in Spain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a.  Spanish economy was too rigid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b.  Spanish aristocrats were against economic enterprise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2.  Spain lost its dominance when the value of silver fell ca. 1600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 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Japanese government profited more from silver production than did Spain . </a:t>
            </a:r>
          </a:p>
          <a:p>
            <a:pPr algn="l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1.  Tokugawa shoguns used silver revenues to defeat rivals and unify the country </a:t>
            </a:r>
          </a:p>
          <a:p>
            <a:pPr algn="l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2.  worked with the merchant class to develop a market-based economy </a:t>
            </a:r>
          </a:p>
          <a:p>
            <a:pPr algn="l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3.  heavy investment in agriculture and industry </a:t>
            </a:r>
          </a:p>
          <a:p>
            <a:pPr algn="l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4.  averted ecological crisis, limited population growth</a:t>
            </a:r>
          </a:p>
          <a:p>
            <a:pPr algn="l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8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  In China , silver further commercialized the country’s economy.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1.  people needed to sell something to obtain silver to pay their taxes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2.  economy became more regionally specialized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3. 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deforestation was a growing problem; wasn’t addressed as it was in Japan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  Europeans were essentially middlemen in world trade.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1.  funneled American silver to Asia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2.  Asian commodities took market share from European products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6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3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830C3-0B0F-4456-A83B-ACFA722DD14F}" type="slidenum">
              <a:rPr lang="en-US"/>
              <a:pPr/>
              <a:t>2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28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4B313-8A44-45B2-97AF-A7AC40C8B9BB}" type="slidenum">
              <a:rPr lang="en-US"/>
              <a:pPr/>
              <a:t>20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08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48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73EA5-27AF-4C0A-A209-0CF24BCE592D}" type="slidenum">
              <a:rPr lang="en-US"/>
              <a:pPr/>
              <a:t>22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87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607B0-4DC6-44C9-B9AF-FCA8CE99D42A}" type="slidenum">
              <a:rPr lang="en-US"/>
              <a:pPr/>
              <a:t>23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01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16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6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Handout-KEY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56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Handout-KEY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7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F8E13-791E-4121-A081-50EE3DC22EA1}" type="slidenum">
              <a:rPr lang="en-US"/>
              <a:pPr/>
              <a:t>3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8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3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 The problems of old trade systems from the Indian Ocean network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a.  Muslims controlled supply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b.  Venice was chief intermediary for trade with Alexandria; other states resented it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  desire to find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John and enlist his support in the Crusades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d.  constant trade deficit with Asia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40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Portuguese took to piracy on the sea lanes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a.  Portuguese ships were more maneuverable, carried cannons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b.  established fortified bases at key locations ( Mombasa , Hormuz, Goa, Malacca, Macao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26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Portuguese created a “trading post empire”  </a:t>
            </a:r>
          </a:p>
          <a:p>
            <a:pPr lvl="1"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  goal was to control commerce, not territories or populations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  operated by force of arms, not economic competition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  at height, controlled about half of the spice trade to Europe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 Portuguese gradually assimilated to Indian Ocean trade patterns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  carried Asian goods to Asian ports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  many Portuguese settled in Asian or African ports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  their trading post empire was in steep decline by 1600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41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establishment of a Spanish base in the Philippines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a.  first encountered when Ferdinand Magellan circumnavigated the globe (1519–1521)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b.  Philippines were organized in small, competitive chiefdoms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  Spaniards established full colonial rule there (takeover occurred 1565–1650)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d.  the Philippines remained a Spanish colonial territory until 1898, when the United States assumed control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3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Spaniards introduced forced relocation, tribute, taxes, unpaid labor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a.  large estates for Spanish settlers, religious orders, and Filipino elite 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b.  women’s ritual and healing roles were attacked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9041-BF33-4553-BB71-CA5ABF8209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FBA-286E-45A8-9309-2B797D0CA660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80FBA-286E-45A8-9309-2B797D0CA660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B449-2CBA-4BA6-9FF7-3BD88B08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jhIzemLdos&amp;feature=em-share_video_in_list_user&amp;list=PLBDA2E52FB1EF80C9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http://i3.ytimg.com/vi/rjhIzemLdos/hqdefault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641866"/>
            <a:ext cx="8534400" cy="2590800"/>
          </a:xfrm>
        </p:spPr>
        <p:txBody>
          <a:bodyPr/>
          <a:lstStyle/>
          <a:p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of the World:</a:t>
            </a:r>
            <a:b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Brief Global History</a:t>
            </a:r>
            <a:b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Edition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" y="3124200"/>
            <a:ext cx="8839200" cy="2667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Commerce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1450–1750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and Asian Commerce</a:t>
            </a:r>
            <a:endParaRPr lang="en-US" sz="35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81000" y="30882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Helvetica" pitchFamily="48" charset="0"/>
              </a:rPr>
              <a:t>Robert W. </a:t>
            </a:r>
            <a:r>
              <a:rPr lang="en-US" dirty="0" err="1">
                <a:solidFill>
                  <a:schemeClr val="bg1"/>
                </a:solidFill>
                <a:latin typeface="Helvetica" pitchFamily="48" charset="0"/>
              </a:rPr>
              <a:t>Strayer</a:t>
            </a:r>
            <a:endParaRPr lang="en-US" dirty="0">
              <a:solidFill>
                <a:schemeClr val="bg1"/>
              </a:solidFill>
              <a:latin typeface="Helvetica" pitchFamily="4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828799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East India Companies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1447800"/>
            <a:ext cx="8991600" cy="50292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Dutch and English both entered Indian Ocean commerce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seventeenth century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ca. 1600: both the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Dutch and the English organized </a:t>
            </a:r>
            <a:endParaRPr lang="en-US" sz="2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trading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 to handle Indian 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 </a:t>
            </a:r>
          </a:p>
          <a:p>
            <a:pPr algn="l"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</a:p>
          <a:p>
            <a:pPr algn="l"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Established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own trading post empires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500" y="-380999"/>
            <a:ext cx="8001000" cy="1676399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East India Companies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Dutch East India Company  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British East India Company  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Dutch and English also became involved in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carrying trade” within Asia 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both gradually evolved into typical colonial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domination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8186"/>
              </p:ext>
            </p:extLst>
          </p:nvPr>
        </p:nvGraphicFramePr>
        <p:xfrm>
          <a:off x="304800" y="1066800"/>
          <a:ext cx="8610600" cy="5105399"/>
        </p:xfrm>
        <a:graphic>
          <a:graphicData uri="http://schemas.openxmlformats.org/drawingml/2006/table">
            <a:tbl>
              <a:tblPr/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Dutch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1" marR="64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British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1" marR="64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50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1" marR="64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1" marR="64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47799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Asian Commerce</a:t>
            </a:r>
            <a:b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5334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European presence was much less significant in Asia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than in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Americas or Africa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Europeans were no real military threat to Asia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of Japan 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Asian merchants continued to operate, despite European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228601"/>
            <a:ext cx="8991600" cy="1752599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 and Global Commerce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9144000" cy="45720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 was the first commodity to be exchanged on a global scale sustaining a direct link between the Americas and Asia,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it initiated a web of Pacific commerce that grew steadily over the centuries.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-76200"/>
            <a:ext cx="8077200" cy="838199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 and Global Commerce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l"/>
            <a:r>
              <a:rPr lang="en-US" sz="1700" dirty="0" smtClean="0">
                <a:solidFill>
                  <a:schemeClr val="bg1"/>
                </a:solidFill>
              </a:rPr>
              <a:t>	</a:t>
            </a:r>
          </a:p>
          <a:p>
            <a:pPr algn="l"/>
            <a:endParaRPr lang="en-US" sz="1700" dirty="0" smtClean="0">
              <a:solidFill>
                <a:schemeClr val="bg1"/>
              </a:solidFill>
            </a:endParaRPr>
          </a:p>
          <a:p>
            <a:pPr algn="l"/>
            <a:r>
              <a:rPr lang="en-US" sz="1700" dirty="0" smtClean="0">
                <a:solidFill>
                  <a:schemeClr val="bg1"/>
                </a:solidFill>
              </a:rPr>
              <a:t>      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The silver trade was even more important than the spice trade in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exchange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network.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China’s economy was huge and had a growing demand for silver.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-76200"/>
            <a:ext cx="8077200" cy="838199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 and Global Commerce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l"/>
            <a:r>
              <a:rPr lang="en-US" sz="1700" dirty="0" smtClean="0">
                <a:solidFill>
                  <a:schemeClr val="bg1"/>
                </a:solidFill>
              </a:rPr>
              <a:t>	</a:t>
            </a:r>
          </a:p>
          <a:p>
            <a:pPr algn="l"/>
            <a:endParaRPr lang="en-US" sz="1700" dirty="0" smtClean="0">
              <a:solidFill>
                <a:schemeClr val="bg1"/>
              </a:solidFill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 Silver was central to world trade. 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2147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"/>
            <a:ext cx="8077200" cy="838199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 and Global Commerce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 Silver vastly enriched the Spanish monarchy. 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1.   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a.   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b. 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2. </a:t>
            </a:r>
          </a:p>
          <a:p>
            <a:pPr algn="l"/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  The Japanese government profited more from silver production than 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Spain. 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1. 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2. 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3. 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"/>
            <a:ext cx="8077200" cy="838199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 and Global Commerce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  In China , silver further commercialized the country’s economy. 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1. 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2. 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3.  </a:t>
            </a:r>
          </a:p>
          <a:p>
            <a:pPr algn="l"/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  Europeans were essentially middlemen in world trade. 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1.   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2. 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89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96240"/>
              </p:ext>
            </p:extLst>
          </p:nvPr>
        </p:nvGraphicFramePr>
        <p:xfrm>
          <a:off x="0" y="1066800"/>
          <a:ext cx="9144000" cy="5173280"/>
        </p:xfrm>
        <a:graphic>
          <a:graphicData uri="http://schemas.openxmlformats.org/drawingml/2006/table">
            <a:tbl>
              <a:tblPr/>
              <a:tblGrid>
                <a:gridCol w="4586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Japan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China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81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map 15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3700"/>
            <a:ext cx="8531225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image, p4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8531225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8839200" cy="1676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arrival of Western European ships in the Indian Ocean during the early modern era resulted in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438400"/>
            <a:ext cx="8839200" cy="4267200"/>
          </a:xfrm>
          <a:noFill/>
          <a:ln/>
        </p:spPr>
        <p:txBody>
          <a:bodyPr>
            <a:noAutofit/>
          </a:bodyPr>
          <a:lstStyle/>
          <a:p>
            <a:pPr marL="457200" indent="-457200" algn="l">
              <a:lnSpc>
                <a:spcPct val="80000"/>
              </a:lnSpc>
              <a:buAutoNum type="alphaLcPeriod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emergence of European powers as important carriers of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along the Indian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trading network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reater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in India and China of highly sought-after European manufactured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goods.</a:t>
            </a:r>
          </a:p>
          <a:p>
            <a:pPr marL="609600" indent="-609600" algn="l"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collapse of trade in the region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l">
              <a:lnSpc>
                <a:spcPct val="80000"/>
              </a:lnSpc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Rapid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conquest of the region by European powers.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  <a:endParaRPr lang="en-US" sz="4400" i="1" dirty="0">
              <a:solidFill>
                <a:srgbClr val="FFB3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83608"/>
            <a:ext cx="1524000" cy="16668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map 15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8800"/>
            <a:ext cx="853122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image, p4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165100"/>
            <a:ext cx="78914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3.ytimg.com/vi/rjhIzemLdos/hqdefault.jpg">
            <a:hlinkClick r:id="rId3"/>
          </p:cNvPr>
          <p:cNvPicPr>
            <a:picLocks noChangeAspect="1" noChangeArrowheads="1"/>
          </p:cNvPicPr>
          <p:nvPr/>
        </p:nvPicPr>
        <p:blipFill>
          <a:blip r:link="rId4" cstate="print"/>
          <a:srcRect/>
          <a:stretch>
            <a:fillRect/>
          </a:stretch>
        </p:blipFill>
        <p:spPr bwMode="auto">
          <a:xfrm>
            <a:off x="0" y="0"/>
            <a:ext cx="9144000" cy="686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534400" cy="2133600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mining of large amounts of silver in Spanish colonies in the Americas resulted in all EXCEPT which of the following?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0078" y="2988733"/>
            <a:ext cx="8458200" cy="3962400"/>
          </a:xfrm>
          <a:noFill/>
          <a:ln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Growing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power for the Spanish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</a:p>
          <a:p>
            <a:pPr algn="l">
              <a:lnSpc>
                <a:spcPct val="80000"/>
              </a:lnSpc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Further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commercialization of the Chinese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</a:p>
          <a:p>
            <a:pPr marL="609600" indent="-609600" algn="l">
              <a:lnSpc>
                <a:spcPct val="80000"/>
              </a:lnSpc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vibrant low-inflation economy in Spain</a:t>
            </a:r>
          </a:p>
          <a:p>
            <a:pPr marL="609600" indent="-609600" algn="l">
              <a:lnSpc>
                <a:spcPct val="80000"/>
              </a:lnSpc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trade from the across the Pacific Ocean</a:t>
            </a:r>
          </a:p>
        </p:txBody>
      </p:sp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-2822" y="6553200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B38D"/>
              </a:solidFill>
            </a:endParaRPr>
          </a:p>
        </p:txBody>
      </p:sp>
      <p:sp>
        <p:nvSpPr>
          <p:cNvPr id="40038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en-US" sz="4000" i="1" dirty="0">
              <a:solidFill>
                <a:srgbClr val="FFB3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438"/>
            <a:ext cx="1663337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691408"/>
              </p:ext>
            </p:extLst>
          </p:nvPr>
        </p:nvGraphicFramePr>
        <p:xfrm>
          <a:off x="304800" y="457200"/>
          <a:ext cx="8610600" cy="5298438"/>
        </p:xfrm>
        <a:graphic>
          <a:graphicData uri="http://schemas.openxmlformats.org/drawingml/2006/table">
            <a:tbl>
              <a:tblPr/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Dutch</a:t>
                      </a:r>
                      <a:endParaRPr lang="en-US" sz="24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1" marR="64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British</a:t>
                      </a:r>
                      <a:endParaRPr lang="en-US" sz="24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1" marR="64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50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▪The Dutch acted to control—not only the shipping but also the production of cloves, cinnamon, nutmeg, and mace.  With much bloodshed, the Dutch seized control of a number of small spice-producing islands, forcing their people to sell only to the Dutch.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▪ On the Banda Islands—the Dutch killed, enslaved, or left to starve virtually the entire population and then replaced them with Dutch planters, using a slave labor force to produce the nutmeg crop.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▪ Ultimately, the local economy of the Spice Islands was shattered by Dutch policies, and the people there were impoverished.</a:t>
                      </a:r>
                    </a:p>
                  </a:txBody>
                  <a:tcPr marL="64851" marR="64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▪ They established—three major trading settlements in India during the 17</a:t>
                      </a:r>
                      <a:r>
                        <a:rPr lang="en-US" sz="1800" baseline="30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century: Bombay, Calcutta, and Madras.  They secured their trading bases with the permission of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Mughal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authorities or local rulers.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▪ British traders focused on—Indian cotton textiles, and hundreds of villages in the interior of southern India became specialized producers for the British market.</a:t>
                      </a:r>
                    </a:p>
                  </a:txBody>
                  <a:tcPr marL="64851" marR="64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314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28575"/>
              </p:ext>
            </p:extLst>
          </p:nvPr>
        </p:nvGraphicFramePr>
        <p:xfrm>
          <a:off x="0" y="609600"/>
          <a:ext cx="9144000" cy="5109494"/>
        </p:xfrm>
        <a:graphic>
          <a:graphicData uri="http://schemas.openxmlformats.org/drawingml/2006/table">
            <a:tbl>
              <a:tblPr/>
              <a:tblGrid>
                <a:gridCol w="4586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Japan</a:t>
                      </a:r>
                      <a:endParaRPr lang="en-US" sz="24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China</a:t>
                      </a:r>
                      <a:endParaRPr lang="en-US" sz="24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89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shoguns allied with the merchant class to develop a market-based economy and to invest heavily in agricultural and industrial enterprises.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Local and state authorities acted to protect and renew forests.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Families practiced late marriages, contraception, abortion, and infanticide.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outcome was the dramatic slowing of Japan’s population growth, the easing of an impending ecological crisis, and a flourishing, highly commercialized economy.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order to obtain silver needed to pay their taxes, more and more people had to sell something—either labor or their products.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Areas that devoted themselves to growing mulberry trees, on which silkworms fed, had to buy their rice from other regions.  The Chinese economy became more regionally specialized.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southern China, this surging economic growth resulted in the loss of about half the area’s forest cover as more and more land was devoted to cash crops.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2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image, p4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165100"/>
            <a:ext cx="788511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8001000" cy="1371599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Europeans and Asian Commerce</a:t>
            </a:r>
            <a:b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1143000"/>
            <a:ext cx="9144000" cy="52578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Europeans wanted commercial connections with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</a:t>
            </a:r>
          </a:p>
          <a:p>
            <a:pPr algn="l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Columbus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Vasco da Gama both sought a route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Asia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all was the desire for spices 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Eastern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 were also sought)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civilization had recovered from the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Death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8001000" cy="1371599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Europeans and Asian Commerce</a:t>
            </a:r>
            <a:b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9067800" cy="5257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monarchies were learning to govern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effectively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cities were becoming international trade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of old trade systems from the Indian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 network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-21771"/>
            <a:ext cx="8915400" cy="1523999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Portuguese Empire of Commerce</a:t>
            </a:r>
            <a:b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457200" y="1502228"/>
            <a:ext cx="9144000" cy="5181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Indian Ocean commerce was highly rich and diverse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Portuguese did not have goods of a quality for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effective competition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Portuguese took to piracy on the sea lanes  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"/>
            <a:ext cx="8915400" cy="1523999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Portuguese Empire of Commerce</a:t>
            </a:r>
            <a:b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5181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Portuguese created a “trading post empire”  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 algn="l"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Portuguese gradually assimilated to Indian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Ocean trade patterns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"/>
            <a:ext cx="8153400" cy="1447799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Spain and the Philippines</a:t>
            </a:r>
            <a:b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334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Spain was the first to challenge Portugal ’s control of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Spanish base in the Philippines 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missionary campaign made Filipino society the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Christian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outpost in Asia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"/>
            <a:ext cx="8153400" cy="1447799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Spain and the Philippines</a:t>
            </a:r>
            <a:b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9144000" cy="5334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Spaniards introduced forced relocation, tribute, taxes,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unpaid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 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Manila became a major center with a diverse population 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Periodic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revolts by the Chinese population; Spaniards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expelled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massacred them several times</a:t>
            </a:r>
          </a:p>
        </p:txBody>
      </p:sp>
    </p:spTree>
    <p:extLst>
      <p:ext uri="{BB962C8B-B14F-4D97-AF65-F5344CB8AC3E}">
        <p14:creationId xmlns:p14="http://schemas.microsoft.com/office/powerpoint/2010/main" val="273759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641</Words>
  <Application>Microsoft Office PowerPoint</Application>
  <PresentationFormat>On-screen Show (4:3)</PresentationFormat>
  <Paragraphs>332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Helvetica</vt:lpstr>
      <vt:lpstr>Symbol</vt:lpstr>
      <vt:lpstr>Times New Roman</vt:lpstr>
      <vt:lpstr>Office Theme</vt:lpstr>
      <vt:lpstr>Ways of the World: A Brief Global History  First Edition</vt:lpstr>
      <vt:lpstr>PowerPoint Presentation</vt:lpstr>
      <vt:lpstr>PowerPoint Presentation</vt:lpstr>
      <vt:lpstr>Europeans and Asian Commerce </vt:lpstr>
      <vt:lpstr>Europeans and Asian Commerce </vt:lpstr>
      <vt:lpstr>A Portuguese Empire of Commerce </vt:lpstr>
      <vt:lpstr>A Portuguese Empire of Commerce </vt:lpstr>
      <vt:lpstr>Spain and the Philippines </vt:lpstr>
      <vt:lpstr>Spain and the Philippines </vt:lpstr>
      <vt:lpstr>The East India Companies </vt:lpstr>
      <vt:lpstr>The East India Companies</vt:lpstr>
      <vt:lpstr>PowerPoint Presentation</vt:lpstr>
      <vt:lpstr>Asian Commerce </vt:lpstr>
      <vt:lpstr>Silver and Global Commerce </vt:lpstr>
      <vt:lpstr>Silver and Global Commerce</vt:lpstr>
      <vt:lpstr>Silver and Global Commerce</vt:lpstr>
      <vt:lpstr>Silver and Global Commerce</vt:lpstr>
      <vt:lpstr>Silver and Global Commerce</vt:lpstr>
      <vt:lpstr>PowerPoint Presentation</vt:lpstr>
      <vt:lpstr>PowerPoint Presentation</vt:lpstr>
      <vt:lpstr> The arrival of Western European ships in the Indian Ocean during the early modern era resulted in</vt:lpstr>
      <vt:lpstr>PowerPoint Presentation</vt:lpstr>
      <vt:lpstr>PowerPoint Presentation</vt:lpstr>
      <vt:lpstr>PowerPoint Presentation</vt:lpstr>
      <vt:lpstr> The mining of large amounts of silver in Spanish colonies in the Americas resulted in all EXCEPT which of the following?</vt:lpstr>
      <vt:lpstr>PowerPoint Presentation</vt:lpstr>
      <vt:lpstr>PowerPoint Presentation</vt:lpstr>
    </vt:vector>
  </TitlesOfParts>
  <Company>Pearland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Johnson, Glen</dc:creator>
  <cp:lastModifiedBy>Greg Scott</cp:lastModifiedBy>
  <cp:revision>68</cp:revision>
  <cp:lastPrinted>2016-01-15T04:37:18Z</cp:lastPrinted>
  <dcterms:created xsi:type="dcterms:W3CDTF">2012-12-11T15:59:54Z</dcterms:created>
  <dcterms:modified xsi:type="dcterms:W3CDTF">2016-01-18T19:12:11Z</dcterms:modified>
</cp:coreProperties>
</file>