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65" r:id="rId2"/>
    <p:sldId id="269" r:id="rId3"/>
    <p:sldId id="300" r:id="rId4"/>
    <p:sldId id="307" r:id="rId5"/>
    <p:sldId id="275" r:id="rId6"/>
    <p:sldId id="297" r:id="rId7"/>
    <p:sldId id="325" r:id="rId8"/>
    <p:sldId id="301" r:id="rId9"/>
    <p:sldId id="320" r:id="rId10"/>
    <p:sldId id="308" r:id="rId11"/>
    <p:sldId id="321" r:id="rId12"/>
    <p:sldId id="309" r:id="rId13"/>
    <p:sldId id="322" r:id="rId14"/>
    <p:sldId id="310" r:id="rId15"/>
    <p:sldId id="314" r:id="rId16"/>
    <p:sldId id="299" r:id="rId17"/>
    <p:sldId id="302" r:id="rId18"/>
    <p:sldId id="311" r:id="rId19"/>
    <p:sldId id="312" r:id="rId20"/>
    <p:sldId id="315" r:id="rId21"/>
    <p:sldId id="316" r:id="rId22"/>
    <p:sldId id="298" r:id="rId23"/>
    <p:sldId id="323" r:id="rId24"/>
    <p:sldId id="274" r:id="rId25"/>
    <p:sldId id="283" r:id="rId26"/>
    <p:sldId id="276" r:id="rId27"/>
    <p:sldId id="258" r:id="rId28"/>
    <p:sldId id="303" r:id="rId29"/>
    <p:sldId id="324" r:id="rId30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535" autoAdjust="0"/>
  </p:normalViewPr>
  <p:slideViewPr>
    <p:cSldViewPr>
      <p:cViewPr varScale="1">
        <p:scale>
          <a:sx n="75" d="100"/>
          <a:sy n="75" d="100"/>
        </p:scale>
        <p:origin x="704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71800" cy="466724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4"/>
            <a:ext cx="2971800" cy="466724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r">
              <a:defRPr sz="1200"/>
            </a:lvl1pPr>
          </a:lstStyle>
          <a:p>
            <a:fld id="{DCFC3137-B0B9-4DB7-A413-62708CA46F80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7139"/>
            <a:ext cx="2971800" cy="466724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>
              <a:defRPr sz="1200"/>
            </a:lvl1pPr>
          </a:lstStyle>
          <a:p>
            <a:r>
              <a:rPr lang="en-US" smtClean="0"/>
              <a:t>www.glscott.org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7139"/>
            <a:ext cx="2971800" cy="466724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r">
              <a:defRPr sz="1200"/>
            </a:lvl1pPr>
          </a:lstStyle>
          <a:p>
            <a:fld id="{2BA2C780-E3C9-49BD-8480-99F4E5634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8285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r">
              <a:defRPr sz="1200"/>
            </a:lvl1pPr>
          </a:lstStyle>
          <a:p>
            <a:fld id="{2D4CA80E-D7B0-4E07-B629-4FFA3227D4E6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6138" cy="3494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3" rIns="91425" bIns="457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8"/>
            <a:ext cx="5486400" cy="4191237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5"/>
            <a:ext cx="2971800" cy="465693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>
              <a:defRPr sz="1200"/>
            </a:lvl1pPr>
          </a:lstStyle>
          <a:p>
            <a:r>
              <a:rPr lang="en-US" smtClean="0"/>
              <a:t>www.glscott.org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5"/>
            <a:ext cx="2971800" cy="465693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r">
              <a:defRPr sz="1200"/>
            </a:lvl1pPr>
          </a:lstStyle>
          <a:p>
            <a:fld id="{6DF39041-BF33-4553-BB71-CA5ABF8209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2781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EF58BB-479D-4E5B-87A2-34B35B883BBF}" type="slidenum">
              <a:rPr lang="en-US"/>
              <a:pPr/>
              <a:t>1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1725" y="698500"/>
            <a:ext cx="4656138" cy="34940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24088"/>
            <a:ext cx="5029200" cy="4191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52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39041-BF33-4553-BB71-CA5ABF82090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12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  At first, Slavs from the Black Sea region provided most slaves for Mediterranean sugar plantations  </a:t>
            </a:r>
          </a:p>
          <a:p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  Portuguese found an alternative slave source in West Africa </a:t>
            </a:r>
          </a:p>
          <a:p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39041-BF33-4553-BB71-CA5ABF82090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297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  Slavs weren’t available  </a:t>
            </a:r>
          </a:p>
          <a:p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  Indians died of European diseases 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39041-BF33-4553-BB71-CA5ABF82090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92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39041-BF33-4553-BB71-CA5ABF82090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69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  </a:t>
            </a:r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capture to sale on the coast, trade was in African hands  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110000"/>
              </a:lnSpc>
            </a:pP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  Africans received trade goods in return, often bought with American silver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39041-BF33-4553-BB71-CA5ABF82090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999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39041-BF33-4553-BB71-CA5ABF82090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118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 Many smaller societies were completely disrupted by slave raids from their neighbors 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0000"/>
              </a:lnSpc>
            </a:pP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  Even larger states were affected (e.g., kingdom of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Kongo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  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39041-BF33-4553-BB71-CA5ABF82090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957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1700’ number of slaves shipped </a:t>
            </a:r>
            <a:r>
              <a:rPr lang="en-US" dirty="0" smtClean="0"/>
              <a:t>peaked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  During the sixteenth century, annual slave exports from Africa averaged under 3,000 annually  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  In the seventeenth century, average of 10,000 slaves per year taken to the Americas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39041-BF33-4553-BB71-CA5ABF82090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18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39041-BF33-4553-BB71-CA5ABF82090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09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39041-BF33-4553-BB71-CA5ABF82090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88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CC2AC6-75D3-4B47-A7BC-E2968BF58F80}" type="slidenum">
              <a:rPr lang="en-US"/>
              <a:pPr/>
              <a:t>2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954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39041-BF33-4553-BB71-CA5ABF82090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865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39041-BF33-4553-BB71-CA5ABF82090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698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 Created new transregional linkages 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 Slowed Africa’s growth, while Europe and China expanded in population  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a.  sub-Saharan Africa had about 18 percent of the world’s population in 1600 but only 6 percent in 1900  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39041-BF33-4553-BB71-CA5ABF82090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543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  slave trade generated economic stagnation and political disruption in Africa   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 those who profited in the trade did not invest in production   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ii. did not generate breakthroughs in agriculture or industry—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since Europeans didn’t increase demand for Africa ’s  products, just for its people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39041-BF33-4553-BB71-CA5ABF82090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145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540BF7-F90C-4A24-A3DE-9A60574BFF24}" type="slidenum">
              <a:rPr lang="en-US"/>
              <a:pPr/>
              <a:t>24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651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39041-BF33-4553-BB71-CA5ABF82090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7548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590B38-9CDF-428C-9643-D6BB8534D16F}" type="slidenum">
              <a:rPr lang="en-US"/>
              <a:pPr/>
              <a:t>26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5720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39041-BF33-4553-BB71-CA5ABF82090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872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39041-BF33-4553-BB71-CA5ABF82090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382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39041-BF33-4553-BB71-CA5ABF82090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29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Around 1.8 million died during the transatlantic crossing </a:t>
            </a:r>
          </a:p>
          <a:p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 Millions more died in the process of capture and transport to the African coast 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 Vast human tragedy 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39041-BF33-4553-BB71-CA5ABF82090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363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  The African diaspora </a:t>
            </a:r>
          </a:p>
          <a:p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  Slave trade and slavery enriched many  </a:t>
            </a:r>
          </a:p>
          <a:p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  Slavery became a metaphor for many types of social oppression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39041-BF33-4553-BB71-CA5ABF82090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70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5F9BD-0884-419F-8490-1CA2A845822C}" type="slidenum">
              <a:rPr lang="en-US"/>
              <a:pPr/>
              <a:t>5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38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 Africans had practiced slavery and sold slaves for centuries  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a.  trans-Saharan trade took slaves to the Mediterranean world  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b.  East African slave trade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39041-BF33-4553-BB71-CA5ABF82090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81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 Africans had practiced slavery and sold slaves for centuries  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a.  trans-Saharan trade took slaves to the Mediterranean world  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b.  East African slave trade 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  slavery took many forms, depending on the region and time period  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a.  Slaves were often assimilated into their owners’ households 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b.  Children of slaves were sometimes free, sometimes slaves  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c.  Islamic world preferred female slaves; Atlantic slave trade favored males  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d. 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all slaves had lowly positions (in Islamic world, many slaves had military or political status)  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e.  Most premodern slaves worked in households, farms, or shops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39041-BF33-4553-BB71-CA5ABF82090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7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  The scale and importance of the slave trade in the Americas was enormous  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  Largely based on plantation agriculture, with slaves denied any rights at all  </a:t>
            </a:r>
          </a:p>
          <a:p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  Slave status was inherited  </a:t>
            </a:r>
          </a:p>
          <a:p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39041-BF33-4553-BB71-CA5ABF82090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26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4075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The act of freeing or the state of being freed from slavery, servitude,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  Widespread slavery in society that valued human freedom and equality—unlike</a:t>
            </a:r>
            <a:r>
              <a:rPr lang="en-US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anywhere else except maybe ancient Greece  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  Slavery was wholly identified with Africa and with “blackness”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39041-BF33-4553-BB71-CA5ABF82090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03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80FBA-286E-45A8-9309-2B797D0CA660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B449-2CBA-4BA6-9FF7-3BD88B083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80FBA-286E-45A8-9309-2B797D0CA660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B449-2CBA-4BA6-9FF7-3BD88B083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80FBA-286E-45A8-9309-2B797D0CA660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B449-2CBA-4BA6-9FF7-3BD88B083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80FBA-286E-45A8-9309-2B797D0CA660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B449-2CBA-4BA6-9FF7-3BD88B083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80FBA-286E-45A8-9309-2B797D0CA660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B449-2CBA-4BA6-9FF7-3BD88B083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80FBA-286E-45A8-9309-2B797D0CA660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B449-2CBA-4BA6-9FF7-3BD88B083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80FBA-286E-45A8-9309-2B797D0CA660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B449-2CBA-4BA6-9FF7-3BD88B083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80FBA-286E-45A8-9309-2B797D0CA660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B449-2CBA-4BA6-9FF7-3BD88B083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80FBA-286E-45A8-9309-2B797D0CA660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B449-2CBA-4BA6-9FF7-3BD88B083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80FBA-286E-45A8-9309-2B797D0CA660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B449-2CBA-4BA6-9FF7-3BD88B083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80FBA-286E-45A8-9309-2B797D0CA660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B449-2CBA-4BA6-9FF7-3BD88B083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80FBA-286E-45A8-9309-2B797D0CA660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6B449-2CBA-4BA6-9FF7-3BD88B083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nV_MTFEGIY&amp;feature=em-share_video_in_list_user&amp;list=PLBDA2E52FB1EF80C9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http://i1.ytimg.com/vi/dnV_MTFEGIY/hqdefault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03766"/>
            <a:ext cx="8534400" cy="2590800"/>
          </a:xfrm>
        </p:spPr>
        <p:txBody>
          <a:bodyPr/>
          <a:lstStyle/>
          <a:p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Ways of the World:</a:t>
            </a:r>
            <a:b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Brief Global History</a:t>
            </a:r>
            <a:r>
              <a:rPr lang="en-US" sz="4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Edition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2971800"/>
            <a:ext cx="8839200" cy="3200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 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</a:t>
            </a:r>
            <a:endParaRPr lang="en-US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Commerce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1450–1750</a:t>
            </a:r>
          </a:p>
          <a:p>
            <a:pPr>
              <a:lnSpc>
                <a:spcPct val="90000"/>
              </a:lnSpc>
            </a:pP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35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Commerce in People</a:t>
            </a:r>
          </a:p>
          <a:p>
            <a:pPr>
              <a:lnSpc>
                <a:spcPct val="90000"/>
              </a:lnSpc>
            </a:pPr>
            <a:r>
              <a:rPr lang="en-US" sz="35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Atlantic Slave Trade</a:t>
            </a:r>
            <a:endParaRPr lang="en-US" sz="39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419100" y="457200"/>
            <a:ext cx="830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Helvetica" pitchFamily="48" charset="0"/>
              </a:rPr>
              <a:t>Robert W. </a:t>
            </a:r>
            <a:r>
              <a:rPr lang="en-US" dirty="0" err="1">
                <a:latin typeface="Helvetica" pitchFamily="48" charset="0"/>
              </a:rPr>
              <a:t>Strayer</a:t>
            </a:r>
            <a:endParaRPr lang="en-US" dirty="0">
              <a:latin typeface="Helvetica" pitchFamily="4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-152400"/>
            <a:ext cx="8153400" cy="946727"/>
          </a:xfrm>
        </p:spPr>
        <p:txBody>
          <a:bodyPr>
            <a:normAutofit/>
          </a:bodyPr>
          <a:lstStyle/>
          <a:p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Slave Trade in Context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-152400" y="1066800"/>
            <a:ext cx="9372600" cy="624840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  Origins of Atlantic slavery lay in the Mediterranean 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with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sugar production </a:t>
            </a:r>
          </a:p>
          <a:p>
            <a:pPr algn="l">
              <a:spcBef>
                <a:spcPts val="0"/>
              </a:spcBef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 sugar production was the first “modern” 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industry (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 capital investment, technology, 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disciplined workers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mass market)  </a:t>
            </a:r>
          </a:p>
          <a:p>
            <a:pPr algn="l"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 The work was very difficult and dangerous—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slaves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ideal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10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10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02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136236"/>
            <a:ext cx="8153400" cy="946727"/>
          </a:xfrm>
        </p:spPr>
        <p:txBody>
          <a:bodyPr>
            <a:normAutofit/>
          </a:bodyPr>
          <a:lstStyle/>
          <a:p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Slave Trade in Context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" y="609600"/>
            <a:ext cx="9067800" cy="624840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105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algn="l">
              <a:spcBef>
                <a:spcPts val="0"/>
              </a:spcBef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c. 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first, Slavs from the Black Sea region </a:t>
            </a: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provided most slaves for Mediterranean sugar </a:t>
            </a: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plantations  </a:t>
            </a:r>
          </a:p>
          <a:p>
            <a:pPr algn="l">
              <a:spcBef>
                <a:spcPts val="0"/>
              </a:spcBef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d. 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Portuguese found an alternative slave source in </a:t>
            </a: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West Africa </a:t>
            </a:r>
          </a:p>
          <a:p>
            <a:pPr algn="l">
              <a:spcBef>
                <a:spcPts val="0"/>
              </a:spcBef>
            </a:pPr>
            <a:endParaRPr lang="en-US" sz="105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070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-152400"/>
            <a:ext cx="8153400" cy="946727"/>
          </a:xfrm>
        </p:spPr>
        <p:txBody>
          <a:bodyPr>
            <a:normAutofit/>
          </a:bodyPr>
          <a:lstStyle/>
          <a:p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Slave Trade in Context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609600"/>
            <a:ext cx="9144000" cy="624840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endParaRPr lang="en-US" sz="105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  Africans became the primary source of slave labor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Americas  </a:t>
            </a:r>
          </a:p>
          <a:p>
            <a:pPr algn="l">
              <a:spcBef>
                <a:spcPts val="0"/>
              </a:spcBef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a.    </a:t>
            </a:r>
          </a:p>
          <a:p>
            <a:pPr algn="l">
              <a:spcBef>
                <a:spcPts val="0"/>
              </a:spcBef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b.   </a:t>
            </a:r>
          </a:p>
          <a:p>
            <a:pPr algn="l">
              <a:spcBef>
                <a:spcPts val="0"/>
              </a:spcBef>
            </a:pPr>
            <a:endParaRPr lang="en-US" sz="11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020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-152400"/>
            <a:ext cx="8153400" cy="946727"/>
          </a:xfrm>
        </p:spPr>
        <p:txBody>
          <a:bodyPr>
            <a:normAutofit/>
          </a:bodyPr>
          <a:lstStyle/>
          <a:p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Slave Trade in Context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609600"/>
            <a:ext cx="9144000" cy="624840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endParaRPr lang="en-US" sz="105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11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  Europeans were a bad alternative: Christians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marginal lands couldn’t be enslaved; 		indentured servants were expensive  </a:t>
            </a:r>
          </a:p>
          <a:p>
            <a:pPr algn="l">
              <a:spcBef>
                <a:spcPts val="0"/>
              </a:spcBef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  Africans were farmers, had some immunity to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diseases, were not Christian, and were readily 	available </a:t>
            </a:r>
          </a:p>
          <a:p>
            <a:pPr algn="l">
              <a:spcBef>
                <a:spcPts val="0"/>
              </a:spcBef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e.  Much debate over how much racism was involved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6206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1"/>
            <a:ext cx="8153400" cy="1600199"/>
          </a:xfrm>
        </p:spPr>
        <p:txBody>
          <a:bodyPr/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Slave Trade in Practice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990600"/>
            <a:ext cx="9144000" cy="5562600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 Slave trade was driven by European demand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endPara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Europeans didn’t raid Africa for slaves; they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traded freely with African merchants and elites </a:t>
            </a:r>
            <a:r>
              <a:rPr lang="en-US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a.  </a:t>
            </a:r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endPara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b. </a:t>
            </a:r>
          </a:p>
        </p:txBody>
      </p:sp>
    </p:spTree>
    <p:extLst>
      <p:ext uri="{BB962C8B-B14F-4D97-AF65-F5344CB8AC3E}">
        <p14:creationId xmlns:p14="http://schemas.microsoft.com/office/powerpoint/2010/main" val="586089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1"/>
            <a:ext cx="8153400" cy="16001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990600"/>
            <a:ext cx="9144000" cy="5562600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23862"/>
            <a:ext cx="7620000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7476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1"/>
            <a:ext cx="8153400" cy="1600199"/>
          </a:xfrm>
        </p:spPr>
        <p:txBody>
          <a:bodyPr/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Slave Trade in Practice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-228600" y="1066800"/>
            <a:ext cx="9525000" cy="5562600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3. 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estabilization of African societies</a:t>
            </a:r>
            <a:endParaRPr lang="en-US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en-US" sz="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a. 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b.  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endParaRPr lang="en-US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c.  Some African slave traders were themselves 			enslaved by unscrupulous Europeans 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1"/>
            <a:ext cx="8153400" cy="1600199"/>
          </a:xfrm>
        </p:spPr>
        <p:txBody>
          <a:bodyPr/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Slave Trade in Practice</a:t>
            </a:r>
            <a:b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5791200"/>
          </a:xfrm>
        </p:spPr>
        <p:txBody>
          <a:bodyPr>
            <a:noAutofit/>
          </a:bodyPr>
          <a:lstStyle/>
          <a:p>
            <a:pPr algn="l"/>
            <a:r>
              <a:rPr lang="en-US" sz="2300" dirty="0" smtClean="0">
                <a:solidFill>
                  <a:schemeClr val="bg1"/>
                </a:solidFill>
              </a:rPr>
              <a:t> 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 Increasing pace of Atlantic slave trade  </a:t>
            </a:r>
          </a:p>
          <a:p>
            <a:pPr algn="l"/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a.   </a:t>
            </a:r>
          </a:p>
          <a:p>
            <a:pPr algn="l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b.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1"/>
            <a:ext cx="8153400" cy="1600199"/>
          </a:xfrm>
        </p:spPr>
        <p:txBody>
          <a:bodyPr/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Slave Trade in Practice</a:t>
            </a:r>
            <a:b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800100"/>
            <a:ext cx="6019800" cy="5791200"/>
          </a:xfrm>
        </p:spPr>
        <p:txBody>
          <a:bodyPr>
            <a:noAutofit/>
          </a:bodyPr>
          <a:lstStyle/>
          <a:p>
            <a:pPr algn="l"/>
            <a:r>
              <a:rPr lang="en-US" sz="2300" dirty="0" smtClean="0">
                <a:solidFill>
                  <a:schemeClr val="bg1"/>
                </a:solidFill>
              </a:rPr>
              <a:t> 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  Who was enslaved? </a:t>
            </a:r>
            <a:endParaRPr lang="en-US" sz="10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a. People from West Africa   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(present-day Mauritania to Angola)  </a:t>
            </a:r>
          </a:p>
          <a:p>
            <a:pPr algn="l"/>
            <a:endParaRPr lang="en-US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b.  Mostly people from marginal 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groups (prisoners of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war, </a:t>
            </a:r>
            <a:b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debtors, criminals)  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c.  Africans generally did not 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sell their own peoples </a:t>
            </a:r>
          </a:p>
          <a:p>
            <a:pPr algn="l"/>
            <a:endPara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926" y="2438400"/>
            <a:ext cx="4680114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341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1"/>
            <a:ext cx="8153400" cy="1600199"/>
          </a:xfrm>
        </p:spPr>
        <p:txBody>
          <a:bodyPr/>
          <a:lstStyle/>
          <a:p>
            <a:r>
              <a:rPr lang="en-US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Slave Trade in Practice</a:t>
            </a:r>
            <a:br>
              <a:rPr lang="en-US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5791200"/>
          </a:xfrm>
        </p:spPr>
        <p:txBody>
          <a:bodyPr>
            <a:noAutofit/>
          </a:bodyPr>
          <a:lstStyle/>
          <a:p>
            <a:pPr algn="l"/>
            <a:r>
              <a:rPr lang="en-US" sz="2300" dirty="0" smtClean="0">
                <a:solidFill>
                  <a:schemeClr val="bg1"/>
                </a:solidFill>
              </a:rPr>
              <a:t> </a:t>
            </a:r>
            <a:endParaRPr lang="en-US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6.  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percent of slaves ended up in Brazil and the </a:t>
            </a:r>
          </a:p>
          <a:p>
            <a:pPr algn="l"/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Caribbean </a:t>
            </a:r>
            <a:r>
              <a:rPr lang="en-US" sz="1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/>
            <a:endParaRPr lang="en-US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a.  5–6% in North America  </a:t>
            </a:r>
          </a:p>
          <a:p>
            <a:pPr algn="l"/>
            <a:endPara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b.  The rest in mainland Spanish America or in 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Europe  </a:t>
            </a:r>
          </a:p>
          <a:p>
            <a:pPr algn="l"/>
            <a:endParaRPr lang="en-US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195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5462504"/>
            <a:ext cx="8458200" cy="13716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Commerce in People: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Atlantic Slave 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Trade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image, p4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7704" y="-45720"/>
            <a:ext cx="5441296" cy="550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1"/>
            <a:ext cx="8153400" cy="1600199"/>
          </a:xfrm>
        </p:spPr>
        <p:txBody>
          <a:bodyPr/>
          <a:lstStyle/>
          <a:p>
            <a:r>
              <a:rPr lang="en-US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Slave Trade in Practice</a:t>
            </a:r>
            <a:br>
              <a:rPr lang="en-US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296333"/>
            <a:ext cx="9144000" cy="6553200"/>
          </a:xfrm>
        </p:spPr>
        <p:txBody>
          <a:bodyPr>
            <a:noAutofit/>
          </a:bodyPr>
          <a:lstStyle/>
          <a:p>
            <a:pPr algn="l"/>
            <a:r>
              <a:rPr lang="en-US" sz="2300" dirty="0" smtClean="0">
                <a:solidFill>
                  <a:schemeClr val="bg1"/>
                </a:solidFill>
              </a:rPr>
              <a:t> 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	</a:t>
            </a:r>
          </a:p>
          <a:p>
            <a:pPr algn="l"/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c. About 15% of enslaved died during the Middle Passage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SlaveShipPlan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38200"/>
            <a:ext cx="6629400" cy="49720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8685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43000" y="304800"/>
            <a:ext cx="9296400" cy="6324600"/>
          </a:xfrm>
        </p:spPr>
        <p:txBody>
          <a:bodyPr>
            <a:noAutofit/>
          </a:bodyPr>
          <a:lstStyle/>
          <a:p>
            <a:pPr algn="l"/>
            <a:r>
              <a:rPr lang="en-US" sz="2300" dirty="0" smtClean="0">
                <a:solidFill>
                  <a:schemeClr val="tx1"/>
                </a:solidFill>
              </a:rPr>
              <a:t> 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	</a:t>
            </a:r>
          </a:p>
          <a:p>
            <a:pPr algn="l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7" name="Picture 4" descr="CoffinPosition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76457"/>
            <a:ext cx="8798670" cy="600534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954930" y="152400"/>
            <a:ext cx="701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24F00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“Coffin” Position Below Deck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9082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Comparing Consequences: The Impact of the Slave Trade in Africa</a:t>
            </a:r>
            <a:b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933" y="1371600"/>
            <a:ext cx="9127067" cy="541020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1. 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Created new transregional linkages </a:t>
            </a:r>
          </a:p>
          <a:p>
            <a:pPr algn="l">
              <a:spcBef>
                <a:spcPts val="0"/>
              </a:spcBef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2.  Slowed Africa’s growth, while Europe and China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expanded in population  </a:t>
            </a: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a. 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Comparing Consequences: The Impact of the Slave Trade in Africa</a:t>
            </a:r>
            <a:b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317171"/>
            <a:ext cx="9144000" cy="556260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  Slave trade generated economic stagnation and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political disruption in Africa   </a:t>
            </a: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 Those who profited in the trade did not invest 	     in production   </a:t>
            </a: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ii. Did not generate breakthroughs in agriculture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industry—since Europeans didn’t increase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 for Africa ’s products, just for its people </a:t>
            </a:r>
          </a:p>
        </p:txBody>
      </p:sp>
    </p:spTree>
    <p:extLst>
      <p:ext uri="{BB962C8B-B14F-4D97-AF65-F5344CB8AC3E}">
        <p14:creationId xmlns:p14="http://schemas.microsoft.com/office/powerpoint/2010/main" val="5842621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map 15-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79400"/>
            <a:ext cx="8531225" cy="630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1.ytimg.com/vi/dnV_MTFEGIY/hqdefault.jpg">
            <a:hlinkClick r:id="rId3"/>
          </p:cNvPr>
          <p:cNvPicPr>
            <a:picLocks noChangeAspect="1" noChangeArrowheads="1"/>
          </p:cNvPicPr>
          <p:nvPr/>
        </p:nvPicPr>
        <p:blipFill>
          <a:blip r:link="rId4" cstate="print"/>
          <a:srcRect/>
          <a:stretch>
            <a:fillRect/>
          </a:stretch>
        </p:blipFill>
        <p:spPr bwMode="auto">
          <a:xfrm>
            <a:off x="0" y="0"/>
            <a:ext cx="91283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snapshot 15-1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013" y="160338"/>
            <a:ext cx="7926387" cy="653573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436109"/>
            <a:ext cx="8534400" cy="2057400"/>
          </a:xfrm>
          <a:noFill/>
          <a:ln/>
        </p:spPr>
        <p:txBody>
          <a:bodyPr/>
          <a:lstStyle/>
          <a:p>
            <a:pPr algn="l"/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Slavery in the Americas was distinctive from other slave-holding systems in history because in the Americas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362200"/>
            <a:ext cx="8458200" cy="4267200"/>
          </a:xfrm>
          <a:noFill/>
          <a:ln/>
        </p:spPr>
        <p:txBody>
          <a:bodyPr>
            <a:noAutofit/>
          </a:bodyPr>
          <a:lstStyle/>
          <a:p>
            <a:pPr marL="609600" indent="-609600" algn="l">
              <a:spcBef>
                <a:spcPts val="0"/>
              </a:spcBef>
              <a:buAutoNum type="alphaLcPeriod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laves were treated more as human beings than as mere property.</a:t>
            </a:r>
          </a:p>
          <a:p>
            <a:pPr marL="609600" indent="-609600" algn="l">
              <a:spcBef>
                <a:spcPts val="0"/>
              </a:spcBef>
              <a:buAutoNum type="alphaLcPeriod"/>
            </a:pPr>
            <a:endParaRPr lang="en-US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 Slavery was identified with “blackness.”</a:t>
            </a:r>
          </a:p>
          <a:p>
            <a:pPr marL="609600" indent="-609600" algn="l">
              <a:spcBef>
                <a:spcPts val="0"/>
              </a:spcBef>
            </a:pPr>
            <a:endPara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l">
              <a:spcBef>
                <a:spcPts val="0"/>
              </a:spcBef>
              <a:buAutoNum type="alphaLcPeriod" startAt="3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laves were used as a primary labor force in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agricultural enterprises.</a:t>
            </a:r>
          </a:p>
          <a:p>
            <a:pPr marL="609600" indent="-609600" algn="l">
              <a:spcBef>
                <a:spcPts val="0"/>
              </a:spcBef>
            </a:pPr>
            <a:endParaRPr lang="en-US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l">
              <a:spcBef>
                <a:spcPts val="0"/>
              </a:spcBef>
              <a:buAutoNum type="alphaLcPeriod" startAt="4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emale slaves were more highly valued than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male slaves.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365" name="Rectangle 5"/>
          <p:cNvSpPr>
            <a:spLocks noChangeArrowheads="1"/>
          </p:cNvSpPr>
          <p:nvPr/>
        </p:nvSpPr>
        <p:spPr bwMode="auto">
          <a:xfrm>
            <a:off x="0" y="-194583"/>
            <a:ext cx="9144000" cy="762000"/>
          </a:xfrm>
          <a:prstGeom prst="rect">
            <a:avLst/>
          </a:prstGeom>
          <a:solidFill>
            <a:srgbClr val="FBEEB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endParaRPr lang="en-US" sz="4000" i="1" dirty="0">
              <a:solidFill>
                <a:srgbClr val="FFB38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22" y="-123826"/>
            <a:ext cx="1135380" cy="1419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1"/>
            <a:ext cx="8229600" cy="1600199"/>
          </a:xfrm>
        </p:spPr>
        <p:txBody>
          <a:bodyPr/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Reflections: Economic Globalization—Then and Now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-152400" y="1752600"/>
            <a:ext cx="9372600" cy="54102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  A study of global commerce in the early modern     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period shows both how different from and how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 we are to people of the past.</a:t>
            </a:r>
          </a:p>
          <a:p>
            <a:pPr algn="l">
              <a:spcBef>
                <a:spcPts val="0"/>
              </a:spcBef>
            </a:pPr>
            <a:endPara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B.  Globalization isn’t just a twentieth-century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phenomenon. 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 But early modern globalization was much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slower and on a smaller scale </a:t>
            </a: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1"/>
            <a:ext cx="8229600" cy="1600199"/>
          </a:xfrm>
        </p:spPr>
        <p:txBody>
          <a:bodyPr/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Reflections: Economic Globalization—Then and Now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-152400" y="1752600"/>
            <a:ext cx="9372600" cy="5410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2.  Early modern globalization was not yet 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centered on Western civilizations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3.  Early modern economic life was mostly 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preindustrial </a:t>
            </a:r>
          </a:p>
          <a:p>
            <a:pPr algn="l"/>
            <a:endPara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4.  Early modern globalization was tied to empire 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building and slavery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682801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 Between 1500 and 1866, the Atlantic slave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 took an estimated 12.5 million people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Africa and deposited some 10.7 million 	of them in the Americas. </a:t>
            </a:r>
          </a:p>
          <a:p>
            <a:pPr algn="l"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1. </a:t>
            </a: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	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 	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-152400" y="228600"/>
            <a:ext cx="6324600" cy="5791199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  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  African slave trade transformed the 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societies of all participants  </a:t>
            </a:r>
          </a:p>
          <a:p>
            <a:pPr algn="l"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a.  The African diaspora 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algn="l">
              <a:spcBef>
                <a:spcPts val="0"/>
              </a:spcBef>
            </a:pP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image, p4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914400"/>
            <a:ext cx="3733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571832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snapshot 15-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25" y="160338"/>
            <a:ext cx="6938963" cy="653573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152401"/>
            <a:ext cx="8153400" cy="1447799"/>
          </a:xfrm>
        </p:spPr>
        <p:txBody>
          <a:bodyPr/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Slave Trade in Context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0347" y="1752600"/>
            <a:ext cx="9038167" cy="541020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 Most human societies have had slaves </a:t>
            </a:r>
          </a:p>
          <a:p>
            <a:pPr algn="l">
              <a:spcBef>
                <a:spcPts val="0"/>
              </a:spcBef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2.  Africans had practiced slavery and sold slaves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centuries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  <a:p>
            <a:pPr algn="l">
              <a:spcBef>
                <a:spcPts val="0"/>
              </a:spcBef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152401"/>
            <a:ext cx="8153400" cy="1447799"/>
          </a:xfrm>
        </p:spPr>
        <p:txBody>
          <a:bodyPr/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Slave Trade in Context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0347" y="1752600"/>
            <a:ext cx="9038167" cy="541020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 Slavery took many forms, depending on the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 and time period  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34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1"/>
            <a:ext cx="8153400" cy="1600200"/>
          </a:xfrm>
        </p:spPr>
        <p:txBody>
          <a:bodyPr/>
          <a:lstStyle/>
          <a:p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Slave Trade in Context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579" y="1143000"/>
            <a:ext cx="9121422" cy="624840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  Distinctiveness of slavery in the Americas </a:t>
            </a: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a.    </a:t>
            </a: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b. 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c. 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1"/>
            <a:ext cx="8153400" cy="1600200"/>
          </a:xfrm>
        </p:spPr>
        <p:txBody>
          <a:bodyPr/>
          <a:lstStyle/>
          <a:p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Slave Trade in Context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-228600" y="1524000"/>
            <a:ext cx="8969022" cy="624840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  Little hope of manumission  </a:t>
            </a:r>
          </a:p>
          <a:p>
            <a:pPr algn="l">
              <a:spcBef>
                <a:spcPts val="0"/>
              </a:spcBef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e. 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>
              <a:spcBef>
                <a:spcPts val="0"/>
              </a:spcBef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f. 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Slavery was wholly identified with Africa and </a:t>
            </a: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with “blackness” 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320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323</Words>
  <Application>Microsoft Office PowerPoint</Application>
  <PresentationFormat>On-screen Show (4:3)</PresentationFormat>
  <Paragraphs>339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Comic Sans MS</vt:lpstr>
      <vt:lpstr>Helvetica</vt:lpstr>
      <vt:lpstr>Times New Roman</vt:lpstr>
      <vt:lpstr>Office Theme</vt:lpstr>
      <vt:lpstr>Ways of the World: A Brief Global History  First Edition</vt:lpstr>
      <vt:lpstr>PowerPoint Presentation</vt:lpstr>
      <vt:lpstr>PowerPoint Presentation</vt:lpstr>
      <vt:lpstr>PowerPoint Presentation</vt:lpstr>
      <vt:lpstr>PowerPoint Presentation</vt:lpstr>
      <vt:lpstr>The Slave Trade in Context </vt:lpstr>
      <vt:lpstr>The Slave Trade in Context </vt:lpstr>
      <vt:lpstr>The Slave Trade in Context </vt:lpstr>
      <vt:lpstr>The Slave Trade in Context </vt:lpstr>
      <vt:lpstr>The Slave Trade in Context</vt:lpstr>
      <vt:lpstr>The Slave Trade in Context</vt:lpstr>
      <vt:lpstr>The Slave Trade in Context</vt:lpstr>
      <vt:lpstr>The Slave Trade in Context</vt:lpstr>
      <vt:lpstr>The Slave Trade in Practice </vt:lpstr>
      <vt:lpstr>PowerPoint Presentation</vt:lpstr>
      <vt:lpstr>The Slave Trade in Practice </vt:lpstr>
      <vt:lpstr>The Slave Trade in Practice </vt:lpstr>
      <vt:lpstr>The Slave Trade in Practice </vt:lpstr>
      <vt:lpstr>The Slave Trade in Practice </vt:lpstr>
      <vt:lpstr>The Slave Trade in Practice </vt:lpstr>
      <vt:lpstr>PowerPoint Presentation</vt:lpstr>
      <vt:lpstr>Comparing Consequences: The Impact of the Slave Trade in Africa </vt:lpstr>
      <vt:lpstr>Comparing Consequences: The Impact of the Slave Trade in Africa </vt:lpstr>
      <vt:lpstr>PowerPoint Presentation</vt:lpstr>
      <vt:lpstr>PowerPoint Presentation</vt:lpstr>
      <vt:lpstr>PowerPoint Presentation</vt:lpstr>
      <vt:lpstr> Slavery in the Americas was distinctive from other slave-holding systems in history because in the Americas</vt:lpstr>
      <vt:lpstr>Reflections: Economic Globalization—Then and Now</vt:lpstr>
      <vt:lpstr>Reflections: Economic Globalization—Then and Now</vt:lpstr>
    </vt:vector>
  </TitlesOfParts>
  <Company>Pearland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Johnson, Glen</dc:creator>
  <cp:lastModifiedBy>Greg Scott</cp:lastModifiedBy>
  <cp:revision>79</cp:revision>
  <cp:lastPrinted>2016-01-28T01:45:25Z</cp:lastPrinted>
  <dcterms:created xsi:type="dcterms:W3CDTF">2012-12-11T15:59:54Z</dcterms:created>
  <dcterms:modified xsi:type="dcterms:W3CDTF">2016-01-28T01:45:33Z</dcterms:modified>
</cp:coreProperties>
</file>