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8" r:id="rId3"/>
    <p:sldId id="301" r:id="rId4"/>
    <p:sldId id="300" r:id="rId5"/>
    <p:sldId id="302" r:id="rId6"/>
    <p:sldId id="314" r:id="rId7"/>
    <p:sldId id="303" r:id="rId8"/>
    <p:sldId id="315" r:id="rId9"/>
    <p:sldId id="271" r:id="rId10"/>
    <p:sldId id="277" r:id="rId11"/>
    <p:sldId id="286" r:id="rId12"/>
    <p:sldId id="287" r:id="rId13"/>
    <p:sldId id="316" r:id="rId14"/>
    <p:sldId id="317" r:id="rId15"/>
    <p:sldId id="318" r:id="rId16"/>
    <p:sldId id="319" r:id="rId17"/>
    <p:sldId id="320" r:id="rId18"/>
    <p:sldId id="321" r:id="rId19"/>
    <p:sldId id="276" r:id="rId20"/>
  </p:sldIdLst>
  <p:sldSz cx="9144000" cy="6858000" type="screen4x3"/>
  <p:notesSz cx="6858000" cy="9315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70" autoAdjust="0"/>
    <p:restoredTop sz="90597" autoAdjust="0"/>
  </p:normalViewPr>
  <p:slideViewPr>
    <p:cSldViewPr>
      <p:cViewPr varScale="1">
        <p:scale>
          <a:sx n="83" d="100"/>
          <a:sy n="83" d="100"/>
        </p:scale>
        <p:origin x="9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91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91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62E4924-24FA-448B-8E7C-C5661E4D5B24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8062"/>
            <a:ext cx="2971800" cy="46739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8062"/>
            <a:ext cx="2971800" cy="46739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F6D2F90C-0DDB-4CE6-83C0-529C2D520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460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77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77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4F93B23-360E-4B5A-88B9-0EB1EB7816FA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839"/>
            <a:ext cx="5486400" cy="419195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8061"/>
            <a:ext cx="2971800" cy="46577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8061"/>
            <a:ext cx="2971800" cy="46577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CBD1FE69-920C-4748-A82F-B0633BB37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498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harles_I_of_England" TargetMode="External"/><Relationship Id="rId13" Type="http://schemas.openxmlformats.org/officeDocument/2006/relationships/hyperlink" Target="https://en.wikipedia.org/wiki/Battle_of_Worcester" TargetMode="External"/><Relationship Id="rId3" Type="http://schemas.openxmlformats.org/officeDocument/2006/relationships/hyperlink" Target="https://en.wikipedia.org/wiki/Roundhead" TargetMode="External"/><Relationship Id="rId7" Type="http://schemas.openxmlformats.org/officeDocument/2006/relationships/hyperlink" Target="https://en.wikipedia.org/wiki/Second_English_Civil_War" TargetMode="External"/><Relationship Id="rId12" Type="http://schemas.openxmlformats.org/officeDocument/2006/relationships/hyperlink" Target="https://en.wikipedia.org/wiki/Rump_Parliamen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First_English_Civil_War" TargetMode="External"/><Relationship Id="rId11" Type="http://schemas.openxmlformats.org/officeDocument/2006/relationships/hyperlink" Target="https://en.wikipedia.org/wiki/Charles_II_of_England" TargetMode="External"/><Relationship Id="rId5" Type="http://schemas.openxmlformats.org/officeDocument/2006/relationships/hyperlink" Target="https://en.wikipedia.org/wiki/Kingdom_of_England" TargetMode="External"/><Relationship Id="rId10" Type="http://schemas.openxmlformats.org/officeDocument/2006/relationships/hyperlink" Target="https://en.wikipedia.org/wiki/Third_English_Civil_War" TargetMode="External"/><Relationship Id="rId4" Type="http://schemas.openxmlformats.org/officeDocument/2006/relationships/hyperlink" Target="https://en.wikipedia.org/wiki/Cavalier" TargetMode="External"/><Relationship Id="rId9" Type="http://schemas.openxmlformats.org/officeDocument/2006/relationships/hyperlink" Target="https://en.wikipedia.org/wiki/Long_Parliament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8EAE3-06C1-4E85-A253-E07866DC00B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839"/>
            <a:ext cx="5029200" cy="41919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88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7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79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5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87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1776 90% of North American colonies were European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Indians were killed off by disease and military policy.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scale farming did not need slaves..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Literacy Rates: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Protestant emphasis on reading the Bible for oneself led to a much greater mass literacy than in Latin America whereas the Catholic Church was far more focused on converting the natives to Christianity.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colonies developed traditions of local self government.	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Britain didn’t impose an elaborate bureaucracy like Spain.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civil war (seventeenth century) distracted government from involved colonies.</a:t>
            </a:r>
          </a:p>
          <a:p>
            <a:pPr lvl="1" algn="l"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English Civil War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(1642–1651) was a series of armed conflicts and political machinations between Parliamentarians ("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Roundhead"/>
              </a:rPr>
              <a:t>Roundheads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 and Royalists ("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Cavalier"/>
              </a:rPr>
              <a:t>Cavaliers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 in the 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Kingdom of England"/>
              </a:rPr>
              <a:t>Kingdom of England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over, principally, the manner of its government. The 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First English Civil War"/>
              </a:rPr>
              <a:t>first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(1642–46) and 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Second English Civil War"/>
              </a:rPr>
              <a:t>second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(1648–49) wars pitted the supporters of 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Charles I of England"/>
              </a:rPr>
              <a:t>King Charles I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against the supporters of the 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Long Parliament"/>
              </a:rPr>
              <a:t>Long Parliament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while the 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Third English Civil War"/>
              </a:rPr>
              <a:t>third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(1649–51) saw fighting between supporters of 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Charles II of England"/>
              </a:rPr>
              <a:t>King Charles II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supporters of the 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Rump Parliament"/>
              </a:rPr>
              <a:t>Rump Parliament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The war ended with the Parliamentarian victory at the 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Battle of Worcester"/>
              </a:rPr>
              <a:t>Battle of Worcester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3 September 1651.</a:t>
            </a:r>
            <a:endParaRPr lang="en-US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 gradually became dominant, more developed than South America.</a:t>
            </a:r>
          </a:p>
          <a:p>
            <a:pPr lvl="1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28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99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4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0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28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6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Handout-Students to complete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1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7083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</a:p>
          <a:p>
            <a:pPr marL="655625" lvl="1" indent="-218542"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sugar was in high demand in Europe         </a:t>
            </a:r>
          </a:p>
          <a:p>
            <a:pPr marL="655625" lvl="1" indent="-218542"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colonies produced almost solely for export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0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5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r>
              <a:rPr lang="en-US" baseline="0" dirty="0" smtClean="0"/>
              <a:t> effective on a large scale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78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80 percent of all African captives enslaved in the Americas ended up in Brazil and the Caribbean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1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2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FE69-920C-4748-A82F-B0633BB3778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7F359-AC37-42E0-B5F1-82986CCFE59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www.glscott.org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0AF2-C7FC-41DE-9892-32778C1E13E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5619-4F17-4A4E-9AB5-C004AC4B24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0AF2-C7FC-41DE-9892-32778C1E13E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5619-4F17-4A4E-9AB5-C004AC4B24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0AF2-C7FC-41DE-9892-32778C1E13E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5619-4F17-4A4E-9AB5-C004AC4B24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0AF2-C7FC-41DE-9892-32778C1E13E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5619-4F17-4A4E-9AB5-C004AC4B24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0AF2-C7FC-41DE-9892-32778C1E13E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5619-4F17-4A4E-9AB5-C004AC4B24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0AF2-C7FC-41DE-9892-32778C1E13E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5619-4F17-4A4E-9AB5-C004AC4B24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0AF2-C7FC-41DE-9892-32778C1E13E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5619-4F17-4A4E-9AB5-C004AC4B24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0AF2-C7FC-41DE-9892-32778C1E13E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5619-4F17-4A4E-9AB5-C004AC4B24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0AF2-C7FC-41DE-9892-32778C1E13E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5619-4F17-4A4E-9AB5-C004AC4B24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0AF2-C7FC-41DE-9892-32778C1E13E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5619-4F17-4A4E-9AB5-C004AC4B24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0AF2-C7FC-41DE-9892-32778C1E13E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5619-4F17-4A4E-9AB5-C004AC4B24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70AF2-C7FC-41DE-9892-32778C1E13E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35619-4F17-4A4E-9AB5-C004AC4B24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nV_MTFEGIY&amp;feature=em-share_video_in_list_user&amp;list=PLBDA2E52FB1EF80C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i1.ytimg.com/vi/dnV_MTFEGIY/hqdefault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7329" y="628710"/>
            <a:ext cx="8534400" cy="245751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29" y="3352800"/>
            <a:ext cx="8839200" cy="220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Empires and Encounters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1450–1750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Colonies of Sugar</a:t>
            </a:r>
            <a:endParaRPr lang="en-US" sz="35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85503" y="2286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W. Strayer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1975"/>
            <a:ext cx="8534400" cy="2057400"/>
          </a:xfrm>
          <a:noFill/>
          <a:ln/>
        </p:spPr>
        <p:txBody>
          <a:bodyPr/>
          <a:lstStyle/>
          <a:p>
            <a:pPr algn="l"/>
            <a:r>
              <a:rPr lang="en-US" sz="3600" b="1" dirty="0"/>
              <a:t>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conquest of the Americas increased global connections in all EXCEPT which of the following ways?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003" y="2622872"/>
            <a:ext cx="8803994" cy="3733799"/>
          </a:xfrm>
          <a:noFill/>
          <a:ln/>
        </p:spPr>
        <p:txBody>
          <a:bodyPr>
            <a:noAutofit/>
          </a:bodyPr>
          <a:lstStyle/>
          <a:p>
            <a:pPr marL="609600" indent="-609600" algn="l">
              <a:lnSpc>
                <a:spcPct val="80000"/>
              </a:lnSpc>
              <a:buAutoNum type="alphaLcPeriod"/>
            </a:pP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brought new crops and technologies to the Americas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80000"/>
              </a:lnSpc>
            </a:pPr>
            <a:endParaRPr lang="en-US" sz="12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Although 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American crops spread beyond Europe to the rest of Eurasia and Africa, the European conquest did result in the adoption of several American crops in Western Europe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l">
              <a:lnSpc>
                <a:spcPct val="80000"/>
              </a:lnSpc>
            </a:pPr>
            <a:endParaRPr lang="en-US" sz="11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It 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resulted in the extensive mixing of indigenous American, African, and European peoples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l">
              <a:lnSpc>
                <a:spcPct val="80000"/>
              </a:lnSpc>
            </a:pPr>
            <a:endParaRPr lang="en-US" sz="105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It 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reshaped the world economy by providing Europeans with access to large amounts of silver.</a:t>
            </a:r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0" y="7434081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FFB38D"/>
              </a:solidFill>
            </a:endParaRPr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i="1" dirty="0"/>
              <a:t>Connection</a:t>
            </a:r>
            <a:endParaRPr lang="en-US" sz="4000" i="1" dirty="0">
              <a:solidFill>
                <a:srgbClr val="FFB38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62"/>
            <a:ext cx="1173480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1.ytimg.com/vi/dnV_MTFEGIY/hqdefault.jpg">
            <a:hlinkClick r:id="rId3"/>
          </p:cNvPr>
          <p:cNvPicPr>
            <a:picLocks noChangeAspect="1" noChangeArrowheads="1"/>
          </p:cNvPicPr>
          <p:nvPr/>
        </p:nvPicPr>
        <p:blipFill>
          <a:blip r:link="rId4" cstate="print"/>
          <a:srcRect/>
          <a:stretch>
            <a:fillRect/>
          </a:stretch>
        </p:blipFill>
        <p:spPr bwMode="auto">
          <a:xfrm>
            <a:off x="0" y="0"/>
            <a:ext cx="9128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42" y="152400"/>
            <a:ext cx="8763000" cy="1058119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Settler Colonies in North America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5701979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Because the British were the last of the European   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powers to establish a colonial presence in the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Americas, they found that “only the dregs were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left.”  Lands they acquired were regarded as the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unpromising leftovers of the New World.</a:t>
            </a:r>
          </a:p>
          <a:p>
            <a:pPr algn="l">
              <a:buFont typeface="Arial" pitchFamily="34" charset="0"/>
              <a:buChar char="•"/>
            </a:pPr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42" y="152400"/>
            <a:ext cx="8763000" cy="1058119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Settler Colonies in North America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7142" y="914400"/>
            <a:ext cx="9067800" cy="5701979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society was changing more rapidly than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Catholic Spain</a:t>
            </a:r>
          </a:p>
          <a:p>
            <a:pPr algn="l"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colonist were trying to escape European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colonist were more numerous and by 1750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outnumbered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Spanish by 5 to 1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42" y="152400"/>
            <a:ext cx="8763000" cy="1058119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Settler Colonies in North America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851220"/>
            <a:ext cx="9067800" cy="5701979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British colonies developed traditions of local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government.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Civil War (17</a:t>
            </a:r>
            <a:r>
              <a:rPr lang="en-US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Century)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Literacy rates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Seeds of Independence?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42" y="152400"/>
            <a:ext cx="8763000" cy="105811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4742" y="457200"/>
            <a:ext cx="9067800" cy="5701979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racial system of which of the following regions was characterized by less racial mixing and less willingness to recognize the offspring of interracial unions than occurred in the other regions?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Brazil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British North America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The Caribbean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Mexico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Peru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8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42" y="152400"/>
            <a:ext cx="8763000" cy="105811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4742" y="457200"/>
            <a:ext cx="8766858" cy="5701979"/>
          </a:xfrm>
        </p:spPr>
        <p:txBody>
          <a:bodyPr>
            <a:normAutofit fontScale="92500"/>
          </a:bodyPr>
          <a:lstStyle/>
          <a:p>
            <a:pPr algn="l">
              <a:buFont typeface="Arial" pitchFamily="34" charset="0"/>
              <a:buChar char="•"/>
            </a:pPr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following was true only of the Western European empires among all the early modern empires?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They were the largest empires in the world.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They spread diseases to which conquered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little immunity.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They were initiated by maritime expansion.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They were created by merchants rather than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governments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They included possessions in Africa.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1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42" y="152400"/>
            <a:ext cx="8763000" cy="105811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2309" y="533400"/>
            <a:ext cx="9071658" cy="5701979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some Native Americans aid the Spanish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initial invasion of the New World?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Payment in gold and jewels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 desire to learn about European culture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A shared Christian faith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No Native Americans helped the Spanish.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To gain an advantage against their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enemies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42" y="152400"/>
            <a:ext cx="8763000" cy="105811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228600" y="381000"/>
            <a:ext cx="9661236" cy="5701979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 to Native 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Americans’ religious 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beliefs in </a:t>
            </a:r>
            <a:endParaRPr lang="en-US" sz="3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Mesoamerica 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Peru when 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confronted with Catholicism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900" dirty="0" smtClean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They rejected Catholicism completely.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They blended their old customs easily into Catholic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They only pretended to be Catholic when Europeans were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around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They completely abandoned their old religions, and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embraced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Catholicism entirely.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They ultimately rejected both their old religions and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Catholicism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favor of the Protestant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2859" y="837718"/>
            <a:ext cx="8534400" cy="16764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differences among colonial societies that emerged in the Americas after European conquest can be accounted for through all EXCEPT which of the following factors?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974453"/>
            <a:ext cx="9135319" cy="3581400"/>
          </a:xfrm>
          <a:noFill/>
          <a:ln/>
        </p:spPr>
        <p:txBody>
          <a:bodyPr>
            <a:noAutofit/>
          </a:bodyPr>
          <a:lstStyle/>
          <a:p>
            <a:pPr marL="609600" indent="-609600" algn="l">
              <a:lnSpc>
                <a:spcPct val="80000"/>
              </a:lnSpc>
              <a:buAutoNum type="alphaLcPeriod"/>
            </a:pP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Europeans who settled in a 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</a:p>
          <a:p>
            <a:pPr algn="l">
              <a:lnSpc>
                <a:spcPct val="80000"/>
              </a:lnSpc>
            </a:pPr>
            <a:endParaRPr lang="en-US" sz="18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economy that took shape in the 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</a:p>
          <a:p>
            <a:pPr marL="609600" indent="-609600" algn="l">
              <a:lnSpc>
                <a:spcPct val="80000"/>
              </a:lnSpc>
            </a:pPr>
            <a:endParaRPr lang="en-US" sz="18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rejection of slave holding in the early 1600s by Portuguese and Dutch 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rulers</a:t>
            </a:r>
          </a:p>
          <a:p>
            <a:pPr marL="609600" indent="-609600" algn="l">
              <a:lnSpc>
                <a:spcPct val="80000"/>
              </a:lnSpc>
            </a:pPr>
            <a:endParaRPr lang="en-US" sz="18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Whether 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Protestant or Catholic power settled a region</a:t>
            </a:r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-8681" y="6900441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FFB38D"/>
              </a:solidFill>
            </a:endParaRPr>
          </a:p>
        </p:txBody>
      </p:sp>
      <p:sp>
        <p:nvSpPr>
          <p:cNvPr id="39424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en-US" sz="4400" i="1" dirty="0">
              <a:solidFill>
                <a:srgbClr val="FFB3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718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7700" y="3"/>
            <a:ext cx="7848600" cy="761998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Colonies of Sugar V. Settler Colonies in North America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418959"/>
              </p:ext>
            </p:extLst>
          </p:nvPr>
        </p:nvGraphicFramePr>
        <p:xfrm>
          <a:off x="228600" y="914400"/>
          <a:ext cx="8686800" cy="5029199"/>
        </p:xfrm>
        <a:graphic>
          <a:graphicData uri="http://schemas.openxmlformats.org/drawingml/2006/table">
            <a:tbl>
              <a:tblPr/>
              <a:tblGrid>
                <a:gridCol w="4252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Brazil/Caribbean</a:t>
                      </a:r>
                      <a:endParaRPr lang="en-US" sz="18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British North America</a:t>
                      </a:r>
                      <a:endParaRPr lang="en-US" sz="18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7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7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Colonies of Sugar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82" y="1417638"/>
            <a:ext cx="8229600" cy="516572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Lowland Brazil and the Caribbean developed a different society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not been home to great civilizations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didn’t have great mineral wealth until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1690s 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82000" cy="6019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Arabs introduced large-scale sugar production to the Mediterranean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       </a:t>
            </a: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Europeans transferred it to Atlantic islands and Americas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</a:t>
            </a: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Portuguese on Brazilian coast dominated the world sugar market 1570–1670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</a:t>
            </a: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Then British, French, and Dutch in the Caribbean broke the Portuguese monopoly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172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Sugar transformed Brazil and the Caribbean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Production was labor intensive,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worked best on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large scale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    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be called the first modern industry  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Had always been produced with massive use of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slave labor        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60677"/>
            <a:ext cx="4686372" cy="3554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98699"/>
            <a:ext cx="4953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     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Indians of the area were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almost totally wiped out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or fled 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    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Planters turned to African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slaves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3185"/>
            <a:ext cx="4414534" cy="68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839200" cy="6858000"/>
          </a:xfrm>
        </p:spPr>
        <p:txBody>
          <a:bodyPr>
            <a:no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Much more of Brazilian and Caribbean society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of African descent     </a:t>
            </a:r>
          </a:p>
          <a:p>
            <a:pPr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Large mixed-race population provided much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 skilled workforce and supervisors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sugar industry   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709" y="304800"/>
            <a:ext cx="9144000" cy="685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Plantation complex based on African slavery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spread to southern parts of North America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  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But in North America,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women came 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earlier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   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Result was less racial mixing,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tolerance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toward mixed blood  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Sharply defined racial system evolved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         </a:t>
            </a: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Slavery was less harsh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image, p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796" y="381000"/>
            <a:ext cx="855543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506</Words>
  <Application>Microsoft Office PowerPoint</Application>
  <PresentationFormat>On-screen Show (4:3)</PresentationFormat>
  <Paragraphs>201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Ways of the World: A Brief Global History  First Edition</vt:lpstr>
      <vt:lpstr>Colonies of Sugar V. Settler Colonies in North America</vt:lpstr>
      <vt:lpstr>Colonies of Sugar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European conquest of the Americas increased global connections in all EXCEPT which of the following ways?</vt:lpstr>
      <vt:lpstr>PowerPoint Presentation</vt:lpstr>
      <vt:lpstr>Settler Colonies in North America </vt:lpstr>
      <vt:lpstr>Settler Colonies in North America </vt:lpstr>
      <vt:lpstr>Settler Colonies in North America </vt:lpstr>
      <vt:lpstr>PowerPoint Presentation</vt:lpstr>
      <vt:lpstr>PowerPoint Presentation</vt:lpstr>
      <vt:lpstr>PowerPoint Presentation</vt:lpstr>
      <vt:lpstr>PowerPoint Presentation</vt:lpstr>
      <vt:lpstr> The differences among colonial societies that emerged in the Americas after European conquest can be accounted for through all EXCEPT which of the following factors?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of the World: A Brief Global History  First Edition</dc:title>
  <dc:creator>Johnson, Glen</dc:creator>
  <cp:lastModifiedBy>Greg Scott</cp:lastModifiedBy>
  <cp:revision>100</cp:revision>
  <cp:lastPrinted>2016-01-18T15:09:09Z</cp:lastPrinted>
  <dcterms:created xsi:type="dcterms:W3CDTF">2012-12-10T15:17:26Z</dcterms:created>
  <dcterms:modified xsi:type="dcterms:W3CDTF">2016-01-20T04:36:40Z</dcterms:modified>
</cp:coreProperties>
</file>