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Anton" pitchFamily="2" charset="0"/>
      <p:regular r:id="rId36"/>
    </p:embeddedFont>
    <p:embeddedFont>
      <p:font typeface="Calibri" panose="020F050202020403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Overlock"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F3F77A-20EA-43DB-A778-4A7442F2BF32}">
  <a:tblStyle styleId="{D6F3F77A-20EA-43DB-A778-4A7442F2BF3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1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WW1_Trench_Warfare.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318825" y="459125"/>
            <a:ext cx="4693500" cy="2040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a:latin typeface="Anton"/>
                <a:ea typeface="Anton"/>
                <a:cs typeface="Anton"/>
                <a:sym typeface="Anton"/>
              </a:rPr>
              <a:t>World War I</a:t>
            </a:r>
            <a:br>
              <a:rPr lang="en-US" sz="5400">
                <a:latin typeface="Anton"/>
                <a:ea typeface="Anton"/>
                <a:cs typeface="Anton"/>
                <a:sym typeface="Anton"/>
              </a:rPr>
            </a:br>
            <a:r>
              <a:rPr lang="en-US" sz="5400">
                <a:latin typeface="Anton"/>
                <a:ea typeface="Anton"/>
                <a:cs typeface="Anton"/>
                <a:sym typeface="Anton"/>
              </a:rPr>
              <a:t>Vocabulary </a:t>
            </a:r>
            <a:endParaRPr>
              <a:latin typeface="Anton"/>
              <a:ea typeface="Anton"/>
              <a:cs typeface="Anton"/>
              <a:sym typeface="Anton"/>
            </a:endParaRPr>
          </a:p>
        </p:txBody>
      </p:sp>
      <p:pic>
        <p:nvPicPr>
          <p:cNvPr id="85" name="Google Shape;85;p13"/>
          <p:cNvPicPr preferRelativeResize="0"/>
          <p:nvPr/>
        </p:nvPicPr>
        <p:blipFill rotWithShape="1">
          <a:blip r:embed="rId3">
            <a:alphaModFix/>
          </a:blip>
          <a:srcRect/>
          <a:stretch/>
        </p:blipFill>
        <p:spPr>
          <a:xfrm>
            <a:off x="5300134" y="863599"/>
            <a:ext cx="6096000" cy="4588933"/>
          </a:xfrm>
          <a:prstGeom prst="rect">
            <a:avLst/>
          </a:prstGeom>
          <a:noFill/>
          <a:ln w="76200" cap="flat" cmpd="sng">
            <a:solidFill>
              <a:schemeClr val="dk1"/>
            </a:solidFill>
            <a:prstDash val="solid"/>
            <a:round/>
            <a:headEnd type="none" w="sm" len="sm"/>
            <a:tailEnd type="none" w="sm" len="sm"/>
          </a:ln>
        </p:spPr>
      </p:pic>
      <p:pic>
        <p:nvPicPr>
          <p:cNvPr id="86" name="Google Shape;86;p13" descr="Soldier1"/>
          <p:cNvPicPr preferRelativeResize="0"/>
          <p:nvPr/>
        </p:nvPicPr>
        <p:blipFill rotWithShape="1">
          <a:blip r:embed="rId4">
            <a:alphaModFix/>
          </a:blip>
          <a:srcRect/>
          <a:stretch/>
        </p:blipFill>
        <p:spPr>
          <a:xfrm>
            <a:off x="408100" y="3130824"/>
            <a:ext cx="4336075" cy="292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838200" y="37105"/>
            <a:ext cx="10515600" cy="79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New Technologies for War</a:t>
            </a:r>
            <a:endParaRPr/>
          </a:p>
        </p:txBody>
      </p:sp>
      <p:sp>
        <p:nvSpPr>
          <p:cNvPr id="157" name="Google Shape;157;p22"/>
          <p:cNvSpPr txBox="1"/>
          <p:nvPr/>
        </p:nvSpPr>
        <p:spPr>
          <a:xfrm>
            <a:off x="7639125" y="777950"/>
            <a:ext cx="3892800" cy="2845800"/>
          </a:xfrm>
          <a:prstGeom prst="rect">
            <a:avLst/>
          </a:prstGeom>
          <a:noFill/>
          <a:ln>
            <a:noFill/>
          </a:ln>
        </p:spPr>
        <p:txBody>
          <a:bodyPr spcFirstLastPara="1" wrap="square" lIns="91425" tIns="45700" rIns="91425" bIns="45700" anchor="t" anchorCtr="0">
            <a:noAutofit/>
          </a:bodyPr>
          <a:lstStyle/>
          <a:p>
            <a:pPr marL="457200" marR="0" lvl="0" indent="-469900" algn="l" rtl="0">
              <a:spcBef>
                <a:spcPts val="0"/>
              </a:spcBef>
              <a:spcAft>
                <a:spcPts val="0"/>
              </a:spcAft>
              <a:buClr>
                <a:schemeClr val="dk1"/>
              </a:buClr>
              <a:buSzPts val="3800"/>
              <a:buFont typeface="Georgia"/>
              <a:buChar char="●"/>
            </a:pPr>
            <a:r>
              <a:rPr lang="en-US" sz="3800">
                <a:solidFill>
                  <a:schemeClr val="dk1"/>
                </a:solidFill>
                <a:latin typeface="Georgia"/>
                <a:ea typeface="Georgia"/>
                <a:cs typeface="Georgia"/>
                <a:sym typeface="Georgia"/>
              </a:rPr>
              <a:t>Machine guns </a:t>
            </a:r>
            <a:endParaRPr sz="1200">
              <a:latin typeface="Georgia"/>
              <a:ea typeface="Georgia"/>
              <a:cs typeface="Georgia"/>
              <a:sym typeface="Georgia"/>
            </a:endParaRPr>
          </a:p>
          <a:p>
            <a:pPr marL="457200" marR="0" lvl="0" indent="-469900" algn="l" rtl="0">
              <a:spcBef>
                <a:spcPts val="0"/>
              </a:spcBef>
              <a:spcAft>
                <a:spcPts val="0"/>
              </a:spcAft>
              <a:buClr>
                <a:schemeClr val="dk1"/>
              </a:buClr>
              <a:buSzPts val="3800"/>
              <a:buFont typeface="Georgia"/>
              <a:buChar char="●"/>
            </a:pPr>
            <a:r>
              <a:rPr lang="en-US" sz="3800">
                <a:solidFill>
                  <a:schemeClr val="dk1"/>
                </a:solidFill>
                <a:latin typeface="Georgia"/>
                <a:ea typeface="Georgia"/>
                <a:cs typeface="Georgia"/>
                <a:sym typeface="Georgia"/>
              </a:rPr>
              <a:t>airplanes</a:t>
            </a:r>
            <a:endParaRPr sz="3800">
              <a:solidFill>
                <a:schemeClr val="dk1"/>
              </a:solidFill>
              <a:latin typeface="Georgia"/>
              <a:ea typeface="Georgia"/>
              <a:cs typeface="Georgia"/>
              <a:sym typeface="Georgia"/>
            </a:endParaRPr>
          </a:p>
          <a:p>
            <a:pPr marL="457200" marR="0" lvl="0" indent="-469900" algn="l" rtl="0">
              <a:spcBef>
                <a:spcPts val="0"/>
              </a:spcBef>
              <a:spcAft>
                <a:spcPts val="0"/>
              </a:spcAft>
              <a:buClr>
                <a:schemeClr val="dk1"/>
              </a:buClr>
              <a:buSzPts val="3800"/>
              <a:buFont typeface="Georgia"/>
              <a:buChar char="●"/>
            </a:pPr>
            <a:r>
              <a:rPr lang="en-US" sz="3800">
                <a:solidFill>
                  <a:schemeClr val="dk1"/>
                </a:solidFill>
                <a:latin typeface="Georgia"/>
                <a:ea typeface="Georgia"/>
                <a:cs typeface="Georgia"/>
                <a:sym typeface="Georgia"/>
              </a:rPr>
              <a:t>tanks </a:t>
            </a:r>
            <a:endParaRPr sz="1200">
              <a:latin typeface="Georgia"/>
              <a:ea typeface="Georgia"/>
              <a:cs typeface="Georgia"/>
              <a:sym typeface="Georgia"/>
            </a:endParaRPr>
          </a:p>
          <a:p>
            <a:pPr marL="457200" marR="0" lvl="0" indent="-469900" algn="l" rtl="0">
              <a:spcBef>
                <a:spcPts val="0"/>
              </a:spcBef>
              <a:spcAft>
                <a:spcPts val="0"/>
              </a:spcAft>
              <a:buClr>
                <a:schemeClr val="dk1"/>
              </a:buClr>
              <a:buSzPts val="3800"/>
              <a:buFont typeface="Georgia"/>
              <a:buChar char="●"/>
            </a:pPr>
            <a:r>
              <a:rPr lang="en-US" sz="3800">
                <a:solidFill>
                  <a:schemeClr val="dk1"/>
                </a:solidFill>
                <a:latin typeface="Georgia"/>
                <a:ea typeface="Georgia"/>
                <a:cs typeface="Georgia"/>
                <a:sym typeface="Georgia"/>
              </a:rPr>
              <a:t>poison gas </a:t>
            </a:r>
            <a:endParaRPr sz="1200">
              <a:latin typeface="Georgia"/>
              <a:ea typeface="Georgia"/>
              <a:cs typeface="Georgia"/>
              <a:sym typeface="Georgia"/>
            </a:endParaRPr>
          </a:p>
          <a:p>
            <a:pPr marL="457200" marR="0" lvl="0" indent="-469900" algn="l" rtl="0">
              <a:spcBef>
                <a:spcPts val="0"/>
              </a:spcBef>
              <a:spcAft>
                <a:spcPts val="0"/>
              </a:spcAft>
              <a:buClr>
                <a:schemeClr val="dk1"/>
              </a:buClr>
              <a:buSzPts val="3800"/>
              <a:buFont typeface="Georgia"/>
              <a:buChar char="●"/>
            </a:pPr>
            <a:r>
              <a:rPr lang="en-US" sz="3800">
                <a:solidFill>
                  <a:schemeClr val="dk1"/>
                </a:solidFill>
                <a:latin typeface="Georgia"/>
                <a:ea typeface="Georgia"/>
                <a:cs typeface="Georgia"/>
                <a:sym typeface="Georgia"/>
              </a:rPr>
              <a:t>trench warfare</a:t>
            </a:r>
            <a:endParaRPr sz="1200">
              <a:latin typeface="Georgia"/>
              <a:ea typeface="Georgia"/>
              <a:cs typeface="Georgia"/>
              <a:sym typeface="Georgia"/>
            </a:endParaRPr>
          </a:p>
        </p:txBody>
      </p:sp>
      <p:pic>
        <p:nvPicPr>
          <p:cNvPr id="158" name="Google Shape;158;p22" descr="Machine Guns - WW1 Scientific Advances"/>
          <p:cNvPicPr preferRelativeResize="0"/>
          <p:nvPr/>
        </p:nvPicPr>
        <p:blipFill rotWithShape="1">
          <a:blip r:embed="rId3">
            <a:alphaModFix/>
          </a:blip>
          <a:srcRect/>
          <a:stretch/>
        </p:blipFill>
        <p:spPr>
          <a:xfrm>
            <a:off x="122855" y="1064952"/>
            <a:ext cx="3618695" cy="2408077"/>
          </a:xfrm>
          <a:prstGeom prst="rect">
            <a:avLst/>
          </a:prstGeom>
          <a:noFill/>
          <a:ln w="9525" cap="flat" cmpd="sng">
            <a:solidFill>
              <a:schemeClr val="dk1"/>
            </a:solidFill>
            <a:prstDash val="solid"/>
            <a:round/>
            <a:headEnd type="none" w="sm" len="sm"/>
            <a:tailEnd type="none" w="sm" len="sm"/>
          </a:ln>
        </p:spPr>
      </p:pic>
      <p:pic>
        <p:nvPicPr>
          <p:cNvPr id="159" name="Google Shape;159;p22" descr="Machine Guns in World War I - History Crunch - History Articles, Summaries,  Biographies, Resources and More"/>
          <p:cNvPicPr preferRelativeResize="0"/>
          <p:nvPr/>
        </p:nvPicPr>
        <p:blipFill rotWithShape="1">
          <a:blip r:embed="rId4">
            <a:alphaModFix/>
          </a:blip>
          <a:srcRect/>
          <a:stretch/>
        </p:blipFill>
        <p:spPr>
          <a:xfrm>
            <a:off x="3935610" y="1035973"/>
            <a:ext cx="3323953" cy="2066895"/>
          </a:xfrm>
          <a:prstGeom prst="rect">
            <a:avLst/>
          </a:prstGeom>
          <a:noFill/>
          <a:ln w="12700" cap="flat" cmpd="sng">
            <a:solidFill>
              <a:schemeClr val="dk1"/>
            </a:solidFill>
            <a:prstDash val="solid"/>
            <a:round/>
            <a:headEnd type="none" w="sm" len="sm"/>
            <a:tailEnd type="none" w="sm" len="sm"/>
          </a:ln>
        </p:spPr>
      </p:pic>
      <p:pic>
        <p:nvPicPr>
          <p:cNvPr id="160" name="Google Shape;160;p22" descr="The First World War brought the end of cavalry and the advent of the tank -  Macleans.ca"/>
          <p:cNvPicPr preferRelativeResize="0"/>
          <p:nvPr/>
        </p:nvPicPr>
        <p:blipFill rotWithShape="1">
          <a:blip r:embed="rId5">
            <a:alphaModFix/>
          </a:blip>
          <a:srcRect/>
          <a:stretch/>
        </p:blipFill>
        <p:spPr>
          <a:xfrm>
            <a:off x="65348" y="4443701"/>
            <a:ext cx="4131559" cy="2269807"/>
          </a:xfrm>
          <a:prstGeom prst="rect">
            <a:avLst/>
          </a:prstGeom>
          <a:noFill/>
          <a:ln w="76200" cap="flat" cmpd="sng">
            <a:solidFill>
              <a:schemeClr val="dk1"/>
            </a:solidFill>
            <a:prstDash val="solid"/>
            <a:round/>
            <a:headEnd type="none" w="sm" len="sm"/>
            <a:tailEnd type="none" w="sm" len="sm"/>
          </a:ln>
        </p:spPr>
      </p:pic>
      <p:pic>
        <p:nvPicPr>
          <p:cNvPr id="161" name="Google Shape;161;p22" descr="How deadly was the poison gas of WW1? | World war, World war i, World war  one"/>
          <p:cNvPicPr preferRelativeResize="0"/>
          <p:nvPr/>
        </p:nvPicPr>
        <p:blipFill rotWithShape="1">
          <a:blip r:embed="rId6">
            <a:alphaModFix/>
          </a:blip>
          <a:srcRect/>
          <a:stretch/>
        </p:blipFill>
        <p:spPr>
          <a:xfrm>
            <a:off x="2795467" y="2896611"/>
            <a:ext cx="3190999" cy="2408077"/>
          </a:xfrm>
          <a:prstGeom prst="rect">
            <a:avLst/>
          </a:prstGeom>
          <a:noFill/>
          <a:ln w="38100" cap="flat" cmpd="sng">
            <a:solidFill>
              <a:schemeClr val="dk1"/>
            </a:solidFill>
            <a:prstDash val="solid"/>
            <a:round/>
            <a:headEnd type="none" w="sm" len="sm"/>
            <a:tailEnd type="none" w="sm" len="sm"/>
          </a:ln>
        </p:spPr>
      </p:pic>
      <p:pic>
        <p:nvPicPr>
          <p:cNvPr id="162" name="Google Shape;162;p22" descr="Picture"/>
          <p:cNvPicPr preferRelativeResize="0"/>
          <p:nvPr/>
        </p:nvPicPr>
        <p:blipFill rotWithShape="1">
          <a:blip r:embed="rId7">
            <a:alphaModFix/>
          </a:blip>
          <a:srcRect/>
          <a:stretch/>
        </p:blipFill>
        <p:spPr>
          <a:xfrm>
            <a:off x="4865500" y="4299211"/>
            <a:ext cx="3385475" cy="2558789"/>
          </a:xfrm>
          <a:prstGeom prst="rect">
            <a:avLst/>
          </a:prstGeom>
          <a:noFill/>
          <a:ln w="38100" cap="flat" cmpd="sng">
            <a:solidFill>
              <a:schemeClr val="dk1"/>
            </a:solidFill>
            <a:prstDash val="solid"/>
            <a:round/>
            <a:headEnd type="none" w="sm" len="sm"/>
            <a:tailEnd type="none" w="sm" len="sm"/>
          </a:ln>
        </p:spPr>
      </p:pic>
      <p:pic>
        <p:nvPicPr>
          <p:cNvPr id="163" name="Google Shape;163;p22" descr="On the 100th anniversary of WWI's end, lessons on life in health care's  trenches"/>
          <p:cNvPicPr preferRelativeResize="0"/>
          <p:nvPr/>
        </p:nvPicPr>
        <p:blipFill rotWithShape="1">
          <a:blip r:embed="rId8">
            <a:alphaModFix/>
          </a:blip>
          <a:srcRect/>
          <a:stretch/>
        </p:blipFill>
        <p:spPr>
          <a:xfrm>
            <a:off x="8644702" y="3858734"/>
            <a:ext cx="2962154" cy="2962154"/>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5177775" y="0"/>
            <a:ext cx="6176100" cy="1320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9000" b="1">
                <a:latin typeface="Balthazar"/>
                <a:ea typeface="Balthazar"/>
                <a:cs typeface="Balthazar"/>
                <a:sym typeface="Balthazar"/>
              </a:rPr>
              <a:t>Lusitania</a:t>
            </a:r>
            <a:endParaRPr sz="9000"/>
          </a:p>
        </p:txBody>
      </p:sp>
      <p:sp>
        <p:nvSpPr>
          <p:cNvPr id="169" name="Google Shape;169;p23"/>
          <p:cNvSpPr/>
          <p:nvPr/>
        </p:nvSpPr>
        <p:spPr>
          <a:xfrm>
            <a:off x="5906947" y="2029785"/>
            <a:ext cx="6096000" cy="37856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rPr>
              <a:t>A</a:t>
            </a:r>
            <a:r>
              <a:rPr lang="en-US" sz="4000">
                <a:solidFill>
                  <a:schemeClr val="dk1"/>
                </a:solidFill>
                <a:latin typeface="Arial"/>
                <a:ea typeface="Arial"/>
                <a:cs typeface="Arial"/>
                <a:sym typeface="Arial"/>
              </a:rPr>
              <a:t> British luxury liner sunk by a German submarine in the North Atlantic on May 7, 1915: </a:t>
            </a:r>
            <a:r>
              <a:rPr lang="en-US" sz="4000" i="1">
                <a:solidFill>
                  <a:schemeClr val="dk1"/>
                </a:solidFill>
                <a:latin typeface="Arial"/>
                <a:ea typeface="Arial"/>
                <a:cs typeface="Arial"/>
                <a:sym typeface="Arial"/>
              </a:rPr>
              <a:t>one of the events leading to U.S. entry into World War I</a:t>
            </a:r>
            <a:endParaRPr sz="4000" i="1">
              <a:solidFill>
                <a:schemeClr val="dk1"/>
              </a:solidFill>
              <a:latin typeface="Calibri"/>
              <a:ea typeface="Calibri"/>
              <a:cs typeface="Calibri"/>
              <a:sym typeface="Calibri"/>
            </a:endParaRPr>
          </a:p>
        </p:txBody>
      </p:sp>
      <p:pic>
        <p:nvPicPr>
          <p:cNvPr id="170" name="Google Shape;170;p23" descr="US entry in to World War I: More than the Lusitania - Novasia"/>
          <p:cNvPicPr preferRelativeResize="0"/>
          <p:nvPr/>
        </p:nvPicPr>
        <p:blipFill rotWithShape="1">
          <a:blip r:embed="rId3">
            <a:alphaModFix/>
          </a:blip>
          <a:srcRect/>
          <a:stretch/>
        </p:blipFill>
        <p:spPr>
          <a:xfrm>
            <a:off x="118206" y="957958"/>
            <a:ext cx="4520206" cy="2745672"/>
          </a:xfrm>
          <a:prstGeom prst="rect">
            <a:avLst/>
          </a:prstGeom>
          <a:noFill/>
          <a:ln w="28575" cap="flat" cmpd="sng">
            <a:solidFill>
              <a:schemeClr val="dk1"/>
            </a:solidFill>
            <a:prstDash val="solid"/>
            <a:round/>
            <a:headEnd type="none" w="sm" len="sm"/>
            <a:tailEnd type="none" w="sm" len="sm"/>
          </a:ln>
        </p:spPr>
      </p:pic>
      <p:pic>
        <p:nvPicPr>
          <p:cNvPr id="171" name="Google Shape;171;p23" descr="Sinking of the RMS Lusitania - Wikipedia"/>
          <p:cNvPicPr preferRelativeResize="0"/>
          <p:nvPr/>
        </p:nvPicPr>
        <p:blipFill rotWithShape="1">
          <a:blip r:embed="rId4">
            <a:alphaModFix/>
          </a:blip>
          <a:srcRect/>
          <a:stretch/>
        </p:blipFill>
        <p:spPr>
          <a:xfrm>
            <a:off x="143815" y="3964330"/>
            <a:ext cx="4468988" cy="2745672"/>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8700" b="1">
                <a:latin typeface="Balthazar"/>
                <a:ea typeface="Balthazar"/>
                <a:cs typeface="Balthazar"/>
                <a:sym typeface="Balthazar"/>
              </a:rPr>
              <a:t>Reparations</a:t>
            </a:r>
            <a:endParaRPr sz="8700"/>
          </a:p>
        </p:txBody>
      </p:sp>
      <p:sp>
        <p:nvSpPr>
          <p:cNvPr id="177" name="Google Shape;177;p24"/>
          <p:cNvSpPr/>
          <p:nvPr/>
        </p:nvSpPr>
        <p:spPr>
          <a:xfrm>
            <a:off x="242300" y="1836450"/>
            <a:ext cx="4757100" cy="42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rPr>
              <a:t>T</a:t>
            </a:r>
            <a:r>
              <a:rPr lang="en-US" sz="4000">
                <a:solidFill>
                  <a:schemeClr val="dk1"/>
                </a:solidFill>
                <a:latin typeface="Arial"/>
                <a:ea typeface="Arial"/>
                <a:cs typeface="Arial"/>
                <a:sym typeface="Arial"/>
              </a:rPr>
              <a:t>he making of amends for a wrong one has done, </a:t>
            </a:r>
            <a:r>
              <a:rPr lang="en-US" sz="4000" b="1">
                <a:solidFill>
                  <a:schemeClr val="dk1"/>
                </a:solidFill>
                <a:latin typeface="Arial"/>
                <a:ea typeface="Arial"/>
                <a:cs typeface="Arial"/>
                <a:sym typeface="Arial"/>
              </a:rPr>
              <a:t>by paying money</a:t>
            </a:r>
            <a:r>
              <a:rPr lang="en-US" sz="4000">
                <a:solidFill>
                  <a:schemeClr val="dk1"/>
                </a:solidFill>
                <a:latin typeface="Arial"/>
                <a:ea typeface="Arial"/>
                <a:cs typeface="Arial"/>
                <a:sym typeface="Arial"/>
              </a:rPr>
              <a:t> to or helping those who have been wronged.</a:t>
            </a:r>
            <a:endParaRPr sz="4000">
              <a:solidFill>
                <a:schemeClr val="dk1"/>
              </a:solidFill>
              <a:latin typeface="Calibri"/>
              <a:ea typeface="Calibri"/>
              <a:cs typeface="Calibri"/>
              <a:sym typeface="Calibri"/>
            </a:endParaRPr>
          </a:p>
        </p:txBody>
      </p:sp>
      <p:pic>
        <p:nvPicPr>
          <p:cNvPr id="178" name="Google Shape;178;p24" descr="Germany Makes Last Reparation Payment | Treaty of versailles, World war i,  World war"/>
          <p:cNvPicPr preferRelativeResize="0"/>
          <p:nvPr/>
        </p:nvPicPr>
        <p:blipFill rotWithShape="1">
          <a:blip r:embed="rId3">
            <a:alphaModFix/>
          </a:blip>
          <a:srcRect/>
          <a:stretch/>
        </p:blipFill>
        <p:spPr>
          <a:xfrm>
            <a:off x="5420550" y="2117279"/>
            <a:ext cx="6335873" cy="3643127"/>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6580208" y="365125"/>
            <a:ext cx="477359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9400" b="1">
                <a:latin typeface="Balthazar"/>
                <a:ea typeface="Balthazar"/>
                <a:cs typeface="Balthazar"/>
                <a:sym typeface="Balthazar"/>
              </a:rPr>
              <a:t>Stalemate</a:t>
            </a:r>
            <a:endParaRPr sz="9400"/>
          </a:p>
        </p:txBody>
      </p:sp>
      <p:sp>
        <p:nvSpPr>
          <p:cNvPr id="184" name="Google Shape;184;p25"/>
          <p:cNvSpPr txBox="1"/>
          <p:nvPr/>
        </p:nvSpPr>
        <p:spPr>
          <a:xfrm>
            <a:off x="6037162" y="2203803"/>
            <a:ext cx="6096964" cy="3970318"/>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A situation in which neither side can win a clear victory; the war becomes very long and slow. </a:t>
            </a:r>
            <a:endParaRPr sz="36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The armies had to begin to be creative with war tactics since neither side would leave their trenches</a:t>
            </a:r>
            <a:endParaRPr/>
          </a:p>
        </p:txBody>
      </p:sp>
      <p:pic>
        <p:nvPicPr>
          <p:cNvPr id="185" name="Google Shape;185;p25" descr="World War I - Technology of war in 1914 | Britannica"/>
          <p:cNvPicPr preferRelativeResize="0"/>
          <p:nvPr/>
        </p:nvPicPr>
        <p:blipFill rotWithShape="1">
          <a:blip r:embed="rId3">
            <a:alphaModFix/>
          </a:blip>
          <a:srcRect/>
          <a:stretch/>
        </p:blipFill>
        <p:spPr>
          <a:xfrm>
            <a:off x="185195" y="78914"/>
            <a:ext cx="5317361" cy="3223548"/>
          </a:xfrm>
          <a:prstGeom prst="rect">
            <a:avLst/>
          </a:prstGeom>
          <a:noFill/>
          <a:ln>
            <a:noFill/>
          </a:ln>
        </p:spPr>
      </p:pic>
      <p:pic>
        <p:nvPicPr>
          <p:cNvPr id="186" name="Google Shape;186;p25" descr="Differences and Similarities: World War I and World War II | History Daily"/>
          <p:cNvPicPr preferRelativeResize="0"/>
          <p:nvPr/>
        </p:nvPicPr>
        <p:blipFill rotWithShape="1">
          <a:blip r:embed="rId4">
            <a:alphaModFix/>
          </a:blip>
          <a:srcRect/>
          <a:stretch/>
        </p:blipFill>
        <p:spPr>
          <a:xfrm>
            <a:off x="185195" y="3449089"/>
            <a:ext cx="5317360" cy="33299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183989" y="114898"/>
            <a:ext cx="567255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900" b="1">
                <a:latin typeface="Balthazar"/>
                <a:ea typeface="Balthazar"/>
                <a:cs typeface="Balthazar"/>
                <a:sym typeface="Balthazar"/>
              </a:rPr>
              <a:t>Espionage Act</a:t>
            </a:r>
            <a:endParaRPr sz="6900"/>
          </a:p>
        </p:txBody>
      </p:sp>
      <p:sp>
        <p:nvSpPr>
          <p:cNvPr id="192" name="Google Shape;192;p26"/>
          <p:cNvSpPr txBox="1"/>
          <p:nvPr/>
        </p:nvSpPr>
        <p:spPr>
          <a:xfrm>
            <a:off x="316850" y="1688725"/>
            <a:ext cx="5406900" cy="493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t>M</a:t>
            </a:r>
            <a:r>
              <a:rPr lang="en-US" sz="3600">
                <a:solidFill>
                  <a:srgbClr val="000000"/>
                </a:solidFill>
                <a:latin typeface="Arial"/>
                <a:ea typeface="Arial"/>
                <a:cs typeface="Arial"/>
                <a:sym typeface="Arial"/>
              </a:rPr>
              <a:t>ade it a crime for any person to convey information intended to interfere with the U.S. armed forces prosecution of the war effort or to promote the success of the country's enemies</a:t>
            </a:r>
            <a:endParaRPr sz="3600">
              <a:solidFill>
                <a:schemeClr val="dk1"/>
              </a:solidFill>
              <a:latin typeface="Calibri"/>
              <a:ea typeface="Calibri"/>
              <a:cs typeface="Calibri"/>
              <a:sym typeface="Calibri"/>
            </a:endParaRPr>
          </a:p>
        </p:txBody>
      </p:sp>
      <p:pic>
        <p:nvPicPr>
          <p:cNvPr id="193" name="Google Shape;193;p26" descr="On This Day — US 1918 Sedition Act Repealed (March 3 1921) [2020] | Intel  Today"/>
          <p:cNvPicPr preferRelativeResize="0"/>
          <p:nvPr/>
        </p:nvPicPr>
        <p:blipFill rotWithShape="1">
          <a:blip r:embed="rId3">
            <a:alphaModFix/>
          </a:blip>
          <a:srcRect/>
          <a:stretch/>
        </p:blipFill>
        <p:spPr>
          <a:xfrm>
            <a:off x="6024623" y="295154"/>
            <a:ext cx="3846653" cy="2884990"/>
          </a:xfrm>
          <a:prstGeom prst="rect">
            <a:avLst/>
          </a:prstGeom>
          <a:noFill/>
          <a:ln>
            <a:noFill/>
          </a:ln>
        </p:spPr>
      </p:pic>
      <p:pic>
        <p:nvPicPr>
          <p:cNvPr id="194" name="Google Shape;194;p26" descr="Timeline of US Involvement in WWI | Sutori"/>
          <p:cNvPicPr preferRelativeResize="0"/>
          <p:nvPr/>
        </p:nvPicPr>
        <p:blipFill rotWithShape="1">
          <a:blip r:embed="rId4">
            <a:alphaModFix/>
          </a:blip>
          <a:srcRect/>
          <a:stretch/>
        </p:blipFill>
        <p:spPr>
          <a:xfrm>
            <a:off x="8009468" y="2002380"/>
            <a:ext cx="4111338" cy="4762500"/>
          </a:xfrm>
          <a:prstGeom prst="rect">
            <a:avLst/>
          </a:prstGeom>
          <a:noFill/>
          <a:ln w="57150"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RUN – reasons US joined the war</a:t>
            </a:r>
            <a:endParaRPr/>
          </a:p>
        </p:txBody>
      </p:sp>
      <p:sp>
        <p:nvSpPr>
          <p:cNvPr id="200" name="Google Shape;200;p27"/>
          <p:cNvSpPr txBox="1"/>
          <p:nvPr/>
        </p:nvSpPr>
        <p:spPr>
          <a:xfrm>
            <a:off x="2511706" y="1794076"/>
            <a:ext cx="746711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a:t>
            </a:r>
            <a:r>
              <a:rPr lang="en-US" sz="5400">
                <a:solidFill>
                  <a:srgbClr val="FF0000"/>
                </a:solidFill>
                <a:latin typeface="Calibri"/>
                <a:ea typeface="Calibri"/>
                <a:cs typeface="Calibri"/>
                <a:sym typeface="Calibri"/>
              </a:rPr>
              <a:t>R</a:t>
            </a:r>
            <a:r>
              <a:rPr lang="en-US" sz="4800">
                <a:solidFill>
                  <a:schemeClr val="dk1"/>
                </a:solidFill>
                <a:latin typeface="Calibri"/>
                <a:ea typeface="Calibri"/>
                <a:cs typeface="Calibri"/>
                <a:sym typeface="Calibri"/>
              </a:rPr>
              <a:t>elationship with Great Britain and Russia exits the war</a:t>
            </a:r>
            <a:endParaRPr/>
          </a:p>
          <a:p>
            <a:pPr marL="0" marR="0" lvl="0" indent="0" algn="l" rtl="0">
              <a:spcBef>
                <a:spcPts val="0"/>
              </a:spcBef>
              <a:spcAft>
                <a:spcPts val="0"/>
              </a:spcAft>
              <a:buNone/>
            </a:pPr>
            <a:r>
              <a:rPr lang="en-US" sz="4800">
                <a:solidFill>
                  <a:schemeClr val="dk1"/>
                </a:solidFill>
                <a:latin typeface="Calibri"/>
                <a:ea typeface="Calibri"/>
                <a:cs typeface="Calibri"/>
                <a:sym typeface="Calibri"/>
              </a:rPr>
              <a:t>⬧</a:t>
            </a:r>
            <a:r>
              <a:rPr lang="en-US" sz="5400">
                <a:solidFill>
                  <a:srgbClr val="FF0000"/>
                </a:solidFill>
                <a:latin typeface="Calibri"/>
                <a:ea typeface="Calibri"/>
                <a:cs typeface="Calibri"/>
                <a:sym typeface="Calibri"/>
              </a:rPr>
              <a:t>U</a:t>
            </a:r>
            <a:r>
              <a:rPr lang="en-US" sz="4800">
                <a:solidFill>
                  <a:schemeClr val="dk1"/>
                </a:solidFill>
                <a:latin typeface="Calibri"/>
                <a:ea typeface="Calibri"/>
                <a:cs typeface="Calibri"/>
                <a:sym typeface="Calibri"/>
              </a:rPr>
              <a:t>nrestricted submarine warfare</a:t>
            </a:r>
            <a:endParaRPr/>
          </a:p>
          <a:p>
            <a:pPr marL="0" marR="0" lvl="0" indent="0" algn="l" rtl="0">
              <a:spcBef>
                <a:spcPts val="0"/>
              </a:spcBef>
              <a:spcAft>
                <a:spcPts val="0"/>
              </a:spcAft>
              <a:buNone/>
            </a:pPr>
            <a:r>
              <a:rPr lang="en-US" sz="4800">
                <a:solidFill>
                  <a:schemeClr val="dk1"/>
                </a:solidFill>
                <a:latin typeface="Calibri"/>
                <a:ea typeface="Calibri"/>
                <a:cs typeface="Calibri"/>
                <a:sym typeface="Calibri"/>
              </a:rPr>
              <a:t>⬧</a:t>
            </a:r>
            <a:r>
              <a:rPr lang="en-US" sz="5400">
                <a:solidFill>
                  <a:srgbClr val="FF0000"/>
                </a:solidFill>
                <a:latin typeface="Calibri"/>
                <a:ea typeface="Calibri"/>
                <a:cs typeface="Calibri"/>
                <a:sym typeface="Calibri"/>
              </a:rPr>
              <a:t>N</a:t>
            </a:r>
            <a:r>
              <a:rPr lang="en-US" sz="4800">
                <a:solidFill>
                  <a:schemeClr val="dk1"/>
                </a:solidFill>
                <a:latin typeface="Calibri"/>
                <a:ea typeface="Calibri"/>
                <a:cs typeface="Calibri"/>
                <a:sym typeface="Calibri"/>
              </a:rPr>
              <a:t>ote (Zimmerman)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100738" y="150471"/>
            <a:ext cx="532929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200" b="1">
                <a:latin typeface="Balthazar"/>
                <a:ea typeface="Balthazar"/>
                <a:cs typeface="Balthazar"/>
                <a:sym typeface="Balthazar"/>
              </a:rPr>
              <a:t>14 Point Speech</a:t>
            </a:r>
            <a:endParaRPr sz="6800"/>
          </a:p>
        </p:txBody>
      </p:sp>
      <p:sp>
        <p:nvSpPr>
          <p:cNvPr id="206" name="Google Shape;206;p28"/>
          <p:cNvSpPr/>
          <p:nvPr/>
        </p:nvSpPr>
        <p:spPr>
          <a:xfrm>
            <a:off x="385822" y="1861236"/>
            <a:ext cx="4759125" cy="401097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Woodrow Wilson’s idealistic plan for peace at the end of the war; included the creation of League of Nations</a:t>
            </a:r>
            <a:endParaRPr sz="4000">
              <a:solidFill>
                <a:schemeClr val="dk1"/>
              </a:solidFill>
              <a:latin typeface="Calibri"/>
              <a:ea typeface="Calibri"/>
              <a:cs typeface="Calibri"/>
              <a:sym typeface="Calibri"/>
            </a:endParaRPr>
          </a:p>
        </p:txBody>
      </p:sp>
      <p:pic>
        <p:nvPicPr>
          <p:cNvPr id="207" name="Google Shape;207;p28" descr="Woodrow Wilson's announcement of the 14 Points in 1918 | | History revision  for GCSE, IGCSE, IB and AS/A2 History | Mr Allsop History"/>
          <p:cNvPicPr preferRelativeResize="0"/>
          <p:nvPr/>
        </p:nvPicPr>
        <p:blipFill rotWithShape="1">
          <a:blip r:embed="rId3">
            <a:alphaModFix/>
          </a:blip>
          <a:srcRect/>
          <a:stretch/>
        </p:blipFill>
        <p:spPr>
          <a:xfrm>
            <a:off x="8931897" y="150471"/>
            <a:ext cx="3143391" cy="4436238"/>
          </a:xfrm>
          <a:prstGeom prst="rect">
            <a:avLst/>
          </a:prstGeom>
          <a:noFill/>
          <a:ln w="114300" cap="flat" cmpd="sng">
            <a:solidFill>
              <a:srgbClr val="000000"/>
            </a:solidFill>
            <a:prstDash val="solid"/>
            <a:round/>
            <a:headEnd type="none" w="sm" len="sm"/>
            <a:tailEnd type="none" w="sm" len="sm"/>
          </a:ln>
        </p:spPr>
      </p:pic>
      <p:pic>
        <p:nvPicPr>
          <p:cNvPr id="208" name="Google Shape;208;p28" descr="Chronicle Covers: Woodrow Wilson's play to end World War I - SFChronicle.com"/>
          <p:cNvPicPr preferRelativeResize="0"/>
          <p:nvPr/>
        </p:nvPicPr>
        <p:blipFill rotWithShape="1">
          <a:blip r:embed="rId4">
            <a:alphaModFix/>
          </a:blip>
          <a:srcRect/>
          <a:stretch/>
        </p:blipFill>
        <p:spPr>
          <a:xfrm>
            <a:off x="5871875" y="3978975"/>
            <a:ext cx="4687724" cy="2767451"/>
          </a:xfrm>
          <a:prstGeom prst="rect">
            <a:avLst/>
          </a:prstGeom>
          <a:noFill/>
          <a:ln w="19050" cap="flat" cmpd="sng">
            <a:solidFill>
              <a:srgbClr val="000000"/>
            </a:solidFill>
            <a:prstDash val="solid"/>
            <a:round/>
            <a:headEnd type="none" w="sm" len="sm"/>
            <a:tailEnd type="none" w="sm" len="sm"/>
          </a:ln>
        </p:spPr>
      </p:pic>
      <p:pic>
        <p:nvPicPr>
          <p:cNvPr id="209" name="Google Shape;209;p28" descr="The History Place - World War I Timeline - 1918 - Wilson's Fourteen Points"/>
          <p:cNvPicPr preferRelativeResize="0"/>
          <p:nvPr/>
        </p:nvPicPr>
        <p:blipFill rotWithShape="1">
          <a:blip r:embed="rId5">
            <a:alphaModFix/>
          </a:blip>
          <a:srcRect/>
          <a:stretch/>
        </p:blipFill>
        <p:spPr>
          <a:xfrm>
            <a:off x="5511131" y="894571"/>
            <a:ext cx="3953301" cy="2948033"/>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305282" y="61829"/>
            <a:ext cx="559105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400" b="1">
                <a:latin typeface="Balthazar"/>
                <a:ea typeface="Balthazar"/>
                <a:cs typeface="Balthazar"/>
                <a:sym typeface="Balthazar"/>
              </a:rPr>
              <a:t>Great Migration</a:t>
            </a:r>
            <a:endParaRPr sz="6400"/>
          </a:p>
        </p:txBody>
      </p:sp>
      <p:sp>
        <p:nvSpPr>
          <p:cNvPr id="215" name="Google Shape;215;p29"/>
          <p:cNvSpPr txBox="1"/>
          <p:nvPr/>
        </p:nvSpPr>
        <p:spPr>
          <a:xfrm>
            <a:off x="305283" y="1387392"/>
            <a:ext cx="4399826"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Movement of around 300,000-500,000 African Americans to the North due to unsatisfactory economic opportunities and harsh segregation laws in the South</a:t>
            </a:r>
            <a:endParaRPr sz="3600">
              <a:solidFill>
                <a:schemeClr val="dk1"/>
              </a:solidFill>
              <a:latin typeface="Calibri"/>
              <a:ea typeface="Calibri"/>
              <a:cs typeface="Calibri"/>
              <a:sym typeface="Calibri"/>
            </a:endParaRPr>
          </a:p>
        </p:txBody>
      </p:sp>
      <p:pic>
        <p:nvPicPr>
          <p:cNvPr id="216" name="Google Shape;216;p29" descr="The great migration – Mountain View Mirror | Map, History, World war i"/>
          <p:cNvPicPr preferRelativeResize="0"/>
          <p:nvPr/>
        </p:nvPicPr>
        <p:blipFill rotWithShape="1">
          <a:blip r:embed="rId3">
            <a:alphaModFix/>
          </a:blip>
          <a:srcRect/>
          <a:stretch/>
        </p:blipFill>
        <p:spPr>
          <a:xfrm>
            <a:off x="7371325" y="0"/>
            <a:ext cx="4140325" cy="3060374"/>
          </a:xfrm>
          <a:prstGeom prst="rect">
            <a:avLst/>
          </a:prstGeom>
          <a:noFill/>
          <a:ln>
            <a:noFill/>
          </a:ln>
        </p:spPr>
      </p:pic>
      <p:pic>
        <p:nvPicPr>
          <p:cNvPr id="217" name="Google Shape;217;p29" descr="Great Migration | NCpedia"/>
          <p:cNvPicPr preferRelativeResize="0"/>
          <p:nvPr/>
        </p:nvPicPr>
        <p:blipFill rotWithShape="1">
          <a:blip r:embed="rId4">
            <a:alphaModFix/>
          </a:blip>
          <a:srcRect/>
          <a:stretch/>
        </p:blipFill>
        <p:spPr>
          <a:xfrm>
            <a:off x="7001475" y="3175525"/>
            <a:ext cx="5076850" cy="3516675"/>
          </a:xfrm>
          <a:prstGeom prst="rect">
            <a:avLst/>
          </a:prstGeom>
          <a:noFill/>
          <a:ln w="38100" cap="flat" cmpd="sng">
            <a:solidFill>
              <a:srgbClr val="000000"/>
            </a:solidFill>
            <a:prstDash val="solid"/>
            <a:round/>
            <a:headEnd type="none" w="sm" len="sm"/>
            <a:tailEnd type="none" w="sm" len="sm"/>
          </a:ln>
        </p:spPr>
      </p:pic>
      <p:pic>
        <p:nvPicPr>
          <p:cNvPr id="218" name="Google Shape;218;p29" descr="Great Migration | Definition, History, &amp; Facts | Britannica"/>
          <p:cNvPicPr preferRelativeResize="0"/>
          <p:nvPr/>
        </p:nvPicPr>
        <p:blipFill rotWithShape="1">
          <a:blip r:embed="rId5">
            <a:alphaModFix/>
          </a:blip>
          <a:srcRect/>
          <a:stretch/>
        </p:blipFill>
        <p:spPr>
          <a:xfrm>
            <a:off x="4218972" y="2143104"/>
            <a:ext cx="3255236" cy="2571804"/>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0" descr="The history of submarine warfare off the Jersey coast - WHYY"/>
          <p:cNvPicPr preferRelativeResize="0"/>
          <p:nvPr/>
        </p:nvPicPr>
        <p:blipFill rotWithShape="1">
          <a:blip r:embed="rId3">
            <a:alphaModFix/>
          </a:blip>
          <a:srcRect/>
          <a:stretch/>
        </p:blipFill>
        <p:spPr>
          <a:xfrm>
            <a:off x="100875" y="1307950"/>
            <a:ext cx="5599774" cy="4316175"/>
          </a:xfrm>
          <a:prstGeom prst="rect">
            <a:avLst/>
          </a:prstGeom>
          <a:noFill/>
          <a:ln w="114300" cap="flat" cmpd="sng">
            <a:solidFill>
              <a:srgbClr val="000000"/>
            </a:solidFill>
            <a:prstDash val="solid"/>
            <a:round/>
            <a:headEnd type="none" w="sm" len="sm"/>
            <a:tailEnd type="none" w="sm" len="sm"/>
          </a:ln>
        </p:spPr>
      </p:pic>
      <p:sp>
        <p:nvSpPr>
          <p:cNvPr id="224" name="Google Shape;224;p30"/>
          <p:cNvSpPr txBox="1">
            <a:spLocks noGrp="1"/>
          </p:cNvSpPr>
          <p:nvPr>
            <p:ph type="title"/>
          </p:nvPr>
        </p:nvSpPr>
        <p:spPr>
          <a:xfrm>
            <a:off x="251000" y="63776"/>
            <a:ext cx="11492700" cy="110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Unrestricted Submarine Warfare</a:t>
            </a:r>
            <a:endParaRPr/>
          </a:p>
        </p:txBody>
      </p:sp>
      <p:graphicFrame>
        <p:nvGraphicFramePr>
          <p:cNvPr id="225" name="Google Shape;225;p30"/>
          <p:cNvGraphicFramePr/>
          <p:nvPr/>
        </p:nvGraphicFramePr>
        <p:xfrm>
          <a:off x="8421671" y="1235104"/>
          <a:ext cx="3000000" cy="3000000"/>
        </p:xfrm>
        <a:graphic>
          <a:graphicData uri="http://schemas.openxmlformats.org/drawingml/2006/table">
            <a:tbl>
              <a:tblPr firstRow="1" firstCol="1" bandRow="1">
                <a:noFill/>
                <a:tableStyleId>{D6F3F77A-20EA-43DB-A778-4A7442F2BF32}</a:tableStyleId>
              </a:tblPr>
              <a:tblGrid>
                <a:gridCol w="3489875">
                  <a:extLst>
                    <a:ext uri="{9D8B030D-6E8A-4147-A177-3AD203B41FA5}">
                      <a16:colId xmlns:a16="http://schemas.microsoft.com/office/drawing/2014/main" val="20000"/>
                    </a:ext>
                  </a:extLst>
                </a:gridCol>
              </a:tblGrid>
              <a:tr h="5776525">
                <a:tc>
                  <a:txBody>
                    <a:bodyPr/>
                    <a:lstStyle/>
                    <a:p>
                      <a:pPr marL="0" marR="0" lvl="0" indent="0" algn="l" rtl="0">
                        <a:lnSpc>
                          <a:spcPct val="107000"/>
                        </a:lnSpc>
                        <a:spcBef>
                          <a:spcPts val="0"/>
                        </a:spcBef>
                        <a:spcAft>
                          <a:spcPts val="0"/>
                        </a:spcAft>
                        <a:buNone/>
                      </a:pPr>
                      <a:r>
                        <a:rPr lang="en-US" sz="3600">
                          <a:solidFill>
                            <a:schemeClr val="dk1"/>
                          </a:solidFill>
                        </a:rPr>
                        <a:t>A </a:t>
                      </a:r>
                      <a:r>
                        <a:rPr lang="en-US" sz="3600" u="none" strike="noStrike" cap="none">
                          <a:solidFill>
                            <a:schemeClr val="dk1"/>
                          </a:solidFill>
                        </a:rPr>
                        <a:t>type of naval warfare in which submarines sink vessels such as freighters and tankers without warning; </a:t>
                      </a:r>
                      <a:r>
                        <a:rPr lang="en-US" sz="3600" i="1" u="none" strike="noStrike" cap="none">
                          <a:solidFill>
                            <a:schemeClr val="dk1"/>
                          </a:solidFill>
                        </a:rPr>
                        <a:t>used by the Germans</a:t>
                      </a:r>
                      <a:endParaRPr sz="3600" i="1"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226" name="Google Shape;226;p30"/>
          <p:cNvPicPr preferRelativeResize="0"/>
          <p:nvPr/>
        </p:nvPicPr>
        <p:blipFill rotWithShape="1">
          <a:blip r:embed="rId4">
            <a:alphaModFix/>
          </a:blip>
          <a:srcRect/>
          <a:stretch/>
        </p:blipFill>
        <p:spPr>
          <a:xfrm>
            <a:off x="4769650" y="3201050"/>
            <a:ext cx="3379575" cy="3558126"/>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838200" y="63776"/>
            <a:ext cx="10515600" cy="1185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400" b="1">
                <a:latin typeface="Balthazar"/>
                <a:ea typeface="Balthazar"/>
                <a:cs typeface="Balthazar"/>
                <a:sym typeface="Balthazar"/>
              </a:rPr>
              <a:t>Treaty of Versailles</a:t>
            </a:r>
            <a:endParaRPr sz="5400"/>
          </a:p>
        </p:txBody>
      </p:sp>
      <p:sp>
        <p:nvSpPr>
          <p:cNvPr id="232" name="Google Shape;232;p31"/>
          <p:cNvSpPr txBox="1"/>
          <p:nvPr/>
        </p:nvSpPr>
        <p:spPr>
          <a:xfrm>
            <a:off x="5809044" y="1549834"/>
            <a:ext cx="6096964" cy="50167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Attempted </a:t>
            </a:r>
            <a:r>
              <a:rPr lang="en-US" sz="4000" i="1">
                <a:solidFill>
                  <a:schemeClr val="dk1"/>
                </a:solidFill>
                <a:latin typeface="Arial"/>
                <a:ea typeface="Arial"/>
                <a:cs typeface="Arial"/>
                <a:sym typeface="Arial"/>
              </a:rPr>
              <a:t>peace </a:t>
            </a:r>
            <a:r>
              <a:rPr lang="en-US" sz="4000" i="1" u="sng">
                <a:solidFill>
                  <a:schemeClr val="dk1"/>
                </a:solidFill>
                <a:latin typeface="Arial"/>
                <a:ea typeface="Arial"/>
                <a:cs typeface="Arial"/>
                <a:sym typeface="Arial"/>
              </a:rPr>
              <a:t>treaty at the end of the war</a:t>
            </a:r>
            <a:r>
              <a:rPr lang="en-US" sz="4000">
                <a:solidFill>
                  <a:schemeClr val="dk1"/>
                </a:solidFill>
                <a:latin typeface="Arial"/>
                <a:ea typeface="Arial"/>
                <a:cs typeface="Arial"/>
                <a:sym typeface="Arial"/>
              </a:rPr>
              <a:t>; major cause of WW2 with German reparations and War Guilt clause; </a:t>
            </a:r>
            <a:r>
              <a:rPr lang="en-US" sz="4000" i="1" u="sng">
                <a:solidFill>
                  <a:schemeClr val="dk1"/>
                </a:solidFill>
                <a:latin typeface="Arial"/>
                <a:ea typeface="Arial"/>
                <a:cs typeface="Arial"/>
                <a:sym typeface="Arial"/>
              </a:rPr>
              <a:t>created border changes; adopted League of Nations and German sanctions</a:t>
            </a:r>
            <a:endParaRPr sz="4000" i="1" u="sng">
              <a:solidFill>
                <a:schemeClr val="dk1"/>
              </a:solidFill>
              <a:latin typeface="Calibri"/>
              <a:ea typeface="Calibri"/>
              <a:cs typeface="Calibri"/>
              <a:sym typeface="Calibri"/>
            </a:endParaRPr>
          </a:p>
        </p:txBody>
      </p:sp>
      <p:pic>
        <p:nvPicPr>
          <p:cNvPr id="233" name="Google Shape;233;p31" descr="Q&amp;A: What Does the Versailles Treaty Teach Us About the Aftermath of War? |  University of Denver"/>
          <p:cNvPicPr preferRelativeResize="0"/>
          <p:nvPr/>
        </p:nvPicPr>
        <p:blipFill rotWithShape="1">
          <a:blip r:embed="rId3">
            <a:alphaModFix/>
          </a:blip>
          <a:srcRect/>
          <a:stretch/>
        </p:blipFill>
        <p:spPr>
          <a:xfrm>
            <a:off x="369306" y="1417899"/>
            <a:ext cx="5142453" cy="3617149"/>
          </a:xfrm>
          <a:prstGeom prst="rect">
            <a:avLst/>
          </a:prstGeom>
          <a:noFill/>
          <a:ln>
            <a:noFill/>
          </a:ln>
        </p:spPr>
      </p:pic>
      <p:pic>
        <p:nvPicPr>
          <p:cNvPr id="234" name="Google Shape;234;p31" descr="The Versailles Treaty Put an End to World War I"/>
          <p:cNvPicPr preferRelativeResize="0"/>
          <p:nvPr/>
        </p:nvPicPr>
        <p:blipFill rotWithShape="1">
          <a:blip r:embed="rId4">
            <a:alphaModFix/>
          </a:blip>
          <a:srcRect/>
          <a:stretch/>
        </p:blipFill>
        <p:spPr>
          <a:xfrm>
            <a:off x="1237050" y="3871725"/>
            <a:ext cx="3953473" cy="29862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32306" y="948267"/>
            <a:ext cx="5643562" cy="167639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870"/>
              <a:buFont typeface="Overlock"/>
              <a:buNone/>
            </a:pPr>
            <a:r>
              <a:rPr lang="en-US" sz="4870" b="1">
                <a:latin typeface="Overlock"/>
                <a:ea typeface="Overlock"/>
                <a:cs typeface="Overlock"/>
                <a:sym typeface="Overlock"/>
              </a:rPr>
              <a:t>Trench Warfare</a:t>
            </a:r>
            <a:br>
              <a:rPr lang="en-US" sz="3959" b="1"/>
            </a:br>
            <a:br>
              <a:rPr lang="en-US" sz="3959"/>
            </a:br>
            <a:r>
              <a:rPr lang="en-US" sz="2880">
                <a:solidFill>
                  <a:srgbClr val="000000"/>
                </a:solidFill>
                <a:latin typeface="Calibri"/>
                <a:ea typeface="Calibri"/>
                <a:cs typeface="Calibri"/>
                <a:sym typeface="Calibri"/>
              </a:rPr>
              <a:t>The Allies and Central Powers were locked in a stalemate, neither would give up.</a:t>
            </a:r>
            <a:br>
              <a:rPr lang="en-US" sz="2880">
                <a:solidFill>
                  <a:srgbClr val="000000"/>
                </a:solidFill>
                <a:latin typeface="Arial"/>
                <a:ea typeface="Arial"/>
                <a:cs typeface="Arial"/>
                <a:sym typeface="Arial"/>
              </a:rPr>
            </a:br>
            <a:endParaRPr sz="3959"/>
          </a:p>
        </p:txBody>
      </p:sp>
      <p:pic>
        <p:nvPicPr>
          <p:cNvPr id="92" name="Google Shape;92;p14"/>
          <p:cNvPicPr preferRelativeResize="0">
            <a:picLocks noGrp="1"/>
          </p:cNvPicPr>
          <p:nvPr>
            <p:ph type="body" idx="1"/>
          </p:nvPr>
        </p:nvPicPr>
        <p:blipFill rotWithShape="1">
          <a:blip r:embed="rId3">
            <a:alphaModFix/>
          </a:blip>
          <a:srcRect/>
          <a:stretch/>
        </p:blipFill>
        <p:spPr>
          <a:xfrm>
            <a:off x="6739467" y="381000"/>
            <a:ext cx="5046133" cy="3048000"/>
          </a:xfrm>
          <a:prstGeom prst="rect">
            <a:avLst/>
          </a:prstGeom>
          <a:noFill/>
          <a:ln w="38100" cap="flat" cmpd="sng">
            <a:solidFill>
              <a:schemeClr val="dk1"/>
            </a:solidFill>
            <a:prstDash val="solid"/>
            <a:round/>
            <a:headEnd type="none" w="sm" len="sm"/>
            <a:tailEnd type="none" w="sm" len="sm"/>
          </a:ln>
        </p:spPr>
      </p:pic>
      <p:sp>
        <p:nvSpPr>
          <p:cNvPr id="93" name="Google Shape;93;p14"/>
          <p:cNvSpPr txBox="1"/>
          <p:nvPr/>
        </p:nvSpPr>
        <p:spPr>
          <a:xfrm>
            <a:off x="6739467" y="3429000"/>
            <a:ext cx="5046133"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pic>
        <p:nvPicPr>
          <p:cNvPr id="94" name="Google Shape;94;p14" descr="https://lh6.googleusercontent.com/gV7QspoyAJJ_yi-zZG2arA3n6kZCVuouyNivzbvwzUT486_2vvrDAdyvnKADdc8lF6QJWTRQnFY3flaptQg1ZBr_D_O2r608jsJgBJzzknQLIa7Nb_KOUlmTDt2htLRn4ZEvEx4"/>
          <p:cNvPicPr preferRelativeResize="0"/>
          <p:nvPr/>
        </p:nvPicPr>
        <p:blipFill rotWithShape="1">
          <a:blip r:embed="rId6">
            <a:alphaModFix/>
          </a:blip>
          <a:srcRect/>
          <a:stretch/>
        </p:blipFill>
        <p:spPr>
          <a:xfrm>
            <a:off x="232305" y="3098800"/>
            <a:ext cx="4678362" cy="3577397"/>
          </a:xfrm>
          <a:prstGeom prst="rect">
            <a:avLst/>
          </a:prstGeom>
          <a:noFill/>
          <a:ln w="38100" cap="flat" cmpd="sng">
            <a:solidFill>
              <a:schemeClr val="dk1"/>
            </a:solidFill>
            <a:prstDash val="solid"/>
            <a:round/>
            <a:headEnd type="none" w="sm" len="sm"/>
            <a:tailEnd type="none" w="sm" len="sm"/>
          </a:ln>
        </p:spPr>
      </p:pic>
      <p:sp>
        <p:nvSpPr>
          <p:cNvPr id="95" name="Google Shape;95;p14"/>
          <p:cNvSpPr/>
          <p:nvPr/>
        </p:nvSpPr>
        <p:spPr>
          <a:xfrm>
            <a:off x="5520267" y="3843867"/>
            <a:ext cx="5418666" cy="2554545"/>
          </a:xfrm>
          <a:prstGeom prst="rect">
            <a:avLst/>
          </a:prstGeom>
          <a:noFill/>
          <a:ln>
            <a:noFill/>
          </a:ln>
        </p:spPr>
        <p:txBody>
          <a:bodyPr spcFirstLastPara="1" wrap="square" lIns="91425" tIns="45700" rIns="91425" bIns="45700" anchor="t" anchorCtr="0">
            <a:noAutofit/>
          </a:bodyPr>
          <a:lstStyle/>
          <a:p>
            <a:pPr marL="0" marR="0" lvl="0" indent="-203200" algn="l" rtl="0">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Troops hid in trenches across from each other in the battlefield</a:t>
            </a:r>
            <a:endParaRPr sz="1800">
              <a:solidFill>
                <a:srgbClr val="000000"/>
              </a:solidFill>
              <a:latin typeface="Arial"/>
              <a:ea typeface="Arial"/>
              <a:cs typeface="Arial"/>
              <a:sym typeface="Arial"/>
            </a:endParaRPr>
          </a:p>
          <a:p>
            <a:pPr marL="0" marR="0" lvl="0" indent="-203200" algn="l" rtl="0">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“No man’s land”, extremely dangerous</a:t>
            </a:r>
            <a:endParaRPr sz="180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900" b="1">
                <a:latin typeface="Balthazar"/>
                <a:ea typeface="Balthazar"/>
                <a:cs typeface="Balthazar"/>
                <a:sym typeface="Balthazar"/>
              </a:rPr>
              <a:t>Zimmerman Note (Telegram)</a:t>
            </a:r>
            <a:endParaRPr sz="5900"/>
          </a:p>
        </p:txBody>
      </p:sp>
      <p:sp>
        <p:nvSpPr>
          <p:cNvPr id="240" name="Google Shape;240;p32"/>
          <p:cNvSpPr/>
          <p:nvPr/>
        </p:nvSpPr>
        <p:spPr>
          <a:xfrm>
            <a:off x="223776" y="1573379"/>
            <a:ext cx="5760335" cy="50167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rPr>
              <a:t>A</a:t>
            </a:r>
            <a:r>
              <a:rPr lang="en-US" sz="3200">
                <a:solidFill>
                  <a:schemeClr val="dk1"/>
                </a:solidFill>
                <a:latin typeface="Arial"/>
                <a:ea typeface="Arial"/>
                <a:cs typeface="Arial"/>
                <a:sym typeface="Arial"/>
              </a:rPr>
              <a:t> </a:t>
            </a:r>
            <a:r>
              <a:rPr lang="en-US" sz="3200" u="sng">
                <a:solidFill>
                  <a:schemeClr val="dk1"/>
                </a:solidFill>
                <a:latin typeface="Arial"/>
                <a:ea typeface="Arial"/>
                <a:cs typeface="Arial"/>
                <a:sym typeface="Arial"/>
              </a:rPr>
              <a:t>secret </a:t>
            </a:r>
            <a:r>
              <a:rPr lang="en-US" sz="3200">
                <a:solidFill>
                  <a:schemeClr val="dk1"/>
                </a:solidFill>
                <a:latin typeface="Arial"/>
                <a:ea typeface="Arial"/>
                <a:cs typeface="Arial"/>
                <a:sym typeface="Arial"/>
              </a:rPr>
              <a:t>diplomatic </a:t>
            </a:r>
            <a:r>
              <a:rPr lang="en-US" sz="3200" u="sng">
                <a:solidFill>
                  <a:schemeClr val="dk1"/>
                </a:solidFill>
                <a:latin typeface="Arial"/>
                <a:ea typeface="Arial"/>
                <a:cs typeface="Arial"/>
                <a:sym typeface="Arial"/>
              </a:rPr>
              <a:t>communication issued from Germany </a:t>
            </a:r>
            <a:r>
              <a:rPr lang="en-US" sz="3200">
                <a:solidFill>
                  <a:schemeClr val="dk1"/>
                </a:solidFill>
                <a:latin typeface="Arial"/>
                <a:ea typeface="Arial"/>
                <a:cs typeface="Arial"/>
                <a:sym typeface="Arial"/>
              </a:rPr>
              <a:t>in January 1917 that </a:t>
            </a:r>
            <a:r>
              <a:rPr lang="en-US" sz="3200" u="sng">
                <a:solidFill>
                  <a:schemeClr val="dk1"/>
                </a:solidFill>
                <a:latin typeface="Arial"/>
                <a:ea typeface="Arial"/>
                <a:cs typeface="Arial"/>
                <a:sym typeface="Arial"/>
              </a:rPr>
              <a:t>proposed a military alliance between Germany and Mexico</a:t>
            </a:r>
            <a:r>
              <a:rPr lang="en-US" sz="3200">
                <a:solidFill>
                  <a:schemeClr val="dk1"/>
                </a:solidFill>
                <a:latin typeface="Arial"/>
                <a:ea typeface="Arial"/>
                <a:cs typeface="Arial"/>
                <a:sym typeface="Arial"/>
              </a:rPr>
              <a:t>. If the United States entered World War I against Germany, </a:t>
            </a:r>
            <a:r>
              <a:rPr lang="en-US" sz="3200" u="sng">
                <a:solidFill>
                  <a:schemeClr val="dk1"/>
                </a:solidFill>
                <a:latin typeface="Arial"/>
                <a:ea typeface="Arial"/>
                <a:cs typeface="Arial"/>
                <a:sym typeface="Arial"/>
              </a:rPr>
              <a:t>Mexico would recover Texas, Arizona, and New Mexico.</a:t>
            </a:r>
            <a:endParaRPr sz="3200" u="sng">
              <a:solidFill>
                <a:schemeClr val="dk1"/>
              </a:solidFill>
              <a:latin typeface="Calibri"/>
              <a:ea typeface="Calibri"/>
              <a:cs typeface="Calibri"/>
              <a:sym typeface="Calibri"/>
            </a:endParaRPr>
          </a:p>
        </p:txBody>
      </p:sp>
      <p:pic>
        <p:nvPicPr>
          <p:cNvPr id="241" name="Google Shape;241;p32" descr="The Zimmerman Telegram | History Today"/>
          <p:cNvPicPr preferRelativeResize="0"/>
          <p:nvPr/>
        </p:nvPicPr>
        <p:blipFill rotWithShape="1">
          <a:blip r:embed="rId3">
            <a:alphaModFix/>
          </a:blip>
          <a:srcRect/>
          <a:stretch/>
        </p:blipFill>
        <p:spPr>
          <a:xfrm>
            <a:off x="6194386" y="2376841"/>
            <a:ext cx="5661949" cy="33598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xfrm>
            <a:off x="357100" y="96025"/>
            <a:ext cx="46932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7300" b="1">
                <a:latin typeface="Balthazar"/>
                <a:ea typeface="Balthazar"/>
                <a:cs typeface="Balthazar"/>
                <a:sym typeface="Balthazar"/>
              </a:rPr>
              <a:t>Rationing</a:t>
            </a:r>
            <a:endParaRPr sz="7300"/>
          </a:p>
        </p:txBody>
      </p:sp>
      <p:graphicFrame>
        <p:nvGraphicFramePr>
          <p:cNvPr id="247" name="Google Shape;247;p33"/>
          <p:cNvGraphicFramePr/>
          <p:nvPr/>
        </p:nvGraphicFramePr>
        <p:xfrm>
          <a:off x="278053" y="1685547"/>
          <a:ext cx="3000000" cy="3000000"/>
        </p:xfrm>
        <a:graphic>
          <a:graphicData uri="http://schemas.openxmlformats.org/drawingml/2006/table">
            <a:tbl>
              <a:tblPr firstRow="1" firstCol="1" bandRow="1">
                <a:noFill/>
                <a:tableStyleId>{D6F3F77A-20EA-43DB-A778-4A7442F2BF32}</a:tableStyleId>
              </a:tblPr>
              <a:tblGrid>
                <a:gridCol w="4264350">
                  <a:extLst>
                    <a:ext uri="{9D8B030D-6E8A-4147-A177-3AD203B41FA5}">
                      <a16:colId xmlns:a16="http://schemas.microsoft.com/office/drawing/2014/main" val="20000"/>
                    </a:ext>
                  </a:extLst>
                </a:gridCol>
              </a:tblGrid>
              <a:tr h="5203425">
                <a:tc>
                  <a:txBody>
                    <a:bodyPr/>
                    <a:lstStyle/>
                    <a:p>
                      <a:pPr marL="0" marR="0" lvl="0" indent="0" algn="l" rtl="0">
                        <a:lnSpc>
                          <a:spcPct val="107000"/>
                        </a:lnSpc>
                        <a:spcBef>
                          <a:spcPts val="0"/>
                        </a:spcBef>
                        <a:spcAft>
                          <a:spcPts val="0"/>
                        </a:spcAft>
                        <a:buNone/>
                      </a:pPr>
                      <a:r>
                        <a:rPr lang="en-US" sz="4000" u="none" strike="noStrike" cap="none">
                          <a:solidFill>
                            <a:schemeClr val="dk1"/>
                          </a:solidFill>
                        </a:rPr>
                        <a:t> A way of sharing food fairly; used special books to allow you to purchase certain items in certain quantities</a:t>
                      </a:r>
                      <a:endParaRPr sz="4000"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248" name="Google Shape;248;p33" descr="Could You Stomach America's Wartime Sugar Ration? 75 Years Ago | The  Saturday Evening Post"/>
          <p:cNvPicPr preferRelativeResize="0"/>
          <p:nvPr/>
        </p:nvPicPr>
        <p:blipFill rotWithShape="1">
          <a:blip r:embed="rId3">
            <a:alphaModFix/>
          </a:blip>
          <a:srcRect/>
          <a:stretch/>
        </p:blipFill>
        <p:spPr>
          <a:xfrm>
            <a:off x="8235894" y="421979"/>
            <a:ext cx="3466175" cy="2498262"/>
          </a:xfrm>
          <a:prstGeom prst="rect">
            <a:avLst/>
          </a:prstGeom>
          <a:noFill/>
          <a:ln w="38100" cap="flat" cmpd="sng">
            <a:solidFill>
              <a:srgbClr val="000000"/>
            </a:solidFill>
            <a:prstDash val="solid"/>
            <a:round/>
            <a:headEnd type="none" w="sm" len="sm"/>
            <a:tailEnd type="none" w="sm" len="sm"/>
          </a:ln>
        </p:spPr>
      </p:pic>
      <p:pic>
        <p:nvPicPr>
          <p:cNvPr id="249" name="Google Shape;249;p33" descr="State of Oregon: World War II - Rationing: A Necessary But Hated Sacrifice"/>
          <p:cNvPicPr preferRelativeResize="0"/>
          <p:nvPr/>
        </p:nvPicPr>
        <p:blipFill rotWithShape="1">
          <a:blip r:embed="rId4">
            <a:alphaModFix/>
          </a:blip>
          <a:srcRect/>
          <a:stretch/>
        </p:blipFill>
        <p:spPr>
          <a:xfrm>
            <a:off x="4112232" y="2216716"/>
            <a:ext cx="3967531" cy="2823560"/>
          </a:xfrm>
          <a:prstGeom prst="rect">
            <a:avLst/>
          </a:prstGeom>
          <a:noFill/>
          <a:ln w="38100" cap="flat" cmpd="sng">
            <a:solidFill>
              <a:schemeClr val="dk1"/>
            </a:solidFill>
            <a:prstDash val="solid"/>
            <a:round/>
            <a:headEnd type="none" w="sm" len="sm"/>
            <a:tailEnd type="none" w="sm" len="sm"/>
          </a:ln>
        </p:spPr>
      </p:pic>
      <p:pic>
        <p:nvPicPr>
          <p:cNvPr id="250" name="Google Shape;250;p33"/>
          <p:cNvPicPr preferRelativeResize="0"/>
          <p:nvPr/>
        </p:nvPicPr>
        <p:blipFill>
          <a:blip r:embed="rId5">
            <a:alphaModFix/>
          </a:blip>
          <a:stretch>
            <a:fillRect/>
          </a:stretch>
        </p:blipFill>
        <p:spPr>
          <a:xfrm>
            <a:off x="8232164" y="3072641"/>
            <a:ext cx="3807437" cy="3089824"/>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p:nvPr>
        </p:nvSpPr>
        <p:spPr>
          <a:xfrm>
            <a:off x="104650" y="140275"/>
            <a:ext cx="6271800" cy="109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200" b="1">
                <a:latin typeface="Balthazar"/>
                <a:ea typeface="Balthazar"/>
                <a:cs typeface="Balthazar"/>
                <a:sym typeface="Balthazar"/>
              </a:rPr>
              <a:t>Allied Powers</a:t>
            </a:r>
            <a:endParaRPr sz="6200"/>
          </a:p>
        </p:txBody>
      </p:sp>
      <p:sp>
        <p:nvSpPr>
          <p:cNvPr id="256" name="Google Shape;256;p34"/>
          <p:cNvSpPr/>
          <p:nvPr/>
        </p:nvSpPr>
        <p:spPr>
          <a:xfrm>
            <a:off x="3813200" y="1377350"/>
            <a:ext cx="4093800" cy="5250000"/>
          </a:xfrm>
          <a:prstGeom prst="rect">
            <a:avLst/>
          </a:prstGeom>
          <a:noFill/>
          <a:ln>
            <a:noFill/>
          </a:ln>
        </p:spPr>
        <p:txBody>
          <a:bodyPr spcFirstLastPara="1" wrap="square" lIns="91425" tIns="45700" rIns="91425" bIns="45700" anchor="t" anchorCtr="0">
            <a:noAutofit/>
          </a:bodyPr>
          <a:lstStyle/>
          <a:p>
            <a:pPr marL="457200" marR="0" lvl="0" indent="-482600" algn="l" rtl="0">
              <a:lnSpc>
                <a:spcPct val="1070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Russia, </a:t>
            </a:r>
            <a:endParaRPr/>
          </a:p>
          <a:p>
            <a:pPr marL="457200" marR="0" lvl="0" indent="-482600" algn="l" rtl="0">
              <a:lnSpc>
                <a:spcPct val="1070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France</a:t>
            </a:r>
            <a:endParaRPr/>
          </a:p>
          <a:p>
            <a:pPr marL="457200" marR="0" lvl="0" indent="-482600" algn="l" rtl="0">
              <a:lnSpc>
                <a:spcPct val="1070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Great Britain</a:t>
            </a:r>
            <a:endParaRPr/>
          </a:p>
          <a:p>
            <a:pPr marL="457200" marR="0" lvl="0" indent="-482600" algn="l" rtl="0">
              <a:lnSpc>
                <a:spcPct val="1070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Italy </a:t>
            </a:r>
            <a:endParaRPr/>
          </a:p>
          <a:p>
            <a:pPr marL="457200" marR="0" lvl="0" indent="-482600" algn="l" rtl="0">
              <a:lnSpc>
                <a:spcPct val="1070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 U.S.</a:t>
            </a:r>
            <a:endParaRPr sz="4000">
              <a:solidFill>
                <a:schemeClr val="dk1"/>
              </a:solidFill>
              <a:latin typeface="Calibri"/>
              <a:ea typeface="Calibri"/>
              <a:cs typeface="Calibri"/>
              <a:sym typeface="Calibri"/>
            </a:endParaRPr>
          </a:p>
        </p:txBody>
      </p:sp>
      <p:pic>
        <p:nvPicPr>
          <p:cNvPr id="257" name="Google Shape;257;p34" descr="USSR FLAG - Liberty Flag &amp; Banner Inc."/>
          <p:cNvPicPr preferRelativeResize="0"/>
          <p:nvPr/>
        </p:nvPicPr>
        <p:blipFill rotWithShape="1">
          <a:blip r:embed="rId3">
            <a:alphaModFix/>
          </a:blip>
          <a:srcRect/>
          <a:stretch/>
        </p:blipFill>
        <p:spPr>
          <a:xfrm>
            <a:off x="104653" y="1237086"/>
            <a:ext cx="3281424" cy="2187616"/>
          </a:xfrm>
          <a:prstGeom prst="rect">
            <a:avLst/>
          </a:prstGeom>
          <a:noFill/>
          <a:ln w="28575" cap="flat" cmpd="sng">
            <a:solidFill>
              <a:schemeClr val="dk1"/>
            </a:solidFill>
            <a:prstDash val="solid"/>
            <a:round/>
            <a:headEnd type="none" w="sm" len="sm"/>
            <a:tailEnd type="none" w="sm" len="sm"/>
          </a:ln>
        </p:spPr>
      </p:pic>
      <p:pic>
        <p:nvPicPr>
          <p:cNvPr id="258" name="Google Shape;258;p34" descr="Amazon.com: France Flag French Flag Sticker Flags Stickers - Laptop  Stickers - 4&quot; Vinyl Decal - Laptop, Phone, Tablet Vinyl Decal Sticker  S140782: Arts, Crafts &amp; Sewing"/>
          <p:cNvPicPr preferRelativeResize="0"/>
          <p:nvPr/>
        </p:nvPicPr>
        <p:blipFill rotWithShape="1">
          <a:blip r:embed="rId4">
            <a:alphaModFix/>
          </a:blip>
          <a:srcRect/>
          <a:stretch/>
        </p:blipFill>
        <p:spPr>
          <a:xfrm>
            <a:off x="104650" y="3736676"/>
            <a:ext cx="3481175" cy="2890674"/>
          </a:xfrm>
          <a:prstGeom prst="rect">
            <a:avLst/>
          </a:prstGeom>
          <a:noFill/>
          <a:ln w="28575" cap="flat" cmpd="sng">
            <a:solidFill>
              <a:schemeClr val="dk1"/>
            </a:solidFill>
            <a:prstDash val="solid"/>
            <a:round/>
            <a:headEnd type="none" w="sm" len="sm"/>
            <a:tailEnd type="none" w="sm" len="sm"/>
          </a:ln>
        </p:spPr>
      </p:pic>
      <p:sp>
        <p:nvSpPr>
          <p:cNvPr id="259" name="Google Shape;259;p34" descr="Flag of the United Kingdom - Wikipedia"/>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0" name="Google Shape;260;p34"/>
          <p:cNvPicPr preferRelativeResize="0"/>
          <p:nvPr/>
        </p:nvPicPr>
        <p:blipFill rotWithShape="1">
          <a:blip r:embed="rId5">
            <a:alphaModFix/>
          </a:blip>
          <a:srcRect/>
          <a:stretch/>
        </p:blipFill>
        <p:spPr>
          <a:xfrm>
            <a:off x="6957428" y="140275"/>
            <a:ext cx="4582525" cy="1806626"/>
          </a:xfrm>
          <a:prstGeom prst="rect">
            <a:avLst/>
          </a:prstGeom>
          <a:noFill/>
          <a:ln w="38100" cap="flat" cmpd="sng">
            <a:solidFill>
              <a:schemeClr val="dk1"/>
            </a:solidFill>
            <a:prstDash val="solid"/>
            <a:round/>
            <a:headEnd type="none" w="sm" len="sm"/>
            <a:tailEnd type="none" w="sm" len="sm"/>
          </a:ln>
        </p:spPr>
      </p:pic>
      <p:pic>
        <p:nvPicPr>
          <p:cNvPr id="261" name="Google Shape;261;p34" descr="48 Star Flag - (1912-1959) (U.S.)"/>
          <p:cNvPicPr preferRelativeResize="0"/>
          <p:nvPr/>
        </p:nvPicPr>
        <p:blipFill rotWithShape="1">
          <a:blip r:embed="rId6">
            <a:alphaModFix/>
          </a:blip>
          <a:srcRect/>
          <a:stretch/>
        </p:blipFill>
        <p:spPr>
          <a:xfrm>
            <a:off x="6026828" y="4302800"/>
            <a:ext cx="4392500" cy="2355300"/>
          </a:xfrm>
          <a:prstGeom prst="rect">
            <a:avLst/>
          </a:prstGeom>
          <a:noFill/>
          <a:ln w="38100" cap="flat" cmpd="sng">
            <a:solidFill>
              <a:schemeClr val="dk1"/>
            </a:solidFill>
            <a:prstDash val="solid"/>
            <a:round/>
            <a:headEnd type="none" w="sm" len="sm"/>
            <a:tailEnd type="none" w="sm" len="sm"/>
          </a:ln>
        </p:spPr>
      </p:pic>
      <p:pic>
        <p:nvPicPr>
          <p:cNvPr id="262" name="Google Shape;262;p34" descr="Italy Flag"/>
          <p:cNvPicPr preferRelativeResize="0"/>
          <p:nvPr/>
        </p:nvPicPr>
        <p:blipFill rotWithShape="1">
          <a:blip r:embed="rId7">
            <a:alphaModFix/>
          </a:blip>
          <a:srcRect/>
          <a:stretch/>
        </p:blipFill>
        <p:spPr>
          <a:xfrm>
            <a:off x="7298275" y="2091300"/>
            <a:ext cx="3900826" cy="2067088"/>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title"/>
          </p:nvPr>
        </p:nvSpPr>
        <p:spPr>
          <a:xfrm>
            <a:off x="838200" y="242300"/>
            <a:ext cx="10515600" cy="103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300" b="1">
                <a:latin typeface="Balthazar"/>
                <a:ea typeface="Balthazar"/>
                <a:cs typeface="Balthazar"/>
                <a:sym typeface="Balthazar"/>
              </a:rPr>
              <a:t>Neutrality</a:t>
            </a:r>
            <a:endParaRPr sz="6300"/>
          </a:p>
        </p:txBody>
      </p:sp>
      <p:graphicFrame>
        <p:nvGraphicFramePr>
          <p:cNvPr id="268" name="Google Shape;268;p35"/>
          <p:cNvGraphicFramePr/>
          <p:nvPr/>
        </p:nvGraphicFramePr>
        <p:xfrm>
          <a:off x="4466218" y="1548301"/>
          <a:ext cx="3000000" cy="3000000"/>
        </p:xfrm>
        <a:graphic>
          <a:graphicData uri="http://schemas.openxmlformats.org/drawingml/2006/table">
            <a:tbl>
              <a:tblPr firstRow="1" firstCol="1" bandRow="1">
                <a:noFill/>
                <a:tableStyleId>{D6F3F77A-20EA-43DB-A778-4A7442F2BF32}</a:tableStyleId>
              </a:tblPr>
              <a:tblGrid>
                <a:gridCol w="3391475">
                  <a:extLst>
                    <a:ext uri="{9D8B030D-6E8A-4147-A177-3AD203B41FA5}">
                      <a16:colId xmlns:a16="http://schemas.microsoft.com/office/drawing/2014/main" val="20000"/>
                    </a:ext>
                  </a:extLst>
                </a:gridCol>
              </a:tblGrid>
              <a:tr h="4556700">
                <a:tc>
                  <a:txBody>
                    <a:bodyPr/>
                    <a:lstStyle/>
                    <a:p>
                      <a:pPr marL="0" marR="0" lvl="0" indent="0" algn="l" rtl="0">
                        <a:lnSpc>
                          <a:spcPct val="107000"/>
                        </a:lnSpc>
                        <a:spcBef>
                          <a:spcPts val="0"/>
                        </a:spcBef>
                        <a:spcAft>
                          <a:spcPts val="0"/>
                        </a:spcAft>
                        <a:buNone/>
                      </a:pPr>
                      <a:r>
                        <a:rPr lang="en-US" sz="3400">
                          <a:solidFill>
                            <a:schemeClr val="dk1"/>
                          </a:solidFill>
                          <a:latin typeface="Georgia"/>
                          <a:ea typeface="Georgia"/>
                          <a:cs typeface="Georgia"/>
                          <a:sym typeface="Georgia"/>
                        </a:rPr>
                        <a:t>N</a:t>
                      </a:r>
                      <a:r>
                        <a:rPr lang="en-US" sz="3400" u="none" strike="noStrike" cap="none">
                          <a:solidFill>
                            <a:schemeClr val="dk1"/>
                          </a:solidFill>
                          <a:latin typeface="Georgia"/>
                          <a:ea typeface="Georgia"/>
                          <a:cs typeface="Georgia"/>
                          <a:sym typeface="Georgia"/>
                        </a:rPr>
                        <a:t>ot supporting or helping either side in a conflict, disagreement; impartiality</a:t>
                      </a:r>
                      <a:endParaRPr sz="3400" u="none" strike="noStrike" cap="none">
                        <a:solidFill>
                          <a:schemeClr val="dk1"/>
                        </a:solidFill>
                        <a:latin typeface="Georgia"/>
                        <a:ea typeface="Georgia"/>
                        <a:cs typeface="Georgia"/>
                        <a:sym typeface="Georgia"/>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269" name="Google Shape;269;p35" descr="Our country was founded upon a principle of isolation. If we break our  founding principles, then what are we? What is … | Poster prints, Poster  size prints, Emblems"/>
          <p:cNvPicPr preferRelativeResize="0"/>
          <p:nvPr/>
        </p:nvPicPr>
        <p:blipFill rotWithShape="1">
          <a:blip r:embed="rId3">
            <a:alphaModFix/>
          </a:blip>
          <a:srcRect/>
          <a:stretch/>
        </p:blipFill>
        <p:spPr>
          <a:xfrm>
            <a:off x="7978875" y="1273225"/>
            <a:ext cx="3958049" cy="4831775"/>
          </a:xfrm>
          <a:prstGeom prst="rect">
            <a:avLst/>
          </a:prstGeom>
          <a:noFill/>
          <a:ln w="76200" cap="flat" cmpd="sng">
            <a:solidFill>
              <a:srgbClr val="1C4587"/>
            </a:solidFill>
            <a:prstDash val="solid"/>
            <a:round/>
            <a:headEnd type="none" w="sm" len="sm"/>
            <a:tailEnd type="none" w="sm" len="sm"/>
          </a:ln>
        </p:spPr>
      </p:pic>
      <p:pic>
        <p:nvPicPr>
          <p:cNvPr id="270" name="Google Shape;270;p35" descr="How the 1935 Neutrality Act Failed to Keep the U.S. Out of WWII"/>
          <p:cNvPicPr preferRelativeResize="0"/>
          <p:nvPr/>
        </p:nvPicPr>
        <p:blipFill rotWithShape="1">
          <a:blip r:embed="rId4">
            <a:alphaModFix/>
          </a:blip>
          <a:srcRect/>
          <a:stretch/>
        </p:blipFill>
        <p:spPr>
          <a:xfrm>
            <a:off x="242300" y="1190825"/>
            <a:ext cx="3650000" cy="4476350"/>
          </a:xfrm>
          <a:prstGeom prst="rect">
            <a:avLst/>
          </a:prstGeom>
          <a:noFill/>
          <a:ln w="114300" cap="flat" cmpd="sng">
            <a:solidFill>
              <a:srgbClr val="000000"/>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7700" b="1">
                <a:latin typeface="Balthazar"/>
                <a:ea typeface="Balthazar"/>
                <a:cs typeface="Balthazar"/>
                <a:sym typeface="Balthazar"/>
              </a:rPr>
              <a:t>Victory Gardens</a:t>
            </a:r>
            <a:endParaRPr sz="7700"/>
          </a:p>
        </p:txBody>
      </p:sp>
      <p:graphicFrame>
        <p:nvGraphicFramePr>
          <p:cNvPr id="276" name="Google Shape;276;p36"/>
          <p:cNvGraphicFramePr/>
          <p:nvPr/>
        </p:nvGraphicFramePr>
        <p:xfrm>
          <a:off x="6007520" y="1690688"/>
          <a:ext cx="3000000" cy="3000000"/>
        </p:xfrm>
        <a:graphic>
          <a:graphicData uri="http://schemas.openxmlformats.org/drawingml/2006/table">
            <a:tbl>
              <a:tblPr firstRow="1" firstCol="1" bandRow="1">
                <a:noFill/>
                <a:tableStyleId>{D6F3F77A-20EA-43DB-A778-4A7442F2BF32}</a:tableStyleId>
              </a:tblPr>
              <a:tblGrid>
                <a:gridCol w="6070650">
                  <a:extLst>
                    <a:ext uri="{9D8B030D-6E8A-4147-A177-3AD203B41FA5}">
                      <a16:colId xmlns:a16="http://schemas.microsoft.com/office/drawing/2014/main" val="20000"/>
                    </a:ext>
                  </a:extLst>
                </a:gridCol>
              </a:tblGrid>
              <a:tr h="457200">
                <a:tc>
                  <a:txBody>
                    <a:bodyPr/>
                    <a:lstStyle/>
                    <a:p>
                      <a:pPr marL="0" marR="0" lvl="0" indent="0" algn="l" rtl="0">
                        <a:lnSpc>
                          <a:spcPct val="107000"/>
                        </a:lnSpc>
                        <a:spcBef>
                          <a:spcPts val="0"/>
                        </a:spcBef>
                        <a:spcAft>
                          <a:spcPts val="0"/>
                        </a:spcAft>
                        <a:buNone/>
                      </a:pPr>
                      <a:r>
                        <a:rPr lang="en-US" sz="3600" u="none" strike="noStrike" cap="none">
                          <a:solidFill>
                            <a:schemeClr val="dk1"/>
                          </a:solidFill>
                        </a:rPr>
                        <a:t>Americans were encouraged </a:t>
                      </a:r>
                      <a:r>
                        <a:rPr lang="en-US" sz="3600" u="sng" strike="noStrike" cap="none">
                          <a:solidFill>
                            <a:schemeClr val="dk1"/>
                          </a:solidFill>
                        </a:rPr>
                        <a:t>to produce their own food, </a:t>
                      </a:r>
                      <a:r>
                        <a:rPr lang="en-US" sz="3600" u="none" strike="noStrike" cap="none">
                          <a:solidFill>
                            <a:schemeClr val="dk1"/>
                          </a:solidFill>
                        </a:rPr>
                        <a:t>planting vegetable gardens in their backyards, churchyards, city parks, and playgrounds; provided American citizens an opportunity to assist with the war effort</a:t>
                      </a:r>
                      <a:endParaRPr sz="3600"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277" name="Google Shape;277;p36" descr="40+ Best Victory Garden Posters images | victory garden, propaganda  posters, wwii posters"/>
          <p:cNvPicPr preferRelativeResize="0"/>
          <p:nvPr/>
        </p:nvPicPr>
        <p:blipFill rotWithShape="1">
          <a:blip r:embed="rId3">
            <a:alphaModFix/>
          </a:blip>
          <a:srcRect/>
          <a:stretch/>
        </p:blipFill>
        <p:spPr>
          <a:xfrm>
            <a:off x="241075" y="140276"/>
            <a:ext cx="1985325" cy="2935925"/>
          </a:xfrm>
          <a:prstGeom prst="rect">
            <a:avLst/>
          </a:prstGeom>
          <a:noFill/>
          <a:ln w="57150" cap="flat" cmpd="sng">
            <a:solidFill>
              <a:schemeClr val="dk1"/>
            </a:solidFill>
            <a:prstDash val="solid"/>
            <a:round/>
            <a:headEnd type="none" w="sm" len="sm"/>
            <a:tailEnd type="none" w="sm" len="sm"/>
          </a:ln>
        </p:spPr>
      </p:pic>
      <p:pic>
        <p:nvPicPr>
          <p:cNvPr id="278" name="Google Shape;278;p36" descr="Bing - Shared collection"/>
          <p:cNvPicPr preferRelativeResize="0"/>
          <p:nvPr/>
        </p:nvPicPr>
        <p:blipFill rotWithShape="1">
          <a:blip r:embed="rId4">
            <a:alphaModFix/>
          </a:blip>
          <a:srcRect/>
          <a:stretch/>
        </p:blipFill>
        <p:spPr>
          <a:xfrm>
            <a:off x="2488979" y="1732947"/>
            <a:ext cx="3267075" cy="4876800"/>
          </a:xfrm>
          <a:prstGeom prst="rect">
            <a:avLst/>
          </a:prstGeom>
          <a:noFill/>
          <a:ln w="57150" cap="flat" cmpd="sng">
            <a:solidFill>
              <a:schemeClr val="dk1"/>
            </a:solidFill>
            <a:prstDash val="solid"/>
            <a:round/>
            <a:headEnd type="none" w="sm" len="sm"/>
            <a:tailEnd type="none" w="sm" len="sm"/>
          </a:ln>
        </p:spPr>
      </p:pic>
      <p:pic>
        <p:nvPicPr>
          <p:cNvPr id="279" name="Google Shape;279;p36" descr="Outdoor and Gardening with Red Hill: What Was a Victory Garden? |  Propaganda posters, Victorious, Ww1 propaganda posters"/>
          <p:cNvPicPr preferRelativeResize="0"/>
          <p:nvPr/>
        </p:nvPicPr>
        <p:blipFill rotWithShape="1">
          <a:blip r:embed="rId5">
            <a:alphaModFix/>
          </a:blip>
          <a:srcRect/>
          <a:stretch/>
        </p:blipFill>
        <p:spPr>
          <a:xfrm>
            <a:off x="139075" y="3403925"/>
            <a:ext cx="2098425" cy="3205826"/>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242300" y="178550"/>
            <a:ext cx="5649900" cy="969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3600" b="1">
                <a:latin typeface="Balthazar"/>
                <a:ea typeface="Balthazar"/>
                <a:cs typeface="Balthazar"/>
                <a:sym typeface="Balthazar"/>
              </a:rPr>
              <a:t>Committee on Public Information</a:t>
            </a:r>
            <a:endParaRPr sz="3600"/>
          </a:p>
        </p:txBody>
      </p:sp>
      <p:sp>
        <p:nvSpPr>
          <p:cNvPr id="285" name="Google Shape;285;p37"/>
          <p:cNvSpPr txBox="1"/>
          <p:nvPr/>
        </p:nvSpPr>
        <p:spPr>
          <a:xfrm>
            <a:off x="293700" y="1237050"/>
            <a:ext cx="5292300" cy="470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 independent agency of the government of the United States </a:t>
            </a:r>
            <a:r>
              <a:rPr lang="en-US" sz="3600" u="sng">
                <a:solidFill>
                  <a:schemeClr val="dk1"/>
                </a:solidFill>
                <a:latin typeface="Calibri"/>
                <a:ea typeface="Calibri"/>
                <a:cs typeface="Calibri"/>
                <a:sym typeface="Calibri"/>
              </a:rPr>
              <a:t>created to influence </a:t>
            </a:r>
            <a:r>
              <a:rPr lang="en-US" sz="3600" b="1" u="sng">
                <a:solidFill>
                  <a:schemeClr val="dk1"/>
                </a:solidFill>
                <a:latin typeface="Calibri"/>
                <a:ea typeface="Calibri"/>
                <a:cs typeface="Calibri"/>
                <a:sym typeface="Calibri"/>
              </a:rPr>
              <a:t>public</a:t>
            </a:r>
            <a:r>
              <a:rPr lang="en-US" sz="3600" u="sng">
                <a:solidFill>
                  <a:schemeClr val="dk1"/>
                </a:solidFill>
                <a:latin typeface="Calibri"/>
                <a:ea typeface="Calibri"/>
                <a:cs typeface="Calibri"/>
                <a:sym typeface="Calibri"/>
              </a:rPr>
              <a:t> opinion to support </a:t>
            </a:r>
            <a:r>
              <a:rPr lang="en-US" sz="3600" b="1" u="sng">
                <a:solidFill>
                  <a:schemeClr val="dk1"/>
                </a:solidFill>
                <a:latin typeface="Calibri"/>
                <a:ea typeface="Calibri"/>
                <a:cs typeface="Calibri"/>
                <a:sym typeface="Calibri"/>
              </a:rPr>
              <a:t>US</a:t>
            </a:r>
            <a:r>
              <a:rPr lang="en-US" sz="3600" u="sng">
                <a:solidFill>
                  <a:schemeClr val="dk1"/>
                </a:solidFill>
                <a:latin typeface="Calibri"/>
                <a:ea typeface="Calibri"/>
                <a:cs typeface="Calibri"/>
                <a:sym typeface="Calibri"/>
              </a:rPr>
              <a:t> participation in World War I.</a:t>
            </a:r>
            <a:endParaRPr u="sng"/>
          </a:p>
        </p:txBody>
      </p:sp>
      <p:pic>
        <p:nvPicPr>
          <p:cNvPr id="286" name="Google Shape;286;p37" descr="When the U.S. Used 'Fake News' to Sell Americans on World War I - HISTORY"/>
          <p:cNvPicPr preferRelativeResize="0"/>
          <p:nvPr/>
        </p:nvPicPr>
        <p:blipFill rotWithShape="1">
          <a:blip r:embed="rId3">
            <a:alphaModFix/>
          </a:blip>
          <a:srcRect/>
          <a:stretch/>
        </p:blipFill>
        <p:spPr>
          <a:xfrm>
            <a:off x="9300400" y="242301"/>
            <a:ext cx="2432476" cy="3411549"/>
          </a:xfrm>
          <a:prstGeom prst="rect">
            <a:avLst/>
          </a:prstGeom>
          <a:noFill/>
          <a:ln w="19050" cap="flat" cmpd="sng">
            <a:solidFill>
              <a:srgbClr val="000000"/>
            </a:solidFill>
            <a:prstDash val="solid"/>
            <a:round/>
            <a:headEnd type="none" w="sm" len="sm"/>
            <a:tailEnd type="none" w="sm" len="sm"/>
          </a:ln>
        </p:spPr>
      </p:pic>
      <p:pic>
        <p:nvPicPr>
          <p:cNvPr id="287" name="Google Shape;287;p37" descr="Propaganda - The War Within"/>
          <p:cNvPicPr preferRelativeResize="0"/>
          <p:nvPr/>
        </p:nvPicPr>
        <p:blipFill rotWithShape="1">
          <a:blip r:embed="rId4">
            <a:alphaModFix/>
          </a:blip>
          <a:srcRect/>
          <a:stretch/>
        </p:blipFill>
        <p:spPr>
          <a:xfrm>
            <a:off x="6360925" y="232776"/>
            <a:ext cx="2381250" cy="3411550"/>
          </a:xfrm>
          <a:prstGeom prst="rect">
            <a:avLst/>
          </a:prstGeom>
          <a:noFill/>
          <a:ln w="19050" cap="flat" cmpd="sng">
            <a:solidFill>
              <a:srgbClr val="000000"/>
            </a:solidFill>
            <a:prstDash val="solid"/>
            <a:round/>
            <a:headEnd type="none" w="sm" len="sm"/>
            <a:tailEnd type="none" w="sm" len="sm"/>
          </a:ln>
        </p:spPr>
      </p:pic>
      <p:pic>
        <p:nvPicPr>
          <p:cNvPr id="288" name="Google Shape;288;p37" descr="Committee on Public Information | Modern American History"/>
          <p:cNvPicPr preferRelativeResize="0"/>
          <p:nvPr/>
        </p:nvPicPr>
        <p:blipFill rotWithShape="1">
          <a:blip r:embed="rId5">
            <a:alphaModFix/>
          </a:blip>
          <a:srcRect/>
          <a:stretch/>
        </p:blipFill>
        <p:spPr>
          <a:xfrm>
            <a:off x="10110475" y="3789150"/>
            <a:ext cx="1851975" cy="2969475"/>
          </a:xfrm>
          <a:prstGeom prst="rect">
            <a:avLst/>
          </a:prstGeom>
          <a:noFill/>
          <a:ln w="38100" cap="flat" cmpd="sng">
            <a:solidFill>
              <a:srgbClr val="000000"/>
            </a:solidFill>
            <a:prstDash val="solid"/>
            <a:round/>
            <a:headEnd type="none" w="sm" len="sm"/>
            <a:tailEnd type="none" w="sm" len="sm"/>
          </a:ln>
        </p:spPr>
      </p:pic>
      <p:pic>
        <p:nvPicPr>
          <p:cNvPr id="289" name="Google Shape;289;p37" descr="The first official war film produced and released by the Committee on Public  Information in the United States, … | Military poster, Propaganda posters,  Wwii posters"/>
          <p:cNvPicPr preferRelativeResize="0"/>
          <p:nvPr/>
        </p:nvPicPr>
        <p:blipFill rotWithShape="1">
          <a:blip r:embed="rId6">
            <a:alphaModFix/>
          </a:blip>
          <a:srcRect/>
          <a:stretch/>
        </p:blipFill>
        <p:spPr>
          <a:xfrm>
            <a:off x="7698138" y="3789151"/>
            <a:ext cx="2259625" cy="2969475"/>
          </a:xfrm>
          <a:prstGeom prst="rect">
            <a:avLst/>
          </a:prstGeom>
          <a:noFill/>
          <a:ln w="38100" cap="flat" cmpd="sng">
            <a:solidFill>
              <a:srgbClr val="000000"/>
            </a:solidFill>
            <a:prstDash val="solid"/>
            <a:round/>
            <a:headEnd type="none" w="sm" len="sm"/>
            <a:tailEnd type="none" w="sm" len="sm"/>
          </a:ln>
        </p:spPr>
      </p:pic>
      <p:pic>
        <p:nvPicPr>
          <p:cNvPr id="290" name="Google Shape;290;p37" descr="Happy 100th birthday, information warfare - The Washington Post"/>
          <p:cNvPicPr preferRelativeResize="0"/>
          <p:nvPr/>
        </p:nvPicPr>
        <p:blipFill rotWithShape="1">
          <a:blip r:embed="rId7">
            <a:alphaModFix/>
          </a:blip>
          <a:srcRect/>
          <a:stretch/>
        </p:blipFill>
        <p:spPr>
          <a:xfrm>
            <a:off x="5547325" y="3818550"/>
            <a:ext cx="2150825" cy="2910676"/>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a:spLocks noGrp="1"/>
          </p:cNvSpPr>
          <p:nvPr>
            <p:ph type="title"/>
          </p:nvPr>
        </p:nvSpPr>
        <p:spPr>
          <a:xfrm>
            <a:off x="838200" y="-344325"/>
            <a:ext cx="10515600" cy="1687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Balthazar"/>
              <a:buNone/>
            </a:pPr>
            <a:r>
              <a:rPr lang="en-US" sz="6000" b="1">
                <a:latin typeface="Balthazar"/>
                <a:ea typeface="Balthazar"/>
                <a:cs typeface="Balthazar"/>
                <a:sym typeface="Balthazar"/>
              </a:rPr>
              <a:t>Fuel Administration</a:t>
            </a:r>
            <a:endParaRPr/>
          </a:p>
        </p:txBody>
      </p:sp>
      <p:sp>
        <p:nvSpPr>
          <p:cNvPr id="296" name="Google Shape;296;p38"/>
          <p:cNvSpPr txBox="1"/>
          <p:nvPr/>
        </p:nvSpPr>
        <p:spPr>
          <a:xfrm>
            <a:off x="8237595" y="2497559"/>
            <a:ext cx="4074289" cy="2693686"/>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Use of coal and oil; introduction of Daylight Savings Time</a:t>
            </a:r>
            <a:endParaRPr sz="4000">
              <a:solidFill>
                <a:schemeClr val="dk1"/>
              </a:solidFill>
              <a:latin typeface="Calibri"/>
              <a:ea typeface="Calibri"/>
              <a:cs typeface="Calibri"/>
              <a:sym typeface="Calibri"/>
            </a:endParaRPr>
          </a:p>
        </p:txBody>
      </p:sp>
      <p:pic>
        <p:nvPicPr>
          <p:cNvPr id="297" name="Google Shape;297;p38" descr="World War I Propaganda (United States Fuel Administration, 1917). | Lot  #86108 | Heritage Auctions"/>
          <p:cNvPicPr preferRelativeResize="0"/>
          <p:nvPr/>
        </p:nvPicPr>
        <p:blipFill rotWithShape="1">
          <a:blip r:embed="rId3">
            <a:alphaModFix/>
          </a:blip>
          <a:srcRect/>
          <a:stretch/>
        </p:blipFill>
        <p:spPr>
          <a:xfrm>
            <a:off x="79618" y="1412111"/>
            <a:ext cx="2909974" cy="3946967"/>
          </a:xfrm>
          <a:prstGeom prst="rect">
            <a:avLst/>
          </a:prstGeom>
          <a:noFill/>
          <a:ln w="38100" cap="flat" cmpd="sng">
            <a:solidFill>
              <a:srgbClr val="000000"/>
            </a:solidFill>
            <a:prstDash val="solid"/>
            <a:round/>
            <a:headEnd type="none" w="sm" len="sm"/>
            <a:tailEnd type="none" w="sm" len="sm"/>
          </a:ln>
        </p:spPr>
      </p:pic>
      <p:pic>
        <p:nvPicPr>
          <p:cNvPr id="298" name="Google Shape;298;p38"/>
          <p:cNvPicPr preferRelativeResize="0"/>
          <p:nvPr/>
        </p:nvPicPr>
        <p:blipFill rotWithShape="1">
          <a:blip r:embed="rId4">
            <a:alphaModFix/>
          </a:blip>
          <a:srcRect/>
          <a:stretch/>
        </p:blipFill>
        <p:spPr>
          <a:xfrm>
            <a:off x="2871586" y="2883886"/>
            <a:ext cx="2483805" cy="3802287"/>
          </a:xfrm>
          <a:prstGeom prst="rect">
            <a:avLst/>
          </a:prstGeom>
          <a:noFill/>
          <a:ln w="76200" cap="flat" cmpd="sng">
            <a:solidFill>
              <a:srgbClr val="000000"/>
            </a:solidFill>
            <a:prstDash val="solid"/>
            <a:round/>
            <a:headEnd type="none" w="sm" len="sm"/>
            <a:tailEnd type="none" w="sm" len="sm"/>
          </a:ln>
        </p:spPr>
      </p:pic>
      <p:pic>
        <p:nvPicPr>
          <p:cNvPr id="299" name="Google Shape;299;p38" descr="WWI USA Homefront &amp; Loans, Circa 1918. Artist Ray Greenleaf.  Goods/commodities have only rarely been rati… | Wwii propaganda posters,  Wwii posters, Wwii propaganda"/>
          <p:cNvPicPr preferRelativeResize="0"/>
          <p:nvPr/>
        </p:nvPicPr>
        <p:blipFill rotWithShape="1">
          <a:blip r:embed="rId5">
            <a:alphaModFix/>
          </a:blip>
          <a:srcRect/>
          <a:stretch/>
        </p:blipFill>
        <p:spPr>
          <a:xfrm>
            <a:off x="5283456" y="1343266"/>
            <a:ext cx="2697420" cy="3847979"/>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a:spLocks noGrp="1"/>
          </p:cNvSpPr>
          <p:nvPr>
            <p:ph type="title"/>
          </p:nvPr>
        </p:nvSpPr>
        <p:spPr>
          <a:xfrm>
            <a:off x="6912200" y="0"/>
            <a:ext cx="4441800" cy="169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Balthazar"/>
              <a:buNone/>
            </a:pPr>
            <a:r>
              <a:rPr lang="en-US" sz="6600" b="1">
                <a:latin typeface="Balthazar"/>
                <a:ea typeface="Balthazar"/>
                <a:cs typeface="Balthazar"/>
                <a:sym typeface="Balthazar"/>
              </a:rPr>
              <a:t>Propaganda</a:t>
            </a:r>
            <a:endParaRPr/>
          </a:p>
        </p:txBody>
      </p:sp>
      <p:sp>
        <p:nvSpPr>
          <p:cNvPr id="305" name="Google Shape;305;p39"/>
          <p:cNvSpPr txBox="1"/>
          <p:nvPr/>
        </p:nvSpPr>
        <p:spPr>
          <a:xfrm>
            <a:off x="7817675" y="2043675"/>
            <a:ext cx="43098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700"/>
              <a:buFont typeface="Arial"/>
              <a:buNone/>
            </a:pPr>
            <a:r>
              <a:rPr lang="en-US" sz="3700">
                <a:solidFill>
                  <a:schemeClr val="dk1"/>
                </a:solidFill>
                <a:latin typeface="Calibri"/>
                <a:ea typeface="Calibri"/>
                <a:cs typeface="Calibri"/>
                <a:sym typeface="Calibri"/>
              </a:rPr>
              <a:t>information, especially of a </a:t>
            </a:r>
            <a:r>
              <a:rPr lang="en-US" sz="3700" i="1" u="sng">
                <a:solidFill>
                  <a:schemeClr val="dk1"/>
                </a:solidFill>
                <a:latin typeface="Calibri"/>
                <a:ea typeface="Calibri"/>
                <a:cs typeface="Calibri"/>
                <a:sym typeface="Calibri"/>
              </a:rPr>
              <a:t>biased or misleading nature</a:t>
            </a:r>
            <a:r>
              <a:rPr lang="en-US" sz="3700">
                <a:solidFill>
                  <a:schemeClr val="dk1"/>
                </a:solidFill>
                <a:latin typeface="Calibri"/>
                <a:ea typeface="Calibri"/>
                <a:cs typeface="Calibri"/>
                <a:sym typeface="Calibri"/>
              </a:rPr>
              <a:t>, used to promote or publicize a particular political cause or point of view.</a:t>
            </a:r>
            <a:endParaRPr/>
          </a:p>
        </p:txBody>
      </p:sp>
      <p:pic>
        <p:nvPicPr>
          <p:cNvPr id="306" name="Google Shape;306;p39" descr="We remember the fallen: World War I propaganda posters | Wwii posters, Propaganda  posters, Ww1 posters"/>
          <p:cNvPicPr preferRelativeResize="0"/>
          <p:nvPr/>
        </p:nvPicPr>
        <p:blipFill rotWithShape="1">
          <a:blip r:embed="rId3">
            <a:alphaModFix/>
          </a:blip>
          <a:srcRect/>
          <a:stretch/>
        </p:blipFill>
        <p:spPr>
          <a:xfrm>
            <a:off x="1015150" y="3825925"/>
            <a:ext cx="2568475" cy="2824050"/>
          </a:xfrm>
          <a:prstGeom prst="rect">
            <a:avLst/>
          </a:prstGeom>
          <a:noFill/>
          <a:ln w="28575" cap="flat" cmpd="sng">
            <a:solidFill>
              <a:srgbClr val="000000"/>
            </a:solidFill>
            <a:prstDash val="solid"/>
            <a:round/>
            <a:headEnd type="none" w="sm" len="sm"/>
            <a:tailEnd type="none" w="sm" len="sm"/>
          </a:ln>
        </p:spPr>
      </p:pic>
      <p:pic>
        <p:nvPicPr>
          <p:cNvPr id="307" name="Google Shape;307;p39" descr="Saving food, saving lives: WW1 food posters | Te Papa"/>
          <p:cNvPicPr preferRelativeResize="0"/>
          <p:nvPr/>
        </p:nvPicPr>
        <p:blipFill rotWithShape="1">
          <a:blip r:embed="rId4">
            <a:alphaModFix/>
          </a:blip>
          <a:srcRect/>
          <a:stretch/>
        </p:blipFill>
        <p:spPr>
          <a:xfrm>
            <a:off x="2744975" y="211400"/>
            <a:ext cx="2177850" cy="3445551"/>
          </a:xfrm>
          <a:prstGeom prst="rect">
            <a:avLst/>
          </a:prstGeom>
          <a:noFill/>
          <a:ln w="28575" cap="flat" cmpd="sng">
            <a:solidFill>
              <a:srgbClr val="000000"/>
            </a:solidFill>
            <a:prstDash val="solid"/>
            <a:round/>
            <a:headEnd type="none" w="sm" len="sm"/>
            <a:tailEnd type="none" w="sm" len="sm"/>
          </a:ln>
        </p:spPr>
      </p:pic>
      <p:pic>
        <p:nvPicPr>
          <p:cNvPr id="308" name="Google Shape;308;p39" descr="In the Galleries: Dogs played major role in the First World War"/>
          <p:cNvPicPr preferRelativeResize="0"/>
          <p:nvPr/>
        </p:nvPicPr>
        <p:blipFill rotWithShape="1">
          <a:blip r:embed="rId5">
            <a:alphaModFix/>
          </a:blip>
          <a:srcRect/>
          <a:stretch/>
        </p:blipFill>
        <p:spPr>
          <a:xfrm>
            <a:off x="267000" y="211400"/>
            <a:ext cx="2299425" cy="3445548"/>
          </a:xfrm>
          <a:prstGeom prst="rect">
            <a:avLst/>
          </a:prstGeom>
          <a:noFill/>
          <a:ln w="28575" cap="flat" cmpd="sng">
            <a:solidFill>
              <a:srgbClr val="000000"/>
            </a:solidFill>
            <a:prstDash val="solid"/>
            <a:round/>
            <a:headEnd type="none" w="sm" len="sm"/>
            <a:tailEnd type="none" w="sm" len="sm"/>
          </a:ln>
        </p:spPr>
      </p:pic>
      <p:pic>
        <p:nvPicPr>
          <p:cNvPr id="309" name="Google Shape;309;p39" descr="Wwi Propaganda Posters - Lessons - Tes Teach"/>
          <p:cNvPicPr preferRelativeResize="0"/>
          <p:nvPr/>
        </p:nvPicPr>
        <p:blipFill rotWithShape="1">
          <a:blip r:embed="rId6">
            <a:alphaModFix/>
          </a:blip>
          <a:srcRect/>
          <a:stretch/>
        </p:blipFill>
        <p:spPr>
          <a:xfrm>
            <a:off x="5101376" y="1690800"/>
            <a:ext cx="2410223" cy="4137953"/>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600" b="1">
                <a:latin typeface="Balthazar"/>
                <a:ea typeface="Balthazar"/>
                <a:cs typeface="Balthazar"/>
                <a:sym typeface="Balthazar"/>
              </a:rPr>
              <a:t>Mobilization of the Workforce</a:t>
            </a:r>
            <a:endParaRPr sz="6600"/>
          </a:p>
        </p:txBody>
      </p:sp>
      <p:sp>
        <p:nvSpPr>
          <p:cNvPr id="315" name="Google Shape;315;p40"/>
          <p:cNvSpPr txBox="1"/>
          <p:nvPr/>
        </p:nvSpPr>
        <p:spPr>
          <a:xfrm>
            <a:off x="8122050" y="1861949"/>
            <a:ext cx="3898200" cy="376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Women,African Americans, and other minority groups find job opportunities</a:t>
            </a:r>
            <a:endParaRPr sz="4000">
              <a:solidFill>
                <a:schemeClr val="dk1"/>
              </a:solidFill>
              <a:latin typeface="Calibri"/>
              <a:ea typeface="Calibri"/>
              <a:cs typeface="Calibri"/>
              <a:sym typeface="Calibri"/>
            </a:endParaRPr>
          </a:p>
        </p:txBody>
      </p:sp>
      <p:pic>
        <p:nvPicPr>
          <p:cNvPr id="316" name="Google Shape;316;p40" descr="Home front during World War II - Wikipedia"/>
          <p:cNvPicPr preferRelativeResize="0"/>
          <p:nvPr/>
        </p:nvPicPr>
        <p:blipFill rotWithShape="1">
          <a:blip r:embed="rId3">
            <a:alphaModFix/>
          </a:blip>
          <a:srcRect/>
          <a:stretch/>
        </p:blipFill>
        <p:spPr>
          <a:xfrm>
            <a:off x="319600" y="1771550"/>
            <a:ext cx="2792151" cy="4542302"/>
          </a:xfrm>
          <a:prstGeom prst="rect">
            <a:avLst/>
          </a:prstGeom>
          <a:noFill/>
          <a:ln w="38100" cap="flat" cmpd="sng">
            <a:solidFill>
              <a:schemeClr val="dk1"/>
            </a:solidFill>
            <a:prstDash val="solid"/>
            <a:round/>
            <a:headEnd type="none" w="sm" len="sm"/>
            <a:tailEnd type="none" w="sm" len="sm"/>
          </a:ln>
        </p:spPr>
      </p:pic>
      <p:pic>
        <p:nvPicPr>
          <p:cNvPr id="317" name="Google Shape;317;p40"/>
          <p:cNvPicPr preferRelativeResize="0"/>
          <p:nvPr/>
        </p:nvPicPr>
        <p:blipFill>
          <a:blip r:embed="rId4">
            <a:alphaModFix/>
          </a:blip>
          <a:stretch>
            <a:fillRect/>
          </a:stretch>
        </p:blipFill>
        <p:spPr>
          <a:xfrm>
            <a:off x="3363950" y="1991800"/>
            <a:ext cx="4263099" cy="39741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xfrm>
            <a:off x="838200" y="6366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Balthazar"/>
              <a:buNone/>
            </a:pPr>
            <a:r>
              <a:rPr lang="en-US" sz="5400" b="1">
                <a:latin typeface="Balthazar"/>
                <a:ea typeface="Balthazar"/>
                <a:cs typeface="Balthazar"/>
                <a:sym typeface="Balthazar"/>
              </a:rPr>
              <a:t>Liberty and Victory Bonds</a:t>
            </a:r>
            <a:endParaRPr/>
          </a:p>
        </p:txBody>
      </p:sp>
      <p:sp>
        <p:nvSpPr>
          <p:cNvPr id="323" name="Google Shape;323;p41"/>
          <p:cNvSpPr txBox="1"/>
          <p:nvPr/>
        </p:nvSpPr>
        <p:spPr>
          <a:xfrm>
            <a:off x="352850" y="1389225"/>
            <a:ext cx="2833200" cy="39435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American citizens purchase bonds to help fund the war</a:t>
            </a:r>
            <a:endParaRPr sz="4000">
              <a:solidFill>
                <a:schemeClr val="dk1"/>
              </a:solidFill>
              <a:latin typeface="Calibri"/>
              <a:ea typeface="Calibri"/>
              <a:cs typeface="Calibri"/>
              <a:sym typeface="Calibri"/>
            </a:endParaRPr>
          </a:p>
        </p:txBody>
      </p:sp>
      <p:pic>
        <p:nvPicPr>
          <p:cNvPr id="324" name="Google Shape;324;p41" descr="What Were Liberty Bonds in World War 1? - Owlcation - Education"/>
          <p:cNvPicPr preferRelativeResize="0"/>
          <p:nvPr/>
        </p:nvPicPr>
        <p:blipFill rotWithShape="1">
          <a:blip r:embed="rId3">
            <a:alphaModFix/>
          </a:blip>
          <a:srcRect/>
          <a:stretch/>
        </p:blipFill>
        <p:spPr>
          <a:xfrm>
            <a:off x="8962434" y="1851949"/>
            <a:ext cx="3150774" cy="4942390"/>
          </a:xfrm>
          <a:prstGeom prst="rect">
            <a:avLst/>
          </a:prstGeom>
          <a:noFill/>
          <a:ln>
            <a:noFill/>
          </a:ln>
        </p:spPr>
      </p:pic>
      <p:pic>
        <p:nvPicPr>
          <p:cNvPr id="325" name="Google Shape;325;p41" descr="10+ Best US War Bonds images | war bonds, war, propaganda posters"/>
          <p:cNvPicPr preferRelativeResize="0"/>
          <p:nvPr/>
        </p:nvPicPr>
        <p:blipFill rotWithShape="1">
          <a:blip r:embed="rId4">
            <a:alphaModFix/>
          </a:blip>
          <a:srcRect/>
          <a:stretch/>
        </p:blipFill>
        <p:spPr>
          <a:xfrm>
            <a:off x="6465713" y="3060614"/>
            <a:ext cx="2426397" cy="3703899"/>
          </a:xfrm>
          <a:prstGeom prst="rect">
            <a:avLst/>
          </a:prstGeom>
          <a:noFill/>
          <a:ln>
            <a:noFill/>
          </a:ln>
        </p:spPr>
      </p:pic>
      <p:pic>
        <p:nvPicPr>
          <p:cNvPr id="326" name="Google Shape;326;p41" descr="WW1 War Bonds Poster | Military poster, Vintage posters, Propaganda posters"/>
          <p:cNvPicPr preferRelativeResize="0"/>
          <p:nvPr/>
        </p:nvPicPr>
        <p:blipFill rotWithShape="1">
          <a:blip r:embed="rId5">
            <a:alphaModFix/>
          </a:blip>
          <a:srcRect/>
          <a:stretch/>
        </p:blipFill>
        <p:spPr>
          <a:xfrm>
            <a:off x="3562288" y="1253565"/>
            <a:ext cx="2833101" cy="43508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838200" y="89276"/>
            <a:ext cx="10515600" cy="112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800" b="1">
                <a:latin typeface="Balthazar"/>
                <a:ea typeface="Balthazar"/>
                <a:cs typeface="Balthazar"/>
                <a:sym typeface="Balthazar"/>
              </a:rPr>
              <a:t>League of Nations</a:t>
            </a:r>
            <a:endParaRPr sz="5800"/>
          </a:p>
        </p:txBody>
      </p:sp>
      <p:graphicFrame>
        <p:nvGraphicFramePr>
          <p:cNvPr id="101" name="Google Shape;101;p15"/>
          <p:cNvGraphicFramePr/>
          <p:nvPr/>
        </p:nvGraphicFramePr>
        <p:xfrm>
          <a:off x="445886" y="2164090"/>
          <a:ext cx="3000000" cy="3000000"/>
        </p:xfrm>
        <a:graphic>
          <a:graphicData uri="http://schemas.openxmlformats.org/drawingml/2006/table">
            <a:tbl>
              <a:tblPr firstRow="1" firstCol="1" bandRow="1">
                <a:noFill/>
                <a:tableStyleId>{D6F3F77A-20EA-43DB-A778-4A7442F2BF32}</a:tableStyleId>
              </a:tblPr>
              <a:tblGrid>
                <a:gridCol w="4968875">
                  <a:extLst>
                    <a:ext uri="{9D8B030D-6E8A-4147-A177-3AD203B41FA5}">
                      <a16:colId xmlns:a16="http://schemas.microsoft.com/office/drawing/2014/main" val="20000"/>
                    </a:ext>
                  </a:extLst>
                </a:gridCol>
              </a:tblGrid>
              <a:tr h="508000">
                <a:tc>
                  <a:txBody>
                    <a:bodyPr/>
                    <a:lstStyle/>
                    <a:p>
                      <a:pPr marL="0" marR="0" lvl="0" indent="0" algn="l" rtl="0">
                        <a:lnSpc>
                          <a:spcPct val="107000"/>
                        </a:lnSpc>
                        <a:spcBef>
                          <a:spcPts val="0"/>
                        </a:spcBef>
                        <a:spcAft>
                          <a:spcPts val="0"/>
                        </a:spcAft>
                        <a:buNone/>
                      </a:pPr>
                      <a:r>
                        <a:rPr lang="en-US" sz="1400" u="none" strike="noStrike" cap="none"/>
                        <a:t> </a:t>
                      </a:r>
                      <a:r>
                        <a:rPr lang="en-US" sz="4000">
                          <a:solidFill>
                            <a:schemeClr val="dk1"/>
                          </a:solidFill>
                        </a:rPr>
                        <a:t>I</a:t>
                      </a:r>
                      <a:r>
                        <a:rPr lang="en-US" sz="4000" u="none" strike="noStrike" cap="none">
                          <a:solidFill>
                            <a:schemeClr val="dk1"/>
                          </a:solidFill>
                        </a:rPr>
                        <a:t>nternational organization created after the First World War to provide a forum for resolving international disputes.</a:t>
                      </a:r>
                      <a:endParaRPr sz="4000"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102" name="Google Shape;102;p15" descr="Woodrow Wilson's Fourteen Points - The Chamberlin Chronicle"/>
          <p:cNvPicPr preferRelativeResize="0"/>
          <p:nvPr/>
        </p:nvPicPr>
        <p:blipFill rotWithShape="1">
          <a:blip r:embed="rId3">
            <a:alphaModFix/>
          </a:blip>
          <a:srcRect/>
          <a:stretch/>
        </p:blipFill>
        <p:spPr>
          <a:xfrm>
            <a:off x="5675150" y="1415600"/>
            <a:ext cx="5981224" cy="5059800"/>
          </a:xfrm>
          <a:prstGeom prst="rect">
            <a:avLst/>
          </a:prstGeom>
          <a:noFill/>
          <a:ln>
            <a:noFill/>
          </a:ln>
        </p:spPr>
      </p:pic>
      <p:pic>
        <p:nvPicPr>
          <p:cNvPr id="103" name="Google Shape;103;p15" descr="Fourteen Points - WW1 Outcomes"/>
          <p:cNvPicPr preferRelativeResize="0"/>
          <p:nvPr/>
        </p:nvPicPr>
        <p:blipFill rotWithShape="1">
          <a:blip r:embed="rId4">
            <a:alphaModFix/>
          </a:blip>
          <a:srcRect/>
          <a:stretch/>
        </p:blipFill>
        <p:spPr>
          <a:xfrm>
            <a:off x="765200" y="229550"/>
            <a:ext cx="2154675" cy="170497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title"/>
          </p:nvPr>
        </p:nvSpPr>
        <p:spPr>
          <a:xfrm>
            <a:off x="4200300" y="189425"/>
            <a:ext cx="72114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7300" b="1">
                <a:latin typeface="Balthazar"/>
                <a:ea typeface="Balthazar"/>
                <a:cs typeface="Balthazar"/>
                <a:sym typeface="Balthazar"/>
              </a:rPr>
              <a:t>Sedition Acts</a:t>
            </a:r>
            <a:endParaRPr sz="7300"/>
          </a:p>
        </p:txBody>
      </p:sp>
      <p:graphicFrame>
        <p:nvGraphicFramePr>
          <p:cNvPr id="332" name="Google Shape;332;p42"/>
          <p:cNvGraphicFramePr/>
          <p:nvPr/>
        </p:nvGraphicFramePr>
        <p:xfrm>
          <a:off x="5946994" y="1515000"/>
          <a:ext cx="3000000" cy="3000000"/>
        </p:xfrm>
        <a:graphic>
          <a:graphicData uri="http://schemas.openxmlformats.org/drawingml/2006/table">
            <a:tbl>
              <a:tblPr firstRow="1" firstCol="1" bandRow="1">
                <a:noFill/>
                <a:tableStyleId>{D6F3F77A-20EA-43DB-A778-4A7442F2BF32}</a:tableStyleId>
              </a:tblPr>
              <a:tblGrid>
                <a:gridCol w="6294700">
                  <a:extLst>
                    <a:ext uri="{9D8B030D-6E8A-4147-A177-3AD203B41FA5}">
                      <a16:colId xmlns:a16="http://schemas.microsoft.com/office/drawing/2014/main" val="20000"/>
                    </a:ext>
                  </a:extLst>
                </a:gridCol>
              </a:tblGrid>
              <a:tr h="4630275">
                <a:tc>
                  <a:txBody>
                    <a:bodyPr/>
                    <a:lstStyle/>
                    <a:p>
                      <a:pPr marL="0" marR="0" lvl="0" indent="0" algn="l" rtl="0">
                        <a:lnSpc>
                          <a:spcPct val="107000"/>
                        </a:lnSpc>
                        <a:spcBef>
                          <a:spcPts val="0"/>
                        </a:spcBef>
                        <a:spcAft>
                          <a:spcPts val="0"/>
                        </a:spcAft>
                        <a:buNone/>
                      </a:pPr>
                      <a:r>
                        <a:rPr lang="en-US" sz="3600" u="none" strike="noStrike" cap="none"/>
                        <a:t> </a:t>
                      </a:r>
                      <a:r>
                        <a:rPr lang="en-US" sz="3200">
                          <a:solidFill>
                            <a:schemeClr val="dk1"/>
                          </a:solidFill>
                        </a:rPr>
                        <a:t>This m</a:t>
                      </a:r>
                      <a:r>
                        <a:rPr lang="en-US" sz="3200" u="none" strike="noStrike" cap="none">
                          <a:solidFill>
                            <a:schemeClr val="dk1"/>
                          </a:solidFill>
                        </a:rPr>
                        <a:t>ade it</a:t>
                      </a:r>
                      <a:r>
                        <a:rPr lang="en-US" sz="3200" u="sng" strike="noStrike" cap="none">
                          <a:solidFill>
                            <a:schemeClr val="dk1"/>
                          </a:solidFill>
                        </a:rPr>
                        <a:t> a crime to</a:t>
                      </a:r>
                      <a:r>
                        <a:rPr lang="en-US" sz="3200" u="none" strike="noStrike" cap="none">
                          <a:solidFill>
                            <a:schemeClr val="dk1"/>
                          </a:solidFill>
                        </a:rPr>
                        <a:t> "willfully utter, print, write, or publish any disloyal, profane, scurrilous, or abusive language about the form of the Government of the United States" or to "willfully urge, incite, or advocate any curtailment of the production" of the things " – took away 1</a:t>
                      </a:r>
                      <a:r>
                        <a:rPr lang="en-US" sz="3200" u="none" strike="noStrike" cap="none" baseline="30000">
                          <a:solidFill>
                            <a:schemeClr val="dk1"/>
                          </a:solidFill>
                        </a:rPr>
                        <a:t>st</a:t>
                      </a:r>
                      <a:r>
                        <a:rPr lang="en-US" sz="3200" u="none" strike="noStrike" cap="none">
                          <a:solidFill>
                            <a:schemeClr val="dk1"/>
                          </a:solidFill>
                        </a:rPr>
                        <a:t> amendment rights of free speech</a:t>
                      </a:r>
                      <a:endParaRPr sz="3200"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333" name="Google Shape;333;p42" descr="This Day in Labor History: June 15, 1917 - Lawyers, Guns &amp; Money"/>
          <p:cNvPicPr preferRelativeResize="0"/>
          <p:nvPr/>
        </p:nvPicPr>
        <p:blipFill rotWithShape="1">
          <a:blip r:embed="rId3">
            <a:alphaModFix/>
          </a:blip>
          <a:srcRect/>
          <a:stretch/>
        </p:blipFill>
        <p:spPr>
          <a:xfrm>
            <a:off x="297374" y="4231375"/>
            <a:ext cx="5185300" cy="2269925"/>
          </a:xfrm>
          <a:prstGeom prst="rect">
            <a:avLst/>
          </a:prstGeom>
          <a:noFill/>
          <a:ln w="38100" cap="flat" cmpd="sng">
            <a:solidFill>
              <a:srgbClr val="000000"/>
            </a:solidFill>
            <a:prstDash val="solid"/>
            <a:round/>
            <a:headEnd type="none" w="sm" len="sm"/>
            <a:tailEnd type="none" w="sm" len="sm"/>
          </a:ln>
        </p:spPr>
      </p:pic>
      <p:pic>
        <p:nvPicPr>
          <p:cNvPr id="334" name="Google Shape;334;p42" descr="Lompoc Museum's WWI series to focus on propaganda, civil liberties | |  santamariatimes.com"/>
          <p:cNvPicPr preferRelativeResize="0"/>
          <p:nvPr/>
        </p:nvPicPr>
        <p:blipFill rotWithShape="1">
          <a:blip r:embed="rId4">
            <a:alphaModFix/>
          </a:blip>
          <a:srcRect/>
          <a:stretch/>
        </p:blipFill>
        <p:spPr>
          <a:xfrm>
            <a:off x="947848" y="77925"/>
            <a:ext cx="3873400" cy="3918024"/>
          </a:xfrm>
          <a:prstGeom prst="rect">
            <a:avLst/>
          </a:prstGeom>
          <a:noFill/>
          <a:ln>
            <a:noFill/>
          </a:ln>
        </p:spPr>
      </p:pic>
      <p:pic>
        <p:nvPicPr>
          <p:cNvPr id="335" name="Google Shape;335;p42" descr="Satan is Silent Notes Taking – By Common Consent, a Mormon Blog"/>
          <p:cNvPicPr preferRelativeResize="0"/>
          <p:nvPr/>
        </p:nvPicPr>
        <p:blipFill rotWithShape="1">
          <a:blip r:embed="rId5">
            <a:alphaModFix/>
          </a:blip>
          <a:srcRect/>
          <a:stretch/>
        </p:blipFill>
        <p:spPr>
          <a:xfrm>
            <a:off x="1800095" y="7558082"/>
            <a:ext cx="2827349" cy="36068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838200" y="1"/>
            <a:ext cx="10515600" cy="16906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Balthazar"/>
              <a:buNone/>
            </a:pPr>
            <a:r>
              <a:rPr lang="en-US" sz="5400" b="1">
                <a:latin typeface="Balthazar"/>
                <a:ea typeface="Balthazar"/>
                <a:cs typeface="Balthazar"/>
                <a:sym typeface="Balthazar"/>
              </a:rPr>
              <a:t>War Industries Board</a:t>
            </a:r>
            <a:endParaRPr/>
          </a:p>
        </p:txBody>
      </p:sp>
      <p:sp>
        <p:nvSpPr>
          <p:cNvPr id="341" name="Google Shape;341;p43"/>
          <p:cNvSpPr txBox="1"/>
          <p:nvPr/>
        </p:nvSpPr>
        <p:spPr>
          <a:xfrm>
            <a:off x="6775531" y="2081872"/>
            <a:ext cx="5325801" cy="37856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Created for the production of war materials; </a:t>
            </a:r>
            <a:r>
              <a:rPr lang="en-US" sz="4000" u="sng">
                <a:solidFill>
                  <a:schemeClr val="dk1"/>
                </a:solidFill>
                <a:latin typeface="Arial"/>
                <a:ea typeface="Arial"/>
                <a:cs typeface="Arial"/>
                <a:sym typeface="Arial"/>
              </a:rPr>
              <a:t>coordinated efforts to purchase war supplies between the Army and Navy</a:t>
            </a:r>
            <a:endParaRPr sz="4000" u="sng">
              <a:solidFill>
                <a:schemeClr val="dk1"/>
              </a:solidFill>
              <a:latin typeface="Calibri"/>
              <a:ea typeface="Calibri"/>
              <a:cs typeface="Calibri"/>
              <a:sym typeface="Calibri"/>
            </a:endParaRPr>
          </a:p>
        </p:txBody>
      </p:sp>
      <p:pic>
        <p:nvPicPr>
          <p:cNvPr id="342" name="Google Shape;342;p43" descr="War Industry Needs Water. US. WPA. Philadelphia Council of Defense. Artist:  Glenn Stuart Pearce. c. … | Wwii posters, Wwii propaganda posters, Wwii  propaganda"/>
          <p:cNvPicPr preferRelativeResize="0"/>
          <p:nvPr/>
        </p:nvPicPr>
        <p:blipFill rotWithShape="1">
          <a:blip r:embed="rId3">
            <a:alphaModFix/>
          </a:blip>
          <a:srcRect/>
          <a:stretch/>
        </p:blipFill>
        <p:spPr>
          <a:xfrm>
            <a:off x="90668" y="1267428"/>
            <a:ext cx="3386872" cy="4474399"/>
          </a:xfrm>
          <a:prstGeom prst="rect">
            <a:avLst/>
          </a:prstGeom>
          <a:noFill/>
          <a:ln>
            <a:noFill/>
          </a:ln>
        </p:spPr>
      </p:pic>
      <p:pic>
        <p:nvPicPr>
          <p:cNvPr id="343" name="Google Shape;343;p43" descr="Posters: Shipbuilding during World War I"/>
          <p:cNvPicPr preferRelativeResize="0"/>
          <p:nvPr/>
        </p:nvPicPr>
        <p:blipFill rotWithShape="1">
          <a:blip r:embed="rId4">
            <a:alphaModFix/>
          </a:blip>
          <a:srcRect/>
          <a:stretch/>
        </p:blipFill>
        <p:spPr>
          <a:xfrm>
            <a:off x="3559673" y="2571750"/>
            <a:ext cx="3133725" cy="4286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Army Corporal Alvin York</a:t>
            </a:r>
            <a:endParaRPr/>
          </a:p>
        </p:txBody>
      </p:sp>
      <p:sp>
        <p:nvSpPr>
          <p:cNvPr id="349" name="Google Shape;349;p44"/>
          <p:cNvSpPr txBox="1"/>
          <p:nvPr/>
        </p:nvSpPr>
        <p:spPr>
          <a:xfrm>
            <a:off x="276344" y="1747000"/>
            <a:ext cx="6164967" cy="4524315"/>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0000"/>
              </a:buClr>
              <a:buSzPts val="3200"/>
              <a:buFont typeface="Noto Sans Symbols"/>
              <a:buChar char="▪"/>
            </a:pPr>
            <a:r>
              <a:rPr lang="en-US" sz="3200">
                <a:solidFill>
                  <a:srgbClr val="000000"/>
                </a:solidFill>
                <a:latin typeface="Arial"/>
                <a:ea typeface="Arial"/>
                <a:cs typeface="Arial"/>
                <a:sym typeface="Arial"/>
              </a:rPr>
              <a:t>He was one of the most decorated United States Army soldiers of World War I.</a:t>
            </a:r>
            <a:endParaRPr/>
          </a:p>
          <a:p>
            <a:pPr marL="457200" marR="0" lvl="0" indent="-457200" algn="l" rtl="0">
              <a:spcBef>
                <a:spcPts val="0"/>
              </a:spcBef>
              <a:spcAft>
                <a:spcPts val="0"/>
              </a:spcAft>
              <a:buClr>
                <a:srgbClr val="000000"/>
              </a:buClr>
              <a:buSzPts val="3200"/>
              <a:buFont typeface="Noto Sans Symbols"/>
              <a:buChar char="▪"/>
            </a:pPr>
            <a:r>
              <a:rPr lang="en-US" sz="3200">
                <a:solidFill>
                  <a:srgbClr val="000000"/>
                </a:solidFill>
                <a:latin typeface="Arial"/>
                <a:ea typeface="Arial"/>
                <a:cs typeface="Arial"/>
                <a:sym typeface="Arial"/>
              </a:rPr>
              <a:t> </a:t>
            </a:r>
            <a:r>
              <a:rPr lang="en-US" sz="3200" u="sng">
                <a:solidFill>
                  <a:srgbClr val="000000"/>
                </a:solidFill>
                <a:latin typeface="Arial"/>
                <a:ea typeface="Arial"/>
                <a:cs typeface="Arial"/>
                <a:sym typeface="Arial"/>
              </a:rPr>
              <a:t>He received the Medal of Honor for leading an attack on a German machine gun nest, </a:t>
            </a:r>
            <a:r>
              <a:rPr lang="en-US" sz="3200">
                <a:solidFill>
                  <a:srgbClr val="000000"/>
                </a:solidFill>
                <a:latin typeface="Arial"/>
                <a:ea typeface="Arial"/>
                <a:cs typeface="Arial"/>
                <a:sym typeface="Arial"/>
              </a:rPr>
              <a:t>taking at least one machine gun, killing at least 25 enemy soldiers and capturing 132</a:t>
            </a:r>
            <a:endParaRPr sz="3200">
              <a:solidFill>
                <a:schemeClr val="dk1"/>
              </a:solidFill>
              <a:latin typeface="Calibri"/>
              <a:ea typeface="Calibri"/>
              <a:cs typeface="Calibri"/>
              <a:sym typeface="Calibri"/>
            </a:endParaRPr>
          </a:p>
        </p:txBody>
      </p:sp>
      <p:pic>
        <p:nvPicPr>
          <p:cNvPr id="350" name="Google Shape;350;p44" descr="WW1: Tennessee World War I hero Alvin C. York didn't want to go to war"/>
          <p:cNvPicPr preferRelativeResize="0"/>
          <p:nvPr/>
        </p:nvPicPr>
        <p:blipFill rotWithShape="1">
          <a:blip r:embed="rId3">
            <a:alphaModFix/>
          </a:blip>
          <a:srcRect/>
          <a:stretch/>
        </p:blipFill>
        <p:spPr>
          <a:xfrm>
            <a:off x="7494453" y="1747000"/>
            <a:ext cx="3664245" cy="4629873"/>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838200" y="178550"/>
            <a:ext cx="10515600" cy="1074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General John J. Pershing</a:t>
            </a:r>
            <a:endParaRPr/>
          </a:p>
        </p:txBody>
      </p:sp>
      <p:graphicFrame>
        <p:nvGraphicFramePr>
          <p:cNvPr id="356" name="Google Shape;356;p45"/>
          <p:cNvGraphicFramePr/>
          <p:nvPr/>
        </p:nvGraphicFramePr>
        <p:xfrm>
          <a:off x="7269162" y="1594576"/>
          <a:ext cx="3000000" cy="3000000"/>
        </p:xfrm>
        <a:graphic>
          <a:graphicData uri="http://schemas.openxmlformats.org/drawingml/2006/table">
            <a:tbl>
              <a:tblPr firstRow="1" firstCol="1" bandRow="1">
                <a:noFill/>
                <a:tableStyleId>{D6F3F77A-20EA-43DB-A778-4A7442F2BF32}</a:tableStyleId>
              </a:tblPr>
              <a:tblGrid>
                <a:gridCol w="4571750">
                  <a:extLst>
                    <a:ext uri="{9D8B030D-6E8A-4147-A177-3AD203B41FA5}">
                      <a16:colId xmlns:a16="http://schemas.microsoft.com/office/drawing/2014/main" val="20000"/>
                    </a:ext>
                  </a:extLst>
                </a:gridCol>
              </a:tblGrid>
              <a:tr h="4842675">
                <a:tc>
                  <a:txBody>
                    <a:bodyPr/>
                    <a:lstStyle/>
                    <a:p>
                      <a:pPr marL="0" marR="0" lvl="0" indent="0" algn="l" rtl="0">
                        <a:lnSpc>
                          <a:spcPct val="107000"/>
                        </a:lnSpc>
                        <a:spcBef>
                          <a:spcPts val="0"/>
                        </a:spcBef>
                        <a:spcAft>
                          <a:spcPts val="0"/>
                        </a:spcAft>
                        <a:buNone/>
                      </a:pPr>
                      <a:r>
                        <a:rPr lang="en-US" sz="4000" u="none" strike="noStrike" cap="none">
                          <a:solidFill>
                            <a:schemeClr val="dk1"/>
                          </a:solidFill>
                        </a:rPr>
                        <a:t>American leader of the </a:t>
                      </a:r>
                      <a:endParaRPr sz="4000" u="none" strike="noStrike" cap="none">
                        <a:solidFill>
                          <a:schemeClr val="dk1"/>
                        </a:solidFill>
                      </a:endParaRPr>
                    </a:p>
                    <a:p>
                      <a:pPr marL="0" marR="0" lvl="0" indent="0" algn="l" rtl="0">
                        <a:lnSpc>
                          <a:spcPct val="107000"/>
                        </a:lnSpc>
                        <a:spcBef>
                          <a:spcPts val="0"/>
                        </a:spcBef>
                        <a:spcAft>
                          <a:spcPts val="0"/>
                        </a:spcAft>
                        <a:buNone/>
                      </a:pPr>
                      <a:r>
                        <a:rPr lang="en-US" sz="4000" u="sng" strike="noStrike" cap="none">
                          <a:solidFill>
                            <a:schemeClr val="dk1"/>
                          </a:solidFill>
                        </a:rPr>
                        <a:t>A</a:t>
                      </a:r>
                      <a:r>
                        <a:rPr lang="en-US" sz="4000" u="none" strike="noStrike" cap="none">
                          <a:solidFill>
                            <a:schemeClr val="dk1"/>
                          </a:solidFill>
                        </a:rPr>
                        <a:t>merican </a:t>
                      </a:r>
                      <a:r>
                        <a:rPr lang="en-US" sz="4000" u="sng" strike="noStrike" cap="none">
                          <a:solidFill>
                            <a:schemeClr val="dk1"/>
                          </a:solidFill>
                        </a:rPr>
                        <a:t>E</a:t>
                      </a:r>
                      <a:r>
                        <a:rPr lang="en-US" sz="4000" u="none" strike="noStrike" cap="none">
                          <a:solidFill>
                            <a:schemeClr val="dk1"/>
                          </a:solidFill>
                        </a:rPr>
                        <a:t>xpeditionary</a:t>
                      </a:r>
                      <a:endParaRPr sz="4000" u="none" strike="noStrike" cap="none">
                        <a:solidFill>
                          <a:schemeClr val="dk1"/>
                        </a:solidFill>
                      </a:endParaRPr>
                    </a:p>
                    <a:p>
                      <a:pPr marL="0" marR="0" lvl="0" indent="0" algn="l" rtl="0">
                        <a:lnSpc>
                          <a:spcPct val="107000"/>
                        </a:lnSpc>
                        <a:spcBef>
                          <a:spcPts val="0"/>
                        </a:spcBef>
                        <a:spcAft>
                          <a:spcPts val="0"/>
                        </a:spcAft>
                        <a:buNone/>
                      </a:pPr>
                      <a:r>
                        <a:rPr lang="en-US" sz="4000" u="sng" strike="noStrike" cap="none">
                          <a:solidFill>
                            <a:schemeClr val="dk1"/>
                          </a:solidFill>
                        </a:rPr>
                        <a:t>F</a:t>
                      </a:r>
                      <a:r>
                        <a:rPr lang="en-US" sz="4000" u="none" strike="noStrike" cap="none">
                          <a:solidFill>
                            <a:schemeClr val="dk1"/>
                          </a:solidFill>
                        </a:rPr>
                        <a:t>orces </a:t>
                      </a:r>
                      <a:endParaRPr sz="4000" u="none" strike="noStrike" cap="none">
                        <a:solidFill>
                          <a:schemeClr val="dk1"/>
                        </a:solidFill>
                      </a:endParaRPr>
                    </a:p>
                    <a:p>
                      <a:pPr marL="0" marR="0" lvl="0" indent="0" algn="l" rtl="0">
                        <a:lnSpc>
                          <a:spcPct val="107000"/>
                        </a:lnSpc>
                        <a:spcBef>
                          <a:spcPts val="0"/>
                        </a:spcBef>
                        <a:spcAft>
                          <a:spcPts val="0"/>
                        </a:spcAft>
                        <a:buNone/>
                      </a:pPr>
                      <a:r>
                        <a:rPr lang="en-US" sz="4000" u="none" strike="noStrike" cap="none">
                          <a:solidFill>
                            <a:schemeClr val="dk1"/>
                          </a:solidFill>
                        </a:rPr>
                        <a:t>in Europe </a:t>
                      </a:r>
                      <a:endParaRPr sz="4000"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357" name="Google Shape;357;p45" descr="John J. Pershing - General - Biography"/>
          <p:cNvPicPr preferRelativeResize="0"/>
          <p:nvPr/>
        </p:nvPicPr>
        <p:blipFill rotWithShape="1">
          <a:blip r:embed="rId3">
            <a:alphaModFix/>
          </a:blip>
          <a:srcRect/>
          <a:stretch/>
        </p:blipFill>
        <p:spPr>
          <a:xfrm>
            <a:off x="210273" y="1252959"/>
            <a:ext cx="3429000" cy="3429000"/>
          </a:xfrm>
          <a:prstGeom prst="rect">
            <a:avLst/>
          </a:prstGeom>
          <a:noFill/>
          <a:ln>
            <a:noFill/>
          </a:ln>
        </p:spPr>
      </p:pic>
      <p:pic>
        <p:nvPicPr>
          <p:cNvPr id="358" name="Google Shape;358;p45"/>
          <p:cNvPicPr preferRelativeResize="0"/>
          <p:nvPr/>
        </p:nvPicPr>
        <p:blipFill rotWithShape="1">
          <a:blip r:embed="rId4">
            <a:alphaModFix/>
          </a:blip>
          <a:srcRect/>
          <a:stretch/>
        </p:blipFill>
        <p:spPr>
          <a:xfrm>
            <a:off x="3326215" y="2060837"/>
            <a:ext cx="3571875" cy="465772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000" b="1">
                <a:latin typeface="Balthazar"/>
                <a:ea typeface="Balthazar"/>
                <a:cs typeface="Balthazar"/>
                <a:sym typeface="Balthazar"/>
              </a:rPr>
              <a:t>Battle of Argonne Forest</a:t>
            </a:r>
            <a:endParaRPr sz="5000"/>
          </a:p>
        </p:txBody>
      </p:sp>
      <p:sp>
        <p:nvSpPr>
          <p:cNvPr id="109" name="Google Shape;109;p16"/>
          <p:cNvSpPr txBox="1"/>
          <p:nvPr/>
        </p:nvSpPr>
        <p:spPr>
          <a:xfrm>
            <a:off x="305275" y="943725"/>
            <a:ext cx="3316500" cy="477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u="sng">
                <a:solidFill>
                  <a:schemeClr val="dk1"/>
                </a:solidFill>
              </a:rPr>
              <a:t>Turning point battle in WW1; </a:t>
            </a:r>
            <a:r>
              <a:rPr lang="en-US" sz="4000">
                <a:solidFill>
                  <a:schemeClr val="dk1"/>
                </a:solidFill>
                <a:latin typeface="Arial"/>
                <a:ea typeface="Arial"/>
                <a:cs typeface="Arial"/>
                <a:sym typeface="Arial"/>
              </a:rPr>
              <a:t>American troops were able to cut off German supply lines</a:t>
            </a:r>
            <a:endParaRPr sz="4000">
              <a:solidFill>
                <a:schemeClr val="dk1"/>
              </a:solidFill>
              <a:latin typeface="Calibri"/>
              <a:ea typeface="Calibri"/>
              <a:cs typeface="Calibri"/>
              <a:sym typeface="Calibri"/>
            </a:endParaRPr>
          </a:p>
        </p:txBody>
      </p:sp>
      <p:pic>
        <p:nvPicPr>
          <p:cNvPr id="110" name="Google Shape;110;p16" descr="Meuse–Argonne offensive - Wikipedia"/>
          <p:cNvPicPr preferRelativeResize="0"/>
          <p:nvPr/>
        </p:nvPicPr>
        <p:blipFill rotWithShape="1">
          <a:blip r:embed="rId3">
            <a:alphaModFix/>
          </a:blip>
          <a:srcRect/>
          <a:stretch/>
        </p:blipFill>
        <p:spPr>
          <a:xfrm>
            <a:off x="4238263" y="3388488"/>
            <a:ext cx="4406900" cy="3429000"/>
          </a:xfrm>
          <a:prstGeom prst="rect">
            <a:avLst/>
          </a:prstGeom>
          <a:noFill/>
          <a:ln w="76200" cap="flat" cmpd="sng">
            <a:solidFill>
              <a:schemeClr val="dk1"/>
            </a:solidFill>
            <a:prstDash val="solid"/>
            <a:round/>
            <a:headEnd type="none" w="sm" len="sm"/>
            <a:tailEnd type="none" w="sm" len="sm"/>
          </a:ln>
        </p:spPr>
      </p:pic>
      <p:pic>
        <p:nvPicPr>
          <p:cNvPr id="111" name="Google Shape;111;p16" descr="World War I: battles of the Meuse-Argonne - Students | Britannica Kids |  Homework Help"/>
          <p:cNvPicPr preferRelativeResize="0"/>
          <p:nvPr/>
        </p:nvPicPr>
        <p:blipFill rotWithShape="1">
          <a:blip r:embed="rId4">
            <a:alphaModFix/>
          </a:blip>
          <a:srcRect/>
          <a:stretch/>
        </p:blipFill>
        <p:spPr>
          <a:xfrm>
            <a:off x="7671639" y="1348451"/>
            <a:ext cx="4400273" cy="3496217"/>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502179" y="188249"/>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900" b="1">
                <a:latin typeface="Balthazar"/>
                <a:ea typeface="Balthazar"/>
                <a:cs typeface="Balthazar"/>
                <a:sym typeface="Balthazar"/>
              </a:rPr>
              <a:t>Food Administration</a:t>
            </a:r>
            <a:endParaRPr sz="5900"/>
          </a:p>
        </p:txBody>
      </p:sp>
      <p:graphicFrame>
        <p:nvGraphicFramePr>
          <p:cNvPr id="117" name="Google Shape;117;p17"/>
          <p:cNvGraphicFramePr/>
          <p:nvPr/>
        </p:nvGraphicFramePr>
        <p:xfrm>
          <a:off x="322978" y="2015363"/>
          <a:ext cx="3000000" cy="3000000"/>
        </p:xfrm>
        <a:graphic>
          <a:graphicData uri="http://schemas.openxmlformats.org/drawingml/2006/table">
            <a:tbl>
              <a:tblPr firstRow="1" firstCol="1" bandRow="1">
                <a:noFill/>
                <a:tableStyleId>{D6F3F77A-20EA-43DB-A778-4A7442F2BF32}</a:tableStyleId>
              </a:tblPr>
              <a:tblGrid>
                <a:gridCol w="3537750">
                  <a:extLst>
                    <a:ext uri="{9D8B030D-6E8A-4147-A177-3AD203B41FA5}">
                      <a16:colId xmlns:a16="http://schemas.microsoft.com/office/drawing/2014/main" val="20000"/>
                    </a:ext>
                  </a:extLst>
                </a:gridCol>
              </a:tblGrid>
              <a:tr h="508000">
                <a:tc>
                  <a:txBody>
                    <a:bodyPr/>
                    <a:lstStyle/>
                    <a:p>
                      <a:pPr marL="0" marR="0" lvl="0" indent="0" algn="l" rtl="0">
                        <a:lnSpc>
                          <a:spcPct val="107000"/>
                        </a:lnSpc>
                        <a:spcBef>
                          <a:spcPts val="0"/>
                        </a:spcBef>
                        <a:spcAft>
                          <a:spcPts val="0"/>
                        </a:spcAft>
                        <a:buNone/>
                      </a:pPr>
                      <a:r>
                        <a:rPr lang="en-US" sz="4000" u="none" strike="noStrike" cap="none">
                          <a:solidFill>
                            <a:schemeClr val="dk1"/>
                          </a:solidFill>
                        </a:rPr>
                        <a:t>Food production and civilian consumption; rationing</a:t>
                      </a:r>
                      <a:endParaRPr/>
                    </a:p>
                    <a:p>
                      <a:pPr marL="0" marR="0" lvl="0" indent="0" algn="l" rtl="0">
                        <a:lnSpc>
                          <a:spcPct val="107000"/>
                        </a:lnSpc>
                        <a:spcBef>
                          <a:spcPts val="0"/>
                        </a:spcBef>
                        <a:spcAft>
                          <a:spcPts val="0"/>
                        </a:spcAft>
                        <a:buNone/>
                      </a:pPr>
                      <a:r>
                        <a:rPr lang="en-US" sz="1400" u="none" strike="noStrike" cap="none"/>
                        <a:t> </a:t>
                      </a:r>
                      <a:endParaRPr sz="1100" u="none" strike="noStrike" cap="none">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118" name="Google Shape;118;p17" descr="Lever Act (Lever Food and Fuel Act) Preliminary National Prohibition"/>
          <p:cNvPicPr preferRelativeResize="0"/>
          <p:nvPr/>
        </p:nvPicPr>
        <p:blipFill rotWithShape="1">
          <a:blip r:embed="rId3">
            <a:alphaModFix/>
          </a:blip>
          <a:srcRect/>
          <a:stretch/>
        </p:blipFill>
        <p:spPr>
          <a:xfrm>
            <a:off x="3731050" y="2015375"/>
            <a:ext cx="2005375" cy="3907400"/>
          </a:xfrm>
          <a:prstGeom prst="rect">
            <a:avLst/>
          </a:prstGeom>
          <a:noFill/>
          <a:ln w="57150" cap="flat" cmpd="sng">
            <a:solidFill>
              <a:schemeClr val="dk1"/>
            </a:solidFill>
            <a:prstDash val="solid"/>
            <a:round/>
            <a:headEnd type="none" w="sm" len="sm"/>
            <a:tailEnd type="none" w="sm" len="sm"/>
          </a:ln>
        </p:spPr>
      </p:pic>
      <p:pic>
        <p:nvPicPr>
          <p:cNvPr id="119" name="Google Shape;119;p17" descr="How WWI food propaganda forever changed the way Americans eat"/>
          <p:cNvPicPr preferRelativeResize="0"/>
          <p:nvPr/>
        </p:nvPicPr>
        <p:blipFill rotWithShape="1">
          <a:blip r:embed="rId4">
            <a:alphaModFix/>
          </a:blip>
          <a:srcRect/>
          <a:stretch/>
        </p:blipFill>
        <p:spPr>
          <a:xfrm>
            <a:off x="5970619" y="1795228"/>
            <a:ext cx="2874018" cy="4376678"/>
          </a:xfrm>
          <a:prstGeom prst="rect">
            <a:avLst/>
          </a:prstGeom>
          <a:noFill/>
          <a:ln>
            <a:noFill/>
          </a:ln>
        </p:spPr>
      </p:pic>
      <p:pic>
        <p:nvPicPr>
          <p:cNvPr id="120" name="Google Shape;120;p17" descr="Vintage United States Food Administration Poster"/>
          <p:cNvPicPr preferRelativeResize="0"/>
          <p:nvPr/>
        </p:nvPicPr>
        <p:blipFill rotWithShape="1">
          <a:blip r:embed="rId5">
            <a:alphaModFix/>
          </a:blip>
          <a:srcRect/>
          <a:stretch/>
        </p:blipFill>
        <p:spPr>
          <a:xfrm>
            <a:off x="9078820" y="1795214"/>
            <a:ext cx="2599423" cy="3907413"/>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838200" y="51026"/>
            <a:ext cx="10515600" cy="105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5600" b="1">
                <a:latin typeface="Balthazar"/>
                <a:ea typeface="Balthazar"/>
                <a:cs typeface="Balthazar"/>
                <a:sym typeface="Balthazar"/>
              </a:rPr>
              <a:t>Selective Service Act</a:t>
            </a:r>
            <a:endParaRPr sz="5600"/>
          </a:p>
        </p:txBody>
      </p:sp>
      <p:sp>
        <p:nvSpPr>
          <p:cNvPr id="126" name="Google Shape;126;p18"/>
          <p:cNvSpPr/>
          <p:nvPr/>
        </p:nvSpPr>
        <p:spPr>
          <a:xfrm>
            <a:off x="6720900" y="1173300"/>
            <a:ext cx="5203200" cy="3647400"/>
          </a:xfrm>
          <a:prstGeom prst="rect">
            <a:avLst/>
          </a:prstGeom>
          <a:noFill/>
          <a:ln>
            <a:noFill/>
          </a:ln>
        </p:spPr>
        <p:txBody>
          <a:bodyPr spcFirstLastPara="1" wrap="square" lIns="91425" tIns="45700" rIns="91425" bIns="45700" anchor="t" anchorCtr="0">
            <a:noAutofit/>
          </a:bodyPr>
          <a:lstStyle/>
          <a:p>
            <a:pPr marL="457200" marR="0" lvl="0" indent="-438150" algn="l" rtl="0">
              <a:spcBef>
                <a:spcPts val="0"/>
              </a:spcBef>
              <a:spcAft>
                <a:spcPts val="0"/>
              </a:spcAft>
              <a:buClr>
                <a:schemeClr val="dk1"/>
              </a:buClr>
              <a:buSzPts val="3300"/>
              <a:buChar char="●"/>
            </a:pPr>
            <a:r>
              <a:rPr lang="en-US" sz="3300">
                <a:solidFill>
                  <a:schemeClr val="dk1"/>
                </a:solidFill>
              </a:rPr>
              <a:t>This a</a:t>
            </a:r>
            <a:r>
              <a:rPr lang="en-US" sz="3300">
                <a:solidFill>
                  <a:schemeClr val="dk1"/>
                </a:solidFill>
                <a:latin typeface="Arial"/>
                <a:ea typeface="Arial"/>
                <a:cs typeface="Arial"/>
                <a:sym typeface="Arial"/>
              </a:rPr>
              <a:t>uthorized the United States federal government to raise a national army for service in World War I through forced service</a:t>
            </a:r>
            <a:endParaRPr sz="3300">
              <a:solidFill>
                <a:schemeClr val="dk1"/>
              </a:solidFill>
              <a:latin typeface="Arial"/>
              <a:ea typeface="Arial"/>
              <a:cs typeface="Arial"/>
              <a:sym typeface="Arial"/>
            </a:endParaRPr>
          </a:p>
          <a:p>
            <a:pPr marL="457200" marR="0" lvl="0" indent="0" algn="l" rtl="0">
              <a:spcBef>
                <a:spcPts val="0"/>
              </a:spcBef>
              <a:spcAft>
                <a:spcPts val="0"/>
              </a:spcAft>
              <a:buNone/>
            </a:pPr>
            <a:endParaRPr sz="3300">
              <a:solidFill>
                <a:schemeClr val="dk1"/>
              </a:solidFill>
            </a:endParaRPr>
          </a:p>
          <a:p>
            <a:pPr marL="457200" lvl="0" indent="-457200" algn="l" rtl="0">
              <a:lnSpc>
                <a:spcPct val="107000"/>
              </a:lnSpc>
              <a:spcBef>
                <a:spcPts val="0"/>
              </a:spcBef>
              <a:spcAft>
                <a:spcPts val="0"/>
              </a:spcAft>
              <a:buClr>
                <a:schemeClr val="dk1"/>
              </a:buClr>
              <a:buSzPts val="3600"/>
              <a:buChar char="●"/>
            </a:pPr>
            <a:r>
              <a:rPr lang="en-US" sz="3600">
                <a:solidFill>
                  <a:schemeClr val="dk1"/>
                </a:solidFill>
              </a:rPr>
              <a:t>The creation of a mandatory draft (compulsory service)</a:t>
            </a:r>
            <a:endParaRPr sz="3300">
              <a:solidFill>
                <a:schemeClr val="dk1"/>
              </a:solidFill>
            </a:endParaRPr>
          </a:p>
        </p:txBody>
      </p:sp>
      <p:pic>
        <p:nvPicPr>
          <p:cNvPr id="127" name="Google Shape;127;p18" descr="The Contributor | On This Day In History May 18"/>
          <p:cNvPicPr preferRelativeResize="0"/>
          <p:nvPr/>
        </p:nvPicPr>
        <p:blipFill rotWithShape="1">
          <a:blip r:embed="rId3">
            <a:alphaModFix/>
          </a:blip>
          <a:srcRect/>
          <a:stretch/>
        </p:blipFill>
        <p:spPr>
          <a:xfrm>
            <a:off x="171050" y="484627"/>
            <a:ext cx="2752725" cy="5277100"/>
          </a:xfrm>
          <a:prstGeom prst="rect">
            <a:avLst/>
          </a:prstGeom>
          <a:noFill/>
          <a:ln>
            <a:noFill/>
          </a:ln>
        </p:spPr>
      </p:pic>
      <p:pic>
        <p:nvPicPr>
          <p:cNvPr id="128" name="Google Shape;128;p18" descr="Amazon.com: Gee I Wish I were A Man Id Join The Navy Recruiting Propaganda  Cool Wall Decor Art Print Poster 24x36: Posters &amp; Prints"/>
          <p:cNvPicPr preferRelativeResize="0"/>
          <p:nvPr/>
        </p:nvPicPr>
        <p:blipFill rotWithShape="1">
          <a:blip r:embed="rId4">
            <a:alphaModFix/>
          </a:blip>
          <a:srcRect/>
          <a:stretch/>
        </p:blipFill>
        <p:spPr>
          <a:xfrm>
            <a:off x="2964536" y="1776713"/>
            <a:ext cx="3237053" cy="48555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936585" y="-1138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b="1">
                <a:latin typeface="Balthazar"/>
                <a:ea typeface="Balthazar"/>
                <a:cs typeface="Balthazar"/>
                <a:sym typeface="Balthazar"/>
              </a:rPr>
              <a:t>American Expeditionary Forces</a:t>
            </a:r>
            <a:endParaRPr/>
          </a:p>
        </p:txBody>
      </p:sp>
      <p:graphicFrame>
        <p:nvGraphicFramePr>
          <p:cNvPr id="134" name="Google Shape;134;p19"/>
          <p:cNvGraphicFramePr/>
          <p:nvPr/>
        </p:nvGraphicFramePr>
        <p:xfrm>
          <a:off x="6504972" y="1488577"/>
          <a:ext cx="3000000" cy="3000000"/>
        </p:xfrm>
        <a:graphic>
          <a:graphicData uri="http://schemas.openxmlformats.org/drawingml/2006/table">
            <a:tbl>
              <a:tblPr firstRow="1" firstCol="1" bandRow="1">
                <a:noFill/>
                <a:tableStyleId>{D6F3F77A-20EA-43DB-A778-4A7442F2BF32}</a:tableStyleId>
              </a:tblPr>
              <a:tblGrid>
                <a:gridCol w="5553650">
                  <a:extLst>
                    <a:ext uri="{9D8B030D-6E8A-4147-A177-3AD203B41FA5}">
                      <a16:colId xmlns:a16="http://schemas.microsoft.com/office/drawing/2014/main" val="20000"/>
                    </a:ext>
                  </a:extLst>
                </a:gridCol>
              </a:tblGrid>
              <a:tr h="508000">
                <a:tc>
                  <a:txBody>
                    <a:bodyPr/>
                    <a:lstStyle/>
                    <a:p>
                      <a:pPr marL="0" marR="0" lvl="0" indent="0" algn="l" rtl="0">
                        <a:lnSpc>
                          <a:spcPct val="107000"/>
                        </a:lnSpc>
                        <a:spcBef>
                          <a:spcPts val="0"/>
                        </a:spcBef>
                        <a:spcAft>
                          <a:spcPts val="0"/>
                        </a:spcAft>
                        <a:buNone/>
                      </a:pPr>
                      <a:r>
                        <a:rPr lang="en-US" sz="4000" u="none" strike="noStrike" cap="none">
                          <a:solidFill>
                            <a:schemeClr val="dk1"/>
                          </a:solidFill>
                        </a:rPr>
                        <a:t>The name of the American troops fighting in Europe; came to “save the day” under the leadership of John J. Pershing; </a:t>
                      </a:r>
                      <a:r>
                        <a:rPr lang="en-US" sz="4000" i="1" u="none" strike="noStrike" cap="none">
                          <a:solidFill>
                            <a:schemeClr val="dk1"/>
                          </a:solidFill>
                        </a:rPr>
                        <a:t>were able to break the stalemate</a:t>
                      </a:r>
                      <a:endParaRPr sz="4000" i="1" u="none" strike="noStrike" cap="none">
                        <a:solidFill>
                          <a:schemeClr val="dk1"/>
                        </a:solidFill>
                        <a:latin typeface="Calibri"/>
                        <a:ea typeface="Calibri"/>
                        <a:cs typeface="Calibri"/>
                        <a:sym typeface="Calibri"/>
                      </a:endParaRPr>
                    </a:p>
                  </a:txBody>
                  <a:tcPr marL="68575" marR="68575" marT="0" marB="0">
                    <a:solidFill>
                      <a:srgbClr val="FFFFFF"/>
                    </a:solidFill>
                  </a:tcPr>
                </a:tc>
                <a:extLst>
                  <a:ext uri="{0D108BD9-81ED-4DB2-BD59-A6C34878D82A}">
                    <a16:rowId xmlns:a16="http://schemas.microsoft.com/office/drawing/2014/main" val="10000"/>
                  </a:ext>
                </a:extLst>
              </a:tr>
            </a:tbl>
          </a:graphicData>
        </a:graphic>
      </p:graphicFrame>
      <p:pic>
        <p:nvPicPr>
          <p:cNvPr id="135" name="Google Shape;135;p19" descr="Transport ships carrying 14,000 U.S. troops in the American Expeditionary  Force approached the shores of France, wh… | World war i, World war one,  American soldiers"/>
          <p:cNvPicPr preferRelativeResize="0"/>
          <p:nvPr/>
        </p:nvPicPr>
        <p:blipFill rotWithShape="1">
          <a:blip r:embed="rId3">
            <a:alphaModFix/>
          </a:blip>
          <a:srcRect/>
          <a:stretch/>
        </p:blipFill>
        <p:spPr>
          <a:xfrm>
            <a:off x="936585" y="852681"/>
            <a:ext cx="5396395" cy="3661446"/>
          </a:xfrm>
          <a:prstGeom prst="rect">
            <a:avLst/>
          </a:prstGeom>
          <a:noFill/>
          <a:ln w="28575" cap="flat" cmpd="sng">
            <a:solidFill>
              <a:srgbClr val="000000"/>
            </a:solidFill>
            <a:prstDash val="solid"/>
            <a:round/>
            <a:headEnd type="none" w="sm" len="sm"/>
            <a:tailEnd type="none" w="sm" len="sm"/>
          </a:ln>
        </p:spPr>
      </p:pic>
      <p:pic>
        <p:nvPicPr>
          <p:cNvPr id="136" name="Google Shape;136;p19" descr="America Joins the Fight World War I ( ) - ppt video online download"/>
          <p:cNvPicPr preferRelativeResize="0"/>
          <p:nvPr/>
        </p:nvPicPr>
        <p:blipFill rotWithShape="1">
          <a:blip r:embed="rId4">
            <a:alphaModFix/>
          </a:blip>
          <a:srcRect/>
          <a:stretch/>
        </p:blipFill>
        <p:spPr>
          <a:xfrm>
            <a:off x="0" y="3848582"/>
            <a:ext cx="4012557" cy="3009418"/>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8200" y="140275"/>
            <a:ext cx="10515600" cy="117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6600" b="1">
                <a:latin typeface="Balthazar"/>
                <a:ea typeface="Balthazar"/>
                <a:cs typeface="Balthazar"/>
                <a:sym typeface="Balthazar"/>
              </a:rPr>
              <a:t>Isolationism</a:t>
            </a:r>
            <a:endParaRPr sz="6600"/>
          </a:p>
        </p:txBody>
      </p:sp>
      <p:sp>
        <p:nvSpPr>
          <p:cNvPr id="142" name="Google Shape;142;p20"/>
          <p:cNvSpPr txBox="1">
            <a:spLocks noGrp="1"/>
          </p:cNvSpPr>
          <p:nvPr>
            <p:ph type="body" idx="1"/>
          </p:nvPr>
        </p:nvSpPr>
        <p:spPr>
          <a:xfrm>
            <a:off x="438875" y="1530375"/>
            <a:ext cx="4828200" cy="472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a:t>The policy or doctrine of </a:t>
            </a:r>
            <a:r>
              <a:rPr lang="en-US" sz="3600" i="1" u="sng"/>
              <a:t>isolating one's country from the affairs of other nations</a:t>
            </a:r>
            <a:r>
              <a:rPr lang="en-US" sz="3600"/>
              <a:t> by declining to enter into alliances, foreign economic commitments, international agreements, etc.</a:t>
            </a:r>
            <a:endParaRPr/>
          </a:p>
        </p:txBody>
      </p:sp>
      <p:pic>
        <p:nvPicPr>
          <p:cNvPr id="143" name="Google Shape;143;p20" descr="Propaganda - Isolationism"/>
          <p:cNvPicPr preferRelativeResize="0"/>
          <p:nvPr/>
        </p:nvPicPr>
        <p:blipFill rotWithShape="1">
          <a:blip r:embed="rId3">
            <a:alphaModFix/>
          </a:blip>
          <a:srcRect/>
          <a:stretch/>
        </p:blipFill>
        <p:spPr>
          <a:xfrm>
            <a:off x="8885875" y="140275"/>
            <a:ext cx="3076575" cy="3669725"/>
          </a:xfrm>
          <a:prstGeom prst="rect">
            <a:avLst/>
          </a:prstGeom>
          <a:noFill/>
          <a:ln w="76200" cap="flat" cmpd="sng">
            <a:solidFill>
              <a:srgbClr val="000000"/>
            </a:solidFill>
            <a:prstDash val="solid"/>
            <a:round/>
            <a:headEnd type="none" w="sm" len="sm"/>
            <a:tailEnd type="none" w="sm" len="sm"/>
          </a:ln>
        </p:spPr>
      </p:pic>
      <p:pic>
        <p:nvPicPr>
          <p:cNvPr id="144" name="Google Shape;144;p20" descr="U.S. Isolationism in the Interwar Period (1919-1941) | Sutori"/>
          <p:cNvPicPr preferRelativeResize="0"/>
          <p:nvPr/>
        </p:nvPicPr>
        <p:blipFill rotWithShape="1">
          <a:blip r:embed="rId4">
            <a:alphaModFix/>
          </a:blip>
          <a:srcRect/>
          <a:stretch/>
        </p:blipFill>
        <p:spPr>
          <a:xfrm>
            <a:off x="5203300" y="2457100"/>
            <a:ext cx="4068200" cy="406707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838200" y="216800"/>
            <a:ext cx="10515600" cy="117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Balthazar"/>
              <a:buNone/>
            </a:pPr>
            <a:r>
              <a:rPr lang="en-US" sz="8600" b="1">
                <a:latin typeface="Balthazar"/>
                <a:ea typeface="Balthazar"/>
                <a:cs typeface="Balthazar"/>
                <a:sym typeface="Balthazar"/>
              </a:rPr>
              <a:t>Central Powers</a:t>
            </a:r>
            <a:endParaRPr sz="8600"/>
          </a:p>
        </p:txBody>
      </p:sp>
      <p:sp>
        <p:nvSpPr>
          <p:cNvPr id="150" name="Google Shape;150;p21"/>
          <p:cNvSpPr txBox="1"/>
          <p:nvPr/>
        </p:nvSpPr>
        <p:spPr>
          <a:xfrm>
            <a:off x="153050" y="1466600"/>
            <a:ext cx="4973700" cy="5139600"/>
          </a:xfrm>
          <a:prstGeom prst="rect">
            <a:avLst/>
          </a:prstGeom>
          <a:noFill/>
          <a:ln>
            <a:noFill/>
          </a:ln>
        </p:spPr>
        <p:txBody>
          <a:bodyPr spcFirstLastPara="1" wrap="square" lIns="91425" tIns="45700" rIns="91425" bIns="45700" anchor="t" anchorCtr="0">
            <a:noAutofit/>
          </a:bodyPr>
          <a:lstStyle/>
          <a:p>
            <a:pPr marL="457200" marR="0" lvl="0" indent="-546100" algn="l" rtl="0">
              <a:spcBef>
                <a:spcPts val="0"/>
              </a:spcBef>
              <a:spcAft>
                <a:spcPts val="0"/>
              </a:spcAft>
              <a:buClr>
                <a:schemeClr val="dk1"/>
              </a:buClr>
              <a:buSzPts val="5000"/>
              <a:buFont typeface="Calibri"/>
              <a:buChar char="●"/>
            </a:pPr>
            <a:r>
              <a:rPr lang="en-US" sz="5000">
                <a:solidFill>
                  <a:schemeClr val="dk1"/>
                </a:solidFill>
                <a:latin typeface="Calibri"/>
                <a:ea typeface="Calibri"/>
                <a:cs typeface="Calibri"/>
                <a:sym typeface="Calibri"/>
              </a:rPr>
              <a:t>Germany </a:t>
            </a:r>
            <a:endParaRPr sz="2400"/>
          </a:p>
          <a:p>
            <a:pPr marL="457200" marR="0" lvl="0" indent="-546100" algn="l" rtl="0">
              <a:spcBef>
                <a:spcPts val="0"/>
              </a:spcBef>
              <a:spcAft>
                <a:spcPts val="0"/>
              </a:spcAft>
              <a:buClr>
                <a:schemeClr val="dk1"/>
              </a:buClr>
              <a:buSzPts val="5000"/>
              <a:buFont typeface="Calibri"/>
              <a:buChar char="●"/>
            </a:pPr>
            <a:r>
              <a:rPr lang="en-US" sz="5000">
                <a:solidFill>
                  <a:schemeClr val="dk1"/>
                </a:solidFill>
                <a:latin typeface="Calibri"/>
                <a:ea typeface="Calibri"/>
                <a:cs typeface="Calibri"/>
                <a:sym typeface="Calibri"/>
              </a:rPr>
              <a:t>Austria-Hungary</a:t>
            </a:r>
            <a:endParaRPr sz="2400"/>
          </a:p>
          <a:p>
            <a:pPr marL="457200" marR="0" lvl="0" indent="-546100" algn="l" rtl="0">
              <a:spcBef>
                <a:spcPts val="0"/>
              </a:spcBef>
              <a:spcAft>
                <a:spcPts val="0"/>
              </a:spcAft>
              <a:buClr>
                <a:schemeClr val="dk1"/>
              </a:buClr>
              <a:buSzPts val="5000"/>
              <a:buFont typeface="Calibri"/>
              <a:buChar char="●"/>
            </a:pPr>
            <a:r>
              <a:rPr lang="en-US" sz="5000">
                <a:solidFill>
                  <a:schemeClr val="dk1"/>
                </a:solidFill>
                <a:latin typeface="Calibri"/>
                <a:ea typeface="Calibri"/>
                <a:cs typeface="Calibri"/>
                <a:sym typeface="Calibri"/>
              </a:rPr>
              <a:t>Bulgaria</a:t>
            </a:r>
            <a:endParaRPr sz="2400"/>
          </a:p>
          <a:p>
            <a:pPr marL="457200" marR="0" lvl="0" indent="-546100" algn="l" rtl="0">
              <a:spcBef>
                <a:spcPts val="0"/>
              </a:spcBef>
              <a:spcAft>
                <a:spcPts val="0"/>
              </a:spcAft>
              <a:buClr>
                <a:schemeClr val="dk1"/>
              </a:buClr>
              <a:buSzPts val="5000"/>
              <a:buFont typeface="Calibri"/>
              <a:buChar char="●"/>
            </a:pPr>
            <a:r>
              <a:rPr lang="en-US" sz="5000">
                <a:solidFill>
                  <a:schemeClr val="dk1"/>
                </a:solidFill>
                <a:latin typeface="Calibri"/>
                <a:ea typeface="Calibri"/>
                <a:cs typeface="Calibri"/>
                <a:sym typeface="Calibri"/>
              </a:rPr>
              <a:t>Ottoman Empire</a:t>
            </a:r>
            <a:endParaRPr sz="2400"/>
          </a:p>
        </p:txBody>
      </p:sp>
      <p:pic>
        <p:nvPicPr>
          <p:cNvPr id="151" name="Google Shape;151;p21" descr="Central Powers -Germany and its allies (Austria-Hungary, Bulgaria, and the  Ottoman Empire) in World War I. | Central powers, Allied powers, World war  one"/>
          <p:cNvPicPr preferRelativeResize="0"/>
          <p:nvPr/>
        </p:nvPicPr>
        <p:blipFill rotWithShape="1">
          <a:blip r:embed="rId3">
            <a:alphaModFix/>
          </a:blip>
          <a:srcRect/>
          <a:stretch/>
        </p:blipFill>
        <p:spPr>
          <a:xfrm>
            <a:off x="5394575" y="1689825"/>
            <a:ext cx="6287299" cy="4588276"/>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879</Words>
  <Application>Microsoft Office PowerPoint</Application>
  <PresentationFormat>Widescreen</PresentationFormat>
  <Paragraphs>88</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Anton</vt:lpstr>
      <vt:lpstr>Georgia</vt:lpstr>
      <vt:lpstr>Overlock</vt:lpstr>
      <vt:lpstr>Noto Sans Symbols</vt:lpstr>
      <vt:lpstr>Arial</vt:lpstr>
      <vt:lpstr>Balthazar</vt:lpstr>
      <vt:lpstr>Calibri</vt:lpstr>
      <vt:lpstr>Office Theme</vt:lpstr>
      <vt:lpstr>World War I Vocabulary </vt:lpstr>
      <vt:lpstr>Trench Warfare  The Allies and Central Powers were locked in a stalemate, neither would give up. </vt:lpstr>
      <vt:lpstr>League of Nations</vt:lpstr>
      <vt:lpstr>Battle of Argonne Forest</vt:lpstr>
      <vt:lpstr>Food Administration</vt:lpstr>
      <vt:lpstr>Selective Service Act</vt:lpstr>
      <vt:lpstr>American Expeditionary Forces</vt:lpstr>
      <vt:lpstr>Isolationism</vt:lpstr>
      <vt:lpstr>Central Powers</vt:lpstr>
      <vt:lpstr>New Technologies for War</vt:lpstr>
      <vt:lpstr>Lusitania</vt:lpstr>
      <vt:lpstr>Reparations</vt:lpstr>
      <vt:lpstr>Stalemate</vt:lpstr>
      <vt:lpstr>Espionage Act</vt:lpstr>
      <vt:lpstr>RUN – reasons US joined the war</vt:lpstr>
      <vt:lpstr>14 Point Speech</vt:lpstr>
      <vt:lpstr>Great Migration</vt:lpstr>
      <vt:lpstr>Unrestricted Submarine Warfare</vt:lpstr>
      <vt:lpstr>Treaty of Versailles</vt:lpstr>
      <vt:lpstr>Zimmerman Note (Telegram)</vt:lpstr>
      <vt:lpstr>Rationing</vt:lpstr>
      <vt:lpstr>Allied Powers</vt:lpstr>
      <vt:lpstr>Neutrality</vt:lpstr>
      <vt:lpstr>Victory Gardens</vt:lpstr>
      <vt:lpstr>Committee on Public Information</vt:lpstr>
      <vt:lpstr>Fuel Administration</vt:lpstr>
      <vt:lpstr>Propaganda</vt:lpstr>
      <vt:lpstr>Mobilization of the Workforce</vt:lpstr>
      <vt:lpstr>Liberty and Victory Bonds</vt:lpstr>
      <vt:lpstr>Sedition Acts</vt:lpstr>
      <vt:lpstr>War Industries Board</vt:lpstr>
      <vt:lpstr>Army Corporal Alvin York</vt:lpstr>
      <vt:lpstr>General John J. Pershing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War I Vocabulary </dc:title>
  <dc:creator>Greg Scott</dc:creator>
  <cp:lastModifiedBy>Greg Scott</cp:lastModifiedBy>
  <cp:revision>1</cp:revision>
  <dcterms:modified xsi:type="dcterms:W3CDTF">2023-09-28T17:56:01Z</dcterms:modified>
</cp:coreProperties>
</file>