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lfa Slab One" panose="020B0604020202020204" charset="0"/>
      <p:regular r:id="rId28"/>
    </p:embeddedFont>
    <p:embeddedFont>
      <p:font typeface="Proxima Nova"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4481A8-C758-4375-8B92-A83DC85C2F63}">
  <a:tblStyle styleId="{864481A8-C758-4375-8B92-A83DC85C2F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5a1449d638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5a1449d63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a1449d638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a1449d63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a1449d638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a1449d63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a1449d638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a1449d63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a1449d638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a1449d63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a1449d638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a1449d63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5a1449d638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5a1449d638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f23b87fd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5f23b87f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f23b87fd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5f23b87fd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f23b87fd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5f23b87fd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5a1449d638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5a1449d63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f23b87fd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5f23b87fd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5f23b87fdc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5f23b87fd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f23b87fd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5f23b87fd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f23b87fdc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f23b87fd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f23b87fdc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5f23b87fd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313c7b59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313c7b5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5a1449d638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5a1449d63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a1449d63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a1449d63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5a1449d638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5a1449d638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5a1449d638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5a1449d63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a1449d63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a1449d63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5a1449d638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5a1449d63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a1449d63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a1449d63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YHm0Qms9gU"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Jv68w6KEwqk"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W5lYA1CYc0"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ShvYeyMm_Y"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0" y="122500"/>
            <a:ext cx="9144000" cy="925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a:t>U.S. Imperialism &amp; Expansionism</a:t>
            </a:r>
            <a:endParaRPr sz="4000"/>
          </a:p>
        </p:txBody>
      </p:sp>
      <p:sp>
        <p:nvSpPr>
          <p:cNvPr id="57" name="Google Shape;57;p13"/>
          <p:cNvSpPr txBox="1">
            <a:spLocks noGrp="1"/>
          </p:cNvSpPr>
          <p:nvPr>
            <p:ph type="subTitle" idx="1"/>
          </p:nvPr>
        </p:nvSpPr>
        <p:spPr>
          <a:xfrm>
            <a:off x="311700" y="4112673"/>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4: American Expansionism #1</a:t>
            </a:r>
            <a:endParaRPr/>
          </a:p>
        </p:txBody>
      </p:sp>
      <p:pic>
        <p:nvPicPr>
          <p:cNvPr id="58" name="Google Shape;58;p13"/>
          <p:cNvPicPr preferRelativeResize="0"/>
          <p:nvPr/>
        </p:nvPicPr>
        <p:blipFill>
          <a:blip r:embed="rId3">
            <a:alphaModFix/>
          </a:blip>
          <a:stretch>
            <a:fillRect/>
          </a:stretch>
        </p:blipFill>
        <p:spPr>
          <a:xfrm>
            <a:off x="215450" y="1047700"/>
            <a:ext cx="3733350" cy="2619375"/>
          </a:xfrm>
          <a:prstGeom prst="rect">
            <a:avLst/>
          </a:prstGeom>
          <a:noFill/>
          <a:ln>
            <a:noFill/>
          </a:ln>
        </p:spPr>
      </p:pic>
      <p:pic>
        <p:nvPicPr>
          <p:cNvPr id="59" name="Google Shape;59;p13"/>
          <p:cNvPicPr preferRelativeResize="0"/>
          <p:nvPr/>
        </p:nvPicPr>
        <p:blipFill>
          <a:blip r:embed="rId4">
            <a:alphaModFix/>
          </a:blip>
          <a:stretch>
            <a:fillRect/>
          </a:stretch>
        </p:blipFill>
        <p:spPr>
          <a:xfrm>
            <a:off x="5157175" y="1121000"/>
            <a:ext cx="3806050" cy="2472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84450" y="141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Military Conquest</a:t>
            </a:r>
            <a:endParaRPr sz="4000"/>
          </a:p>
        </p:txBody>
      </p:sp>
      <p:sp>
        <p:nvSpPr>
          <p:cNvPr id="120" name="Google Shape;120;p22"/>
          <p:cNvSpPr txBox="1">
            <a:spLocks noGrp="1"/>
          </p:cNvSpPr>
          <p:nvPr>
            <p:ph type="body" idx="1"/>
          </p:nvPr>
        </p:nvSpPr>
        <p:spPr>
          <a:xfrm>
            <a:off x="84450" y="910125"/>
            <a:ext cx="4849800" cy="36588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Alfred Thayer Mahan wrote “The Influence of Sea Power Upon History”</a:t>
            </a:r>
            <a:endParaRPr sz="2500"/>
          </a:p>
          <a:p>
            <a:pPr marL="457200" lvl="0" indent="-387350" algn="l" rtl="0">
              <a:spcBef>
                <a:spcPts val="0"/>
              </a:spcBef>
              <a:spcAft>
                <a:spcPts val="0"/>
              </a:spcAft>
              <a:buSzPts val="2500"/>
              <a:buChar char="●"/>
            </a:pPr>
            <a:r>
              <a:rPr lang="en" sz="2500"/>
              <a:t>Wanted to become a </a:t>
            </a:r>
            <a:r>
              <a:rPr lang="en" sz="2500" b="1" i="1" u="sng">
                <a:solidFill>
                  <a:srgbClr val="FF0000"/>
                </a:solidFill>
              </a:rPr>
              <a:t>world power</a:t>
            </a:r>
            <a:r>
              <a:rPr lang="en" sz="2500"/>
              <a:t> (strong country) and develop a strong </a:t>
            </a:r>
            <a:r>
              <a:rPr lang="en" sz="2500" b="1" i="1" u="sng">
                <a:solidFill>
                  <a:srgbClr val="FF0000"/>
                </a:solidFill>
              </a:rPr>
              <a:t>navy</a:t>
            </a:r>
            <a:r>
              <a:rPr lang="en" sz="2500"/>
              <a:t> (ships &amp; boats)</a:t>
            </a:r>
            <a:endParaRPr sz="2500"/>
          </a:p>
          <a:p>
            <a:pPr marL="457200" lvl="0" indent="-387350" algn="l" rtl="0">
              <a:spcBef>
                <a:spcPts val="0"/>
              </a:spcBef>
              <a:spcAft>
                <a:spcPts val="0"/>
              </a:spcAft>
              <a:buSzPts val="2500"/>
              <a:buChar char="●"/>
            </a:pPr>
            <a:r>
              <a:rPr lang="en" sz="2500"/>
              <a:t>Roosevelt will be greatly influenced by Alfred Mahan</a:t>
            </a:r>
            <a:endParaRPr sz="2500"/>
          </a:p>
        </p:txBody>
      </p:sp>
      <p:pic>
        <p:nvPicPr>
          <p:cNvPr id="121" name="Google Shape;121;p22"/>
          <p:cNvPicPr preferRelativeResize="0"/>
          <p:nvPr/>
        </p:nvPicPr>
        <p:blipFill>
          <a:blip r:embed="rId3">
            <a:alphaModFix/>
          </a:blip>
          <a:stretch>
            <a:fillRect/>
          </a:stretch>
        </p:blipFill>
        <p:spPr>
          <a:xfrm>
            <a:off x="5204525" y="141900"/>
            <a:ext cx="2980457" cy="2429850"/>
          </a:xfrm>
          <a:prstGeom prst="rect">
            <a:avLst/>
          </a:prstGeom>
          <a:noFill/>
          <a:ln>
            <a:noFill/>
          </a:ln>
        </p:spPr>
      </p:pic>
      <p:pic>
        <p:nvPicPr>
          <p:cNvPr id="122" name="Google Shape;122;p22"/>
          <p:cNvPicPr preferRelativeResize="0"/>
          <p:nvPr/>
        </p:nvPicPr>
        <p:blipFill>
          <a:blip r:embed="rId4">
            <a:alphaModFix/>
          </a:blip>
          <a:stretch>
            <a:fillRect/>
          </a:stretch>
        </p:blipFill>
        <p:spPr>
          <a:xfrm>
            <a:off x="6315150" y="2711975"/>
            <a:ext cx="2729575" cy="233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0" y="7620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What did Mahan want Americans to do to become a world power?</a:t>
            </a:r>
            <a:endParaRPr sz="3200"/>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800"/>
          </a:p>
          <a:p>
            <a:pPr marL="0" lvl="0" indent="0" algn="ctr" rtl="0">
              <a:spcBef>
                <a:spcPts val="1200"/>
              </a:spcBef>
              <a:spcAft>
                <a:spcPts val="1200"/>
              </a:spcAft>
              <a:buNone/>
            </a:pPr>
            <a:r>
              <a:rPr lang="en" sz="2800"/>
              <a:t>“England’s naval bases have been in all parts of the world and her fleets have at once protected them… Colonies attached to the mother-country afford, therefore, the surest means of support abroad the sea power of a country…”</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226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Economic Domination</a:t>
            </a:r>
            <a:endParaRPr sz="4000"/>
          </a:p>
        </p:txBody>
      </p:sp>
      <p:sp>
        <p:nvSpPr>
          <p:cNvPr id="134" name="Google Shape;134;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sz="2800"/>
              <a:t>The U.S. wanted to secure new </a:t>
            </a:r>
            <a:r>
              <a:rPr lang="en" sz="2800" b="1" i="1" u="sng">
                <a:solidFill>
                  <a:srgbClr val="FF0000"/>
                </a:solidFill>
              </a:rPr>
              <a:t>markets</a:t>
            </a:r>
            <a:r>
              <a:rPr lang="en" sz="2800"/>
              <a:t> (places to trade) and </a:t>
            </a:r>
            <a:r>
              <a:rPr lang="en" sz="2800" b="1" i="1" u="sng">
                <a:solidFill>
                  <a:srgbClr val="FF0000"/>
                </a:solidFill>
              </a:rPr>
              <a:t>export</a:t>
            </a:r>
            <a:r>
              <a:rPr lang="en" sz="2800"/>
              <a:t> (sell) products</a:t>
            </a:r>
            <a:endParaRPr sz="2800"/>
          </a:p>
        </p:txBody>
      </p:sp>
      <p:pic>
        <p:nvPicPr>
          <p:cNvPr id="135" name="Google Shape;135;p24"/>
          <p:cNvPicPr preferRelativeResize="0"/>
          <p:nvPr/>
        </p:nvPicPr>
        <p:blipFill>
          <a:blip r:embed="rId3">
            <a:alphaModFix/>
          </a:blip>
          <a:stretch>
            <a:fillRect/>
          </a:stretch>
        </p:blipFill>
        <p:spPr>
          <a:xfrm>
            <a:off x="152400" y="1036575"/>
            <a:ext cx="4680000" cy="3648189"/>
          </a:xfrm>
          <a:prstGeom prst="rect">
            <a:avLst/>
          </a:prstGeom>
          <a:noFill/>
          <a:ln>
            <a:noFill/>
          </a:ln>
        </p:spPr>
      </p:pic>
      <p:sp>
        <p:nvSpPr>
          <p:cNvPr id="136" name="Google Shape;136;p24"/>
          <p:cNvSpPr/>
          <p:nvPr/>
        </p:nvSpPr>
        <p:spPr>
          <a:xfrm rot="-1201592">
            <a:off x="1849951" y="3288824"/>
            <a:ext cx="2528625" cy="8734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00"/>
                </a:solidFill>
                <a:latin typeface="Aria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158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Spheres of Influence</a:t>
            </a:r>
            <a:endParaRPr sz="4000"/>
          </a:p>
        </p:txBody>
      </p:sp>
      <p:sp>
        <p:nvSpPr>
          <p:cNvPr id="142" name="Google Shape;142;p25"/>
          <p:cNvSpPr txBox="1">
            <a:spLocks noGrp="1"/>
          </p:cNvSpPr>
          <p:nvPr>
            <p:ph type="body" idx="1"/>
          </p:nvPr>
        </p:nvSpPr>
        <p:spPr>
          <a:xfrm>
            <a:off x="112325" y="879550"/>
            <a:ext cx="4875000" cy="4176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Political and economic influence (</a:t>
            </a:r>
            <a:r>
              <a:rPr lang="en" sz="1700" b="1" i="1" u="sng">
                <a:solidFill>
                  <a:srgbClr val="FF0000"/>
                </a:solidFill>
              </a:rPr>
              <a:t>power</a:t>
            </a:r>
            <a:r>
              <a:rPr lang="en" sz="1700"/>
              <a:t>) over a smaller/weaker nation</a:t>
            </a:r>
            <a:endParaRPr sz="1700"/>
          </a:p>
          <a:p>
            <a:pPr marL="914400" lvl="1" indent="-336550" algn="l" rtl="0">
              <a:spcBef>
                <a:spcPts val="0"/>
              </a:spcBef>
              <a:spcAft>
                <a:spcPts val="0"/>
              </a:spcAft>
              <a:buSzPts val="1700"/>
              <a:buChar char="○"/>
            </a:pPr>
            <a:r>
              <a:rPr lang="en" sz="1700" b="1"/>
              <a:t>Sphere = area/nation</a:t>
            </a:r>
            <a:endParaRPr sz="1700" b="1"/>
          </a:p>
          <a:p>
            <a:pPr marL="914400" lvl="1" indent="-336550" algn="l" rtl="0">
              <a:spcBef>
                <a:spcPts val="0"/>
              </a:spcBef>
              <a:spcAft>
                <a:spcPts val="0"/>
              </a:spcAft>
              <a:buSzPts val="1700"/>
              <a:buChar char="○"/>
            </a:pPr>
            <a:r>
              <a:rPr lang="en" sz="1700" b="1"/>
              <a:t>Influence = power</a:t>
            </a:r>
            <a:endParaRPr sz="1700" b="1"/>
          </a:p>
          <a:p>
            <a:pPr marL="457200" lvl="0" indent="-336550" algn="l" rtl="0">
              <a:spcBef>
                <a:spcPts val="0"/>
              </a:spcBef>
              <a:spcAft>
                <a:spcPts val="0"/>
              </a:spcAft>
              <a:buSzPts val="1700"/>
              <a:buChar char="●"/>
            </a:pPr>
            <a:r>
              <a:rPr lang="en" sz="1700"/>
              <a:t>In the 1850s, </a:t>
            </a:r>
            <a:r>
              <a:rPr lang="en" sz="1700" b="1"/>
              <a:t>European powers had already</a:t>
            </a:r>
            <a:r>
              <a:rPr lang="en" sz="1700"/>
              <a:t> </a:t>
            </a:r>
            <a:r>
              <a:rPr lang="en" sz="1700" b="1" i="1" u="sng">
                <a:solidFill>
                  <a:srgbClr val="FF0000"/>
                </a:solidFill>
              </a:rPr>
              <a:t>established</a:t>
            </a:r>
            <a:r>
              <a:rPr lang="en" sz="1700"/>
              <a:t> spheres of influence in China</a:t>
            </a:r>
            <a:endParaRPr sz="1700"/>
          </a:p>
          <a:p>
            <a:pPr marL="914400" lvl="1" indent="-336550" algn="l" rtl="0">
              <a:spcBef>
                <a:spcPts val="0"/>
              </a:spcBef>
              <a:spcAft>
                <a:spcPts val="0"/>
              </a:spcAft>
              <a:buSzPts val="1700"/>
              <a:buChar char="○"/>
            </a:pPr>
            <a:r>
              <a:rPr lang="en" sz="1700" b="1"/>
              <a:t>U.S. did not have it in China</a:t>
            </a:r>
            <a:r>
              <a:rPr lang="en" sz="1700"/>
              <a:t>, but had </a:t>
            </a:r>
            <a:r>
              <a:rPr lang="en" sz="1700" b="1" i="1" u="sng">
                <a:solidFill>
                  <a:srgbClr val="FF0000"/>
                </a:solidFill>
              </a:rPr>
              <a:t>active trade</a:t>
            </a:r>
            <a:r>
              <a:rPr lang="en" sz="1700"/>
              <a:t> with them</a:t>
            </a:r>
            <a:endParaRPr sz="1700"/>
          </a:p>
          <a:p>
            <a:pPr marL="914400" lvl="1" indent="-336550" algn="l" rtl="0">
              <a:spcBef>
                <a:spcPts val="0"/>
              </a:spcBef>
              <a:spcAft>
                <a:spcPts val="0"/>
              </a:spcAft>
              <a:buSzPts val="1700"/>
              <a:buChar char="○"/>
            </a:pPr>
            <a:r>
              <a:rPr lang="en" sz="1700" b="1"/>
              <a:t>Secretary of State John Hay wanted to protect American businessmen and investors there</a:t>
            </a:r>
            <a:endParaRPr sz="1700" b="1"/>
          </a:p>
          <a:p>
            <a:pPr marL="1371600" lvl="2" indent="-336550" algn="l" rtl="0">
              <a:spcBef>
                <a:spcPts val="0"/>
              </a:spcBef>
              <a:spcAft>
                <a:spcPts val="0"/>
              </a:spcAft>
              <a:buSzPts val="1700"/>
              <a:buChar char="■"/>
            </a:pPr>
            <a:r>
              <a:rPr lang="en" sz="1700" b="1"/>
              <a:t>He feared trade would be shut out of China by European powers</a:t>
            </a:r>
            <a:endParaRPr sz="1700" b="1"/>
          </a:p>
        </p:txBody>
      </p:sp>
      <p:pic>
        <p:nvPicPr>
          <p:cNvPr id="143" name="Google Shape;143;p25"/>
          <p:cNvPicPr preferRelativeResize="0"/>
          <p:nvPr/>
        </p:nvPicPr>
        <p:blipFill>
          <a:blip r:embed="rId3">
            <a:alphaModFix/>
          </a:blip>
          <a:stretch>
            <a:fillRect/>
          </a:stretch>
        </p:blipFill>
        <p:spPr>
          <a:xfrm>
            <a:off x="5016675" y="1007675"/>
            <a:ext cx="3815625" cy="356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631800"/>
            <a:ext cx="35448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200"/>
              <a:t>Mastery Check</a:t>
            </a:r>
            <a:endParaRPr sz="3200"/>
          </a:p>
        </p:txBody>
      </p:sp>
      <p:sp>
        <p:nvSpPr>
          <p:cNvPr id="149" name="Google Shape;149;p26"/>
          <p:cNvSpPr txBox="1">
            <a:spLocks noGrp="1"/>
          </p:cNvSpPr>
          <p:nvPr>
            <p:ph type="body" idx="1"/>
          </p:nvPr>
        </p:nvSpPr>
        <p:spPr>
          <a:xfrm>
            <a:off x="311700" y="1490875"/>
            <a:ext cx="4117500" cy="3292500"/>
          </a:xfrm>
          <a:prstGeom prst="rect">
            <a:avLst/>
          </a:prstGeom>
        </p:spPr>
        <p:txBody>
          <a:bodyPr spcFirstLastPara="1" wrap="square" lIns="91425" tIns="91425" rIns="91425" bIns="91425" anchor="t" anchorCtr="0">
            <a:noAutofit/>
          </a:bodyPr>
          <a:lstStyle/>
          <a:p>
            <a:pPr marL="457200" lvl="0" indent="-406400" algn="ctr" rtl="0">
              <a:spcBef>
                <a:spcPts val="0"/>
              </a:spcBef>
              <a:spcAft>
                <a:spcPts val="0"/>
              </a:spcAft>
              <a:buSzPts val="2800"/>
              <a:buAutoNum type="arabicPeriod"/>
            </a:pPr>
            <a:r>
              <a:rPr lang="en" sz="2800"/>
              <a:t>Who does the man on the left represent?</a:t>
            </a:r>
            <a:endParaRPr sz="2800"/>
          </a:p>
          <a:p>
            <a:pPr marL="457200" lvl="0" indent="0" algn="ctr" rtl="0">
              <a:spcBef>
                <a:spcPts val="1200"/>
              </a:spcBef>
              <a:spcAft>
                <a:spcPts val="0"/>
              </a:spcAft>
              <a:buNone/>
            </a:pPr>
            <a:endParaRPr sz="2800"/>
          </a:p>
          <a:p>
            <a:pPr marL="457200" lvl="0" indent="-406400" algn="ctr" rtl="0">
              <a:spcBef>
                <a:spcPts val="1200"/>
              </a:spcBef>
              <a:spcAft>
                <a:spcPts val="0"/>
              </a:spcAft>
              <a:buSzPts val="2800"/>
              <a:buAutoNum type="arabicPeriod"/>
            </a:pPr>
            <a:r>
              <a:rPr lang="en" sz="2800"/>
              <a:t>What is he doing to the lands/nations?</a:t>
            </a:r>
            <a:endParaRPr sz="2800"/>
          </a:p>
        </p:txBody>
      </p:sp>
      <p:pic>
        <p:nvPicPr>
          <p:cNvPr id="150" name="Google Shape;150;p26"/>
          <p:cNvPicPr preferRelativeResize="0"/>
          <p:nvPr/>
        </p:nvPicPr>
        <p:blipFill>
          <a:blip r:embed="rId3">
            <a:alphaModFix/>
          </a:blip>
          <a:stretch>
            <a:fillRect/>
          </a:stretch>
        </p:blipFill>
        <p:spPr>
          <a:xfrm>
            <a:off x="4572005" y="152400"/>
            <a:ext cx="4333320"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Does everyone agree with the U.S. expanding??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Anti-Imperialists</a:t>
            </a:r>
            <a:endParaRPr sz="4000"/>
          </a:p>
        </p:txBody>
      </p:sp>
      <p:sp>
        <p:nvSpPr>
          <p:cNvPr id="161" name="Google Shape;161;p28"/>
          <p:cNvSpPr txBox="1">
            <a:spLocks noGrp="1"/>
          </p:cNvSpPr>
          <p:nvPr>
            <p:ph type="body" idx="2"/>
          </p:nvPr>
        </p:nvSpPr>
        <p:spPr>
          <a:xfrm>
            <a:off x="4754775" y="1152475"/>
            <a:ext cx="4288500" cy="37827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Anti = </a:t>
            </a:r>
            <a:r>
              <a:rPr lang="en" sz="2500" b="1" i="1" u="sng">
                <a:solidFill>
                  <a:srgbClr val="FF0000"/>
                </a:solidFill>
              </a:rPr>
              <a:t>Against</a:t>
            </a:r>
            <a:endParaRPr sz="2500" b="1" i="1" u="sng">
              <a:solidFill>
                <a:srgbClr val="FF0000"/>
              </a:solidFill>
            </a:endParaRPr>
          </a:p>
          <a:p>
            <a:pPr marL="457200" lvl="0" indent="-387350" algn="l" rtl="0">
              <a:spcBef>
                <a:spcPts val="0"/>
              </a:spcBef>
              <a:spcAft>
                <a:spcPts val="0"/>
              </a:spcAft>
              <a:buSzPts val="2500"/>
              <a:buChar char="●"/>
            </a:pPr>
            <a:r>
              <a:rPr lang="en" sz="2500"/>
              <a:t>American Anti-Imperialist League</a:t>
            </a:r>
            <a:endParaRPr sz="2500" b="1" i="1" u="sng"/>
          </a:p>
          <a:p>
            <a:pPr marL="457200" lvl="0" indent="-387350" algn="l" rtl="0">
              <a:spcBef>
                <a:spcPts val="0"/>
              </a:spcBef>
              <a:spcAft>
                <a:spcPts val="0"/>
              </a:spcAft>
              <a:buSzPts val="2500"/>
              <a:buChar char="●"/>
            </a:pPr>
            <a:r>
              <a:rPr lang="en" sz="2500"/>
              <a:t>Thought the U.S. should </a:t>
            </a:r>
            <a:r>
              <a:rPr lang="en" sz="2500" b="1" i="1" u="sng">
                <a:solidFill>
                  <a:srgbClr val="FF0000"/>
                </a:solidFill>
              </a:rPr>
              <a:t>NOT</a:t>
            </a:r>
            <a:r>
              <a:rPr lang="en" sz="2500"/>
              <a:t> take control of areas </a:t>
            </a:r>
            <a:r>
              <a:rPr lang="en" sz="2500" b="1" i="1" u="sng">
                <a:solidFill>
                  <a:srgbClr val="FF0000"/>
                </a:solidFill>
              </a:rPr>
              <a:t>outside</a:t>
            </a:r>
            <a:r>
              <a:rPr lang="en" sz="2500"/>
              <a:t> of the U.S.</a:t>
            </a:r>
            <a:endParaRPr sz="2500"/>
          </a:p>
        </p:txBody>
      </p:sp>
      <p:pic>
        <p:nvPicPr>
          <p:cNvPr id="162" name="Google Shape;162;p28"/>
          <p:cNvPicPr preferRelativeResize="0"/>
          <p:nvPr/>
        </p:nvPicPr>
        <p:blipFill>
          <a:blip r:embed="rId3">
            <a:alphaModFix/>
          </a:blip>
          <a:stretch>
            <a:fillRect/>
          </a:stretch>
        </p:blipFill>
        <p:spPr>
          <a:xfrm>
            <a:off x="68200" y="1152475"/>
            <a:ext cx="4686575" cy="378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What is foreign policy?</a:t>
            </a:r>
            <a:endParaRPr sz="3600"/>
          </a:p>
        </p:txBody>
      </p:sp>
      <p:sp>
        <p:nvSpPr>
          <p:cNvPr id="168" name="Google Shape;168;p29"/>
          <p:cNvSpPr txBox="1">
            <a:spLocks noGrp="1"/>
          </p:cNvSpPr>
          <p:nvPr>
            <p:ph type="body" idx="2"/>
          </p:nvPr>
        </p:nvSpPr>
        <p:spPr>
          <a:xfrm>
            <a:off x="3907075" y="1152475"/>
            <a:ext cx="5136300" cy="38670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sz="2600"/>
              <a:t>Every nation has two types of policies:</a:t>
            </a:r>
            <a:endParaRPr sz="2600"/>
          </a:p>
          <a:p>
            <a:pPr marL="914400" lvl="1" indent="-381000" algn="l" rtl="0">
              <a:spcBef>
                <a:spcPts val="0"/>
              </a:spcBef>
              <a:spcAft>
                <a:spcPts val="0"/>
              </a:spcAft>
              <a:buSzPts val="2400"/>
              <a:buChar char="○"/>
            </a:pPr>
            <a:r>
              <a:rPr lang="en" sz="2400" b="1" i="1" u="sng">
                <a:solidFill>
                  <a:srgbClr val="FF0000"/>
                </a:solidFill>
              </a:rPr>
              <a:t>Domestic</a:t>
            </a:r>
            <a:r>
              <a:rPr lang="en" sz="2400"/>
              <a:t> policy: how the country deals with the people and issues in its own country</a:t>
            </a:r>
            <a:endParaRPr sz="2400"/>
          </a:p>
          <a:p>
            <a:pPr marL="914400" lvl="1" indent="-381000" algn="l" rtl="0">
              <a:spcBef>
                <a:spcPts val="0"/>
              </a:spcBef>
              <a:spcAft>
                <a:spcPts val="0"/>
              </a:spcAft>
              <a:buSzPts val="2400"/>
              <a:buChar char="○"/>
            </a:pPr>
            <a:r>
              <a:rPr lang="en" sz="2400" b="1" i="1" u="sng">
                <a:solidFill>
                  <a:srgbClr val="FF0000"/>
                </a:solidFill>
              </a:rPr>
              <a:t>Foreign</a:t>
            </a:r>
            <a:r>
              <a:rPr lang="en" sz="2400"/>
              <a:t> policy: how the country interacts with other countries and their issues</a:t>
            </a:r>
            <a:endParaRPr sz="2400"/>
          </a:p>
        </p:txBody>
      </p:sp>
      <p:pic>
        <p:nvPicPr>
          <p:cNvPr id="169" name="Google Shape;169;p29"/>
          <p:cNvPicPr preferRelativeResize="0"/>
          <p:nvPr/>
        </p:nvPicPr>
        <p:blipFill>
          <a:blip r:embed="rId3">
            <a:alphaModFix/>
          </a:blip>
          <a:stretch>
            <a:fillRect/>
          </a:stretch>
        </p:blipFill>
        <p:spPr>
          <a:xfrm>
            <a:off x="311700" y="1333653"/>
            <a:ext cx="3301048" cy="33010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84450" y="445025"/>
            <a:ext cx="895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America’s Foreign Policy changes…</a:t>
            </a:r>
            <a:endParaRPr sz="3600"/>
          </a:p>
        </p:txBody>
      </p:sp>
      <p:sp>
        <p:nvSpPr>
          <p:cNvPr id="175" name="Google Shape;17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sz="2800"/>
              <a:t>In the 1800s and early 1900s, America’s foreign policy will change dramatically…</a:t>
            </a:r>
            <a:endParaRPr sz="2800"/>
          </a:p>
          <a:p>
            <a:pPr marL="914400" lvl="1" indent="-406400" algn="l" rtl="0">
              <a:spcBef>
                <a:spcPts val="0"/>
              </a:spcBef>
              <a:spcAft>
                <a:spcPts val="0"/>
              </a:spcAft>
              <a:buSzPts val="2800"/>
              <a:buChar char="○"/>
            </a:pPr>
            <a:r>
              <a:rPr lang="en" sz="2800"/>
              <a:t>For the first time it involved:</a:t>
            </a:r>
            <a:endParaRPr sz="2800"/>
          </a:p>
          <a:p>
            <a:pPr marL="1371600" lvl="2" indent="-406400" algn="l" rtl="0">
              <a:spcBef>
                <a:spcPts val="0"/>
              </a:spcBef>
              <a:spcAft>
                <a:spcPts val="0"/>
              </a:spcAft>
              <a:buSzPts val="2800"/>
              <a:buChar char="■"/>
            </a:pPr>
            <a:r>
              <a:rPr lang="en" sz="2800"/>
              <a:t>Imperialism</a:t>
            </a:r>
            <a:endParaRPr sz="2800"/>
          </a:p>
          <a:p>
            <a:pPr marL="1371600" lvl="2" indent="-406400" algn="l" rtl="0">
              <a:spcBef>
                <a:spcPts val="0"/>
              </a:spcBef>
              <a:spcAft>
                <a:spcPts val="0"/>
              </a:spcAft>
              <a:buSzPts val="2800"/>
              <a:buChar char="■"/>
            </a:pPr>
            <a:r>
              <a:rPr lang="en" sz="2800"/>
              <a:t>Expansionism</a:t>
            </a:r>
            <a:endParaRPr sz="2800"/>
          </a:p>
          <a:p>
            <a:pPr marL="0" lvl="0" indent="0" algn="l" rtl="0">
              <a:spcBef>
                <a:spcPts val="1200"/>
              </a:spcBef>
              <a:spcAft>
                <a:spcPts val="1200"/>
              </a:spcAft>
              <a:buNone/>
            </a:pPr>
            <a:r>
              <a:rPr lang="en" sz="2800"/>
              <a:t>*Looking </a:t>
            </a:r>
            <a:r>
              <a:rPr lang="en" sz="2800" b="1" i="1" u="sng">
                <a:solidFill>
                  <a:srgbClr val="FF0000"/>
                </a:solidFill>
              </a:rPr>
              <a:t>outside</a:t>
            </a:r>
            <a:r>
              <a:rPr lang="en" sz="2800"/>
              <a:t> our borders for </a:t>
            </a:r>
            <a:r>
              <a:rPr lang="en" sz="2800" b="1" i="1" u="sng">
                <a:solidFill>
                  <a:srgbClr val="FF0000"/>
                </a:solidFill>
              </a:rPr>
              <a:t>territory</a:t>
            </a:r>
            <a:r>
              <a:rPr lang="en" sz="2800"/>
              <a:t>*</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84450" y="445025"/>
            <a:ext cx="897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Mastery Check: Foreign or Domestic?</a:t>
            </a:r>
            <a:endParaRPr sz="3400"/>
          </a:p>
        </p:txBody>
      </p:sp>
      <p:sp>
        <p:nvSpPr>
          <p:cNvPr id="181" name="Google Shape;18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AutoNum type="arabicPeriod"/>
            </a:pPr>
            <a:r>
              <a:rPr lang="en" sz="2600"/>
              <a:t>Contemplating bombing Syria</a:t>
            </a:r>
            <a:endParaRPr sz="2600"/>
          </a:p>
          <a:p>
            <a:pPr marL="457200" lvl="0" indent="-393700" algn="l" rtl="0">
              <a:spcBef>
                <a:spcPts val="0"/>
              </a:spcBef>
              <a:spcAft>
                <a:spcPts val="0"/>
              </a:spcAft>
              <a:buSzPts val="2600"/>
              <a:buAutoNum type="arabicPeriod"/>
            </a:pPr>
            <a:r>
              <a:rPr lang="en" sz="2600"/>
              <a:t>Immigration</a:t>
            </a:r>
            <a:endParaRPr sz="2600"/>
          </a:p>
          <a:p>
            <a:pPr marL="457200" lvl="0" indent="-393700" algn="l" rtl="0">
              <a:spcBef>
                <a:spcPts val="0"/>
              </a:spcBef>
              <a:spcAft>
                <a:spcPts val="0"/>
              </a:spcAft>
              <a:buSzPts val="2600"/>
              <a:buAutoNum type="arabicPeriod"/>
            </a:pPr>
            <a:r>
              <a:rPr lang="en" sz="2600"/>
              <a:t>National Budget</a:t>
            </a:r>
            <a:endParaRPr sz="2600"/>
          </a:p>
          <a:p>
            <a:pPr marL="457200" lvl="0" indent="-393700" algn="l" rtl="0">
              <a:spcBef>
                <a:spcPts val="0"/>
              </a:spcBef>
              <a:spcAft>
                <a:spcPts val="0"/>
              </a:spcAft>
              <a:buSzPts val="2600"/>
              <a:buAutoNum type="arabicPeriod"/>
            </a:pPr>
            <a:r>
              <a:rPr lang="en" sz="2600"/>
              <a:t>Civil Rights</a:t>
            </a:r>
            <a:endParaRPr sz="2600"/>
          </a:p>
          <a:p>
            <a:pPr marL="457200" lvl="0" indent="-393700" algn="l" rtl="0">
              <a:spcBef>
                <a:spcPts val="0"/>
              </a:spcBef>
              <a:spcAft>
                <a:spcPts val="0"/>
              </a:spcAft>
              <a:buSzPts val="2600"/>
              <a:buAutoNum type="arabicPeriod"/>
            </a:pPr>
            <a:r>
              <a:rPr lang="en" sz="2600"/>
              <a:t>War in Afghanistan </a:t>
            </a:r>
            <a:endParaRPr sz="2600"/>
          </a:p>
          <a:p>
            <a:pPr marL="457200" lvl="0" indent="-393700" algn="l" rtl="0">
              <a:spcBef>
                <a:spcPts val="0"/>
              </a:spcBef>
              <a:spcAft>
                <a:spcPts val="0"/>
              </a:spcAft>
              <a:buSzPts val="2600"/>
              <a:buAutoNum type="arabicPeriod"/>
            </a:pPr>
            <a:r>
              <a:rPr lang="en" sz="2600"/>
              <a:t>Trade with China</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00"/>
              <a:t>Eras of Time we’ve discussed:</a:t>
            </a:r>
            <a:endParaRPr sz="4000"/>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31800" algn="ctr" rtl="0">
              <a:lnSpc>
                <a:spcPct val="150000"/>
              </a:lnSpc>
              <a:spcBef>
                <a:spcPts val="0"/>
              </a:spcBef>
              <a:spcAft>
                <a:spcPts val="0"/>
              </a:spcAft>
              <a:buClr>
                <a:srgbClr val="783F04"/>
              </a:buClr>
              <a:buSzPts val="3200"/>
              <a:buAutoNum type="arabicPeriod"/>
            </a:pPr>
            <a:r>
              <a:rPr lang="en" sz="3200" b="1">
                <a:solidFill>
                  <a:srgbClr val="783F04"/>
                </a:solidFill>
              </a:rPr>
              <a:t>1783-1900: The West</a:t>
            </a:r>
            <a:endParaRPr sz="3200" b="1">
              <a:solidFill>
                <a:srgbClr val="783F04"/>
              </a:solidFill>
            </a:endParaRPr>
          </a:p>
          <a:p>
            <a:pPr marL="457200" lvl="0" indent="-431800" algn="ctr" rtl="0">
              <a:lnSpc>
                <a:spcPct val="150000"/>
              </a:lnSpc>
              <a:spcBef>
                <a:spcPts val="0"/>
              </a:spcBef>
              <a:spcAft>
                <a:spcPts val="0"/>
              </a:spcAft>
              <a:buClr>
                <a:srgbClr val="BF9000"/>
              </a:buClr>
              <a:buSzPts val="3200"/>
              <a:buAutoNum type="arabicPeriod"/>
            </a:pPr>
            <a:r>
              <a:rPr lang="en" sz="3200" b="1">
                <a:solidFill>
                  <a:srgbClr val="BF9000"/>
                </a:solidFill>
              </a:rPr>
              <a:t>1865-1901: Gilded Age</a:t>
            </a:r>
            <a:endParaRPr sz="3200" b="1">
              <a:solidFill>
                <a:srgbClr val="BF9000"/>
              </a:solidFill>
            </a:endParaRPr>
          </a:p>
          <a:p>
            <a:pPr marL="457200" lvl="0" indent="-431800" algn="ctr" rtl="0">
              <a:lnSpc>
                <a:spcPct val="150000"/>
              </a:lnSpc>
              <a:spcBef>
                <a:spcPts val="0"/>
              </a:spcBef>
              <a:spcAft>
                <a:spcPts val="0"/>
              </a:spcAft>
              <a:buClr>
                <a:srgbClr val="6AA84F"/>
              </a:buClr>
              <a:buSzPts val="3200"/>
              <a:buAutoNum type="arabicPeriod"/>
            </a:pPr>
            <a:r>
              <a:rPr lang="en" sz="3200" b="1">
                <a:solidFill>
                  <a:srgbClr val="6AA84F"/>
                </a:solidFill>
              </a:rPr>
              <a:t>1890-1920: Progressive Era</a:t>
            </a:r>
            <a:endParaRPr sz="3200" b="1">
              <a:solidFill>
                <a:srgbClr val="6AA84F"/>
              </a:solidFill>
            </a:endParaRPr>
          </a:p>
          <a:p>
            <a:pPr marL="457200" lvl="0" indent="-431800" algn="ctr" rtl="0">
              <a:lnSpc>
                <a:spcPct val="150000"/>
              </a:lnSpc>
              <a:spcBef>
                <a:spcPts val="0"/>
              </a:spcBef>
              <a:spcAft>
                <a:spcPts val="0"/>
              </a:spcAft>
              <a:buClr>
                <a:srgbClr val="FF0000"/>
              </a:buClr>
              <a:buSzPts val="3200"/>
              <a:buAutoNum type="arabicPeriod"/>
            </a:pPr>
            <a:r>
              <a:rPr lang="en" sz="3200" b="1">
                <a:solidFill>
                  <a:srgbClr val="FF0000"/>
                </a:solidFill>
              </a:rPr>
              <a:t>1890-1920: Imperialism</a:t>
            </a:r>
            <a:endParaRPr sz="3200" b="1">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descr="https://www.teacherspayteachers.com/Product/The-Annexation-of-Hawaii-and-Alaska-Bundle-2851591&#10;&#10;This bundle has everything you need as an educator to teach your students about the annexation of Hawaii and Alaska during the Age of American Imperialism!&#10;&#10;This &quot;Annexation of Hawaii and Alaska&quot; Bundle includes:&#10;&#10;2) A graphic organizer activity that allows your students to explore the purchase of Alaska and the annexation of Hawaii by the United States in the late 19th century. Students will examine the different people involved in these events and the motivations for acquiring both territories. Your classes will then use a primary source to investigate the circumstances of the deposition of Queen Liliuokalani and the annexation of Hawaii by the United States.&#10;&#10;3) A detailed answer key to the lesson activity to save you time and help guide student comprehension.&#10;&#10;There is also an option to just purchase the activity with an aligned key.  You can purchase that at this link.&#10;&#10;https://www.teacherspayteachers.com/Product/Annexing-Hawaii-and-Alaska-Activity-2839868" title="Objective 3.2-  The Annexation of Hawaii &amp; Alaska">
            <a:hlinkClick r:id="rId3"/>
          </p:cNvPr>
          <p:cNvPicPr preferRelativeResize="0"/>
          <p:nvPr/>
        </p:nvPicPr>
        <p:blipFill>
          <a:blip r:embed="rId4">
            <a:alphaModFix/>
          </a:blip>
          <a:stretch>
            <a:fillRect/>
          </a:stretch>
        </p:blipFill>
        <p:spPr>
          <a:xfrm>
            <a:off x="152400" y="152400"/>
            <a:ext cx="8824325" cy="4837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Alaska: “Seward’s Folly”</a:t>
            </a:r>
            <a:endParaRPr sz="3600"/>
          </a:p>
        </p:txBody>
      </p:sp>
      <p:sp>
        <p:nvSpPr>
          <p:cNvPr id="192" name="Google Shape;192;p33"/>
          <p:cNvSpPr txBox="1">
            <a:spLocks noGrp="1"/>
          </p:cNvSpPr>
          <p:nvPr>
            <p:ph type="body" idx="1"/>
          </p:nvPr>
        </p:nvSpPr>
        <p:spPr>
          <a:xfrm>
            <a:off x="67600" y="1152475"/>
            <a:ext cx="6146700" cy="3905100"/>
          </a:xfrm>
          <a:prstGeom prst="rect">
            <a:avLst/>
          </a:prstGeom>
        </p:spPr>
        <p:txBody>
          <a:bodyPr spcFirstLastPara="1" wrap="square" lIns="91425" tIns="91425" rIns="91425" bIns="91425" anchor="t" anchorCtr="0">
            <a:normAutofit lnSpcReduction="20000"/>
          </a:bodyPr>
          <a:lstStyle/>
          <a:p>
            <a:pPr marL="457200" lvl="0" indent="-393700" algn="l" rtl="0">
              <a:spcBef>
                <a:spcPts val="0"/>
              </a:spcBef>
              <a:spcAft>
                <a:spcPts val="0"/>
              </a:spcAft>
              <a:buSzPts val="2600"/>
              <a:buChar char="●"/>
            </a:pPr>
            <a:r>
              <a:rPr lang="en" sz="2600" b="1"/>
              <a:t>1867 - Secretary of State William Seward bought Alaska from</a:t>
            </a:r>
            <a:r>
              <a:rPr lang="en" sz="2600"/>
              <a:t> </a:t>
            </a:r>
            <a:r>
              <a:rPr lang="en" sz="2600" b="1" i="1" u="sng">
                <a:solidFill>
                  <a:srgbClr val="FF0000"/>
                </a:solidFill>
              </a:rPr>
              <a:t>Russia</a:t>
            </a:r>
            <a:r>
              <a:rPr lang="en" sz="2600"/>
              <a:t> ($7.2 million or 2 cents an acre)</a:t>
            </a:r>
            <a:endParaRPr sz="2600"/>
          </a:p>
          <a:p>
            <a:pPr marL="457200" lvl="0" indent="-393700" algn="l" rtl="0">
              <a:spcBef>
                <a:spcPts val="0"/>
              </a:spcBef>
              <a:spcAft>
                <a:spcPts val="0"/>
              </a:spcAft>
              <a:buSzPts val="2600"/>
              <a:buChar char="●"/>
            </a:pPr>
            <a:r>
              <a:rPr lang="en" sz="2600"/>
              <a:t>Called “</a:t>
            </a:r>
            <a:r>
              <a:rPr lang="en" sz="2600" b="1" i="1"/>
              <a:t>Seward’s Folly</a:t>
            </a:r>
            <a:r>
              <a:rPr lang="en" sz="2600"/>
              <a:t>”</a:t>
            </a:r>
            <a:endParaRPr sz="2600"/>
          </a:p>
          <a:p>
            <a:pPr marL="914400" lvl="1" indent="-368300" algn="l" rtl="0">
              <a:spcBef>
                <a:spcPts val="0"/>
              </a:spcBef>
              <a:spcAft>
                <a:spcPts val="0"/>
              </a:spcAft>
              <a:buSzPts val="2200"/>
              <a:buChar char="○"/>
            </a:pPr>
            <a:r>
              <a:rPr lang="en" sz="2200"/>
              <a:t>‘Folly’ - foolish/act stupid</a:t>
            </a:r>
            <a:endParaRPr sz="2200"/>
          </a:p>
          <a:p>
            <a:pPr marL="914400" lvl="0" indent="0" algn="l" rtl="0">
              <a:spcBef>
                <a:spcPts val="1200"/>
              </a:spcBef>
              <a:spcAft>
                <a:spcPts val="0"/>
              </a:spcAft>
              <a:buNone/>
            </a:pPr>
            <a:r>
              <a:rPr lang="en" sz="1967"/>
              <a:t>*Alaska’s geography: a vast </a:t>
            </a:r>
            <a:r>
              <a:rPr lang="en" sz="1967" b="1" i="1" u="sng">
                <a:solidFill>
                  <a:srgbClr val="FF0000"/>
                </a:solidFill>
              </a:rPr>
              <a:t>tundra</a:t>
            </a:r>
            <a:r>
              <a:rPr lang="en" sz="1967"/>
              <a:t> (empty/lifeless area) of snow and ice</a:t>
            </a:r>
            <a:endParaRPr sz="1967"/>
          </a:p>
          <a:p>
            <a:pPr marL="457200" lvl="0" indent="-393700" algn="l" rtl="0">
              <a:spcBef>
                <a:spcPts val="1200"/>
              </a:spcBef>
              <a:spcAft>
                <a:spcPts val="0"/>
              </a:spcAft>
              <a:buSzPts val="2600"/>
              <a:buChar char="●"/>
            </a:pPr>
            <a:r>
              <a:rPr lang="en" sz="2600" b="1"/>
              <a:t>Benefits</a:t>
            </a:r>
            <a:r>
              <a:rPr lang="en" sz="2600"/>
              <a:t>: </a:t>
            </a:r>
            <a:r>
              <a:rPr lang="en" sz="2200"/>
              <a:t>Klondike Gold Rush (1896); oil, (1967)</a:t>
            </a:r>
            <a:endParaRPr sz="2600"/>
          </a:p>
        </p:txBody>
      </p:sp>
      <p:pic>
        <p:nvPicPr>
          <p:cNvPr id="193" name="Google Shape;193;p33"/>
          <p:cNvPicPr preferRelativeResize="0"/>
          <p:nvPr/>
        </p:nvPicPr>
        <p:blipFill rotWithShape="1">
          <a:blip r:embed="rId3">
            <a:alphaModFix/>
          </a:blip>
          <a:srcRect/>
          <a:stretch/>
        </p:blipFill>
        <p:spPr>
          <a:xfrm>
            <a:off x="6332000" y="0"/>
            <a:ext cx="2719400" cy="2584650"/>
          </a:xfrm>
          <a:prstGeom prst="rect">
            <a:avLst/>
          </a:prstGeom>
          <a:noFill/>
          <a:ln>
            <a:noFill/>
          </a:ln>
        </p:spPr>
      </p:pic>
      <p:pic>
        <p:nvPicPr>
          <p:cNvPr id="194" name="Google Shape;194;p33" descr="alaskamaps.jpg"/>
          <p:cNvPicPr preferRelativeResize="0"/>
          <p:nvPr/>
        </p:nvPicPr>
        <p:blipFill rotWithShape="1">
          <a:blip r:embed="rId4">
            <a:alphaModFix/>
          </a:blip>
          <a:srcRect/>
          <a:stretch/>
        </p:blipFill>
        <p:spPr>
          <a:xfrm>
            <a:off x="6332000" y="2779700"/>
            <a:ext cx="2719400" cy="2277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Annexation of Hawaii (1898)</a:t>
            </a:r>
            <a:endParaRPr sz="3600"/>
          </a:p>
        </p:txBody>
      </p:sp>
      <p:sp>
        <p:nvSpPr>
          <p:cNvPr id="200" name="Google Shape;200;p34"/>
          <p:cNvSpPr txBox="1">
            <a:spLocks noGrp="1"/>
          </p:cNvSpPr>
          <p:nvPr>
            <p:ph type="body" idx="2"/>
          </p:nvPr>
        </p:nvSpPr>
        <p:spPr>
          <a:xfrm>
            <a:off x="5034475" y="1186150"/>
            <a:ext cx="3999900" cy="38358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Sanford B. Dole helped overthrow (replace) Hawaii’s Queen Liliuokalani</a:t>
            </a:r>
            <a:endParaRPr sz="1700" b="1"/>
          </a:p>
          <a:p>
            <a:pPr marL="457200" lvl="0" indent="-336550" algn="l" rtl="0">
              <a:spcBef>
                <a:spcPts val="0"/>
              </a:spcBef>
              <a:spcAft>
                <a:spcPts val="0"/>
              </a:spcAft>
              <a:buSzPts val="1700"/>
              <a:buChar char="●"/>
            </a:pPr>
            <a:r>
              <a:rPr lang="en" sz="1700"/>
              <a:t>Wanted to </a:t>
            </a:r>
            <a:r>
              <a:rPr lang="en" sz="1700" b="1" i="1" u="sng">
                <a:solidFill>
                  <a:srgbClr val="FF0000"/>
                </a:solidFill>
              </a:rPr>
              <a:t>annex</a:t>
            </a:r>
            <a:r>
              <a:rPr lang="en" sz="1700" b="1" i="1">
                <a:solidFill>
                  <a:srgbClr val="FF0000"/>
                </a:solidFill>
              </a:rPr>
              <a:t> </a:t>
            </a:r>
            <a:r>
              <a:rPr lang="en" sz="1700"/>
              <a:t>(add/take over) Hawaii</a:t>
            </a:r>
            <a:endParaRPr sz="1700"/>
          </a:p>
          <a:p>
            <a:pPr marL="457200" lvl="0" indent="-336550" algn="l" rtl="0">
              <a:spcBef>
                <a:spcPts val="0"/>
              </a:spcBef>
              <a:spcAft>
                <a:spcPts val="0"/>
              </a:spcAft>
              <a:buSzPts val="1700"/>
              <a:buChar char="●"/>
            </a:pPr>
            <a:r>
              <a:rPr lang="en" sz="1700" b="1"/>
              <a:t>Hawaii (Dole) and Midway Islands (Seward) gave the U.S. more power in the</a:t>
            </a:r>
            <a:r>
              <a:rPr lang="en" sz="1700"/>
              <a:t> </a:t>
            </a:r>
            <a:r>
              <a:rPr lang="en" sz="1700" b="1" i="1" u="sng">
                <a:solidFill>
                  <a:srgbClr val="FF0000"/>
                </a:solidFill>
              </a:rPr>
              <a:t>Pacific</a:t>
            </a:r>
            <a:r>
              <a:rPr lang="en" sz="1700"/>
              <a:t> </a:t>
            </a:r>
            <a:r>
              <a:rPr lang="en" sz="1700" b="1"/>
              <a:t>Ocean</a:t>
            </a:r>
            <a:endParaRPr sz="1700" b="1"/>
          </a:p>
          <a:p>
            <a:pPr marL="914400" lvl="1" indent="-336550" algn="l" rtl="0">
              <a:spcBef>
                <a:spcPts val="0"/>
              </a:spcBef>
              <a:spcAft>
                <a:spcPts val="0"/>
              </a:spcAft>
              <a:buSzPts val="1700"/>
              <a:buChar char="○"/>
            </a:pPr>
            <a:r>
              <a:rPr lang="en" sz="1700"/>
              <a:t>Repair &amp; refuel ships &amp; build navy bases</a:t>
            </a:r>
            <a:endParaRPr sz="1700"/>
          </a:p>
          <a:p>
            <a:pPr marL="1371600" lvl="2" indent="-336550" algn="l" rtl="0">
              <a:spcBef>
                <a:spcPts val="0"/>
              </a:spcBef>
              <a:spcAft>
                <a:spcPts val="0"/>
              </a:spcAft>
              <a:buSzPts val="1700"/>
              <a:buChar char="■"/>
            </a:pPr>
            <a:r>
              <a:rPr lang="en" sz="1700"/>
              <a:t>Example: </a:t>
            </a:r>
            <a:r>
              <a:rPr lang="en" sz="1700" b="1"/>
              <a:t>Pearl Harbor</a:t>
            </a:r>
            <a:endParaRPr sz="1700" b="1"/>
          </a:p>
          <a:p>
            <a:pPr marL="914400" lvl="1" indent="-336550" algn="l" rtl="0">
              <a:spcBef>
                <a:spcPts val="0"/>
              </a:spcBef>
              <a:spcAft>
                <a:spcPts val="0"/>
              </a:spcAft>
              <a:buSzPts val="1700"/>
              <a:buChar char="○"/>
            </a:pPr>
            <a:r>
              <a:rPr lang="en" sz="1700" b="1"/>
              <a:t>President McKinley supports annexation</a:t>
            </a:r>
            <a:endParaRPr sz="1700" b="1"/>
          </a:p>
        </p:txBody>
      </p:sp>
      <p:pic>
        <p:nvPicPr>
          <p:cNvPr id="201" name="Google Shape;201;p34"/>
          <p:cNvPicPr preferRelativeResize="0"/>
          <p:nvPr/>
        </p:nvPicPr>
        <p:blipFill rotWithShape="1">
          <a:blip r:embed="rId3">
            <a:alphaModFix/>
          </a:blip>
          <a:srcRect t="8592"/>
          <a:stretch/>
        </p:blipFill>
        <p:spPr>
          <a:xfrm>
            <a:off x="120400" y="1108925"/>
            <a:ext cx="2355275" cy="2169500"/>
          </a:xfrm>
          <a:prstGeom prst="rect">
            <a:avLst/>
          </a:prstGeom>
          <a:noFill/>
          <a:ln>
            <a:noFill/>
          </a:ln>
        </p:spPr>
      </p:pic>
      <p:pic>
        <p:nvPicPr>
          <p:cNvPr id="202" name="Google Shape;202;p34" descr="8320-004-580DECCC.jpg"/>
          <p:cNvPicPr preferRelativeResize="0"/>
          <p:nvPr/>
        </p:nvPicPr>
        <p:blipFill rotWithShape="1">
          <a:blip r:embed="rId4">
            <a:alphaModFix/>
          </a:blip>
          <a:srcRect/>
          <a:stretch/>
        </p:blipFill>
        <p:spPr>
          <a:xfrm>
            <a:off x="2593575" y="2813400"/>
            <a:ext cx="2440900" cy="2169500"/>
          </a:xfrm>
          <a:prstGeom prst="rect">
            <a:avLst/>
          </a:prstGeom>
          <a:noFill/>
          <a:ln>
            <a:noFill/>
          </a:ln>
        </p:spPr>
      </p:pic>
      <p:pic>
        <p:nvPicPr>
          <p:cNvPr id="203" name="Google Shape;203;p34"/>
          <p:cNvPicPr preferRelativeResize="0"/>
          <p:nvPr/>
        </p:nvPicPr>
        <p:blipFill rotWithShape="1">
          <a:blip r:embed="rId5">
            <a:alphaModFix/>
          </a:blip>
          <a:srcRect l="37252"/>
          <a:stretch/>
        </p:blipFill>
        <p:spPr>
          <a:xfrm>
            <a:off x="2593563" y="1147475"/>
            <a:ext cx="1713626" cy="1536176"/>
          </a:xfrm>
          <a:prstGeom prst="rect">
            <a:avLst/>
          </a:prstGeom>
          <a:noFill/>
          <a:ln>
            <a:noFill/>
          </a:ln>
        </p:spPr>
      </p:pic>
      <p:pic>
        <p:nvPicPr>
          <p:cNvPr id="204" name="Google Shape;204;p34"/>
          <p:cNvPicPr preferRelativeResize="0"/>
          <p:nvPr/>
        </p:nvPicPr>
        <p:blipFill rotWithShape="1">
          <a:blip r:embed="rId6">
            <a:alphaModFix/>
          </a:blip>
          <a:srcRect r="72622"/>
          <a:stretch/>
        </p:blipFill>
        <p:spPr>
          <a:xfrm>
            <a:off x="120400" y="3369625"/>
            <a:ext cx="2355275" cy="1652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Open Door Policy</a:t>
            </a:r>
            <a:endParaRPr sz="4000"/>
          </a:p>
        </p:txBody>
      </p:sp>
      <p:sp>
        <p:nvSpPr>
          <p:cNvPr id="210" name="Google Shape;210;p35"/>
          <p:cNvSpPr txBox="1">
            <a:spLocks noGrp="1"/>
          </p:cNvSpPr>
          <p:nvPr>
            <p:ph type="body" idx="1"/>
          </p:nvPr>
        </p:nvSpPr>
        <p:spPr>
          <a:xfrm>
            <a:off x="0" y="1152475"/>
            <a:ext cx="5482800" cy="39909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SzPct val="100000"/>
              <a:buChar char="●"/>
            </a:pPr>
            <a:r>
              <a:rPr lang="en" sz="2000"/>
              <a:t>Favored American </a:t>
            </a:r>
            <a:r>
              <a:rPr lang="en" sz="2000" b="1" i="1" u="sng">
                <a:solidFill>
                  <a:srgbClr val="FF0000"/>
                </a:solidFill>
              </a:rPr>
              <a:t>interests</a:t>
            </a:r>
            <a:r>
              <a:rPr lang="en" sz="2000"/>
              <a:t> over foreigners (other countries)</a:t>
            </a:r>
            <a:endParaRPr sz="2000"/>
          </a:p>
          <a:p>
            <a:pPr marL="457200" lvl="0" indent="-346075" algn="l" rtl="0">
              <a:spcBef>
                <a:spcPts val="0"/>
              </a:spcBef>
              <a:spcAft>
                <a:spcPts val="0"/>
              </a:spcAft>
              <a:buSzPct val="100000"/>
              <a:buChar char="●"/>
            </a:pPr>
            <a:r>
              <a:rPr lang="en" sz="2000"/>
              <a:t>Secretary of State John Hay </a:t>
            </a:r>
            <a:r>
              <a:rPr lang="en" sz="2000" b="1"/>
              <a:t>saw China as a</a:t>
            </a:r>
            <a:r>
              <a:rPr lang="en" sz="2000"/>
              <a:t> </a:t>
            </a:r>
            <a:r>
              <a:rPr lang="en" sz="2000" b="1"/>
              <a:t>vital market</a:t>
            </a:r>
            <a:r>
              <a:rPr lang="en" sz="2000"/>
              <a:t> for America’s new </a:t>
            </a:r>
            <a:r>
              <a:rPr lang="en" sz="2000" b="1"/>
              <a:t>industrial economy</a:t>
            </a:r>
            <a:endParaRPr sz="2000" b="1"/>
          </a:p>
          <a:p>
            <a:pPr marL="914400" lvl="1" indent="-346075" algn="l" rtl="0">
              <a:spcBef>
                <a:spcPts val="0"/>
              </a:spcBef>
              <a:spcAft>
                <a:spcPts val="0"/>
              </a:spcAft>
              <a:buSzPct val="100000"/>
              <a:buChar char="○"/>
            </a:pPr>
            <a:r>
              <a:rPr lang="en" sz="2000"/>
              <a:t>In 1899, he announced the</a:t>
            </a:r>
            <a:r>
              <a:rPr lang="en" sz="2000" b="1"/>
              <a:t> Open Door Policy</a:t>
            </a:r>
            <a:r>
              <a:rPr lang="en" sz="2000"/>
              <a:t>, </a:t>
            </a:r>
            <a:r>
              <a:rPr lang="en" sz="2000" b="1"/>
              <a:t>giving equal</a:t>
            </a:r>
            <a:r>
              <a:rPr lang="en" sz="2000"/>
              <a:t> </a:t>
            </a:r>
            <a:r>
              <a:rPr lang="en" sz="2000" b="1" i="1" u="sng">
                <a:solidFill>
                  <a:srgbClr val="FF0000"/>
                </a:solidFill>
              </a:rPr>
              <a:t>trading rights</a:t>
            </a:r>
            <a:r>
              <a:rPr lang="en" sz="2000"/>
              <a:t> </a:t>
            </a:r>
            <a:r>
              <a:rPr lang="en" sz="2000" b="1"/>
              <a:t>to all foreign nations in China</a:t>
            </a:r>
            <a:endParaRPr sz="2000" b="1"/>
          </a:p>
          <a:p>
            <a:pPr marL="914400" lvl="1" indent="-346075" algn="l" rtl="0">
              <a:spcBef>
                <a:spcPts val="0"/>
              </a:spcBef>
              <a:spcAft>
                <a:spcPts val="0"/>
              </a:spcAft>
              <a:buSzPct val="100000"/>
              <a:buChar char="○"/>
            </a:pPr>
            <a:r>
              <a:rPr lang="en" sz="2000"/>
              <a:t>He sent notes to the other major powers and </a:t>
            </a:r>
            <a:r>
              <a:rPr lang="en" sz="2000" b="1"/>
              <a:t>declared his policy to be in effect</a:t>
            </a:r>
            <a:endParaRPr sz="2000" b="1"/>
          </a:p>
          <a:p>
            <a:pPr marL="457200" lvl="0" indent="-346075" algn="l" rtl="0">
              <a:spcBef>
                <a:spcPts val="0"/>
              </a:spcBef>
              <a:spcAft>
                <a:spcPts val="0"/>
              </a:spcAft>
              <a:buSzPct val="100000"/>
              <a:buChar char="●"/>
            </a:pPr>
            <a:r>
              <a:rPr lang="en" sz="2000"/>
              <a:t>Boxer Rebellion: The ‘</a:t>
            </a:r>
            <a:r>
              <a:rPr lang="en" sz="2000" b="1" i="1" u="sng">
                <a:solidFill>
                  <a:srgbClr val="FF0000"/>
                </a:solidFill>
              </a:rPr>
              <a:t>boxers</a:t>
            </a:r>
            <a:r>
              <a:rPr lang="en" sz="2000"/>
              <a:t>’ were a group of Chinese who did not like the foreign </a:t>
            </a:r>
            <a:r>
              <a:rPr lang="en" sz="2000" b="1" i="1" u="sng">
                <a:solidFill>
                  <a:srgbClr val="FF0000"/>
                </a:solidFill>
              </a:rPr>
              <a:t>presence</a:t>
            </a:r>
            <a:r>
              <a:rPr lang="en" sz="2000"/>
              <a:t> in their country</a:t>
            </a:r>
            <a:endParaRPr sz="2000"/>
          </a:p>
          <a:p>
            <a:pPr marL="914400" lvl="1" indent="-346075" algn="l" rtl="0">
              <a:spcBef>
                <a:spcPts val="0"/>
              </a:spcBef>
              <a:spcAft>
                <a:spcPts val="0"/>
              </a:spcAft>
              <a:buSzPct val="100000"/>
              <a:buChar char="○"/>
            </a:pPr>
            <a:r>
              <a:rPr lang="en" sz="2000" b="1" i="1"/>
              <a:t>*Anti-Imperialists</a:t>
            </a:r>
            <a:endParaRPr sz="2000" b="1" i="1"/>
          </a:p>
        </p:txBody>
      </p:sp>
      <p:pic>
        <p:nvPicPr>
          <p:cNvPr id="211" name="Google Shape;211;p35"/>
          <p:cNvPicPr preferRelativeResize="0"/>
          <p:nvPr/>
        </p:nvPicPr>
        <p:blipFill rotWithShape="1">
          <a:blip r:embed="rId3">
            <a:alphaModFix/>
          </a:blip>
          <a:srcRect l="13728" t="5013" r="7101" b="6097"/>
          <a:stretch/>
        </p:blipFill>
        <p:spPr>
          <a:xfrm>
            <a:off x="5622250" y="1380450"/>
            <a:ext cx="3404100" cy="31842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91200" y="91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Boxer Rebellion</a:t>
            </a:r>
            <a:endParaRPr sz="4000"/>
          </a:p>
          <a:p>
            <a:pPr marL="0" lvl="0" indent="0" algn="l" rtl="0">
              <a:spcBef>
                <a:spcPts val="0"/>
              </a:spcBef>
              <a:spcAft>
                <a:spcPts val="0"/>
              </a:spcAft>
              <a:buNone/>
            </a:pPr>
            <a:endParaRPr sz="4000"/>
          </a:p>
        </p:txBody>
      </p:sp>
      <p:sp>
        <p:nvSpPr>
          <p:cNvPr id="217" name="Google Shape;217;p36"/>
          <p:cNvSpPr txBox="1">
            <a:spLocks noGrp="1"/>
          </p:cNvSpPr>
          <p:nvPr>
            <p:ph type="body" idx="2"/>
          </p:nvPr>
        </p:nvSpPr>
        <p:spPr>
          <a:xfrm>
            <a:off x="4572000" y="0"/>
            <a:ext cx="4572000" cy="5019600"/>
          </a:xfrm>
          <a:prstGeom prst="rect">
            <a:avLst/>
          </a:prstGeom>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SzPts val="2300"/>
              <a:buChar char="●"/>
            </a:pPr>
            <a:r>
              <a:rPr lang="en" sz="2300" b="1"/>
              <a:t>Secret societies</a:t>
            </a:r>
            <a:r>
              <a:rPr lang="en" sz="2300"/>
              <a:t> </a:t>
            </a:r>
            <a:r>
              <a:rPr lang="en" sz="2300" b="1"/>
              <a:t>formed in China</a:t>
            </a:r>
            <a:r>
              <a:rPr lang="en" sz="2300"/>
              <a:t> that spoke about </a:t>
            </a:r>
            <a:r>
              <a:rPr lang="en" sz="2300" b="1" i="1" u="sng">
                <a:solidFill>
                  <a:srgbClr val="FF0000"/>
                </a:solidFill>
              </a:rPr>
              <a:t>driving</a:t>
            </a:r>
            <a:r>
              <a:rPr lang="en" sz="2300"/>
              <a:t> </a:t>
            </a:r>
            <a:r>
              <a:rPr lang="en" sz="2300" b="1"/>
              <a:t>out all foreigners</a:t>
            </a:r>
            <a:endParaRPr sz="2300" b="1"/>
          </a:p>
          <a:p>
            <a:pPr marL="914400" lvl="1" indent="-361950" algn="l" rtl="0">
              <a:lnSpc>
                <a:spcPct val="100000"/>
              </a:lnSpc>
              <a:spcBef>
                <a:spcPts val="0"/>
              </a:spcBef>
              <a:spcAft>
                <a:spcPts val="0"/>
              </a:spcAft>
              <a:buSzPts val="2100"/>
              <a:buChar char="○"/>
            </a:pPr>
            <a:r>
              <a:rPr lang="en" sz="2100"/>
              <a:t>Rebellion led by “boxers” because they practiced martial arts</a:t>
            </a:r>
            <a:endParaRPr sz="2100"/>
          </a:p>
          <a:p>
            <a:pPr marL="457200" lvl="0" indent="-374650" algn="l" rtl="0">
              <a:lnSpc>
                <a:spcPct val="100000"/>
              </a:lnSpc>
              <a:spcBef>
                <a:spcPts val="0"/>
              </a:spcBef>
              <a:spcAft>
                <a:spcPts val="0"/>
              </a:spcAft>
              <a:buSzPts val="2300"/>
              <a:buChar char="●"/>
            </a:pPr>
            <a:r>
              <a:rPr lang="en" sz="2300"/>
              <a:t>1900: Chinese Boxers began killing foreigners</a:t>
            </a:r>
            <a:endParaRPr sz="2300"/>
          </a:p>
          <a:p>
            <a:pPr marL="457200" lvl="0" indent="-374650" algn="l" rtl="0">
              <a:lnSpc>
                <a:spcPct val="100000"/>
              </a:lnSpc>
              <a:spcBef>
                <a:spcPts val="0"/>
              </a:spcBef>
              <a:spcAft>
                <a:spcPts val="0"/>
              </a:spcAft>
              <a:buSzPts val="2300"/>
              <a:buChar char="●"/>
            </a:pPr>
            <a:r>
              <a:rPr lang="en" sz="2300"/>
              <a:t>August 14, 1900: 2500 American soldiers were joined by British, French, German, and Japanese soldiers</a:t>
            </a:r>
            <a:endParaRPr sz="2300"/>
          </a:p>
          <a:p>
            <a:pPr marL="457200" lvl="0" indent="-374650" algn="l" rtl="0">
              <a:lnSpc>
                <a:spcPct val="100000"/>
              </a:lnSpc>
              <a:spcBef>
                <a:spcPts val="0"/>
              </a:spcBef>
              <a:spcAft>
                <a:spcPts val="0"/>
              </a:spcAft>
              <a:buSzPts val="2300"/>
              <a:buChar char="●"/>
            </a:pPr>
            <a:r>
              <a:rPr lang="en" sz="2300" b="1"/>
              <a:t>September 7, 1900: Rebellion ended</a:t>
            </a:r>
            <a:endParaRPr sz="2300" b="1"/>
          </a:p>
        </p:txBody>
      </p:sp>
      <p:pic>
        <p:nvPicPr>
          <p:cNvPr id="218" name="Google Shape;218;p36" descr="Boxer Rebellion | Boxer rebellion, History, Chinese history"/>
          <p:cNvPicPr preferRelativeResize="0"/>
          <p:nvPr/>
        </p:nvPicPr>
        <p:blipFill>
          <a:blip r:embed="rId3">
            <a:alphaModFix/>
          </a:blip>
          <a:stretch>
            <a:fillRect/>
          </a:stretch>
        </p:blipFill>
        <p:spPr>
          <a:xfrm>
            <a:off x="91200" y="2744448"/>
            <a:ext cx="2266600" cy="2275025"/>
          </a:xfrm>
          <a:prstGeom prst="rect">
            <a:avLst/>
          </a:prstGeom>
          <a:noFill/>
          <a:ln w="19050" cap="flat" cmpd="sng">
            <a:solidFill>
              <a:srgbClr val="000000"/>
            </a:solidFill>
            <a:prstDash val="solid"/>
            <a:round/>
            <a:headEnd type="none" w="sm" len="sm"/>
            <a:tailEnd type="none" w="sm" len="sm"/>
          </a:ln>
        </p:spPr>
      </p:pic>
      <p:pic>
        <p:nvPicPr>
          <p:cNvPr id="219" name="Google Shape;219;p36" descr="Boxer Rebellion surfaces again in China - UCA News"/>
          <p:cNvPicPr preferRelativeResize="0"/>
          <p:nvPr/>
        </p:nvPicPr>
        <p:blipFill>
          <a:blip r:embed="rId4">
            <a:alphaModFix/>
          </a:blip>
          <a:stretch>
            <a:fillRect/>
          </a:stretch>
        </p:blipFill>
        <p:spPr>
          <a:xfrm>
            <a:off x="91200" y="765150"/>
            <a:ext cx="2266600" cy="1806600"/>
          </a:xfrm>
          <a:prstGeom prst="rect">
            <a:avLst/>
          </a:prstGeom>
          <a:noFill/>
          <a:ln w="9525" cap="flat" cmpd="sng">
            <a:solidFill>
              <a:srgbClr val="000000"/>
            </a:solidFill>
            <a:prstDash val="solid"/>
            <a:round/>
            <a:headEnd type="none" w="sm" len="sm"/>
            <a:tailEnd type="none" w="sm" len="sm"/>
          </a:ln>
        </p:spPr>
      </p:pic>
      <p:pic>
        <p:nvPicPr>
          <p:cNvPr id="220" name="Google Shape;220;p36" descr="The Boxer Rebellion - ArcGIS StoryMaps"/>
          <p:cNvPicPr preferRelativeResize="0"/>
          <p:nvPr/>
        </p:nvPicPr>
        <p:blipFill>
          <a:blip r:embed="rId5">
            <a:alphaModFix/>
          </a:blip>
          <a:stretch>
            <a:fillRect/>
          </a:stretch>
        </p:blipFill>
        <p:spPr>
          <a:xfrm>
            <a:off x="2480150" y="765150"/>
            <a:ext cx="2091850" cy="2469225"/>
          </a:xfrm>
          <a:prstGeom prst="rect">
            <a:avLst/>
          </a:prstGeom>
          <a:noFill/>
          <a:ln>
            <a:noFill/>
          </a:ln>
        </p:spPr>
      </p:pic>
      <p:pic>
        <p:nvPicPr>
          <p:cNvPr id="221" name="Google Shape;221;p36" descr="Boxer Rebellion 1899-1901 – Aviation &amp; Nature Photography"/>
          <p:cNvPicPr preferRelativeResize="0"/>
          <p:nvPr/>
        </p:nvPicPr>
        <p:blipFill>
          <a:blip r:embed="rId6">
            <a:alphaModFix/>
          </a:blip>
          <a:stretch>
            <a:fillRect/>
          </a:stretch>
        </p:blipFill>
        <p:spPr>
          <a:xfrm>
            <a:off x="2480150" y="3335425"/>
            <a:ext cx="2091850" cy="1705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7" descr="Thanks to Xios, Alan Haskayne, Lachlan Lindenmayer, William Crabb, Derpvic, Seth Reeves and all my other Patrons. If you want to help out - https://www.patreon.com/Jabzy?ty=h" title="Boxer Rebellion | 3 Minute Histor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descr="https://www.teacherspayteachers.com/Product/The-Goals-of-American-Imperialism-Bundle-2851585&#10;&#10;Do you need a comprehensive and engaging lesson on the goals of American Imperialism? This is the bundle you've been looking for!&#10;&#10;This &quot;Goals of American Imperialism&quot; Bundle includes:&#10;&#10;1) A customizable lecture that you can adjust to meet your needs and the needs of your students. This bundle includes a version of this lecture in Keynote (Mac), Powerpoint (PC), and PDF format for users of every operating system.&#10;&#10;2) A graphic organizer-based activity that assess your students's comprehension of &#10;Admiral Alfred T. Mahan's plan for an American empire. Your class will be able to list the goals Admiral Mahan declared that the United States would need to accomplish, and then critically think as to how each goal could lead to American military influence worldwide. Your students will also analyze the factors that fueled American imperialism and how they inspired the push to expand across the oceans.&#10;&#10;3) A detailed answer key to the lesson activity to save you time and help guide student comprehension.&#10;&#10;There is also an option to just purchase the activity with an aligned key.  You can purchase that at this link.&#10;&#10;https://www.teacherspayteachers.com/Product/Ambitions-for-an-American-Empire-Activity-2839861" title="Objective 3.1- Goals of American Imperialism">
            <a:hlinkClick r:id="rId3"/>
          </p:cNvPr>
          <p:cNvPicPr preferRelativeResize="0"/>
          <p:nvPr/>
        </p:nvPicPr>
        <p:blipFill>
          <a:blip r:embed="rId4">
            <a:alphaModFix/>
          </a:blip>
          <a:stretch>
            <a:fillRect/>
          </a:stretch>
        </p:blipFill>
        <p:spPr>
          <a:xfrm>
            <a:off x="152400" y="152400"/>
            <a:ext cx="8796450" cy="478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84150" y="57150"/>
            <a:ext cx="897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What is imperialism/expansionism? How is it accomplished?</a:t>
            </a:r>
            <a:endParaRPr sz="3600"/>
          </a:p>
        </p:txBody>
      </p:sp>
      <p:sp>
        <p:nvSpPr>
          <p:cNvPr id="76" name="Google Shape;76;p16"/>
          <p:cNvSpPr txBox="1">
            <a:spLocks noGrp="1"/>
          </p:cNvSpPr>
          <p:nvPr>
            <p:ph type="body" idx="1"/>
          </p:nvPr>
        </p:nvSpPr>
        <p:spPr>
          <a:xfrm>
            <a:off x="67600" y="1240575"/>
            <a:ext cx="4811700" cy="37662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Char char="●"/>
            </a:pPr>
            <a:r>
              <a:rPr lang="en" sz="1900" b="1" i="1" u="sng">
                <a:solidFill>
                  <a:srgbClr val="FF0000"/>
                </a:solidFill>
              </a:rPr>
              <a:t>Imperialism</a:t>
            </a:r>
            <a:r>
              <a:rPr lang="en" sz="1900"/>
              <a:t>: </a:t>
            </a:r>
            <a:r>
              <a:rPr lang="en" sz="1900" b="1"/>
              <a:t>stronger nations</a:t>
            </a:r>
            <a:r>
              <a:rPr lang="en" sz="1900"/>
              <a:t> (countries) </a:t>
            </a:r>
            <a:r>
              <a:rPr lang="en" sz="1900" b="1"/>
              <a:t>try to expand</a:t>
            </a:r>
            <a:r>
              <a:rPr lang="en" sz="1900"/>
              <a:t> (get bigger) </a:t>
            </a:r>
            <a:r>
              <a:rPr lang="en" sz="1900" b="1"/>
              <a:t>&amp; create empires</a:t>
            </a:r>
            <a:endParaRPr sz="1900" b="1"/>
          </a:p>
          <a:p>
            <a:pPr marL="914400" lvl="1" indent="-330200" algn="l" rtl="0">
              <a:lnSpc>
                <a:spcPct val="100000"/>
              </a:lnSpc>
              <a:spcBef>
                <a:spcPts val="0"/>
              </a:spcBef>
              <a:spcAft>
                <a:spcPts val="0"/>
              </a:spcAft>
              <a:buSzPts val="1600"/>
              <a:buChar char="○"/>
            </a:pPr>
            <a:r>
              <a:rPr lang="en" sz="1600" b="1"/>
              <a:t>Goal</a:t>
            </a:r>
            <a:r>
              <a:rPr lang="en" sz="1600"/>
              <a:t>: extend their </a:t>
            </a:r>
            <a:r>
              <a:rPr lang="en" sz="1600" b="1" i="1" u="sng">
                <a:solidFill>
                  <a:srgbClr val="FF0000"/>
                </a:solidFill>
              </a:rPr>
              <a:t>borders</a:t>
            </a:r>
            <a:r>
              <a:rPr lang="en" sz="1600">
                <a:solidFill>
                  <a:srgbClr val="FF0000"/>
                </a:solidFill>
              </a:rPr>
              <a:t> </a:t>
            </a:r>
            <a:r>
              <a:rPr lang="en" sz="1600"/>
              <a:t>(</a:t>
            </a:r>
            <a:r>
              <a:rPr lang="en" sz="1600" b="1"/>
              <a:t>America has been expanding its size for many years - </a:t>
            </a:r>
            <a:r>
              <a:rPr lang="en" sz="1600" b="1" i="1"/>
              <a:t>Manifest Destiny</a:t>
            </a:r>
            <a:r>
              <a:rPr lang="en" sz="1600"/>
              <a:t>)</a:t>
            </a:r>
            <a:endParaRPr sz="1600"/>
          </a:p>
          <a:p>
            <a:pPr marL="914400" lvl="1" indent="-317500" algn="l" rtl="0">
              <a:lnSpc>
                <a:spcPct val="100000"/>
              </a:lnSpc>
              <a:spcBef>
                <a:spcPts val="0"/>
              </a:spcBef>
              <a:spcAft>
                <a:spcPts val="0"/>
              </a:spcAft>
              <a:buSzPts val="1400"/>
              <a:buChar char="○"/>
            </a:pPr>
            <a:r>
              <a:rPr lang="en" sz="1600"/>
              <a:t>For the first time, we will look </a:t>
            </a:r>
            <a:r>
              <a:rPr lang="en" sz="1600" i="1"/>
              <a:t>beyond the American continent</a:t>
            </a:r>
            <a:endParaRPr sz="1600"/>
          </a:p>
          <a:p>
            <a:pPr marL="457200" lvl="0" indent="-349250" algn="l" rtl="0">
              <a:lnSpc>
                <a:spcPct val="100000"/>
              </a:lnSpc>
              <a:spcBef>
                <a:spcPts val="0"/>
              </a:spcBef>
              <a:spcAft>
                <a:spcPts val="0"/>
              </a:spcAft>
              <a:buSzPts val="1900"/>
              <a:buChar char="●"/>
            </a:pPr>
            <a:r>
              <a:rPr lang="en" sz="1900" b="1"/>
              <a:t>Accomplished by</a:t>
            </a:r>
            <a:r>
              <a:rPr lang="en" sz="1900"/>
              <a:t> </a:t>
            </a:r>
            <a:r>
              <a:rPr lang="en" sz="1900" b="1" i="1" u="sng">
                <a:solidFill>
                  <a:srgbClr val="FF0000"/>
                </a:solidFill>
              </a:rPr>
              <a:t>dominating</a:t>
            </a:r>
            <a:r>
              <a:rPr lang="en" sz="1900"/>
              <a:t> </a:t>
            </a:r>
            <a:r>
              <a:rPr lang="en" sz="1900" b="1"/>
              <a:t>or controlling weaker nations</a:t>
            </a:r>
            <a:r>
              <a:rPr lang="en" sz="1900"/>
              <a:t>:</a:t>
            </a:r>
            <a:endParaRPr sz="1900"/>
          </a:p>
          <a:p>
            <a:pPr marL="914400" lvl="1" indent="-330200" algn="l" rtl="0">
              <a:lnSpc>
                <a:spcPct val="100000"/>
              </a:lnSpc>
              <a:spcBef>
                <a:spcPts val="0"/>
              </a:spcBef>
              <a:spcAft>
                <a:spcPts val="0"/>
              </a:spcAft>
              <a:buSzPts val="1600"/>
              <a:buChar char="○"/>
            </a:pPr>
            <a:r>
              <a:rPr lang="en" sz="1600"/>
              <a:t>Economically (</a:t>
            </a:r>
            <a:r>
              <a:rPr lang="en" sz="1600" b="1"/>
              <a:t>money</a:t>
            </a:r>
            <a:r>
              <a:rPr lang="en" sz="1600"/>
              <a:t>)</a:t>
            </a:r>
            <a:endParaRPr sz="1600"/>
          </a:p>
          <a:p>
            <a:pPr marL="914400" lvl="1" indent="-330200" algn="l" rtl="0">
              <a:lnSpc>
                <a:spcPct val="100000"/>
              </a:lnSpc>
              <a:spcBef>
                <a:spcPts val="0"/>
              </a:spcBef>
              <a:spcAft>
                <a:spcPts val="0"/>
              </a:spcAft>
              <a:buSzPts val="1600"/>
              <a:buChar char="○"/>
            </a:pPr>
            <a:r>
              <a:rPr lang="en" sz="1600"/>
              <a:t>Militarily (war)</a:t>
            </a:r>
            <a:endParaRPr sz="1600"/>
          </a:p>
          <a:p>
            <a:pPr marL="914400" lvl="1" indent="-330200" algn="l" rtl="0">
              <a:lnSpc>
                <a:spcPct val="100000"/>
              </a:lnSpc>
              <a:spcBef>
                <a:spcPts val="0"/>
              </a:spcBef>
              <a:spcAft>
                <a:spcPts val="0"/>
              </a:spcAft>
              <a:buSzPts val="1600"/>
              <a:buChar char="○"/>
            </a:pPr>
            <a:r>
              <a:rPr lang="en" sz="1600"/>
              <a:t>Politically (politics &amp; laws)</a:t>
            </a:r>
            <a:endParaRPr sz="1600"/>
          </a:p>
          <a:p>
            <a:pPr marL="0" lvl="0" indent="0" algn="l" rtl="0">
              <a:spcBef>
                <a:spcPts val="1200"/>
              </a:spcBef>
              <a:spcAft>
                <a:spcPts val="1200"/>
              </a:spcAft>
              <a:buNone/>
            </a:pPr>
            <a:endParaRPr sz="2100"/>
          </a:p>
        </p:txBody>
      </p:sp>
      <p:pic>
        <p:nvPicPr>
          <p:cNvPr id="77" name="Google Shape;77;p16"/>
          <p:cNvPicPr preferRelativeResize="0"/>
          <p:nvPr/>
        </p:nvPicPr>
        <p:blipFill>
          <a:blip r:embed="rId3">
            <a:alphaModFix/>
          </a:blip>
          <a:stretch>
            <a:fillRect/>
          </a:stretch>
        </p:blipFill>
        <p:spPr>
          <a:xfrm>
            <a:off x="5091300" y="1358963"/>
            <a:ext cx="2044376" cy="1497482"/>
          </a:xfrm>
          <a:prstGeom prst="rect">
            <a:avLst/>
          </a:prstGeom>
          <a:noFill/>
          <a:ln>
            <a:noFill/>
          </a:ln>
        </p:spPr>
      </p:pic>
      <p:pic>
        <p:nvPicPr>
          <p:cNvPr id="78" name="Google Shape;78;p16"/>
          <p:cNvPicPr preferRelativeResize="0"/>
          <p:nvPr/>
        </p:nvPicPr>
        <p:blipFill rotWithShape="1">
          <a:blip r:embed="rId4">
            <a:alphaModFix/>
          </a:blip>
          <a:srcRect l="19325" t="9157" r="18636" b="8928"/>
          <a:stretch/>
        </p:blipFill>
        <p:spPr>
          <a:xfrm>
            <a:off x="7258450" y="1349450"/>
            <a:ext cx="1657175" cy="1516500"/>
          </a:xfrm>
          <a:prstGeom prst="rect">
            <a:avLst/>
          </a:prstGeom>
          <a:noFill/>
          <a:ln>
            <a:noFill/>
          </a:ln>
        </p:spPr>
      </p:pic>
      <p:pic>
        <p:nvPicPr>
          <p:cNvPr id="79" name="Google Shape;79;p16"/>
          <p:cNvPicPr preferRelativeResize="0"/>
          <p:nvPr/>
        </p:nvPicPr>
        <p:blipFill rotWithShape="1">
          <a:blip r:embed="rId5">
            <a:alphaModFix/>
          </a:blip>
          <a:srcRect b="16583"/>
          <a:stretch/>
        </p:blipFill>
        <p:spPr>
          <a:xfrm>
            <a:off x="6916250" y="3091650"/>
            <a:ext cx="2044375" cy="1691850"/>
          </a:xfrm>
          <a:prstGeom prst="rect">
            <a:avLst/>
          </a:prstGeom>
          <a:noFill/>
          <a:ln>
            <a:noFill/>
          </a:ln>
        </p:spPr>
      </p:pic>
      <p:pic>
        <p:nvPicPr>
          <p:cNvPr id="80" name="Google Shape;80;p16"/>
          <p:cNvPicPr preferRelativeResize="0"/>
          <p:nvPr/>
        </p:nvPicPr>
        <p:blipFill>
          <a:blip r:embed="rId6">
            <a:alphaModFix/>
          </a:blip>
          <a:stretch>
            <a:fillRect/>
          </a:stretch>
        </p:blipFill>
        <p:spPr>
          <a:xfrm>
            <a:off x="4879151" y="3148150"/>
            <a:ext cx="2107574" cy="169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descr="America grew from a colony to a superpower in 200 years.&#10;&#10;Help us make more ambitious videos by joining the Vox Video Lab. It gets you exclusive perks, like livestream Q&amp;As with all the Vox creators, a badge that levels up over time, and video extras bringing you closer to our work! Learn more at http://bit.ly/video-lab&#10;&#10;2:07 Correction: Cuba seceded from the US in 1902. &#10;&#10;With over 800 military bases around the globe, the US is easily the most powerful nation on earth. But it wasn't always this way. The US once played an insignificant role in global affairs. In this 8-minute video, you can see the transformation. &#10;&#10;Military budget data: https://www.nationalpriorities.org/campaigns/military-spending-united-states/&#10;&#10;US foreign bases based on David Vine's book, &quot;Base Nation&quot; http://www.davidvine.net/base-nation.html&#10;&#10;Troop numbers: &quot;Total Military Personnel and Dependent End Strength By Service, Regional Area, and Country&quot;. Defense Manpower Data Center. November 7, 2016.&#10;&#10;Vox.com is a news website that helps you cut through the noise and understand what's really driving the events in the headlines. Check out http://www.vox.com&#10;&#10;Check out our full video catalog: http://goo.gl/IZONyE&#10;Follow Vox on Twitter: http://goo.gl/XFrZ5H&#10;Or on Facebook: http://goo.gl/U2g06o" title="How America became a superpower">
            <a:hlinkClick r:id="rId3"/>
          </p:cNvPr>
          <p:cNvPicPr preferRelativeResize="0"/>
          <p:nvPr/>
        </p:nvPicPr>
        <p:blipFill>
          <a:blip r:embed="rId4">
            <a:alphaModFix/>
          </a:blip>
          <a:stretch>
            <a:fillRect/>
          </a:stretch>
        </p:blipFill>
        <p:spPr>
          <a:xfrm>
            <a:off x="168625" y="156500"/>
            <a:ext cx="8756700" cy="486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01100" y="108225"/>
            <a:ext cx="894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Why did the U.S. engage in expansionism?</a:t>
            </a:r>
            <a:endParaRPr sz="3600"/>
          </a:p>
        </p:txBody>
      </p:sp>
      <p:sp>
        <p:nvSpPr>
          <p:cNvPr id="91" name="Google Shape;91;p18"/>
          <p:cNvSpPr txBox="1">
            <a:spLocks noGrp="1"/>
          </p:cNvSpPr>
          <p:nvPr>
            <p:ph type="body" idx="1"/>
          </p:nvPr>
        </p:nvSpPr>
        <p:spPr>
          <a:xfrm>
            <a:off x="101100" y="1354550"/>
            <a:ext cx="3734700" cy="36813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b="1"/>
              <a:t>European Imperialism</a:t>
            </a:r>
            <a:endParaRPr sz="1900"/>
          </a:p>
          <a:p>
            <a:pPr marL="914400" lvl="1" indent="-349250" algn="l" rtl="0">
              <a:spcBef>
                <a:spcPts val="0"/>
              </a:spcBef>
              <a:spcAft>
                <a:spcPts val="0"/>
              </a:spcAft>
              <a:buSzPts val="1900"/>
              <a:buChar char="○"/>
            </a:pPr>
            <a:r>
              <a:rPr lang="en" sz="1900"/>
              <a:t>U.S. believed they were going to get left behind</a:t>
            </a:r>
            <a:endParaRPr sz="1900"/>
          </a:p>
          <a:p>
            <a:pPr marL="457200" lvl="0" indent="-349250" algn="l" rtl="0">
              <a:spcBef>
                <a:spcPts val="0"/>
              </a:spcBef>
              <a:spcAft>
                <a:spcPts val="0"/>
              </a:spcAft>
              <a:buSzPts val="1900"/>
              <a:buChar char="●"/>
            </a:pPr>
            <a:r>
              <a:rPr lang="en" sz="1900"/>
              <a:t>Colonies would provide raw </a:t>
            </a:r>
            <a:r>
              <a:rPr lang="en" sz="1900" b="1" i="1" u="sng">
                <a:solidFill>
                  <a:srgbClr val="FF0000"/>
                </a:solidFill>
              </a:rPr>
              <a:t>materials</a:t>
            </a:r>
            <a:r>
              <a:rPr lang="en" sz="1900"/>
              <a:t> to export (sell):</a:t>
            </a:r>
            <a:endParaRPr sz="1900"/>
          </a:p>
          <a:p>
            <a:pPr marL="914400" lvl="1" indent="-349250" algn="l" rtl="0">
              <a:spcBef>
                <a:spcPts val="0"/>
              </a:spcBef>
              <a:spcAft>
                <a:spcPts val="0"/>
              </a:spcAft>
              <a:buSzPts val="1900"/>
              <a:buChar char="○"/>
            </a:pPr>
            <a:r>
              <a:rPr lang="en" sz="1900" b="1" i="1" u="sng">
                <a:solidFill>
                  <a:srgbClr val="FF0000"/>
                </a:solidFill>
              </a:rPr>
              <a:t>Crops</a:t>
            </a:r>
            <a:r>
              <a:rPr lang="en" sz="1900"/>
              <a:t> (coffee, bananas, pineapples)</a:t>
            </a:r>
            <a:endParaRPr sz="1900"/>
          </a:p>
          <a:p>
            <a:pPr marL="914400" lvl="1" indent="-349250" algn="l" rtl="0">
              <a:spcBef>
                <a:spcPts val="0"/>
              </a:spcBef>
              <a:spcAft>
                <a:spcPts val="0"/>
              </a:spcAft>
              <a:buSzPts val="1900"/>
              <a:buChar char="○"/>
            </a:pPr>
            <a:r>
              <a:rPr lang="en" sz="1900" b="1" i="1" u="sng">
                <a:solidFill>
                  <a:srgbClr val="FF0000"/>
                </a:solidFill>
              </a:rPr>
              <a:t>Resources</a:t>
            </a:r>
            <a:r>
              <a:rPr lang="en" sz="1900"/>
              <a:t> (oil, gold)</a:t>
            </a:r>
            <a:endParaRPr sz="1900"/>
          </a:p>
        </p:txBody>
      </p:sp>
      <p:pic>
        <p:nvPicPr>
          <p:cNvPr id="92" name="Google Shape;92;p18" descr="download.png"/>
          <p:cNvPicPr preferRelativeResize="0"/>
          <p:nvPr/>
        </p:nvPicPr>
        <p:blipFill rotWithShape="1">
          <a:blip r:embed="rId3">
            <a:alphaModFix/>
          </a:blip>
          <a:srcRect/>
          <a:stretch/>
        </p:blipFill>
        <p:spPr>
          <a:xfrm>
            <a:off x="6923225" y="476025"/>
            <a:ext cx="2119675" cy="1897675"/>
          </a:xfrm>
          <a:prstGeom prst="rect">
            <a:avLst/>
          </a:prstGeom>
          <a:noFill/>
          <a:ln>
            <a:noFill/>
          </a:ln>
        </p:spPr>
      </p:pic>
      <p:pic>
        <p:nvPicPr>
          <p:cNvPr id="93" name="Google Shape;93;p18"/>
          <p:cNvPicPr preferRelativeResize="0"/>
          <p:nvPr/>
        </p:nvPicPr>
        <p:blipFill rotWithShape="1">
          <a:blip r:embed="rId4">
            <a:alphaModFix/>
          </a:blip>
          <a:srcRect/>
          <a:stretch/>
        </p:blipFill>
        <p:spPr>
          <a:xfrm>
            <a:off x="4047675" y="2469925"/>
            <a:ext cx="3123226" cy="254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631800"/>
            <a:ext cx="42603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200"/>
              <a:t>Mastery Check:</a:t>
            </a:r>
            <a:endParaRPr sz="3200"/>
          </a:p>
        </p:txBody>
      </p:sp>
      <p:sp>
        <p:nvSpPr>
          <p:cNvPr id="99" name="Google Shape;99;p19"/>
          <p:cNvSpPr txBox="1">
            <a:spLocks noGrp="1"/>
          </p:cNvSpPr>
          <p:nvPr>
            <p:ph type="body" idx="1"/>
          </p:nvPr>
        </p:nvSpPr>
        <p:spPr>
          <a:xfrm>
            <a:off x="67600" y="1387500"/>
            <a:ext cx="3940500" cy="30780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400"/>
              <a:t>What is imperialism/expansionism?</a:t>
            </a:r>
            <a:endParaRPr sz="2400"/>
          </a:p>
          <a:p>
            <a:pPr marL="457200" lvl="0" indent="-369570" algn="ctr" rtl="0">
              <a:spcBef>
                <a:spcPts val="1200"/>
              </a:spcBef>
              <a:spcAft>
                <a:spcPts val="0"/>
              </a:spcAft>
              <a:buSzPct val="100000"/>
              <a:buAutoNum type="alphaUcPeriod"/>
            </a:pPr>
            <a:r>
              <a:rPr lang="en" sz="2400"/>
              <a:t>Gaining territory through war</a:t>
            </a:r>
            <a:endParaRPr sz="2400"/>
          </a:p>
          <a:p>
            <a:pPr marL="457200" lvl="0" indent="-369570" algn="ctr" rtl="0">
              <a:spcBef>
                <a:spcPts val="0"/>
              </a:spcBef>
              <a:spcAft>
                <a:spcPts val="0"/>
              </a:spcAft>
              <a:buSzPct val="100000"/>
              <a:buAutoNum type="alphaUcPeriod"/>
            </a:pPr>
            <a:r>
              <a:rPr lang="en" sz="2400"/>
              <a:t>Growing through trade</a:t>
            </a:r>
            <a:endParaRPr sz="2400"/>
          </a:p>
          <a:p>
            <a:pPr marL="457200" lvl="0" indent="-369570" algn="ctr" rtl="0">
              <a:spcBef>
                <a:spcPts val="0"/>
              </a:spcBef>
              <a:spcAft>
                <a:spcPts val="0"/>
              </a:spcAft>
              <a:buSzPct val="100000"/>
              <a:buAutoNum type="alphaUcPeriod"/>
            </a:pPr>
            <a:r>
              <a:rPr lang="en" sz="2400"/>
              <a:t>Voting for control</a:t>
            </a:r>
            <a:endParaRPr sz="2400"/>
          </a:p>
          <a:p>
            <a:pPr marL="457200" lvl="0" indent="-369570" algn="ctr" rtl="0">
              <a:spcBef>
                <a:spcPts val="0"/>
              </a:spcBef>
              <a:spcAft>
                <a:spcPts val="0"/>
              </a:spcAft>
              <a:buSzPct val="100000"/>
              <a:buAutoNum type="alphaUcPeriod"/>
            </a:pPr>
            <a:r>
              <a:rPr lang="en" sz="2400"/>
              <a:t>Growing territory borders</a:t>
            </a:r>
            <a:endParaRPr sz="2400"/>
          </a:p>
        </p:txBody>
      </p:sp>
      <p:pic>
        <p:nvPicPr>
          <p:cNvPr id="100" name="Google Shape;100;p19"/>
          <p:cNvPicPr preferRelativeResize="0"/>
          <p:nvPr/>
        </p:nvPicPr>
        <p:blipFill>
          <a:blip r:embed="rId3">
            <a:alphaModFix/>
          </a:blip>
          <a:stretch>
            <a:fillRect/>
          </a:stretch>
        </p:blipFill>
        <p:spPr>
          <a:xfrm>
            <a:off x="4193350" y="635525"/>
            <a:ext cx="4866700" cy="4013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0" y="4233725"/>
            <a:ext cx="91440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a:t>What are the characteristics of imperialism?</a:t>
            </a:r>
            <a:endParaRPr sz="3200"/>
          </a:p>
        </p:txBody>
      </p:sp>
      <p:graphicFrame>
        <p:nvGraphicFramePr>
          <p:cNvPr id="106" name="Google Shape;106;p20"/>
          <p:cNvGraphicFramePr/>
          <p:nvPr/>
        </p:nvGraphicFramePr>
        <p:xfrm>
          <a:off x="381650" y="570325"/>
          <a:ext cx="3000000" cy="3000000"/>
        </p:xfrm>
        <a:graphic>
          <a:graphicData uri="http://schemas.openxmlformats.org/drawingml/2006/table">
            <a:tbl>
              <a:tblPr>
                <a:noFill/>
                <a:tableStyleId>{864481A8-C758-4375-8B92-A83DC85C2F63}</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500600">
                <a:tc>
                  <a:txBody>
                    <a:bodyPr/>
                    <a:lstStyle/>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Annexation - New Territories</a:t>
                      </a:r>
                      <a:endParaRPr sz="3000">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ctr" rtl="0">
                        <a:spcBef>
                          <a:spcPts val="0"/>
                        </a:spcBef>
                        <a:spcAft>
                          <a:spcPts val="0"/>
                        </a:spcAft>
                        <a:buNone/>
                      </a:pPr>
                      <a:r>
                        <a:rPr lang="en" sz="2500">
                          <a:latin typeface="Proxima Nova"/>
                          <a:ea typeface="Proxima Nova"/>
                          <a:cs typeface="Proxima Nova"/>
                          <a:sym typeface="Proxima Nova"/>
                        </a:rPr>
                        <a:t>Military Conquest - Increase the navy</a:t>
                      </a:r>
                      <a:endParaRPr sz="2500">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0"/>
                  </a:ext>
                </a:extLst>
              </a:tr>
              <a:tr h="1500600">
                <a:tc>
                  <a:txBody>
                    <a:bodyPr/>
                    <a:lstStyle/>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Economic Domination</a:t>
                      </a:r>
                      <a:endParaRPr sz="3000">
                        <a:latin typeface="Proxima Nova"/>
                        <a:ea typeface="Proxima Nova"/>
                        <a:cs typeface="Proxima Nova"/>
                        <a:sym typeface="Proxima Nova"/>
                      </a:endParaRPr>
                    </a:p>
                  </a:txBody>
                  <a:tcPr marL="91425" marR="91425" marT="91425" marB="91425"/>
                </a:tc>
                <a:tc>
                  <a:txBody>
                    <a:bodyPr/>
                    <a:lstStyle/>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ctr" rtl="0">
                        <a:spcBef>
                          <a:spcPts val="0"/>
                        </a:spcBef>
                        <a:spcAft>
                          <a:spcPts val="0"/>
                        </a:spcAft>
                        <a:buNone/>
                      </a:pPr>
                      <a:r>
                        <a:rPr lang="en" sz="2600">
                          <a:latin typeface="Proxima Nova"/>
                          <a:ea typeface="Proxima Nova"/>
                          <a:cs typeface="Proxima Nova"/>
                          <a:sym typeface="Proxima Nova"/>
                        </a:rPr>
                        <a:t>Spheres of Influence - Latin America</a:t>
                      </a:r>
                      <a:endParaRPr sz="2600">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125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Annexation</a:t>
            </a:r>
            <a:endParaRPr sz="4000"/>
          </a:p>
        </p:txBody>
      </p:sp>
      <p:sp>
        <p:nvSpPr>
          <p:cNvPr id="112" name="Google Shape;112;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 sz="2500"/>
              <a:t>To </a:t>
            </a:r>
            <a:r>
              <a:rPr lang="en" sz="2500" b="1" i="1" u="sng">
                <a:solidFill>
                  <a:srgbClr val="FF0000"/>
                </a:solidFill>
              </a:rPr>
              <a:t>add</a:t>
            </a:r>
            <a:r>
              <a:rPr lang="en" sz="2500"/>
              <a:t> a territory or an area into the U.S.</a:t>
            </a:r>
            <a:endParaRPr sz="2500"/>
          </a:p>
          <a:p>
            <a:pPr marL="457200" lvl="0" indent="-387350" algn="l" rtl="0">
              <a:spcBef>
                <a:spcPts val="0"/>
              </a:spcBef>
              <a:spcAft>
                <a:spcPts val="0"/>
              </a:spcAft>
              <a:buSzPts val="2500"/>
              <a:buChar char="●"/>
            </a:pPr>
            <a:r>
              <a:rPr lang="en" sz="2500"/>
              <a:t>What two major areas does the U.S. annex add during this time?</a:t>
            </a:r>
            <a:endParaRPr sz="2500"/>
          </a:p>
          <a:p>
            <a:pPr marL="914400" lvl="1" indent="-374650" algn="l" rtl="0">
              <a:spcBef>
                <a:spcPts val="0"/>
              </a:spcBef>
              <a:spcAft>
                <a:spcPts val="0"/>
              </a:spcAft>
              <a:buClr>
                <a:srgbClr val="FF0000"/>
              </a:buClr>
              <a:buSzPts val="2300"/>
              <a:buChar char="○"/>
            </a:pPr>
            <a:r>
              <a:rPr lang="en" sz="2300" b="1" i="1" u="sng">
                <a:solidFill>
                  <a:srgbClr val="FF0000"/>
                </a:solidFill>
              </a:rPr>
              <a:t>Hawaii</a:t>
            </a:r>
            <a:endParaRPr sz="2300" b="1" i="1" u="sng">
              <a:solidFill>
                <a:srgbClr val="FF0000"/>
              </a:solidFill>
            </a:endParaRPr>
          </a:p>
          <a:p>
            <a:pPr marL="914400" lvl="1" indent="-374650" algn="l" rtl="0">
              <a:spcBef>
                <a:spcPts val="0"/>
              </a:spcBef>
              <a:spcAft>
                <a:spcPts val="0"/>
              </a:spcAft>
              <a:buClr>
                <a:srgbClr val="FF0000"/>
              </a:buClr>
              <a:buSzPts val="2300"/>
              <a:buChar char="○"/>
            </a:pPr>
            <a:r>
              <a:rPr lang="en" sz="2300" b="1" i="1" u="sng">
                <a:solidFill>
                  <a:srgbClr val="FF0000"/>
                </a:solidFill>
              </a:rPr>
              <a:t>Alaska</a:t>
            </a:r>
            <a:endParaRPr sz="2300" b="1" i="1" u="sng">
              <a:solidFill>
                <a:srgbClr val="FF0000"/>
              </a:solidFill>
            </a:endParaRPr>
          </a:p>
        </p:txBody>
      </p:sp>
      <p:pic>
        <p:nvPicPr>
          <p:cNvPr id="113" name="Google Shape;113;p21"/>
          <p:cNvPicPr preferRelativeResize="0"/>
          <p:nvPr/>
        </p:nvPicPr>
        <p:blipFill>
          <a:blip r:embed="rId3">
            <a:alphaModFix/>
          </a:blip>
          <a:stretch>
            <a:fillRect/>
          </a:stretch>
        </p:blipFill>
        <p:spPr>
          <a:xfrm>
            <a:off x="135575" y="943900"/>
            <a:ext cx="2390625" cy="2719350"/>
          </a:xfrm>
          <a:prstGeom prst="rect">
            <a:avLst/>
          </a:prstGeom>
          <a:noFill/>
          <a:ln>
            <a:noFill/>
          </a:ln>
        </p:spPr>
      </p:pic>
      <p:pic>
        <p:nvPicPr>
          <p:cNvPr id="114" name="Google Shape;114;p21"/>
          <p:cNvPicPr preferRelativeResize="0"/>
          <p:nvPr/>
        </p:nvPicPr>
        <p:blipFill>
          <a:blip r:embed="rId4">
            <a:alphaModFix/>
          </a:blip>
          <a:stretch>
            <a:fillRect/>
          </a:stretch>
        </p:blipFill>
        <p:spPr>
          <a:xfrm>
            <a:off x="2678600" y="2213575"/>
            <a:ext cx="2153800" cy="271935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886</Words>
  <Application>Microsoft Office PowerPoint</Application>
  <PresentationFormat>On-screen Show (16:9)</PresentationFormat>
  <Paragraphs>111</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Proxima Nova</vt:lpstr>
      <vt:lpstr>Arial</vt:lpstr>
      <vt:lpstr>Alfa Slab One</vt:lpstr>
      <vt:lpstr>Gameday</vt:lpstr>
      <vt:lpstr>U.S. Imperialism &amp; Expansionism</vt:lpstr>
      <vt:lpstr>Eras of Time we’ve discussed:</vt:lpstr>
      <vt:lpstr>PowerPoint Presentation</vt:lpstr>
      <vt:lpstr>What is imperialism/expansionism? How is it accomplished?</vt:lpstr>
      <vt:lpstr>PowerPoint Presentation</vt:lpstr>
      <vt:lpstr>Why did the U.S. engage in expansionism?</vt:lpstr>
      <vt:lpstr>Mastery Check:</vt:lpstr>
      <vt:lpstr>PowerPoint Presentation</vt:lpstr>
      <vt:lpstr>Annexation</vt:lpstr>
      <vt:lpstr>Military Conquest</vt:lpstr>
      <vt:lpstr>What did Mahan want Americans to do to become a world power?</vt:lpstr>
      <vt:lpstr>Economic Domination</vt:lpstr>
      <vt:lpstr>Spheres of Influence</vt:lpstr>
      <vt:lpstr>Mastery Check</vt:lpstr>
      <vt:lpstr>Does everyone agree with the U.S. expanding??</vt:lpstr>
      <vt:lpstr>Anti-Imperialists</vt:lpstr>
      <vt:lpstr>What is foreign policy?</vt:lpstr>
      <vt:lpstr>America’s Foreign Policy changes…</vt:lpstr>
      <vt:lpstr>Mastery Check: Foreign or Domestic?</vt:lpstr>
      <vt:lpstr>PowerPoint Presentation</vt:lpstr>
      <vt:lpstr>Alaska: “Seward’s Folly”</vt:lpstr>
      <vt:lpstr>Annexation of Hawaii (1898)</vt:lpstr>
      <vt:lpstr>Open Door Policy</vt:lpstr>
      <vt:lpstr>Boxer Rebellion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Imperialism &amp; Expansionism</dc:title>
  <dc:creator>Greg Scott</dc:creator>
  <cp:lastModifiedBy>Greg Scott</cp:lastModifiedBy>
  <cp:revision>1</cp:revision>
  <dcterms:modified xsi:type="dcterms:W3CDTF">2023-09-20T22:03:43Z</dcterms:modified>
</cp:coreProperties>
</file>