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5143500" type="screen16x9"/>
  <p:notesSz cx="6858000" cy="9144000"/>
  <p:embeddedFontLst>
    <p:embeddedFont>
      <p:font typeface="Economica" panose="020B0604020202020204" charset="0"/>
      <p:regular r:id="rId26"/>
      <p:bold r:id="rId27"/>
      <p:italic r:id="rId28"/>
      <p:boldItalic r:id="rId29"/>
    </p:embeddedFont>
    <p:embeddedFont>
      <p:font typeface="Open Sans" panose="020B0606030504020204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48" y="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2c85336621_0_5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2c85336621_0_5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2c85336621_0_5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2c85336621_0_5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184171e77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184171e77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184171e773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184171e773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184171e773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184171e773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184171e773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2184171e773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184171e773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184171e773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184171e773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2184171e773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184171e773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2184171e773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184171e773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2184171e773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2c85336621_0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2c85336621_0_2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184171e773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2184171e773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184171e773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2184171e773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184171e773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2184171e773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184171e773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2184171e773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2c85336621_0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2c85336621_0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2c85336621_0_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2c85336621_0_2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2c85336621_0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2c85336621_0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2c85336621_0_3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2c85336621_0_3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2c85336621_0_3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2c85336621_0_3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2c85336621_0_4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2c85336621_0_4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2c85336621_0_5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2c85336621_0_5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7" name="Google Shape;17;p3"/>
          <p:cNvSpPr/>
          <p:nvPr/>
        </p:nvSpPr>
        <p:spPr>
          <a:xfrm rot="10800000" flipH="1">
            <a:off x="466425" y="35583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lux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gsNaR6FRuO0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fn3KWM1kuAw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ctrTitle"/>
          </p:nvPr>
        </p:nvSpPr>
        <p:spPr>
          <a:xfrm>
            <a:off x="3044700" y="925998"/>
            <a:ext cx="3054600" cy="205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Donald Trump &amp; Joe Biden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(&amp; Modern Technology)</a:t>
            </a:r>
            <a:endParaRPr sz="2000"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Unit 13:Modern Era #3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>
            <a:spLocks noGrp="1"/>
          </p:cNvSpPr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2020 Presidential Election</a:t>
            </a:r>
            <a:endParaRPr sz="5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>
            <a:spLocks noGrp="1"/>
          </p:cNvSpPr>
          <p:nvPr>
            <p:ph type="title"/>
          </p:nvPr>
        </p:nvSpPr>
        <p:spPr>
          <a:xfrm>
            <a:off x="311700" y="873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/>
              <a:t>Donald Trump vs. Joe Biden</a:t>
            </a:r>
            <a:endParaRPr b="1" i="1"/>
          </a:p>
        </p:txBody>
      </p:sp>
      <p:sp>
        <p:nvSpPr>
          <p:cNvPr id="124" name="Google Shape;124;p23"/>
          <p:cNvSpPr txBox="1">
            <a:spLocks noGrp="1"/>
          </p:cNvSpPr>
          <p:nvPr>
            <p:ph type="body" idx="2"/>
          </p:nvPr>
        </p:nvSpPr>
        <p:spPr>
          <a:xfrm>
            <a:off x="5567000" y="191075"/>
            <a:ext cx="3476400" cy="49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800"/>
              <a:t>Biden wins (former VP under Obama)</a:t>
            </a:r>
            <a:endParaRPr sz="1800"/>
          </a:p>
          <a:p>
            <a:pPr marL="914400" lvl="1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800" b="1" i="1" u="sng">
                <a:solidFill>
                  <a:srgbClr val="FF0000"/>
                </a:solidFill>
              </a:rPr>
              <a:t>Kamala</a:t>
            </a:r>
            <a:r>
              <a:rPr lang="en" sz="1800"/>
              <a:t> Harris </a:t>
            </a:r>
            <a:r>
              <a:rPr lang="en" sz="1800" b="1"/>
              <a:t>VP (first female &amp; female of color as VP)</a:t>
            </a:r>
            <a:endParaRPr sz="1800" b="1"/>
          </a:p>
          <a:p>
            <a:pPr marL="914400" lvl="1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800" b="1"/>
              <a:t>Election results questioned</a:t>
            </a:r>
            <a:endParaRPr sz="1800" b="1"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800"/>
              <a:t>Oldest elected president (currently 81 years old)</a:t>
            </a:r>
            <a:endParaRPr sz="1800" b="1"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800" b="1"/>
              <a:t>Excessive executive orders</a:t>
            </a:r>
            <a:endParaRPr sz="1800" b="1"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800" b="1"/>
              <a:t>Massive border issues (migrant children)</a:t>
            </a:r>
            <a:endParaRPr sz="1800" b="1"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800"/>
              <a:t>COVID continues</a:t>
            </a:r>
            <a:endParaRPr sz="1800"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Char char="●"/>
            </a:pPr>
            <a:r>
              <a:rPr lang="en" sz="1800" b="1" i="1" u="sng">
                <a:solidFill>
                  <a:srgbClr val="FF0000"/>
                </a:solidFill>
              </a:rPr>
              <a:t>Ketanji Brown Jackson</a:t>
            </a:r>
            <a:endParaRPr sz="1800" b="1" i="1" u="sng">
              <a:solidFill>
                <a:srgbClr val="FF0000"/>
              </a:solidFill>
            </a:endParaRPr>
          </a:p>
          <a:p>
            <a:pPr marL="914400" lvl="1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800" b="1"/>
              <a:t>First African-American female Supreme Court Justice</a:t>
            </a:r>
            <a:endParaRPr sz="1800" b="1"/>
          </a:p>
        </p:txBody>
      </p:sp>
      <p:pic>
        <p:nvPicPr>
          <p:cNvPr id="125" name="Google Shape;125;p23" descr="GIF by Election 20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848" y="851525"/>
            <a:ext cx="2486375" cy="1909750"/>
          </a:xfrm>
          <a:prstGeom prst="rect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26" name="Google Shape;12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9912" y="2027800"/>
            <a:ext cx="2688612" cy="1895250"/>
          </a:xfrm>
          <a:prstGeom prst="rect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"/>
            <a:headEnd type="none" w="sm" len="sm"/>
            <a:tailEnd type="none" w="sm" len="sm"/>
          </a:ln>
        </p:spPr>
      </p:pic>
      <p:pic>
        <p:nvPicPr>
          <p:cNvPr id="127" name="Google Shape;127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7850" y="2975450"/>
            <a:ext cx="2486375" cy="2037800"/>
          </a:xfrm>
          <a:prstGeom prst="rect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 txBox="1">
            <a:spLocks noGrp="1"/>
          </p:cNvSpPr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Modern Technology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(Innovators &amp; Innovations)</a:t>
            </a:r>
            <a:endParaRPr sz="2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5" descr="EDIT: November 2020 wow this really blew up over the years.  I have made a direct download available here https://freesound.org/people/wtermini/sounds/546450/ enjoy&#10;&#10;Also back in 2012 a wonderful poster was made by Oona Räisänen http://www.windytan.com/2012/11/the-sound-of-dialup-pictured.html&#10;--------------------------&#10;I was bored so I wanted to see if I could get free dial-up internet so I found that NetZero still has free service so I put in the number and heard the glorious sound of the Dial-up.  Remind me of years gone. Unfortunately, I was not able to make a connection." title="The Sound of dial-up Internet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6"/>
          <p:cNvSpPr txBox="1">
            <a:spLocks noGrp="1"/>
          </p:cNvSpPr>
          <p:nvPr>
            <p:ph type="title"/>
          </p:nvPr>
        </p:nvSpPr>
        <p:spPr>
          <a:xfrm>
            <a:off x="311700" y="164900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/>
              <a:t>Diffusion of American Culture</a:t>
            </a:r>
            <a:endParaRPr b="1" i="1"/>
          </a:p>
        </p:txBody>
      </p:sp>
      <p:sp>
        <p:nvSpPr>
          <p:cNvPr id="143" name="Google Shape;143;p26"/>
          <p:cNvSpPr txBox="1">
            <a:spLocks noGrp="1"/>
          </p:cNvSpPr>
          <p:nvPr>
            <p:ph type="body" idx="1"/>
          </p:nvPr>
        </p:nvSpPr>
        <p:spPr>
          <a:xfrm>
            <a:off x="0" y="936325"/>
            <a:ext cx="5344500" cy="412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highlight>
                  <a:srgbClr val="FFFF00"/>
                </a:highlight>
              </a:rPr>
              <a:t>Things from American culture that are also used, bought &amp; sold, or consumed in other countries</a:t>
            </a:r>
            <a:endParaRPr sz="1700">
              <a:highlight>
                <a:srgbClr val="FFFF00"/>
              </a:highlight>
            </a:endParaRPr>
          </a:p>
          <a:p>
            <a:pPr marL="457200" lvl="0" indent="-336550" algn="l" rtl="0">
              <a:spcBef>
                <a:spcPts val="120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Multinational corporations are corporations that has set up local companies in several countries</a:t>
            </a:r>
            <a:endParaRPr sz="170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McDonald’s is a franchise with over 30,000 restaurants in 113 countries</a:t>
            </a:r>
            <a:endParaRPr sz="170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Starbucks sells coffee in 40 overseas markets, operating 12,00 stores</a:t>
            </a:r>
            <a:endParaRPr sz="170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Baseball is a major sport in Cuba &amp; Puerto Rico</a:t>
            </a:r>
            <a:endParaRPr sz="170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“Avengers” is the most popular movie in China</a:t>
            </a:r>
            <a:endParaRPr sz="1700"/>
          </a:p>
          <a:p>
            <a:pPr marL="9144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/>
          </a:p>
        </p:txBody>
      </p:sp>
      <p:pic>
        <p:nvPicPr>
          <p:cNvPr id="144" name="Google Shape;14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53450" y="936325"/>
            <a:ext cx="1723675" cy="2114625"/>
          </a:xfrm>
          <a:prstGeom prst="rect">
            <a:avLst/>
          </a:prstGeom>
          <a:noFill/>
          <a:ln w="28575" cap="flat" cmpd="sng">
            <a:solidFill>
              <a:srgbClr val="9E9E9E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5" name="Google Shape;145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01650" y="936325"/>
            <a:ext cx="2024000" cy="2114625"/>
          </a:xfrm>
          <a:prstGeom prst="rect">
            <a:avLst/>
          </a:prstGeom>
          <a:noFill/>
          <a:ln w="28575" cap="flat" cmpd="sng">
            <a:solidFill>
              <a:srgbClr val="9E9E9E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6" name="Google Shape;146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44375" y="3190375"/>
            <a:ext cx="3732750" cy="1864575"/>
          </a:xfrm>
          <a:prstGeom prst="rect">
            <a:avLst/>
          </a:prstGeom>
          <a:noFill/>
          <a:ln w="28575" cap="flat" cmpd="sng">
            <a:solidFill>
              <a:srgbClr val="9E9E9E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250" y="152400"/>
            <a:ext cx="4719675" cy="4539175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2" name="Google Shape;152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52925" y="152400"/>
            <a:ext cx="3973625" cy="4838701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53" name="Google Shape;153;p27"/>
          <p:cNvSpPr txBox="1"/>
          <p:nvPr/>
        </p:nvSpPr>
        <p:spPr>
          <a:xfrm>
            <a:off x="89250" y="4743300"/>
            <a:ext cx="4719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Open Sans"/>
                <a:ea typeface="Open Sans"/>
                <a:cs typeface="Open Sans"/>
                <a:sym typeface="Open Sans"/>
              </a:rPr>
              <a:t>Taco Bell &amp; Coca-Cola in Valencia, Spain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175" y="152400"/>
            <a:ext cx="3636586" cy="4838701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9" name="Google Shape;159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41372" y="930000"/>
            <a:ext cx="5015475" cy="4061101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60" name="Google Shape;160;p28"/>
          <p:cNvSpPr txBox="1"/>
          <p:nvPr/>
        </p:nvSpPr>
        <p:spPr>
          <a:xfrm>
            <a:off x="4008463" y="367000"/>
            <a:ext cx="4881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Open Sans"/>
                <a:ea typeface="Open Sans"/>
                <a:cs typeface="Open Sans"/>
                <a:sym typeface="Open Sans"/>
              </a:rPr>
              <a:t> Starbucks &amp; Apple Store in Barcelona, Spain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61" name="Google Shape;161;p28"/>
          <p:cNvCxnSpPr/>
          <p:nvPr/>
        </p:nvCxnSpPr>
        <p:spPr>
          <a:xfrm flipH="1">
            <a:off x="2229563" y="631050"/>
            <a:ext cx="2209800" cy="13278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2" name="Google Shape;162;p28"/>
          <p:cNvCxnSpPr/>
          <p:nvPr/>
        </p:nvCxnSpPr>
        <p:spPr>
          <a:xfrm>
            <a:off x="6081875" y="715575"/>
            <a:ext cx="46500" cy="26724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9"/>
          <p:cNvSpPr txBox="1">
            <a:spLocks noGrp="1"/>
          </p:cNvSpPr>
          <p:nvPr>
            <p:ph type="title"/>
          </p:nvPr>
        </p:nvSpPr>
        <p:spPr>
          <a:xfrm>
            <a:off x="311700" y="83550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/>
              <a:t>The Internet &amp; The </a:t>
            </a:r>
            <a:r>
              <a:rPr lang="en" b="1" i="1">
                <a:solidFill>
                  <a:srgbClr val="0000FF"/>
                </a:solidFill>
              </a:rPr>
              <a:t>Information </a:t>
            </a:r>
            <a:r>
              <a:rPr lang="en" b="1" i="1"/>
              <a:t>Age</a:t>
            </a:r>
            <a:endParaRPr b="1" i="1"/>
          </a:p>
        </p:txBody>
      </p:sp>
      <p:sp>
        <p:nvSpPr>
          <p:cNvPr id="168" name="Google Shape;168;p29"/>
          <p:cNvSpPr txBox="1">
            <a:spLocks noGrp="1"/>
          </p:cNvSpPr>
          <p:nvPr>
            <p:ph type="body" idx="2"/>
          </p:nvPr>
        </p:nvSpPr>
        <p:spPr>
          <a:xfrm>
            <a:off x="4437125" y="914850"/>
            <a:ext cx="4706700" cy="42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>
                <a:highlight>
                  <a:srgbClr val="FFFF00"/>
                </a:highlight>
              </a:rPr>
              <a:t>Instant communication across the globe</a:t>
            </a:r>
            <a:endParaRPr sz="1800">
              <a:highlight>
                <a:srgbClr val="FFFF00"/>
              </a:highlight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Developed in the mid-90s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Work from home instead of office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b="1">
                <a:highlight>
                  <a:srgbClr val="FFFF00"/>
                </a:highlight>
              </a:rPr>
              <a:t>Silicon Chips:</a:t>
            </a:r>
            <a:endParaRPr sz="1800" b="1">
              <a:highlight>
                <a:srgbClr val="FFFF00"/>
              </a:highlight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Manufactured many devices like smartphones, automobile electronics, home appliances, and drone technology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>
                <a:highlight>
                  <a:srgbClr val="FFFF00"/>
                </a:highlight>
              </a:rPr>
              <a:t>Started “e-commerce” marketplace</a:t>
            </a:r>
            <a:endParaRPr sz="1800">
              <a:highlight>
                <a:srgbClr val="FFFF00"/>
              </a:highlight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>
                <a:highlight>
                  <a:srgbClr val="FFFF00"/>
                </a:highlight>
              </a:rPr>
              <a:t>Greatly increased access to information</a:t>
            </a:r>
            <a:endParaRPr sz="1800">
              <a:highlight>
                <a:srgbClr val="FFFF00"/>
              </a:highlight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Creation of Google in 1998</a:t>
            </a:r>
            <a:endParaRPr sz="1800"/>
          </a:p>
        </p:txBody>
      </p:sp>
      <p:pic>
        <p:nvPicPr>
          <p:cNvPr id="169" name="Google Shape;169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350" y="845425"/>
            <a:ext cx="3487075" cy="258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27750" y="3545825"/>
            <a:ext cx="1640675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350" y="3545825"/>
            <a:ext cx="1764800" cy="1524000"/>
          </a:xfrm>
          <a:prstGeom prst="rect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0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/>
              <a:t>Technology from Space Exploration</a:t>
            </a:r>
            <a:endParaRPr b="1" i="1"/>
          </a:p>
        </p:txBody>
      </p:sp>
      <p:sp>
        <p:nvSpPr>
          <p:cNvPr id="177" name="Google Shape;177;p30"/>
          <p:cNvSpPr txBox="1">
            <a:spLocks noGrp="1"/>
          </p:cNvSpPr>
          <p:nvPr>
            <p:ph type="body" idx="1"/>
          </p:nvPr>
        </p:nvSpPr>
        <p:spPr>
          <a:xfrm>
            <a:off x="231125" y="1225225"/>
            <a:ext cx="4080600" cy="391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Heat resistant technology - used originally to protect space shuttles on re-entry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Scratch resistant technology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b="1">
                <a:highlight>
                  <a:srgbClr val="FFFF00"/>
                </a:highlight>
              </a:rPr>
              <a:t>Satellites:</a:t>
            </a:r>
            <a:endParaRPr sz="1800" b="1">
              <a:highlight>
                <a:srgbClr val="FFFF00"/>
              </a:highlight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>
                <a:highlight>
                  <a:srgbClr val="FFFF00"/>
                </a:highlight>
              </a:rPr>
              <a:t>Increase efficiency in telecommunications &amp; GPS systems for navigation</a:t>
            </a:r>
            <a:endParaRPr sz="1800">
              <a:highlight>
                <a:srgbClr val="FFFF00"/>
              </a:highlight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>
                <a:highlight>
                  <a:srgbClr val="FFFF00"/>
                </a:highlight>
              </a:rPr>
              <a:t>More accurate weather forecasts</a:t>
            </a:r>
            <a:endParaRPr sz="1800">
              <a:highlight>
                <a:srgbClr val="FFFF00"/>
              </a:highlight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UV filtering lenses</a:t>
            </a:r>
            <a:endParaRPr sz="1800"/>
          </a:p>
        </p:txBody>
      </p:sp>
      <p:pic>
        <p:nvPicPr>
          <p:cNvPr id="178" name="Google Shape;178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65250" y="1225225"/>
            <a:ext cx="3956750" cy="367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/>
              <a:t>Age of Computers</a:t>
            </a:r>
            <a:endParaRPr b="1" i="1"/>
          </a:p>
        </p:txBody>
      </p:sp>
      <p:sp>
        <p:nvSpPr>
          <p:cNvPr id="184" name="Google Shape;184;p31"/>
          <p:cNvSpPr txBox="1">
            <a:spLocks noGrp="1"/>
          </p:cNvSpPr>
          <p:nvPr>
            <p:ph type="body" idx="2"/>
          </p:nvPr>
        </p:nvSpPr>
        <p:spPr>
          <a:xfrm>
            <a:off x="4832400" y="1087375"/>
            <a:ext cx="4136100" cy="378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>
                <a:highlight>
                  <a:srgbClr val="FFFF00"/>
                </a:highlight>
              </a:rPr>
              <a:t>Data entry systems improve productivity</a:t>
            </a:r>
            <a:endParaRPr sz="1800">
              <a:highlight>
                <a:srgbClr val="FFFF00"/>
              </a:highlight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Bill Gates made a uniform operating system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Steve Jobs founded Apple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b="1">
                <a:highlight>
                  <a:srgbClr val="FFFF00"/>
                </a:highlight>
              </a:rPr>
              <a:t>Home systems came in the 1990s (personal computers)</a:t>
            </a:r>
            <a:endParaRPr sz="1800" b="1">
              <a:highlight>
                <a:srgbClr val="FFFF00"/>
              </a:highlight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Free market boost competition between computer/cell phone producers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Wifi printers</a:t>
            </a:r>
            <a:endParaRPr sz="1800"/>
          </a:p>
        </p:txBody>
      </p:sp>
      <p:pic>
        <p:nvPicPr>
          <p:cNvPr id="185" name="Google Shape;185;p31" descr="Gaming Company to Pay $1 Million for Secretly Using Customer Computers for  Bitcoin Mini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310261"/>
            <a:ext cx="4136100" cy="32470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2016 Presidential Election</a:t>
            </a:r>
            <a:endParaRPr sz="50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2"/>
          <p:cNvSpPr txBox="1">
            <a:spLocks noGrp="1"/>
          </p:cNvSpPr>
          <p:nvPr>
            <p:ph type="title"/>
          </p:nvPr>
        </p:nvSpPr>
        <p:spPr>
          <a:xfrm>
            <a:off x="311700" y="46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/>
              <a:t>Age of Computers Con’t</a:t>
            </a:r>
            <a:endParaRPr b="1" i="1"/>
          </a:p>
        </p:txBody>
      </p:sp>
      <p:sp>
        <p:nvSpPr>
          <p:cNvPr id="191" name="Google Shape;191;p32"/>
          <p:cNvSpPr txBox="1">
            <a:spLocks noGrp="1"/>
          </p:cNvSpPr>
          <p:nvPr>
            <p:ph type="body" idx="1"/>
          </p:nvPr>
        </p:nvSpPr>
        <p:spPr>
          <a:xfrm>
            <a:off x="80075" y="878225"/>
            <a:ext cx="5402700" cy="42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b="1">
                <a:highlight>
                  <a:srgbClr val="FFFF00"/>
                </a:highlight>
              </a:rPr>
              <a:t>Applications (“Apps”):</a:t>
            </a:r>
            <a:endParaRPr sz="1800" b="1">
              <a:highlight>
                <a:srgbClr val="FFFF00"/>
              </a:highlight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“The app industry has taken the world by storm, creating a micro-economy in its own right and creating jobs for hundreds of thousands of talented professionals worldwide. </a:t>
            </a:r>
            <a:r>
              <a:rPr lang="en" sz="1500" b="1"/>
              <a:t>A successful app can now be the different between complete anonymity and global digital fame.”</a:t>
            </a:r>
            <a:endParaRPr sz="1500" b="1"/>
          </a:p>
          <a:p>
            <a:pPr marL="1371600" lvl="2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" sz="1500" b="1"/>
              <a:t>Photomath</a:t>
            </a:r>
            <a:endParaRPr sz="1500" b="1"/>
          </a:p>
          <a:p>
            <a:pPr marL="1371600" lvl="2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" sz="1500" b="1"/>
              <a:t>Life360 </a:t>
            </a:r>
            <a:endParaRPr sz="1500" b="1"/>
          </a:p>
          <a:p>
            <a:pPr marL="1371600" lvl="2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" sz="1500" b="1"/>
              <a:t>YouTube</a:t>
            </a:r>
            <a:endParaRPr sz="15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b="1">
                <a:highlight>
                  <a:srgbClr val="FFFF00"/>
                </a:highlight>
              </a:rPr>
              <a:t>QR Codes:</a:t>
            </a:r>
            <a:endParaRPr sz="1800">
              <a:highlight>
                <a:srgbClr val="FFFF00"/>
              </a:highlight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“Quick response,” a machine-scannable image that can instantly be read using a Smartphone camera</a:t>
            </a:r>
            <a:endParaRPr sz="1500"/>
          </a:p>
        </p:txBody>
      </p:sp>
      <p:pic>
        <p:nvPicPr>
          <p:cNvPr id="192" name="Google Shape;192;p32" descr="Top 10 Most Popular Apps to Download in 2023 - Net Solutions"/>
          <p:cNvPicPr preferRelativeResize="0"/>
          <p:nvPr/>
        </p:nvPicPr>
        <p:blipFill rotWithShape="1">
          <a:blip r:embed="rId3">
            <a:alphaModFix/>
          </a:blip>
          <a:srcRect t="20460" b="15938"/>
          <a:stretch/>
        </p:blipFill>
        <p:spPr>
          <a:xfrm>
            <a:off x="5482775" y="1215175"/>
            <a:ext cx="3567350" cy="18590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93" name="Google Shape;193;p32" descr="Life360: Find Family &amp; Friends - Apps on Google Play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82775" y="3233676"/>
            <a:ext cx="1501700" cy="183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97850" y="3233675"/>
            <a:ext cx="1970376" cy="1832225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3"/>
          <p:cNvSpPr txBox="1">
            <a:spLocks noGrp="1"/>
          </p:cNvSpPr>
          <p:nvPr>
            <p:ph type="title"/>
          </p:nvPr>
        </p:nvSpPr>
        <p:spPr>
          <a:xfrm>
            <a:off x="311700" y="21837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/>
              <a:t>Environmentalism &amp; Renewable Energy</a:t>
            </a:r>
            <a:endParaRPr b="1" i="1"/>
          </a:p>
        </p:txBody>
      </p:sp>
      <p:sp>
        <p:nvSpPr>
          <p:cNvPr id="200" name="Google Shape;200;p33"/>
          <p:cNvSpPr txBox="1">
            <a:spLocks noGrp="1"/>
          </p:cNvSpPr>
          <p:nvPr>
            <p:ph type="body" idx="2"/>
          </p:nvPr>
        </p:nvSpPr>
        <p:spPr>
          <a:xfrm>
            <a:off x="4832400" y="1922350"/>
            <a:ext cx="4205700" cy="211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>
                <a:highlight>
                  <a:srgbClr val="FFFF00"/>
                </a:highlight>
              </a:rPr>
              <a:t>Hybrid &amp; electric cars</a:t>
            </a:r>
            <a:endParaRPr sz="1800">
              <a:highlight>
                <a:srgbClr val="FFFF00"/>
              </a:highlight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>
                <a:highlight>
                  <a:srgbClr val="FFFF00"/>
                </a:highlight>
              </a:rPr>
              <a:t>Reduces $ spent on gas</a:t>
            </a:r>
            <a:endParaRPr sz="1800">
              <a:highlight>
                <a:srgbClr val="FFFF00"/>
              </a:highlight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>
                <a:highlight>
                  <a:srgbClr val="FFFF00"/>
                </a:highlight>
              </a:rPr>
              <a:t>Global warming</a:t>
            </a:r>
            <a:endParaRPr sz="1800">
              <a:highlight>
                <a:srgbClr val="FFFF00"/>
              </a:highlight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>
                <a:highlight>
                  <a:srgbClr val="FFFF00"/>
                </a:highlight>
              </a:rPr>
              <a:t>Solar and wind power</a:t>
            </a:r>
            <a:endParaRPr sz="1800">
              <a:highlight>
                <a:srgbClr val="FFFF00"/>
              </a:highlight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>
                <a:highlight>
                  <a:srgbClr val="FFFF00"/>
                </a:highlight>
              </a:rPr>
              <a:t>Reducing emissions to cut greenhouse gasses</a:t>
            </a:r>
            <a:endParaRPr sz="1800">
              <a:highlight>
                <a:srgbClr val="FFFF00"/>
              </a:highlight>
            </a:endParaRPr>
          </a:p>
        </p:txBody>
      </p:sp>
      <p:pic>
        <p:nvPicPr>
          <p:cNvPr id="201" name="Google Shape;201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275" y="1049675"/>
            <a:ext cx="3935325" cy="386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4"/>
          <p:cNvSpPr txBox="1">
            <a:spLocks noGrp="1"/>
          </p:cNvSpPr>
          <p:nvPr>
            <p:ph type="title"/>
          </p:nvPr>
        </p:nvSpPr>
        <p:spPr>
          <a:xfrm>
            <a:off x="311700" y="130000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/>
              <a:t>Robotics &amp; Animation</a:t>
            </a:r>
            <a:endParaRPr b="1" i="1"/>
          </a:p>
        </p:txBody>
      </p:sp>
      <p:sp>
        <p:nvSpPr>
          <p:cNvPr id="207" name="Google Shape;207;p34"/>
          <p:cNvSpPr txBox="1">
            <a:spLocks noGrp="1"/>
          </p:cNvSpPr>
          <p:nvPr>
            <p:ph type="body" idx="1"/>
          </p:nvPr>
        </p:nvSpPr>
        <p:spPr>
          <a:xfrm>
            <a:off x="138175" y="1087375"/>
            <a:ext cx="4519800" cy="39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>
                <a:highlight>
                  <a:srgbClr val="FFFF00"/>
                </a:highlight>
              </a:rPr>
              <a:t>Replacing human workers in factories:</a:t>
            </a:r>
            <a:endParaRPr sz="1800">
              <a:highlight>
                <a:srgbClr val="FFFF00"/>
              </a:highlight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>
                <a:highlight>
                  <a:srgbClr val="FFFF00"/>
                </a:highlight>
              </a:rPr>
              <a:t>Automated tracking system for inventory</a:t>
            </a:r>
            <a:endParaRPr sz="1800">
              <a:highlight>
                <a:srgbClr val="FFFF00"/>
              </a:highlight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>
                <a:highlight>
                  <a:srgbClr val="FFFF00"/>
                </a:highlight>
              </a:rPr>
              <a:t>Assembly lines</a:t>
            </a:r>
            <a:endParaRPr sz="1800">
              <a:highlight>
                <a:srgbClr val="FFFF00"/>
              </a:highlight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Cuts costs of labor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Increases manufacturing productivity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Driverless cars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>
                <a:highlight>
                  <a:srgbClr val="FFFF00"/>
                </a:highlight>
              </a:rPr>
              <a:t>Drones &amp; drone technology</a:t>
            </a:r>
            <a:endParaRPr sz="1800">
              <a:highlight>
                <a:srgbClr val="FFFF00"/>
              </a:highlight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>
                <a:highlight>
                  <a:srgbClr val="FFFF00"/>
                </a:highlight>
              </a:rPr>
              <a:t>Robotics </a:t>
            </a:r>
            <a:endParaRPr sz="1800">
              <a:highlight>
                <a:srgbClr val="FFFF00"/>
              </a:highlight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>
                <a:highlight>
                  <a:srgbClr val="FFFF00"/>
                </a:highlight>
              </a:rPr>
              <a:t>Medical capabilities &amp; advancement</a:t>
            </a:r>
            <a:endParaRPr sz="1800">
              <a:highlight>
                <a:srgbClr val="FFFF00"/>
              </a:highlight>
            </a:endParaRPr>
          </a:p>
        </p:txBody>
      </p:sp>
      <p:pic>
        <p:nvPicPr>
          <p:cNvPr id="208" name="Google Shape;208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7975" y="2741865"/>
            <a:ext cx="2430350" cy="2191335"/>
          </a:xfrm>
          <a:prstGeom prst="rect">
            <a:avLst/>
          </a:prstGeom>
          <a:noFill/>
          <a:ln w="28575" cap="flat" cmpd="sng">
            <a:solidFill>
              <a:srgbClr val="26262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9" name="Google Shape;209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88175" y="227575"/>
            <a:ext cx="1830725" cy="2386829"/>
          </a:xfrm>
          <a:prstGeom prst="rect">
            <a:avLst/>
          </a:prstGeom>
          <a:noFill/>
          <a:ln w="19050" cap="flat" cmpd="sng">
            <a:solidFill>
              <a:srgbClr val="26262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10" name="Google Shape;210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88175" y="2741865"/>
            <a:ext cx="1830725" cy="2191335"/>
          </a:xfrm>
          <a:prstGeom prst="rect">
            <a:avLst/>
          </a:prstGeom>
          <a:noFill/>
          <a:ln w="28575" cap="flat" cmpd="sng">
            <a:solidFill>
              <a:srgbClr val="26262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11" name="Google Shape;211;p34" descr="goal of automation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57975" y="227579"/>
            <a:ext cx="2430350" cy="2386815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35" descr="Our whole crew got together to celebrate the start of what we hope will be a happier year:  Happy New Year from all of us at Boston Dynamics.  www.BostonDynamics.com." title="Do You Love Me?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/>
              <a:t>Donald Trump vs. Hillary Clinton</a:t>
            </a:r>
            <a:endParaRPr b="1" i="1"/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Donald Trump (R) vs. Hillary Clinton (D)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Trump will win the 2016 election based on the </a:t>
            </a:r>
            <a:r>
              <a:rPr lang="en" sz="1800" b="1" i="1" u="sng">
                <a:solidFill>
                  <a:srgbClr val="FF0000"/>
                </a:solidFill>
              </a:rPr>
              <a:t>electoral</a:t>
            </a:r>
            <a:r>
              <a:rPr lang="en" sz="1800" b="1"/>
              <a:t> votes</a:t>
            </a:r>
            <a:r>
              <a:rPr lang="en" sz="1800"/>
              <a:t>, </a:t>
            </a:r>
            <a:r>
              <a:rPr lang="en" sz="1800" b="1" i="1"/>
              <a:t>NOT</a:t>
            </a:r>
            <a:r>
              <a:rPr lang="en" sz="1800"/>
              <a:t> the </a:t>
            </a:r>
            <a:r>
              <a:rPr lang="en" sz="1800" b="1" i="1" u="sng">
                <a:solidFill>
                  <a:srgbClr val="FF0000"/>
                </a:solidFill>
              </a:rPr>
              <a:t>popular</a:t>
            </a:r>
            <a:r>
              <a:rPr lang="en" sz="1800"/>
              <a:t> vote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He will become the 45th President of the U.S.</a:t>
            </a:r>
            <a:endParaRPr sz="1800"/>
          </a:p>
        </p:txBody>
      </p:sp>
      <p:pic>
        <p:nvPicPr>
          <p:cNvPr id="75" name="Google Shape;75;p15" descr="Entire 3rd presidential debate: Trump vs. Clinton - CNN Vide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3550" y="1225225"/>
            <a:ext cx="4540975" cy="33540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034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7" descr="You need a custom map, for US presidential election results! - SAS Learning  Pos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ashDot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 you name another modern era president who won the electoral votes?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Google Shape;97;p19" descr="2000 United States presidential election - Wikipedia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03492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ashDot"/>
            <a:round/>
            <a:headEnd type="none" w="sm" len="sm"/>
            <a:tailEnd type="none" w="sm" len="sm"/>
          </a:ln>
        </p:spPr>
      </p:pic>
      <p:pic>
        <p:nvPicPr>
          <p:cNvPr id="98" name="Google Shape;98;p19" descr="George W. Bush - Ballotpedia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33910">
            <a:off x="196375" y="2594050"/>
            <a:ext cx="1761275" cy="20764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>
            <a:spLocks noGrp="1"/>
          </p:cNvSpPr>
          <p:nvPr>
            <p:ph type="title"/>
          </p:nvPr>
        </p:nvSpPr>
        <p:spPr>
          <a:xfrm>
            <a:off x="311700" y="1635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/>
              <a:t>Trump’s Foreign Policies</a:t>
            </a:r>
            <a:endParaRPr b="1" i="1"/>
          </a:p>
        </p:txBody>
      </p:sp>
      <p:sp>
        <p:nvSpPr>
          <p:cNvPr id="104" name="Google Shape;104;p20"/>
          <p:cNvSpPr txBox="1">
            <a:spLocks noGrp="1"/>
          </p:cNvSpPr>
          <p:nvPr>
            <p:ph type="body" idx="2"/>
          </p:nvPr>
        </p:nvSpPr>
        <p:spPr>
          <a:xfrm>
            <a:off x="4832400" y="1703000"/>
            <a:ext cx="3999900" cy="272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USMCA (United States Mexico Canada Agreement) </a:t>
            </a:r>
            <a:r>
              <a:rPr lang="en" sz="1800" b="1" i="1" u="sng">
                <a:solidFill>
                  <a:srgbClr val="FF0000"/>
                </a:solidFill>
              </a:rPr>
              <a:t>replaced</a:t>
            </a:r>
            <a:r>
              <a:rPr lang="en" sz="1800" b="1"/>
              <a:t> NAFTA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b="1"/>
              <a:t>{Slowly}</a:t>
            </a:r>
            <a:r>
              <a:rPr lang="en" sz="1800"/>
              <a:t> </a:t>
            </a:r>
            <a:r>
              <a:rPr lang="en" sz="1800" b="1"/>
              <a:t>reduce the number of troops in </a:t>
            </a:r>
            <a:r>
              <a:rPr lang="en" sz="1800" b="1" i="1" u="sng">
                <a:solidFill>
                  <a:srgbClr val="FF0000"/>
                </a:solidFill>
              </a:rPr>
              <a:t>Afghanistan</a:t>
            </a:r>
            <a:endParaRPr sz="1800" i="1" u="sng">
              <a:solidFill>
                <a:srgbClr val="FF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Taliban &amp; ISIS less of a threat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Met with </a:t>
            </a:r>
            <a:r>
              <a:rPr lang="en" sz="1800" b="1"/>
              <a:t>Kim Jong-Un</a:t>
            </a:r>
            <a:r>
              <a:rPr lang="en" sz="1800"/>
              <a:t> (North Korea)</a:t>
            </a:r>
            <a:endParaRPr sz="1800"/>
          </a:p>
        </p:txBody>
      </p:sp>
      <p:pic>
        <p:nvPicPr>
          <p:cNvPr id="105" name="Google Shape;10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050" y="1072825"/>
            <a:ext cx="4577275" cy="186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050" y="3090800"/>
            <a:ext cx="4577275" cy="194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/>
              <a:t>Trump’s Domestic Policies</a:t>
            </a:r>
            <a:endParaRPr b="1" i="1"/>
          </a:p>
        </p:txBody>
      </p:sp>
      <p:sp>
        <p:nvSpPr>
          <p:cNvPr id="112" name="Google Shape;112;p21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43230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Attempted to repeal </a:t>
            </a:r>
            <a:r>
              <a:rPr lang="en" sz="1800" b="1" i="1" u="sng">
                <a:solidFill>
                  <a:srgbClr val="FF0000"/>
                </a:solidFill>
              </a:rPr>
              <a:t>Obamacare</a:t>
            </a:r>
            <a:endParaRPr sz="1800" i="1" u="sng">
              <a:solidFill>
                <a:srgbClr val="FF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Nationwide women’s protest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b="1" i="1" u="sng">
                <a:solidFill>
                  <a:srgbClr val="FF0000"/>
                </a:solidFill>
              </a:rPr>
              <a:t>Border</a:t>
            </a:r>
            <a:r>
              <a:rPr lang="en" sz="1800" b="1"/>
              <a:t> control controversy (“The Wall”)</a:t>
            </a:r>
            <a:endParaRPr sz="1800" b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Russian collusion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Char char="●"/>
            </a:pPr>
            <a:r>
              <a:rPr lang="en" sz="1800"/>
              <a:t>Hurricane </a:t>
            </a:r>
            <a:r>
              <a:rPr lang="en" sz="1800" b="1" i="1" u="sng">
                <a:solidFill>
                  <a:srgbClr val="FF0000"/>
                </a:solidFill>
              </a:rPr>
              <a:t>Harvey</a:t>
            </a:r>
            <a:endParaRPr sz="1800" b="1" i="1" u="sng">
              <a:solidFill>
                <a:srgbClr val="FF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b="1"/>
              <a:t>COVID (</a:t>
            </a:r>
            <a:r>
              <a:rPr lang="en" sz="1800" b="1" i="1" u="sng">
                <a:solidFill>
                  <a:srgbClr val="FF0000"/>
                </a:solidFill>
              </a:rPr>
              <a:t>Stimulus</a:t>
            </a:r>
            <a:r>
              <a:rPr lang="en" sz="1800"/>
              <a:t> checks</a:t>
            </a:r>
            <a:r>
              <a:rPr lang="en" sz="1800" b="1"/>
              <a:t>)</a:t>
            </a:r>
            <a:endParaRPr sz="1800" b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b="1"/>
              <a:t>Impeached twice</a:t>
            </a:r>
            <a:endParaRPr sz="1800" b="1"/>
          </a:p>
        </p:txBody>
      </p:sp>
      <p:pic>
        <p:nvPicPr>
          <p:cNvPr id="113" name="Google Shape;11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9150" y="1225225"/>
            <a:ext cx="3999900" cy="354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57BB8A"/>
      </a:accent3>
      <a:accent4>
        <a:srgbClr val="78909C"/>
      </a:accent4>
      <a:accent5>
        <a:srgbClr val="607D8B"/>
      </a:accent5>
      <a:accent6>
        <a:srgbClr val="DCE755"/>
      </a:accent6>
      <a:hlink>
        <a:srgbClr val="607D8B"/>
      </a:hlink>
      <a:folHlink>
        <a:srgbClr val="607D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575</Words>
  <Application>Microsoft Office PowerPoint</Application>
  <PresentationFormat>On-screen Show (16:9)</PresentationFormat>
  <Paragraphs>91</Paragraphs>
  <Slides>23</Slides>
  <Notes>23</Notes>
  <HiddenSlides>12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Economica</vt:lpstr>
      <vt:lpstr>Open Sans</vt:lpstr>
      <vt:lpstr>Luxe</vt:lpstr>
      <vt:lpstr>Donald Trump &amp; Joe Biden (&amp; Modern Technology)</vt:lpstr>
      <vt:lpstr>2016 Presidential Election</vt:lpstr>
      <vt:lpstr>Donald Trump vs. Hillary Clinton</vt:lpstr>
      <vt:lpstr>PowerPoint Presentation</vt:lpstr>
      <vt:lpstr>PowerPoint Presentation</vt:lpstr>
      <vt:lpstr>Can you name another modern era president who won the electoral votes?</vt:lpstr>
      <vt:lpstr>PowerPoint Presentation</vt:lpstr>
      <vt:lpstr>Trump’s Foreign Policies</vt:lpstr>
      <vt:lpstr>Trump’s Domestic Policies</vt:lpstr>
      <vt:lpstr>2020 Presidential Election</vt:lpstr>
      <vt:lpstr>Donald Trump vs. Joe Biden</vt:lpstr>
      <vt:lpstr>Modern Technology (Innovators &amp; Innovations)</vt:lpstr>
      <vt:lpstr>PowerPoint Presentation</vt:lpstr>
      <vt:lpstr>Diffusion of American Culture</vt:lpstr>
      <vt:lpstr>PowerPoint Presentation</vt:lpstr>
      <vt:lpstr>PowerPoint Presentation</vt:lpstr>
      <vt:lpstr>The Internet &amp; The Information Age</vt:lpstr>
      <vt:lpstr>Technology from Space Exploration</vt:lpstr>
      <vt:lpstr>Age of Computers</vt:lpstr>
      <vt:lpstr>Age of Computers Con’t</vt:lpstr>
      <vt:lpstr>Environmentalism &amp; Renewable Energy</vt:lpstr>
      <vt:lpstr>Robotics &amp; Animation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Donald Trump &amp; Joe Biden (&amp; Modern Technology)</dc:title>
  <dc:creator>Greg Scott</dc:creator>
  <cp:lastModifiedBy>Greg Scott</cp:lastModifiedBy>
  <cp:revision>1</cp:revision>
  <dcterms:modified xsi:type="dcterms:W3CDTF">2024-03-24T22:30:58Z</dcterms:modified>
</cp:coreProperties>
</file>