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807EC-6B8F-4827-82BB-4E3240AAE2CB}">
  <a:tblStyle styleId="{0D5807EC-6B8F-4827-82BB-4E3240AAE2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b241529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b2415290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ac4Px49Tf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jv-SS8FXN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FrAny77U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JYFJU3ZJ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370693" y="41756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</a:pPr>
            <a:r>
              <a:rPr lang="en-US" b="1"/>
              <a:t>THE SPANISH AMERICAN WAR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370693" y="2246361"/>
            <a:ext cx="9440034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April – August, 1898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Unit 4: American Expansionism #2</a:t>
            </a:r>
            <a:endParaRPr/>
          </a:p>
        </p:txBody>
      </p:sp>
      <p:pic>
        <p:nvPicPr>
          <p:cNvPr id="88" name="Google Shape;88;p13" descr="The Spanish-American War | History Tod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750" y="3278711"/>
            <a:ext cx="4095750" cy="331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Causes of the Spanish American War | SchoolWorkHel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499" y="3278711"/>
            <a:ext cx="4095751" cy="331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U.S.S. MAINE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6011325" y="1079450"/>
            <a:ext cx="6102300" cy="56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-1698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75"/>
              <a:buChar char="•"/>
            </a:pPr>
            <a:r>
              <a:rPr lang="en-US" sz="2675" b="1"/>
              <a:t>The U.S. sent the battleship </a:t>
            </a:r>
            <a:r>
              <a:rPr lang="en-US" sz="2675" b="1" i="1"/>
              <a:t>U.S.S. Maine</a:t>
            </a:r>
            <a:r>
              <a:rPr lang="en-US" sz="2675" b="1"/>
              <a:t> to the </a:t>
            </a:r>
            <a:r>
              <a:rPr lang="en-US" sz="2675" b="1">
                <a:solidFill>
                  <a:schemeClr val="dk1"/>
                </a:solidFill>
              </a:rPr>
              <a:t>Havana </a:t>
            </a:r>
            <a:r>
              <a:rPr lang="en-US" sz="2675" b="1"/>
              <a:t>Harbor</a:t>
            </a:r>
            <a:endParaRPr sz="2120" b="1"/>
          </a:p>
          <a:p>
            <a:pPr marL="347472" lvl="1" indent="-32226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675"/>
              <a:buFont typeface="Arial"/>
              <a:buChar char="•"/>
            </a:pPr>
            <a:r>
              <a:rPr lang="en-US" sz="2675"/>
              <a:t>This was to make sure Americans living in Havana were safe</a:t>
            </a:r>
            <a:endParaRPr sz="1750"/>
          </a:p>
          <a:p>
            <a:pPr marL="91440" lvl="0" indent="-169862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675"/>
              <a:buFont typeface="Arial"/>
              <a:buChar char="•"/>
            </a:pPr>
            <a:r>
              <a:rPr lang="en-US" sz="2675"/>
              <a:t>February 15, 1898, the U.S.S. Maine suddenly </a:t>
            </a:r>
            <a:r>
              <a:rPr lang="en-US" sz="2675" b="1" i="1" u="sng">
                <a:solidFill>
                  <a:srgbClr val="FF0000"/>
                </a:solidFill>
              </a:rPr>
              <a:t>exploded</a:t>
            </a:r>
            <a:r>
              <a:rPr lang="en-US" sz="2675"/>
              <a:t> in Havana Harbor</a:t>
            </a:r>
            <a:endParaRPr sz="2120"/>
          </a:p>
          <a:p>
            <a:pPr marL="347472" lvl="1" indent="-32226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675"/>
              <a:buFont typeface="Arial"/>
              <a:buChar char="•"/>
            </a:pPr>
            <a:r>
              <a:rPr lang="en-US" sz="2675"/>
              <a:t>260 Americans were killed</a:t>
            </a:r>
            <a:endParaRPr sz="1750"/>
          </a:p>
          <a:p>
            <a:pPr marL="91440" lvl="0" indent="-169862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675"/>
              <a:buFont typeface="Arial"/>
              <a:buChar char="•"/>
            </a:pPr>
            <a:r>
              <a:rPr lang="en-US" sz="2675" b="1"/>
              <a:t>Yellow journalists declared Spain responsible</a:t>
            </a:r>
            <a:r>
              <a:rPr lang="en-US" sz="2675"/>
              <a:t>; </a:t>
            </a:r>
            <a:r>
              <a:rPr lang="en-US" sz="2675" b="1"/>
              <a:t>explosion was probably an</a:t>
            </a:r>
            <a:r>
              <a:rPr lang="en-US" sz="2675"/>
              <a:t> </a:t>
            </a:r>
            <a:r>
              <a:rPr lang="en-US" sz="2675" b="1" i="1" u="sng">
                <a:solidFill>
                  <a:srgbClr val="FF0000"/>
                </a:solidFill>
              </a:rPr>
              <a:t>accident </a:t>
            </a:r>
            <a:endParaRPr sz="212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775"/>
              <a:buNone/>
            </a:pPr>
            <a:r>
              <a:rPr lang="en-US" sz="2675" b="1" i="1"/>
              <a:t>“Remember the Maine!”</a:t>
            </a:r>
            <a:endParaRPr sz="2120" b="1" i="1"/>
          </a:p>
          <a:p>
            <a:pPr marL="91440" lvl="0" indent="0" algn="l" rtl="0">
              <a:lnSpc>
                <a:spcPct val="6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573"/>
              <a:buNone/>
            </a:pPr>
            <a:endParaRPr sz="1572"/>
          </a:p>
        </p:txBody>
      </p:sp>
      <p:pic>
        <p:nvPicPr>
          <p:cNvPr id="178" name="Google Shape;178;p22" descr="Main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1277150"/>
            <a:ext cx="5742900" cy="16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 descr="TWE Remembers: The Sinking of the USS Maine | Council on Foreign Rel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" y="5148275"/>
            <a:ext cx="57429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 descr="USS Maine Explosion and the Spanish-American W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" y="3079700"/>
            <a:ext cx="2705150" cy="18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 descr="Who Sank the Maine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3587" y="3079700"/>
            <a:ext cx="2864563" cy="18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17446" y="5872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WAR!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340742" y="1658198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 Pressure from Congress &amp; the public </a:t>
            </a:r>
            <a:r>
              <a:rPr lang="en-US" sz="3000" b="1" i="1" u="sng">
                <a:solidFill>
                  <a:srgbClr val="FF0000"/>
                </a:solidFill>
              </a:rPr>
              <a:t>forced</a:t>
            </a:r>
            <a:r>
              <a:rPr lang="en-US" sz="3000"/>
              <a:t> President McKinley to issue a message calling for </a:t>
            </a:r>
            <a:r>
              <a:rPr lang="en-US" sz="3000" b="1" i="1" u="sng">
                <a:solidFill>
                  <a:srgbClr val="FF0000"/>
                </a:solidFill>
              </a:rPr>
              <a:t>war</a:t>
            </a:r>
            <a:endParaRPr b="1" i="1" u="sng">
              <a:solidFill>
                <a:srgbClr val="FF0000"/>
              </a:solidFill>
            </a:endParaRPr>
          </a:p>
          <a:p>
            <a:pPr marL="91440" lvl="0" indent="-1905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Depended on army volunteers, especially the </a:t>
            </a:r>
            <a:r>
              <a:rPr lang="en-US" sz="3000" b="1" i="1" u="sng">
                <a:solidFill>
                  <a:srgbClr val="FF0000"/>
                </a:solidFill>
              </a:rPr>
              <a:t>Rough Riders</a:t>
            </a:r>
            <a:endParaRPr b="1" i="1" u="sng">
              <a:solidFill>
                <a:srgbClr val="FF0000"/>
              </a:solidFill>
            </a:endParaRPr>
          </a:p>
        </p:txBody>
      </p:sp>
      <p:pic>
        <p:nvPicPr>
          <p:cNvPr id="188" name="Google Shape;188;p23" descr="https://lh4.googleusercontent.com/Nu0nG9KahZAaiBkMzgJUjdpDwUiftikJPv73AQPmZ1k0dTdO-_auIHu5FdooeLN6ekuawAwz3O1tHd3FmwT_zEdQ2hW51cJvhrU4A3aAZXYq-x5uF9BzvhCauc0fFk8rbQVgMZ5fEji8jTHzNpAuiEwGdknd99TTU6WArDoYXxNLpIWWyTSqgYb_px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03918" y="1098958"/>
            <a:ext cx="6346441" cy="443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314255" y="-11"/>
            <a:ext cx="115635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200" b="1"/>
              <a:t>TEDDY ROOSEVELT &amp; THE ROUGH RIDERS</a:t>
            </a:r>
            <a:endParaRPr sz="5100"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2"/>
          </p:nvPr>
        </p:nvSpPr>
        <p:spPr>
          <a:xfrm>
            <a:off x="7264875" y="1862075"/>
            <a:ext cx="4528200" cy="4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91440" lvl="0" indent="-111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500"/>
              <a:t> </a:t>
            </a:r>
            <a:r>
              <a:rPr lang="en-US" sz="3000"/>
              <a:t>As Assistant Secretary of the Navy, at the time, Theodore Roosevelt organized &amp; commanded the volunteer cavalry unit </a:t>
            </a: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lang="en-US" sz="3000" b="1" i="1" u="sng">
                <a:solidFill>
                  <a:srgbClr val="FF0000"/>
                </a:solidFill>
              </a:rPr>
              <a:t>Rough Riders</a:t>
            </a:r>
            <a:endParaRPr b="1" i="1" u="sng">
              <a:solidFill>
                <a:srgbClr val="FF0000"/>
              </a:solidFill>
            </a:endParaRPr>
          </a:p>
          <a:p>
            <a:pPr marL="91440" lvl="0" indent="-1333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 </a:t>
            </a:r>
            <a:r>
              <a:rPr lang="en-US" sz="3000" b="1"/>
              <a:t>Rough Riders are the most </a:t>
            </a:r>
            <a:r>
              <a:rPr lang="en-US" sz="3000" b="1" i="1" u="sng">
                <a:solidFill>
                  <a:srgbClr val="FF0000"/>
                </a:solidFill>
              </a:rPr>
              <a:t>famous</a:t>
            </a:r>
            <a:r>
              <a:rPr lang="en-US" sz="3000" b="1"/>
              <a:t> unit from the war</a:t>
            </a:r>
            <a:endParaRPr sz="3000" b="1"/>
          </a:p>
          <a:p>
            <a:pPr marL="91440" lvl="0" indent="-1333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Acted with other army regiments, </a:t>
            </a:r>
            <a:r>
              <a:rPr lang="en-US" sz="3000" b="1" i="1" u="sng">
                <a:solidFill>
                  <a:srgbClr val="FF0000"/>
                </a:solidFill>
              </a:rPr>
              <a:t>defeated</a:t>
            </a:r>
            <a:r>
              <a:rPr lang="en-US" sz="3000"/>
              <a:t> Spanish forces at </a:t>
            </a:r>
            <a:r>
              <a:rPr lang="en-US" sz="3000" b="1"/>
              <a:t>San Juan Hill, Cuba</a:t>
            </a:r>
            <a:endParaRPr sz="3000"/>
          </a:p>
          <a:p>
            <a:pPr marL="91440" lvl="0" indent="-1333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 Roosevelt earned the Medal of Honor </a:t>
            </a:r>
            <a:endParaRPr/>
          </a:p>
        </p:txBody>
      </p:sp>
      <p:pic>
        <p:nvPicPr>
          <p:cNvPr id="195" name="Google Shape;195;p24" descr="colonel-theodore-roosevelt-and-his-rough-riders-1st-volunteer-cavalry-1898.jpg"/>
          <p:cNvPicPr preferRelativeResize="0"/>
          <p:nvPr/>
        </p:nvPicPr>
        <p:blipFill rotWithShape="1">
          <a:blip r:embed="rId3">
            <a:alphaModFix/>
          </a:blip>
          <a:srcRect l="4248" t="3853" r="4376" b="3670"/>
          <a:stretch/>
        </p:blipFill>
        <p:spPr>
          <a:xfrm>
            <a:off x="2986088" y="4061333"/>
            <a:ext cx="4081565" cy="264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descr="Outfitted &amp; Equipped in History: American Rough Rider | The Art of Manli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6087" y="1399900"/>
            <a:ext cx="4081565" cy="25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 descr="Theodore Roosevelt leading the 'Rough Riders' during the Spanish-American  War, detail of a painting b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56" y="1399900"/>
            <a:ext cx="2817817" cy="300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Rough Rider | Facts, History, &amp; Significance | Britanni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56" y="4486549"/>
            <a:ext cx="2817817" cy="221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 title="Night at the Museum - Theodore Roosevelt &quot;Robin Williams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763350" cy="63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125628" y="134656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FIGHTING THE WAR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97700" y="1394125"/>
            <a:ext cx="5092500" cy="4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9144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 First shots fired at Manila Bay, Philippines</a:t>
            </a:r>
            <a:endParaRPr/>
          </a:p>
          <a:p>
            <a:pPr marL="91440" lvl="0" indent="-1905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Admiral George Dewey </a:t>
            </a:r>
            <a:r>
              <a:rPr lang="en-US" sz="3000" b="1" i="1" u="sng">
                <a:solidFill>
                  <a:srgbClr val="FF0000"/>
                </a:solidFill>
              </a:rPr>
              <a:t>destroyed</a:t>
            </a:r>
            <a:r>
              <a:rPr lang="en-US" sz="3000"/>
              <a:t> </a:t>
            </a:r>
            <a:r>
              <a:rPr lang="en-US" sz="3000" b="1"/>
              <a:t>the Spanish fleet demonstrating the </a:t>
            </a:r>
            <a:r>
              <a:rPr lang="en-US" sz="3000" b="1">
                <a:solidFill>
                  <a:schemeClr val="dk1"/>
                </a:solidFill>
              </a:rPr>
              <a:t>power </a:t>
            </a:r>
            <a:r>
              <a:rPr lang="en-US" sz="3000" b="1"/>
              <a:t>of the U.S. Navy</a:t>
            </a:r>
            <a:endParaRPr b="1"/>
          </a:p>
          <a:p>
            <a:pPr marL="91440" lvl="0" indent="-1905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By August, </a:t>
            </a:r>
            <a:r>
              <a:rPr lang="en-US" sz="3000" b="1"/>
              <a:t>America had “</a:t>
            </a:r>
            <a:r>
              <a:rPr lang="en-US" sz="3000" b="1" i="1" u="sng">
                <a:solidFill>
                  <a:srgbClr val="FF0000"/>
                </a:solidFill>
              </a:rPr>
              <a:t>liberated</a:t>
            </a:r>
            <a:r>
              <a:rPr lang="en-US" sz="3000" b="1"/>
              <a:t>” (freed) the Philippines</a:t>
            </a:r>
            <a:endParaRPr b="1"/>
          </a:p>
        </p:txBody>
      </p:sp>
      <p:pic>
        <p:nvPicPr>
          <p:cNvPr id="210" name="Google Shape;210;p26" descr="Admiral George Dewey: the US Navy's most average hero - We Are The Migh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2650" y="278875"/>
            <a:ext cx="60037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 descr="The mock battle that ended the Spanish-American War | National Museum of  American History"/>
          <p:cNvPicPr preferRelativeResize="0"/>
          <p:nvPr/>
        </p:nvPicPr>
        <p:blipFill rotWithShape="1">
          <a:blip r:embed="rId4">
            <a:alphaModFix/>
          </a:blip>
          <a:srcRect l="14800" t="8471" r="11599" b="13816"/>
          <a:stretch/>
        </p:blipFill>
        <p:spPr>
          <a:xfrm>
            <a:off x="4419600" y="3862933"/>
            <a:ext cx="3675776" cy="286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 descr="Battle of Manila Bay | Facts, Results, Map, &amp; Significance | Britanni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2822" y="3845207"/>
            <a:ext cx="3852359" cy="286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709612" y="155585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VICTORY!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2"/>
          </p:nvPr>
        </p:nvSpPr>
        <p:spPr>
          <a:xfrm>
            <a:off x="6327897" y="1874606"/>
            <a:ext cx="5418669" cy="436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9144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/>
              <a:t> August 1898, Spain </a:t>
            </a:r>
            <a:r>
              <a:rPr lang="en-US" sz="3000" b="1" i="1" u="sng">
                <a:solidFill>
                  <a:srgbClr val="FF0000"/>
                </a:solidFill>
              </a:rPr>
              <a:t>surrendered</a:t>
            </a:r>
            <a:r>
              <a:rPr lang="en-US" sz="3000"/>
              <a:t> to the U.S.</a:t>
            </a:r>
            <a:endParaRPr/>
          </a:p>
          <a:p>
            <a:pPr marL="91440" lvl="0" indent="-1905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Char char="•"/>
            </a:pPr>
            <a:r>
              <a:rPr lang="en-US" sz="3000" b="1"/>
              <a:t>Treaty of</a:t>
            </a:r>
            <a:r>
              <a:rPr lang="en-US" sz="3000"/>
              <a:t> </a:t>
            </a:r>
            <a:r>
              <a:rPr lang="en-US" sz="3000" b="1" i="1" u="sng">
                <a:solidFill>
                  <a:srgbClr val="FF0000"/>
                </a:solidFill>
              </a:rPr>
              <a:t>Paris</a:t>
            </a:r>
            <a:r>
              <a:rPr lang="en-US" sz="3000"/>
              <a:t> </a:t>
            </a:r>
            <a:r>
              <a:rPr lang="en-US" sz="3000" b="1"/>
              <a:t>(December 10, 1898)</a:t>
            </a:r>
            <a:endParaRPr b="1"/>
          </a:p>
          <a:p>
            <a:pPr marL="347472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Char char="•"/>
            </a:pPr>
            <a:r>
              <a:rPr lang="en-US" sz="2600"/>
              <a:t>Cuba was independent</a:t>
            </a:r>
            <a:endParaRPr/>
          </a:p>
          <a:p>
            <a:pPr marL="347472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Char char="•"/>
            </a:pPr>
            <a:r>
              <a:rPr lang="en-US" sz="2600"/>
              <a:t>U.S. would acquire Puerto Rico, Guam, &amp; The Philippines ($20 million)</a:t>
            </a:r>
            <a:endParaRPr/>
          </a:p>
          <a:p>
            <a:pPr marL="347472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600"/>
              <a:buChar char="•"/>
            </a:pPr>
            <a:r>
              <a:rPr lang="en-US" sz="2600" b="1" i="1"/>
              <a:t>U.S. becomes a WORLD POWER</a:t>
            </a:r>
            <a:endParaRPr b="1" i="1"/>
          </a:p>
        </p:txBody>
      </p:sp>
      <p:pic>
        <p:nvPicPr>
          <p:cNvPr id="219" name="Google Shape;219;p27" descr="Flag over Gu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973" y="1775208"/>
            <a:ext cx="3703587" cy="445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171450" y="56302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THE PLATT AMENDMENT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171450" y="1416000"/>
            <a:ext cx="7328100" cy="52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91440" lvl="0" indent="-175418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250"/>
              <a:t>Cuba 1902: U.S. </a:t>
            </a:r>
            <a:r>
              <a:rPr lang="en-US" sz="3250" b="1" i="1" u="sng">
                <a:solidFill>
                  <a:srgbClr val="FF0000"/>
                </a:solidFill>
              </a:rPr>
              <a:t>withdraws</a:t>
            </a:r>
            <a:r>
              <a:rPr lang="en-US" sz="3250"/>
              <a:t>; honoring Teller Amendment </a:t>
            </a:r>
            <a:endParaRPr sz="3250"/>
          </a:p>
          <a:p>
            <a:pPr marL="91440" lvl="0" indent="-175418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250"/>
              <a:t>Before U.S. withdrew, </a:t>
            </a:r>
            <a:r>
              <a:rPr lang="en-US" sz="3250" b="1"/>
              <a:t>Cuba was forced to </a:t>
            </a:r>
            <a:r>
              <a:rPr lang="en-US" sz="3250" b="1">
                <a:solidFill>
                  <a:schemeClr val="dk1"/>
                </a:solidFill>
              </a:rPr>
              <a:t>add</a:t>
            </a:r>
            <a:r>
              <a:rPr lang="en-US" sz="3250">
                <a:solidFill>
                  <a:schemeClr val="dk1"/>
                </a:solidFill>
              </a:rPr>
              <a:t> </a:t>
            </a:r>
            <a:r>
              <a:rPr lang="en-US" sz="3250" b="1">
                <a:solidFill>
                  <a:schemeClr val="dk1"/>
                </a:solidFill>
              </a:rPr>
              <a:t>the </a:t>
            </a:r>
            <a:r>
              <a:rPr lang="en-US" sz="3250" b="1" i="1" u="sng">
                <a:solidFill>
                  <a:srgbClr val="FF0000"/>
                </a:solidFill>
              </a:rPr>
              <a:t>Platt</a:t>
            </a:r>
            <a:r>
              <a:rPr lang="en-US" sz="3250"/>
              <a:t> </a:t>
            </a:r>
            <a:r>
              <a:rPr lang="en-US" sz="3250" b="1"/>
              <a:t>Amendment</a:t>
            </a:r>
            <a:r>
              <a:rPr lang="en-US" sz="3250"/>
              <a:t> </a:t>
            </a:r>
            <a:r>
              <a:rPr lang="en-US" sz="3250" b="1"/>
              <a:t>to their Constitution</a:t>
            </a:r>
            <a:r>
              <a:rPr lang="en-US" sz="3250"/>
              <a:t>:</a:t>
            </a:r>
            <a:endParaRPr sz="3250"/>
          </a:p>
          <a:p>
            <a:pPr marL="347472" lvl="1" indent="-3416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Cuba cannot make treaties that would compromise their independence without U.S. approval</a:t>
            </a:r>
            <a:endParaRPr sz="2400"/>
          </a:p>
          <a:p>
            <a:pPr marL="347472" lvl="1" indent="-3416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Cannot take on </a:t>
            </a:r>
            <a:r>
              <a:rPr lang="en-US" sz="2800">
                <a:solidFill>
                  <a:schemeClr val="dk1"/>
                </a:solidFill>
              </a:rPr>
              <a:t>debt </a:t>
            </a:r>
            <a:r>
              <a:rPr lang="en-US" sz="2800"/>
              <a:t>that could not be repaid</a:t>
            </a:r>
            <a:endParaRPr sz="2400"/>
          </a:p>
          <a:p>
            <a:pPr marL="347472" lvl="1" indent="-3416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U.S. could intervene with troops when it saw fit</a:t>
            </a:r>
            <a:endParaRPr sz="2400"/>
          </a:p>
          <a:p>
            <a:pPr marL="347472" lvl="1" indent="-3416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U.S. could leave </a:t>
            </a:r>
            <a:r>
              <a:rPr lang="en-US" sz="2800" b="1" i="1" u="sng">
                <a:solidFill>
                  <a:srgbClr val="FF0000"/>
                </a:solidFill>
              </a:rPr>
              <a:t>naval</a:t>
            </a:r>
            <a:r>
              <a:rPr lang="en-US" sz="2800"/>
              <a:t> stations (Guantanamo) </a:t>
            </a:r>
            <a:endParaRPr sz="2400"/>
          </a:p>
          <a:p>
            <a:pPr marL="347472" lvl="1" indent="-3416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Platt Amendment provisions ended in 1934, </a:t>
            </a:r>
            <a:r>
              <a:rPr lang="en-US" sz="2800" i="1"/>
              <a:t>except for Guantanamo Base leasing</a:t>
            </a:r>
            <a:endParaRPr sz="2800"/>
          </a:p>
        </p:txBody>
      </p:sp>
      <p:pic>
        <p:nvPicPr>
          <p:cNvPr id="226" name="Google Shape;226;p28" descr="Crisis and Achievement: Platt Amend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6625" y="2063025"/>
            <a:ext cx="4273925" cy="42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259285" y="140822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U.S. ACQUISITIONS (GAINS) AFTER THE SPANISH AMERICAN WAR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2"/>
          </p:nvPr>
        </p:nvSpPr>
        <p:spPr>
          <a:xfrm>
            <a:off x="8002122" y="1998133"/>
            <a:ext cx="3948998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-190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Char char=" "/>
            </a:pPr>
            <a:r>
              <a:rPr lang="en-US" sz="3000"/>
              <a:t>1. </a:t>
            </a:r>
            <a:r>
              <a:rPr lang="en-US" sz="3000" b="1" u="sng"/>
              <a:t>P</a:t>
            </a:r>
            <a:r>
              <a:rPr lang="en-US" sz="3000"/>
              <a:t>uerto </a:t>
            </a:r>
            <a:r>
              <a:rPr lang="en-US" sz="3000" b="1" u="sng"/>
              <a:t>R</a:t>
            </a:r>
            <a:r>
              <a:rPr lang="en-US" sz="3000"/>
              <a:t>ico</a:t>
            </a:r>
            <a:endParaRPr/>
          </a:p>
          <a:p>
            <a:pPr marL="91440" lvl="0" indent="-1905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Char char=" "/>
            </a:pPr>
            <a:r>
              <a:rPr lang="en-US" sz="3000"/>
              <a:t>2. </a:t>
            </a:r>
            <a:r>
              <a:rPr lang="en-US" sz="3000" b="1" u="sng"/>
              <a:t>P</a:t>
            </a:r>
            <a:r>
              <a:rPr lang="en-US" sz="3000"/>
              <a:t>hilippine </a:t>
            </a:r>
            <a:r>
              <a:rPr lang="en-US" sz="3000" b="1" u="sng"/>
              <a:t>I</a:t>
            </a:r>
            <a:r>
              <a:rPr lang="en-US" sz="3000"/>
              <a:t>slands</a:t>
            </a:r>
            <a:endParaRPr/>
          </a:p>
          <a:p>
            <a:pPr marL="91440" lvl="0" indent="-1905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Char char=" "/>
            </a:pPr>
            <a:r>
              <a:rPr lang="en-US" sz="3000"/>
              <a:t>3. </a:t>
            </a:r>
            <a:r>
              <a:rPr lang="en-US" sz="3000" b="1" u="sng"/>
              <a:t>G</a:t>
            </a:r>
            <a:r>
              <a:rPr lang="en-US" sz="3000"/>
              <a:t>uam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endParaRPr sz="3000"/>
          </a:p>
          <a:p>
            <a:pPr marL="91440" lvl="0" indent="-1905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000"/>
              <a:buChar char=" "/>
            </a:pPr>
            <a:r>
              <a:rPr lang="en-US" sz="3000" b="1" u="sng"/>
              <a:t>PR</a:t>
            </a:r>
            <a:r>
              <a:rPr lang="en-US" sz="3000"/>
              <a:t>ETTY </a:t>
            </a:r>
            <a:r>
              <a:rPr lang="en-US" sz="3000" b="1" u="sng"/>
              <a:t>PIG</a:t>
            </a:r>
            <a:endParaRPr/>
          </a:p>
        </p:txBody>
      </p:sp>
      <p:pic>
        <p:nvPicPr>
          <p:cNvPr id="233" name="Google Shape;233;p29" descr="https://lh5.googleusercontent.com/A_PGcyjKnOAIQHj0NdMuDi6O2qrv5ag3ArUlfu5COFZNSjO18Z2y5e3Pw6jN6z-XUPm2biO_3rYoCLZ8WGIVFJ6ZnuDfPjXdsThr4wHTDQtk9RPNp3IxtHK7Zp_oVbPya6RDd1CxTJkEiE5sCI1y3Tje3AF3x04hDaIAMVrd9vFUYttEO66RxnJ2LX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85" y="1799020"/>
            <a:ext cx="5237695" cy="305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 descr="https://lh5.googleusercontent.com/YiYdDZV-18zKf13tgavAm9rXJGiHgSe6RhcI3yE0EuIJ7tiZRxQyMi4tIh6maIf82Fb9n-yuwTIHAuNFIwX1GTJwpyqPJ5Tg6i9IHzLqa5tvvA3qV3ClBzYE1XNqB4UcGwjifBXCyOVHLILGpr-fHZt9PQ4ZeatFFQdif658mTB-OoOT-s8UHCdgz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683" y="3976330"/>
            <a:ext cx="3948997" cy="277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676656" y="666750"/>
            <a:ext cx="10753725" cy="511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</a:pPr>
            <a:endParaRPr sz="4500"/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</a:pPr>
            <a:endParaRPr sz="4500"/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</a:pPr>
            <a:endParaRPr sz="4500"/>
          </a:p>
          <a:p>
            <a:pPr marL="91440" lvl="0" indent="-28575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4500"/>
              <a:buChar char=" "/>
            </a:pPr>
            <a:r>
              <a:rPr lang="en-US" sz="4500"/>
              <a:t>How do you think Anti-Imperialists will feel about the gain of the Philippine Islands?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266700" y="20784"/>
            <a:ext cx="11658600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EFFECTS OF THE SPANISH AMERICAN WAR</a:t>
            </a:r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517337" y="2062353"/>
            <a:ext cx="3790950" cy="3847207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SPANISH AMERICAN WAR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31"/>
          <p:cNvCxnSpPr/>
          <p:nvPr/>
        </p:nvCxnSpPr>
        <p:spPr>
          <a:xfrm rot="10800000" flipH="1">
            <a:off x="4438650" y="2394594"/>
            <a:ext cx="2228850" cy="159975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7" name="Google Shape;247;p31"/>
          <p:cNvCxnSpPr/>
          <p:nvPr/>
        </p:nvCxnSpPr>
        <p:spPr>
          <a:xfrm>
            <a:off x="4438650" y="3978754"/>
            <a:ext cx="222885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8" name="Google Shape;248;p31"/>
          <p:cNvCxnSpPr/>
          <p:nvPr/>
        </p:nvCxnSpPr>
        <p:spPr>
          <a:xfrm>
            <a:off x="4438650" y="3977569"/>
            <a:ext cx="2228850" cy="142919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9" name="Google Shape;249;p31"/>
          <p:cNvSpPr txBox="1"/>
          <p:nvPr/>
        </p:nvSpPr>
        <p:spPr>
          <a:xfrm>
            <a:off x="6928213" y="1792603"/>
            <a:ext cx="4997100" cy="985200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Ended Spanish colonial empire 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Americas</a:t>
            </a:r>
            <a:endParaRPr sz="1300"/>
          </a:p>
        </p:txBody>
      </p:sp>
      <p:sp>
        <p:nvSpPr>
          <p:cNvPr id="250" name="Google Shape;250;p31"/>
          <p:cNvSpPr txBox="1"/>
          <p:nvPr/>
        </p:nvSpPr>
        <p:spPr>
          <a:xfrm>
            <a:off x="6928226" y="3493516"/>
            <a:ext cx="4997074" cy="984885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Mahan’s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ocean Navy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6928226" y="5194132"/>
            <a:ext cx="4997074" cy="553998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becomes a world power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09612" y="82068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TIMELINE OF U.S. IMPERIALISM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748061" y="1580050"/>
            <a:ext cx="742950" cy="499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593231" y="1580050"/>
            <a:ext cx="1371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1867</a:t>
            </a:r>
            <a:endParaRPr sz="4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748061" y="1675050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Purchase of Alaska (Seward)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459881" y="3812384"/>
            <a:ext cx="15240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1898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279031" y="3820895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Spanish-American War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3574181" y="5396805"/>
            <a:ext cx="12954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1908</a:t>
            </a:r>
            <a:endParaRPr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71557" y="5402460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Panama Canal under construction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263806" y="-78529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ECONOMIC ($) EFFECT OF THE WAR</a:t>
            </a: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1628925" y="4384325"/>
            <a:ext cx="2907600" cy="1907400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8428400" y="2587125"/>
            <a:ext cx="2195700" cy="609600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146374" y="1150925"/>
            <a:ext cx="2244300" cy="831000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1890-1920 = 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Imperialism</a:t>
            </a:r>
            <a:endParaRPr sz="800"/>
          </a:p>
        </p:txBody>
      </p:sp>
      <p:cxnSp>
        <p:nvCxnSpPr>
          <p:cNvPr id="260" name="Google Shape;260;p32"/>
          <p:cNvCxnSpPr/>
          <p:nvPr/>
        </p:nvCxnSpPr>
        <p:spPr>
          <a:xfrm rot="10800000">
            <a:off x="941620" y="2129826"/>
            <a:ext cx="687300" cy="225450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1" name="Google Shape;261;p32"/>
          <p:cNvSpPr txBox="1"/>
          <p:nvPr/>
        </p:nvSpPr>
        <p:spPr>
          <a:xfrm>
            <a:off x="9650626" y="1150925"/>
            <a:ext cx="2482800" cy="646500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Exports = goods (things) </a:t>
            </a:r>
            <a:endParaRPr sz="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sell, TRADE</a:t>
            </a:r>
            <a:endParaRPr sz="400"/>
          </a:p>
        </p:txBody>
      </p:sp>
      <p:cxnSp>
        <p:nvCxnSpPr>
          <p:cNvPr id="262" name="Google Shape;262;p32"/>
          <p:cNvCxnSpPr/>
          <p:nvPr/>
        </p:nvCxnSpPr>
        <p:spPr>
          <a:xfrm rot="10800000" flipH="1">
            <a:off x="10311975" y="1937319"/>
            <a:ext cx="922200" cy="64980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63" name="Google Shape;263;p32"/>
          <p:cNvGraphicFramePr/>
          <p:nvPr/>
        </p:nvGraphicFramePr>
        <p:xfrm>
          <a:off x="506675" y="196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{0D5807EC-6B8F-4827-82BB-4E3240AAE2CB}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/>
                        <a:t>YEARS</a:t>
                      </a:r>
                      <a:endParaRPr sz="4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/>
                        <a:t>VALUES OF AMERICAN EXPORTS</a:t>
                      </a:r>
                      <a:endParaRPr sz="3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1865 - 1897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$1,000,000</a:t>
                      </a:r>
                      <a:endParaRPr sz="4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1897 - 1900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$3,000,000</a:t>
                      </a:r>
                      <a:endParaRPr sz="4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1900-1917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$1,600,000,000</a:t>
                      </a:r>
                      <a:endParaRPr sz="4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 descr="Remember the Maine... and the causes and effects of the Spanish-American War with the Mr. Betts Boy Band!&#10;&#10;Support MrBettsClass at http://patreon.com/MrBettsClass&#10;MrBettsClass T-Shirt: http://www.redbubble.com/people/mrbettsclass/works/24037958-mr-betts-class-official-t-shirt?asc=u&#10;&#10;New Schedule: Why Matters on Tuesdays, Historical Parody/Skits on Thursday&#10;Follow on Twitter: http://twitter.com/MrBettsClass&#10;Instagram: http://instagram.com/MrBettsClass&#10;Tumblr: http://http://mrbettsclass.tumblr.com/&#10;Like on FaceBook: http://facebook.com/MrBettsClass&#10;&#10;Down in Cuba, the people were&#10;Oppressed by Spain and the General Weyler&#10;And the U.S., they saw this mess&#10;As a chance to expand and spread business&#10;&#10;Hearst and Pulitzer spread war fever with Yellow Journalism&#10;&#10;Remember the Maine, to Hell with Spain, we want war&#10;Though there’s no evidence to pin blame on Spain for&#10;The explosion, the public is still in uproar&#10;Calling for&#10;The Spanish-American War&#10;Dewey beats Spain at Manilla Bay&#10;Once again a Spanish Armada is filleted&#10;Because wooden ships are no match for our navy&#10;The crowd roars&#10;It’s a splendid little war&#10;Oh, oh&#10;Spanish-American War&#10;&#10;You want a thrill, take San Juan Hill &#10;After Buffalo Soldiers, get credit still&#10;The war was quick, and Spain got licked&#10;Less of our troops died fighting than getting sick&#10;&#10;Cuba, Philippines, Guam, Puerto Rico&#10;Are ours now what could go wrong&#10;&#10;We don’t keep Cuba ‘cause of the Teller Amendment&#10;But can intervene for peace without their consent&#10;And have Guantanamo Bay for imprisonment&#10;All because&#10;The Spanish-American War&#10;No self-rule goes to Puerto Rico&#10;A territory, they get citizenship though&#10;They have a limited voice ‘cause they cannot vote&#10;There’s still more&#10;The Spanish-American War&#10;&#10;Remember the Maine, and to Hell with Spain&#10;Remember the Maine&#10;Remember the Maine, and to Hell with Spain&#10;Remember the Maine&#10;&#10;The Philippines fought, wanting their independence&#10;Guerilla war waged between them and the US&#10;4,000 American troops died, that is ten&#10;Times more than&#10;The Spanish-American War&#10;We kept them and Guam so we’d gain access&#10;To China’s markets, Europe’s spheres of influence&#10;Better open the door, our empire’s commenced&#10;The crowd roars&#10;It’s a splendid little war&#10;Oh, oh&#10;It’s a splendid little war&#10;Oh, oh&#10;Spanish-American War" title="Spanish-American War (One Direction's &quot;What Makes You Beautiful&quot; Parody) - @MrBettsCla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740325" cy="65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46097" y="17236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CUBAN REVOLUTION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52399" y="1580050"/>
            <a:ext cx="5821893" cy="49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/>
              <a:t>Cuba was one of Spain’s New World </a:t>
            </a:r>
            <a:r>
              <a:rPr lang="en-US" sz="2800" b="1" i="1" u="sng">
                <a:solidFill>
                  <a:srgbClr val="FF0000"/>
                </a:solidFill>
              </a:rPr>
              <a:t>colonies</a:t>
            </a:r>
            <a:endParaRPr b="1" i="1" u="sng">
              <a:solidFill>
                <a:srgbClr val="FF0000"/>
              </a:solidFill>
            </a:endParaRPr>
          </a:p>
          <a:p>
            <a:pPr marL="347472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/>
              <a:t>Rebelling against Spain since 1860</a:t>
            </a:r>
            <a:endParaRPr/>
          </a:p>
          <a:p>
            <a:pPr marL="91440" lvl="0" indent="-1778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/>
              <a:t>1895 – Rebel leader </a:t>
            </a:r>
            <a:r>
              <a:rPr lang="en-US" sz="2800" b="1" i="1" u="sng">
                <a:solidFill>
                  <a:srgbClr val="FF0000"/>
                </a:solidFill>
              </a:rPr>
              <a:t>Jose Marti</a:t>
            </a:r>
            <a:r>
              <a:rPr lang="en-US" sz="2800"/>
              <a:t> led an invasion against Spain</a:t>
            </a:r>
            <a:endParaRPr/>
          </a:p>
          <a:p>
            <a:pPr marL="91440" lvl="0" indent="-1778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/>
              <a:t>The Spanish response: </a:t>
            </a:r>
            <a:r>
              <a:rPr lang="en-US" sz="2800" b="1"/>
              <a:t>put villagers in concentration camps to </a:t>
            </a:r>
            <a:r>
              <a:rPr lang="en-US" sz="2800" b="1">
                <a:solidFill>
                  <a:schemeClr val="dk1"/>
                </a:solidFill>
              </a:rPr>
              <a:t>stop </a:t>
            </a:r>
            <a:r>
              <a:rPr lang="en-US" sz="2800" b="1"/>
              <a:t>the rebels</a:t>
            </a:r>
            <a:endParaRPr b="1"/>
          </a:p>
        </p:txBody>
      </p:sp>
      <p:pic>
        <p:nvPicPr>
          <p:cNvPr id="108" name="Google Shape;108;p15" descr="This Day in Cuban History - February 24, 1895. Cubans restarted, with the  Grito de Baire. - Cuban Studies Institu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676" y="1697831"/>
            <a:ext cx="5854038" cy="346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2192000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CAUSES OF THE SPANISH-AMERICAN WAR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723900" y="2324100"/>
            <a:ext cx="4133850" cy="762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Yellow Journalism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723900" y="3238501"/>
            <a:ext cx="4133850" cy="762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U.S.S. Maine exploded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723900" y="4171952"/>
            <a:ext cx="4133850" cy="762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Lome letter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723900" y="5105403"/>
            <a:ext cx="4133850" cy="762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Nationalism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7334250" y="2324100"/>
            <a:ext cx="4633200" cy="3543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Spanish-American Wa</a:t>
            </a: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>
            <a:off x="4991100" y="2667000"/>
            <a:ext cx="2038350" cy="57150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4991100" y="3619500"/>
            <a:ext cx="2038350" cy="762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4991100" y="4552952"/>
            <a:ext cx="203835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16"/>
          <p:cNvCxnSpPr/>
          <p:nvPr/>
        </p:nvCxnSpPr>
        <p:spPr>
          <a:xfrm rot="10800000" flipH="1">
            <a:off x="4991100" y="5105403"/>
            <a:ext cx="2038350" cy="4762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02719" y="71695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YELLOW JOURNALISM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202894" y="1580050"/>
            <a:ext cx="5765270" cy="50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91440" lvl="0" indent="-1511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Competing papers sensationalized or </a:t>
            </a:r>
            <a:r>
              <a:rPr lang="en-US" sz="2800" b="1" i="1" u="sng">
                <a:solidFill>
                  <a:srgbClr val="FF0000"/>
                </a:solidFill>
              </a:rPr>
              <a:t>exaggerated</a:t>
            </a:r>
            <a:r>
              <a:rPr lang="en-US" sz="2800"/>
              <a:t> news, even lied</a:t>
            </a:r>
            <a:endParaRPr sz="2200"/>
          </a:p>
          <a:p>
            <a:pPr marL="347472" lvl="1" indent="-36703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2800" b="1"/>
              <a:t>Huge </a:t>
            </a:r>
            <a:r>
              <a:rPr lang="en-US" sz="2800" b="1">
                <a:solidFill>
                  <a:schemeClr val="dk1"/>
                </a:solidFill>
              </a:rPr>
              <a:t>influence </a:t>
            </a:r>
            <a:r>
              <a:rPr lang="en-US" sz="2800" b="1"/>
              <a:t>on the public</a:t>
            </a:r>
            <a:endParaRPr sz="2800" b="1"/>
          </a:p>
          <a:p>
            <a:pPr marL="347472" lvl="1" indent="-36703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</a:pPr>
            <a:r>
              <a:rPr lang="en-US" sz="2800"/>
              <a:t>Newspapers </a:t>
            </a:r>
            <a:r>
              <a:rPr lang="en-US" sz="2800" b="1" i="1" u="sng">
                <a:solidFill>
                  <a:srgbClr val="FF0000"/>
                </a:solidFill>
              </a:rPr>
              <a:t>depicted</a:t>
            </a:r>
            <a:r>
              <a:rPr lang="en-US" sz="2800"/>
              <a:t> </a:t>
            </a:r>
            <a:r>
              <a:rPr lang="en-US" sz="2800" b="1"/>
              <a:t>the Spaniards as murderous brutes</a:t>
            </a:r>
            <a:endParaRPr sz="2800" b="1"/>
          </a:p>
          <a:p>
            <a:pPr marL="347472" lvl="1" indent="-36703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</a:pPr>
            <a:r>
              <a:rPr lang="en-US" sz="2800" b="1"/>
              <a:t>Increased their circulations</a:t>
            </a:r>
            <a:r>
              <a:rPr lang="en-US" sz="2800"/>
              <a:t>, but gave Americans the wrong picture of events in Cuba</a:t>
            </a:r>
            <a:endParaRPr sz="2800"/>
          </a:p>
          <a:p>
            <a:pPr marL="91440" lvl="0" indent="-15113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Two biggest newspaper owners behind this:</a:t>
            </a:r>
            <a:endParaRPr sz="2200"/>
          </a:p>
          <a:p>
            <a:pPr marL="347472" lvl="1" indent="-3035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William Randolph Hearst</a:t>
            </a:r>
            <a:endParaRPr sz="1800"/>
          </a:p>
          <a:p>
            <a:pPr marL="347472" lvl="1" indent="-30353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Joseph Pulitzer</a:t>
            </a:r>
            <a:endParaRPr sz="1800"/>
          </a:p>
        </p:txBody>
      </p:sp>
      <p:pic>
        <p:nvPicPr>
          <p:cNvPr id="129" name="Google Shape;129;p17" descr="William Randolph Hearst | Biography &amp; Facts | Britann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" y="1484799"/>
            <a:ext cx="3146641" cy="24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'Citizen Kane' to screen at Hearst Castle Thea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37" y="4086225"/>
            <a:ext cx="576527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William Randolph Hearst for Governor | Busy Beaver Button Muse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8538" y="1503670"/>
            <a:ext cx="2450571" cy="243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37" name="Google Shape;137;p18" descr="USHRS 2012 Yellow Journalism" title="Yellow Journalis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786400" cy="63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11582400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EXAMPLE OF YELLOW JOURNALISM</a:t>
            </a:r>
            <a:endParaRPr/>
          </a:p>
        </p:txBody>
      </p:sp>
      <p:pic>
        <p:nvPicPr>
          <p:cNvPr id="143" name="Google Shape;143;p19" descr="https://lh3.googleusercontent.com/2uegwrhalELinpGfFmDr_A7cDJ3YG7Cf1F9yaFvMoNddotYjSyWWL0X2CjxUXbwzkoUD_p6aCh5sXQNEo9tbodTd1SiGX_VcGwK83tbouFEvtXdxTmorXumwJEilqnoJ4xEPenwMpsy690X22ec_v2zzUHrQ3aJpNWN1ZtDAJNNKnvfp68ohoruLO60"/>
          <p:cNvPicPr preferRelativeResize="0"/>
          <p:nvPr/>
        </p:nvPicPr>
        <p:blipFill rotWithShape="1">
          <a:blip r:embed="rId3">
            <a:alphaModFix/>
          </a:blip>
          <a:srcRect b="30682"/>
          <a:stretch/>
        </p:blipFill>
        <p:spPr>
          <a:xfrm>
            <a:off x="1633537" y="1352550"/>
            <a:ext cx="8924925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4983061" y="1332400"/>
            <a:ext cx="1608239" cy="572600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633537" y="3446950"/>
            <a:ext cx="1985963" cy="8012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029192" y="6132450"/>
            <a:ext cx="804577" cy="2683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9480326" y="6048512"/>
            <a:ext cx="804577" cy="26445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8481270" y="1352550"/>
            <a:ext cx="2077192" cy="572600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8317925" y="4248150"/>
            <a:ext cx="2142011" cy="572600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8172450" y="4905379"/>
            <a:ext cx="1100044" cy="467821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9"/>
          <p:cNvCxnSpPr/>
          <p:nvPr/>
        </p:nvCxnSpPr>
        <p:spPr>
          <a:xfrm rot="10800000">
            <a:off x="1996580" y="1102929"/>
            <a:ext cx="2986481" cy="241021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19"/>
          <p:cNvCxnSpPr/>
          <p:nvPr/>
        </p:nvCxnSpPr>
        <p:spPr>
          <a:xfrm rot="10800000">
            <a:off x="1465757" y="2094452"/>
            <a:ext cx="228819" cy="1334548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19"/>
          <p:cNvCxnSpPr/>
          <p:nvPr/>
        </p:nvCxnSpPr>
        <p:spPr>
          <a:xfrm>
            <a:off x="10558462" y="1918905"/>
            <a:ext cx="604604" cy="1450939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" name="Google Shape;154;p19"/>
          <p:cNvCxnSpPr/>
          <p:nvPr/>
        </p:nvCxnSpPr>
        <p:spPr>
          <a:xfrm flipH="1">
            <a:off x="7774924" y="6312970"/>
            <a:ext cx="1705403" cy="22868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Google Shape;155;p19"/>
          <p:cNvCxnSpPr/>
          <p:nvPr/>
        </p:nvCxnSpPr>
        <p:spPr>
          <a:xfrm>
            <a:off x="3795298" y="6400800"/>
            <a:ext cx="940164" cy="13491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19"/>
          <p:cNvSpPr txBox="1"/>
          <p:nvPr/>
        </p:nvSpPr>
        <p:spPr>
          <a:xfrm>
            <a:off x="77932" y="855970"/>
            <a:ext cx="1844100" cy="1108200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“Destruction” = 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</a:t>
            </a:r>
            <a:endParaRPr sz="1300"/>
          </a:p>
        </p:txBody>
      </p:sp>
      <p:sp>
        <p:nvSpPr>
          <p:cNvPr id="157" name="Google Shape;157;p19"/>
          <p:cNvSpPr txBox="1"/>
          <p:nvPr/>
        </p:nvSpPr>
        <p:spPr>
          <a:xfrm>
            <a:off x="4819351" y="6318512"/>
            <a:ext cx="2871600" cy="4308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“Outrage” = emotional</a:t>
            </a:r>
            <a:endParaRPr sz="1300"/>
          </a:p>
        </p:txBody>
      </p:sp>
      <p:sp>
        <p:nvSpPr>
          <p:cNvPr id="158" name="Google Shape;158;p19"/>
          <p:cNvSpPr txBox="1"/>
          <p:nvPr/>
        </p:nvSpPr>
        <p:spPr>
          <a:xfrm>
            <a:off x="10541269" y="3488157"/>
            <a:ext cx="1555606" cy="1154162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“$50,000” = eye -catching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69994" y="86908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Calibri"/>
              <a:buNone/>
            </a:pPr>
            <a:r>
              <a:rPr lang="en-US" sz="5500" b="1"/>
              <a:t>DE LOME LETTER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592661" y="2174665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91440" lvl="0" indent="-1476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Spanish minister Dupuy de Lôme wrote a letter </a:t>
            </a:r>
            <a:r>
              <a:rPr lang="en-US" sz="3000" b="1" i="1" u="sng">
                <a:solidFill>
                  <a:srgbClr val="FF0000"/>
                </a:solidFill>
              </a:rPr>
              <a:t>criticizing</a:t>
            </a:r>
            <a:r>
              <a:rPr lang="en-US" sz="3000"/>
              <a:t> President McKinley calling him “</a:t>
            </a:r>
            <a:r>
              <a:rPr lang="en-US" sz="3000" b="1" i="1" u="sng">
                <a:solidFill>
                  <a:srgbClr val="FF0000"/>
                </a:solidFill>
              </a:rPr>
              <a:t>weak</a:t>
            </a:r>
            <a:r>
              <a:rPr lang="en-US" sz="3000"/>
              <a:t>”</a:t>
            </a:r>
            <a:endParaRPr/>
          </a:p>
          <a:p>
            <a:pPr marL="91440" lvl="0" indent="-147637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Leaked and printed in the </a:t>
            </a:r>
            <a:r>
              <a:rPr lang="en-US" sz="3000" i="1"/>
              <a:t>NY Journal</a:t>
            </a:r>
            <a:endParaRPr sz="3000"/>
          </a:p>
          <a:p>
            <a:pPr marL="91440" lvl="0" indent="-147637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3000" b="1"/>
              <a:t>Americans were </a:t>
            </a:r>
            <a:r>
              <a:rPr lang="en-US" sz="3000" b="1" i="1" u="sng">
                <a:solidFill>
                  <a:srgbClr val="FF0000"/>
                </a:solidFill>
              </a:rPr>
              <a:t>outraged</a:t>
            </a:r>
            <a:endParaRPr sz="3000" b="1" i="1" u="sng">
              <a:solidFill>
                <a:srgbClr val="FF0000"/>
              </a:solidFill>
            </a:endParaRPr>
          </a:p>
          <a:p>
            <a:pPr marL="91440" lvl="0" indent="-147637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Published shortly before the </a:t>
            </a:r>
            <a:r>
              <a:rPr lang="en-US" sz="3000" b="1" i="1"/>
              <a:t>U.S.S. Maine</a:t>
            </a:r>
            <a:r>
              <a:rPr lang="en-US" sz="3000"/>
              <a:t> was sent to Cuba to protect lives and properties of Americans</a:t>
            </a:r>
            <a:endParaRPr sz="3000"/>
          </a:p>
        </p:txBody>
      </p:sp>
      <p:pic>
        <p:nvPicPr>
          <p:cNvPr id="165" name="Google Shape;165;p20" descr="Dupuy de L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526" y="103434"/>
            <a:ext cx="2940674" cy="389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On February 9, 1898 the Americans found out about a... | Sutori"/>
          <p:cNvPicPr preferRelativeResize="0"/>
          <p:nvPr/>
        </p:nvPicPr>
        <p:blipFill rotWithShape="1">
          <a:blip r:embed="rId4">
            <a:alphaModFix/>
          </a:blip>
          <a:srcRect l="43638" t="14027"/>
          <a:stretch/>
        </p:blipFill>
        <p:spPr>
          <a:xfrm>
            <a:off x="8615701" y="2779910"/>
            <a:ext cx="3404848" cy="38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 descr=" " title="The Story of the USS Mai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934400" cy="632545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Widescreen</PresentationFormat>
  <Paragraphs>110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Metropolitan</vt:lpstr>
      <vt:lpstr>THE SPANISH AMERICAN WAR</vt:lpstr>
      <vt:lpstr>TIMELINE OF U.S. IMPERIALISM</vt:lpstr>
      <vt:lpstr>CUBAN REVOLUTION</vt:lpstr>
      <vt:lpstr>CAUSES OF THE SPANISH-AMERICAN WAR</vt:lpstr>
      <vt:lpstr>YELLOW JOURNALISM</vt:lpstr>
      <vt:lpstr>PowerPoint Presentation</vt:lpstr>
      <vt:lpstr>EXAMPLE OF YELLOW JOURNALISM</vt:lpstr>
      <vt:lpstr>DE LOME LETTER</vt:lpstr>
      <vt:lpstr>PowerPoint Presentation</vt:lpstr>
      <vt:lpstr>U.S.S. MAINE</vt:lpstr>
      <vt:lpstr>WAR!</vt:lpstr>
      <vt:lpstr>TEDDY ROOSEVELT &amp; THE ROUGH RIDERS</vt:lpstr>
      <vt:lpstr>PowerPoint Presentation</vt:lpstr>
      <vt:lpstr>FIGHTING THE WAR</vt:lpstr>
      <vt:lpstr>VICTORY!</vt:lpstr>
      <vt:lpstr>THE PLATT AMENDMENT</vt:lpstr>
      <vt:lpstr>U.S. ACQUISITIONS (GAINS) AFTER THE SPANISH AMERICAN WAR</vt:lpstr>
      <vt:lpstr>PowerPoint Presentation</vt:lpstr>
      <vt:lpstr>EFFECTS OF THE SPANISH AMERICAN WAR</vt:lpstr>
      <vt:lpstr>ECONOMIC ($) EFFECT OF THE WAR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AMERICAN WAR</dc:title>
  <dc:creator>Greg Scott</dc:creator>
  <cp:lastModifiedBy>Greg Scott</cp:lastModifiedBy>
  <cp:revision>1</cp:revision>
  <dcterms:modified xsi:type="dcterms:W3CDTF">2023-09-22T12:17:35Z</dcterms:modified>
</cp:coreProperties>
</file>