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Roboto" panose="02000000000000000000" pitchFamily="2"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D4805-E6D8-49A4-A47F-80686634CBEE}" v="1" dt="2024-01-04T02:11:38.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5"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C7DD4805-E6D8-49A4-A47F-80686634CBEE}"/>
    <pc:docChg chg="custSel modSld">
      <pc:chgData name="Greg Scott" userId="c650d04ab2c8d8e3" providerId="LiveId" clId="{C7DD4805-E6D8-49A4-A47F-80686634CBEE}" dt="2024-01-04T02:11:38.275" v="7" actId="27636"/>
      <pc:docMkLst>
        <pc:docMk/>
      </pc:docMkLst>
      <pc:sldChg chg="modSp mod">
        <pc:chgData name="Greg Scott" userId="c650d04ab2c8d8e3" providerId="LiveId" clId="{C7DD4805-E6D8-49A4-A47F-80686634CBEE}" dt="2024-01-04T02:11:38.175" v="0" actId="27636"/>
        <pc:sldMkLst>
          <pc:docMk/>
          <pc:sldMk cId="0" sldId="260"/>
        </pc:sldMkLst>
        <pc:spChg chg="mod">
          <ac:chgData name="Greg Scott" userId="c650d04ab2c8d8e3" providerId="LiveId" clId="{C7DD4805-E6D8-49A4-A47F-80686634CBEE}" dt="2024-01-04T02:11:38.175" v="0" actId="27636"/>
          <ac:spMkLst>
            <pc:docMk/>
            <pc:sldMk cId="0" sldId="260"/>
            <ac:spMk id="108" creationId="{00000000-0000-0000-0000-000000000000}"/>
          </ac:spMkLst>
        </pc:spChg>
      </pc:sldChg>
      <pc:sldChg chg="modSp mod">
        <pc:chgData name="Greg Scott" userId="c650d04ab2c8d8e3" providerId="LiveId" clId="{C7DD4805-E6D8-49A4-A47F-80686634CBEE}" dt="2024-01-04T02:11:38.190" v="1" actId="27636"/>
        <pc:sldMkLst>
          <pc:docMk/>
          <pc:sldMk cId="0" sldId="261"/>
        </pc:sldMkLst>
        <pc:spChg chg="mod">
          <ac:chgData name="Greg Scott" userId="c650d04ab2c8d8e3" providerId="LiveId" clId="{C7DD4805-E6D8-49A4-A47F-80686634CBEE}" dt="2024-01-04T02:11:38.190" v="1" actId="27636"/>
          <ac:spMkLst>
            <pc:docMk/>
            <pc:sldMk cId="0" sldId="261"/>
            <ac:spMk id="116" creationId="{00000000-0000-0000-0000-000000000000}"/>
          </ac:spMkLst>
        </pc:spChg>
      </pc:sldChg>
      <pc:sldChg chg="modSp mod">
        <pc:chgData name="Greg Scott" userId="c650d04ab2c8d8e3" providerId="LiveId" clId="{C7DD4805-E6D8-49A4-A47F-80686634CBEE}" dt="2024-01-04T02:11:38.207" v="2" actId="27636"/>
        <pc:sldMkLst>
          <pc:docMk/>
          <pc:sldMk cId="0" sldId="264"/>
        </pc:sldMkLst>
        <pc:spChg chg="mod">
          <ac:chgData name="Greg Scott" userId="c650d04ab2c8d8e3" providerId="LiveId" clId="{C7DD4805-E6D8-49A4-A47F-80686634CBEE}" dt="2024-01-04T02:11:38.207" v="2" actId="27636"/>
          <ac:spMkLst>
            <pc:docMk/>
            <pc:sldMk cId="0" sldId="264"/>
            <ac:spMk id="134" creationId="{00000000-0000-0000-0000-000000000000}"/>
          </ac:spMkLst>
        </pc:spChg>
      </pc:sldChg>
      <pc:sldChg chg="modSp mod">
        <pc:chgData name="Greg Scott" userId="c650d04ab2c8d8e3" providerId="LiveId" clId="{C7DD4805-E6D8-49A4-A47F-80686634CBEE}" dt="2024-01-04T02:11:38.237" v="3" actId="27636"/>
        <pc:sldMkLst>
          <pc:docMk/>
          <pc:sldMk cId="0" sldId="276"/>
        </pc:sldMkLst>
        <pc:spChg chg="mod">
          <ac:chgData name="Greg Scott" userId="c650d04ab2c8d8e3" providerId="LiveId" clId="{C7DD4805-E6D8-49A4-A47F-80686634CBEE}" dt="2024-01-04T02:11:38.237" v="3" actId="27636"/>
          <ac:spMkLst>
            <pc:docMk/>
            <pc:sldMk cId="0" sldId="276"/>
            <ac:spMk id="223" creationId="{00000000-0000-0000-0000-000000000000}"/>
          </ac:spMkLst>
        </pc:spChg>
      </pc:sldChg>
      <pc:sldChg chg="modSp mod">
        <pc:chgData name="Greg Scott" userId="c650d04ab2c8d8e3" providerId="LiveId" clId="{C7DD4805-E6D8-49A4-A47F-80686634CBEE}" dt="2024-01-04T02:11:38.237" v="4" actId="27636"/>
        <pc:sldMkLst>
          <pc:docMk/>
          <pc:sldMk cId="0" sldId="283"/>
        </pc:sldMkLst>
        <pc:spChg chg="mod">
          <ac:chgData name="Greg Scott" userId="c650d04ab2c8d8e3" providerId="LiveId" clId="{C7DD4805-E6D8-49A4-A47F-80686634CBEE}" dt="2024-01-04T02:11:38.237" v="4" actId="27636"/>
          <ac:spMkLst>
            <pc:docMk/>
            <pc:sldMk cId="0" sldId="283"/>
            <ac:spMk id="275" creationId="{00000000-0000-0000-0000-000000000000}"/>
          </ac:spMkLst>
        </pc:spChg>
      </pc:sldChg>
      <pc:sldChg chg="modSp mod">
        <pc:chgData name="Greg Scott" userId="c650d04ab2c8d8e3" providerId="LiveId" clId="{C7DD4805-E6D8-49A4-A47F-80686634CBEE}" dt="2024-01-04T02:11:38.254" v="5" actId="27636"/>
        <pc:sldMkLst>
          <pc:docMk/>
          <pc:sldMk cId="0" sldId="286"/>
        </pc:sldMkLst>
        <pc:spChg chg="mod">
          <ac:chgData name="Greg Scott" userId="c650d04ab2c8d8e3" providerId="LiveId" clId="{C7DD4805-E6D8-49A4-A47F-80686634CBEE}" dt="2024-01-04T02:11:38.254" v="5" actId="27636"/>
          <ac:spMkLst>
            <pc:docMk/>
            <pc:sldMk cId="0" sldId="286"/>
            <ac:spMk id="296" creationId="{00000000-0000-0000-0000-000000000000}"/>
          </ac:spMkLst>
        </pc:spChg>
      </pc:sldChg>
      <pc:sldChg chg="modSp mod">
        <pc:chgData name="Greg Scott" userId="c650d04ab2c8d8e3" providerId="LiveId" clId="{C7DD4805-E6D8-49A4-A47F-80686634CBEE}" dt="2024-01-04T02:11:38.269" v="6" actId="27636"/>
        <pc:sldMkLst>
          <pc:docMk/>
          <pc:sldMk cId="0" sldId="290"/>
        </pc:sldMkLst>
        <pc:spChg chg="mod">
          <ac:chgData name="Greg Scott" userId="c650d04ab2c8d8e3" providerId="LiveId" clId="{C7DD4805-E6D8-49A4-A47F-80686634CBEE}" dt="2024-01-04T02:11:38.269" v="6" actId="27636"/>
          <ac:spMkLst>
            <pc:docMk/>
            <pc:sldMk cId="0" sldId="290"/>
            <ac:spMk id="325" creationId="{00000000-0000-0000-0000-000000000000}"/>
          </ac:spMkLst>
        </pc:spChg>
      </pc:sldChg>
      <pc:sldChg chg="modSp mod">
        <pc:chgData name="Greg Scott" userId="c650d04ab2c8d8e3" providerId="LiveId" clId="{C7DD4805-E6D8-49A4-A47F-80686634CBEE}" dt="2024-01-04T02:11:38.275" v="7" actId="27636"/>
        <pc:sldMkLst>
          <pc:docMk/>
          <pc:sldMk cId="0" sldId="292"/>
        </pc:sldMkLst>
        <pc:spChg chg="mod">
          <ac:chgData name="Greg Scott" userId="c650d04ab2c8d8e3" providerId="LiveId" clId="{C7DD4805-E6D8-49A4-A47F-80686634CBEE}" dt="2024-01-04T02:11:38.275" v="7" actId="27636"/>
          <ac:spMkLst>
            <pc:docMk/>
            <pc:sldMk cId="0" sldId="292"/>
            <ac:spMk id="34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4EB95D-8FD3-6793-B553-18493A5D47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3BE896-3433-F6B1-F934-9D06E12D57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C3E76-9440-45AA-B95B-4F727977683B}" type="datetimeFigureOut">
              <a:rPr lang="en-US" smtClean="0"/>
              <a:t>1/3/2024</a:t>
            </a:fld>
            <a:endParaRPr lang="en-US"/>
          </a:p>
        </p:txBody>
      </p:sp>
      <p:sp>
        <p:nvSpPr>
          <p:cNvPr id="4" name="Footer Placeholder 3">
            <a:extLst>
              <a:ext uri="{FF2B5EF4-FFF2-40B4-BE49-F238E27FC236}">
                <a16:creationId xmlns:a16="http://schemas.microsoft.com/office/drawing/2014/main" id="{482F843B-619E-6987-1521-E5DE50BA4C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A64FD4A9-BACE-C289-182C-34EE8A8006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8291C6-2793-4E30-BF17-7CBD7A969D0D}" type="slidenum">
              <a:rPr lang="en-US" smtClean="0"/>
              <a:t>‹#›</a:t>
            </a:fld>
            <a:endParaRPr lang="en-US"/>
          </a:p>
        </p:txBody>
      </p:sp>
    </p:spTree>
    <p:extLst>
      <p:ext uri="{BB962C8B-B14F-4D97-AF65-F5344CB8AC3E}">
        <p14:creationId xmlns:p14="http://schemas.microsoft.com/office/powerpoint/2010/main" val="5982852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7827fc115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7827fc115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7827fc115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f7827fc115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328b7617c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6328b7617c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f7827fc115_1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f7827fc115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f7827fc115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f7827fc115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328b7617c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328b7617c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328b7617c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6328b7617c_0_5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328b7617c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328b7617c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f7827fc115_1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f7827fc115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7827fc115_1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7827fc115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328b761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328b761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328b7617c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328b7617c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f7827fc115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f7827fc115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7827fc115_1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7827fc115_1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f7827fc115_1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1f7827fc115_1_4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f7827fc115_1_7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f7827fc115_1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f7827fc115_1_9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f7827fc115_1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328b7617c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26328b7617c_0_6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7827fc115_1_10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f7827fc115_1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f7827fc115_1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f7827fc115_1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6328b7617c_0_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6328b7617c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328b761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328b761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f7827fc115_1_10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f7827fc115_1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f7827fc115_1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f7827fc115_1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6328b7617c_0_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6328b7617c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f7827fc115_1_10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f7827fc115_1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f7827fc115_1_10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f7827fc115_1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https://www.usatoday.com/videos/news/nation/2016/12/01/sons-ethel-rosenberg-make-white-house-appeal/94754004/</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f7827fc115_1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f7827fc115_1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f7827fc115_1_1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f7827fc115_1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f7827fc115_1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f7827fc115_1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328b7617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328b7617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7827fc115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7827fc115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7827fc115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7827fc115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328b7617c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6328b7617c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328b7617c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328b7617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7827fc115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7827fc115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g5Ncc9GOD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2qaDEt7PCMI"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XRaKrj8qGf3dCSr6zm73_v-Z0AY8eLsP/view"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nuclearsecrecy.com/nukemap/"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fas.org/nuke/guide/usa/icbm/us_nuke_minuteman3_01.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www.fas.org/nuke/guide/usa/icbm/lgm_30.jpg" TargetMode="Externa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youtube.com/watch?v=IKqXu-5jw60"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AWeZ5SKXvj8"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8.jp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hyperlink" Target="http://drive.google.com/file/d/1n7RlO1XDWpWBeErb4n4-YCxms5IZOEYX/view"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n1cF1x6V16k"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xvaEvCNZymo"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hyperlink" Target="https://youtu.be/qY6KUcnrDPA"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yawKJoZ_9gc"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53.jpg"/></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57.jpg"/><Relationship Id="rId4" Type="http://schemas.openxmlformats.org/officeDocument/2006/relationships/hyperlink" Target="https://www.usatoday.com/videos/news/nation/2016/12/01/sons-ethel-rosenberg-make-white-house-appeal/9475400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62.jpg"/><Relationship Id="rId4" Type="http://schemas.openxmlformats.org/officeDocument/2006/relationships/image" Target="../media/image61.jpg"/></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eP2M-fzpLb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1UaBgr_sq9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2-xZ-1HE-Q"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Cold War At Home</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Unit 9 - The Cold War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3685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One Small Step…</a:t>
            </a:r>
            <a:endParaRPr sz="3600" b="1"/>
          </a:p>
        </p:txBody>
      </p:sp>
      <p:pic>
        <p:nvPicPr>
          <p:cNvPr id="142" name="Google Shape;142;p22" descr="On July 20, 1969, Apollo 11 astronaut Neil Armstrong made history as the first man to walk on the moon, and uttered his famous words: &quot;That's one small step for man, one giant leap for mankind.&quot; See the moment as it was covered live by CBS News anchor Walter Cronkite.&#10;&#10;Subscribe to the CBS News Channel HERE: http://youtube.com/cbsnews&#10;Watch CBSN live HERE: http://cbsn.ws/1PlLpZ7&#10;Follow CBS News on Instagram HERE: https://www.instagram.com/cbsnews/&#10;Like CBS News on Facebook HERE: http://facebook.com/cbsnews&#10;Follow CBS News on Twitter HERE: http://twitter.com/cbsnews&#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CBSN and local news live, and watch full seasons of CBS fan favorites like Star Trek Discovery anytime, anywhere with CBS All Access. Try it free! http://bit.ly/1OQA29B&#10;&#10;---&#10;CBSN is the first digital streaming news network that will allow Internet-connected consumers to watch live, anchored news coverage on their connected TV and other devices. At launch, the network is available 24/7 and makes all of the resources of CBS News available directly on digital platforms with live, anchored coverage 15 hours each weekday. CBSN. Always On." title="Watch Neil Armstrong's first steps on the moon">
            <a:hlinkClick r:id="rId3"/>
          </p:cNvPr>
          <p:cNvPicPr preferRelativeResize="0"/>
          <p:nvPr/>
        </p:nvPicPr>
        <p:blipFill>
          <a:blip r:embed="rId4">
            <a:alphaModFix/>
          </a:blip>
          <a:stretch>
            <a:fillRect/>
          </a:stretch>
        </p:blipFill>
        <p:spPr>
          <a:xfrm>
            <a:off x="0" y="680100"/>
            <a:ext cx="9144000" cy="446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Every Day Inventions Brought to You By The Space Race</a:t>
            </a:r>
            <a:endParaRPr sz="3600" b="1"/>
          </a:p>
        </p:txBody>
      </p:sp>
      <p:pic>
        <p:nvPicPr>
          <p:cNvPr id="148" name="Google Shape;148;p23"/>
          <p:cNvPicPr preferRelativeResize="0"/>
          <p:nvPr/>
        </p:nvPicPr>
        <p:blipFill rotWithShape="1">
          <a:blip r:embed="rId3">
            <a:alphaModFix/>
          </a:blip>
          <a:srcRect/>
          <a:stretch/>
        </p:blipFill>
        <p:spPr>
          <a:xfrm>
            <a:off x="53925" y="1091600"/>
            <a:ext cx="2851525" cy="1230650"/>
          </a:xfrm>
          <a:prstGeom prst="rect">
            <a:avLst/>
          </a:prstGeom>
          <a:noFill/>
          <a:ln w="9525" cap="flat" cmpd="sng">
            <a:solidFill>
              <a:srgbClr val="FFFFFF"/>
            </a:solidFill>
            <a:prstDash val="solid"/>
            <a:round/>
            <a:headEnd type="none" w="sm" len="sm"/>
            <a:tailEnd type="none" w="sm" len="sm"/>
          </a:ln>
        </p:spPr>
      </p:pic>
      <p:pic>
        <p:nvPicPr>
          <p:cNvPr id="149" name="Google Shape;149;p23"/>
          <p:cNvPicPr preferRelativeResize="0"/>
          <p:nvPr/>
        </p:nvPicPr>
        <p:blipFill rotWithShape="1">
          <a:blip r:embed="rId4">
            <a:alphaModFix/>
          </a:blip>
          <a:srcRect/>
          <a:stretch/>
        </p:blipFill>
        <p:spPr>
          <a:xfrm>
            <a:off x="585175" y="3823400"/>
            <a:ext cx="3200450" cy="1230650"/>
          </a:xfrm>
          <a:prstGeom prst="rect">
            <a:avLst/>
          </a:prstGeom>
          <a:noFill/>
          <a:ln w="19050" cap="flat" cmpd="sng">
            <a:solidFill>
              <a:srgbClr val="000000"/>
            </a:solidFill>
            <a:prstDash val="solid"/>
            <a:round/>
            <a:headEnd type="none" w="sm" len="sm"/>
            <a:tailEnd type="none" w="sm" len="sm"/>
          </a:ln>
        </p:spPr>
      </p:pic>
      <p:pic>
        <p:nvPicPr>
          <p:cNvPr id="150" name="Google Shape;150;p23"/>
          <p:cNvPicPr preferRelativeResize="0"/>
          <p:nvPr/>
        </p:nvPicPr>
        <p:blipFill rotWithShape="1">
          <a:blip r:embed="rId5">
            <a:alphaModFix/>
          </a:blip>
          <a:srcRect/>
          <a:stretch/>
        </p:blipFill>
        <p:spPr>
          <a:xfrm>
            <a:off x="259082" y="2452161"/>
            <a:ext cx="2441223" cy="1281642"/>
          </a:xfrm>
          <a:prstGeom prst="rect">
            <a:avLst/>
          </a:prstGeom>
          <a:noFill/>
          <a:ln w="9525" cap="flat" cmpd="sng">
            <a:solidFill>
              <a:srgbClr val="FFFFFF"/>
            </a:solidFill>
            <a:prstDash val="solid"/>
            <a:round/>
            <a:headEnd type="none" w="sm" len="sm"/>
            <a:tailEnd type="none" w="sm" len="sm"/>
          </a:ln>
        </p:spPr>
      </p:pic>
      <p:pic>
        <p:nvPicPr>
          <p:cNvPr id="151" name="Google Shape;151;p23"/>
          <p:cNvPicPr preferRelativeResize="0"/>
          <p:nvPr/>
        </p:nvPicPr>
        <p:blipFill rotWithShape="1">
          <a:blip r:embed="rId6">
            <a:alphaModFix/>
          </a:blip>
          <a:srcRect l="10977" t="15591" r="4712" b="16795"/>
          <a:stretch/>
        </p:blipFill>
        <p:spPr>
          <a:xfrm>
            <a:off x="3313313" y="1855375"/>
            <a:ext cx="2522925" cy="1432726"/>
          </a:xfrm>
          <a:prstGeom prst="rect">
            <a:avLst/>
          </a:prstGeom>
          <a:noFill/>
          <a:ln w="9525" cap="flat" cmpd="sng">
            <a:solidFill>
              <a:srgbClr val="000000"/>
            </a:solidFill>
            <a:prstDash val="solid"/>
            <a:round/>
            <a:headEnd type="none" w="sm" len="sm"/>
            <a:tailEnd type="none" w="sm" len="sm"/>
          </a:ln>
        </p:spPr>
      </p:pic>
      <p:pic>
        <p:nvPicPr>
          <p:cNvPr id="152" name="Google Shape;152;p23"/>
          <p:cNvPicPr preferRelativeResize="0"/>
          <p:nvPr/>
        </p:nvPicPr>
        <p:blipFill rotWithShape="1">
          <a:blip r:embed="rId7">
            <a:alphaModFix/>
          </a:blip>
          <a:srcRect l="23868" r="24712"/>
          <a:stretch/>
        </p:blipFill>
        <p:spPr>
          <a:xfrm>
            <a:off x="4066775" y="3477138"/>
            <a:ext cx="810850" cy="1576925"/>
          </a:xfrm>
          <a:prstGeom prst="rect">
            <a:avLst/>
          </a:prstGeom>
          <a:noFill/>
          <a:ln w="19050" cap="flat" cmpd="sng">
            <a:solidFill>
              <a:srgbClr val="000000"/>
            </a:solidFill>
            <a:prstDash val="solid"/>
            <a:round/>
            <a:headEnd type="none" w="sm" len="sm"/>
            <a:tailEnd type="none" w="sm" len="sm"/>
          </a:ln>
        </p:spPr>
      </p:pic>
      <p:pic>
        <p:nvPicPr>
          <p:cNvPr id="153" name="Google Shape;153;p23"/>
          <p:cNvPicPr preferRelativeResize="0"/>
          <p:nvPr/>
        </p:nvPicPr>
        <p:blipFill rotWithShape="1">
          <a:blip r:embed="rId8">
            <a:alphaModFix/>
          </a:blip>
          <a:srcRect/>
          <a:stretch/>
        </p:blipFill>
        <p:spPr>
          <a:xfrm>
            <a:off x="6060850" y="1167897"/>
            <a:ext cx="2958576" cy="1068851"/>
          </a:xfrm>
          <a:prstGeom prst="rect">
            <a:avLst/>
          </a:prstGeom>
          <a:noFill/>
          <a:ln w="9525" cap="flat" cmpd="sng">
            <a:solidFill>
              <a:srgbClr val="000000"/>
            </a:solidFill>
            <a:prstDash val="solid"/>
            <a:round/>
            <a:headEnd type="none" w="sm" len="sm"/>
            <a:tailEnd type="none" w="sm" len="sm"/>
          </a:ln>
        </p:spPr>
      </p:pic>
      <p:pic>
        <p:nvPicPr>
          <p:cNvPr id="154" name="Google Shape;154;p23"/>
          <p:cNvPicPr preferRelativeResize="0"/>
          <p:nvPr/>
        </p:nvPicPr>
        <p:blipFill rotWithShape="1">
          <a:blip r:embed="rId9">
            <a:alphaModFix/>
          </a:blip>
          <a:srcRect/>
          <a:stretch/>
        </p:blipFill>
        <p:spPr>
          <a:xfrm>
            <a:off x="6244101" y="2408300"/>
            <a:ext cx="1982050" cy="1068850"/>
          </a:xfrm>
          <a:prstGeom prst="rect">
            <a:avLst/>
          </a:prstGeom>
          <a:noFill/>
          <a:ln w="9525" cap="flat" cmpd="sng">
            <a:solidFill>
              <a:srgbClr val="000000"/>
            </a:solidFill>
            <a:prstDash val="solid"/>
            <a:round/>
            <a:headEnd type="none" w="sm" len="sm"/>
            <a:tailEnd type="none" w="sm" len="sm"/>
          </a:ln>
        </p:spPr>
      </p:pic>
      <p:pic>
        <p:nvPicPr>
          <p:cNvPr id="155" name="Google Shape;155;p23"/>
          <p:cNvPicPr preferRelativeResize="0"/>
          <p:nvPr/>
        </p:nvPicPr>
        <p:blipFill rotWithShape="1">
          <a:blip r:embed="rId10">
            <a:alphaModFix/>
          </a:blip>
          <a:srcRect/>
          <a:stretch/>
        </p:blipFill>
        <p:spPr>
          <a:xfrm>
            <a:off x="5009099" y="3648701"/>
            <a:ext cx="2228551" cy="1230650"/>
          </a:xfrm>
          <a:prstGeom prst="rect">
            <a:avLst/>
          </a:prstGeom>
          <a:noFill/>
          <a:ln w="9525" cap="flat" cmpd="sng">
            <a:solidFill>
              <a:srgbClr val="FFFFFF"/>
            </a:solidFill>
            <a:prstDash val="solid"/>
            <a:round/>
            <a:headEnd type="none" w="sm" len="sm"/>
            <a:tailEnd type="none" w="sm" len="sm"/>
          </a:ln>
        </p:spPr>
      </p:pic>
      <p:sp>
        <p:nvSpPr>
          <p:cNvPr id="156" name="Google Shape;156;p23"/>
          <p:cNvSpPr txBox="1"/>
          <p:nvPr/>
        </p:nvSpPr>
        <p:spPr>
          <a:xfrm>
            <a:off x="7369125" y="3592125"/>
            <a:ext cx="1712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**Velcro, cordless power tools and Tang did not result from the Space Race - they are myths</a:t>
            </a:r>
            <a:endParaRPr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descr="NASA has changed the way humankind lives on the Earth, and on the ISS, with the futuristic technology they have developed. And they will soon be shaping how humans live on the Moon and Mars.&#10;&#10;This mini overview documentary looks into NASA's history of tech and rockets, and also explores their future technology - going as far into the future as the year 2100. Showcasing NASA's future missions and projects, from the Artemis Moon Missions and Lunar Space Station, to the future Mars Colony. &#10;&#10;Additional footage sourced from: NASA, SpaceX, European Space Agency, NASA/University of Arizona.&#10;&#10;___&#10;&#10;Books recommended by Elon Musk about future technology, innovations, and sci-fi (affiliate links):&#10;• Superintelligence: Paths, Dangers, Strategies&#10;https://amzn.to/3j28WkP&#10;• Life 3.0: Being Human in the Age of Artificial Intelligence https://amzn.to/3790bU1&#10;• Our Final Invention: Artificial Intelligence and the End of the Human Era&#10;https://amzn.to/351t9Ta&#10;&#10;• The Foundation: https://amzn.to/3i753dU&#10;• The Hitchhikers Guide to the Galaxy: https://amzn.to/3kNFSyW&#10;&#10;___&#10;&#10;Other videos to watch:&#10;• BECOMING MARTIAN (Mars Training Space Station)&#10;https://youtu.be/dxgeHtkpnEc&#10;&#10;• TIMELAPSE OF FUTURE TECHNOLOGY: 2022 - 4000+&#10;https://youtu.be/wD6hyGXRcgk&#10;&#10;• Was 2020 A Simulation? (Science &amp; Math of the Simulation Theory)&#10;https://youtu.be/c9p9NE4Pji0&#10;&#10;• Elon Musk on Artificial Intelligence (and the Basics of AI) – Documentary&#10;https://youtu.be/1Pql2nNR80k" title="NASA 1958 - 2100 (Timelapse of past &amp; future technolog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1052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Arm’s Race</a:t>
            </a:r>
            <a:endParaRPr sz="3600" b="1"/>
          </a:p>
        </p:txBody>
      </p:sp>
      <p:sp>
        <p:nvSpPr>
          <p:cNvPr id="167" name="Google Shape;167;p25"/>
          <p:cNvSpPr txBox="1">
            <a:spLocks noGrp="1"/>
          </p:cNvSpPr>
          <p:nvPr>
            <p:ph type="body" idx="1"/>
          </p:nvPr>
        </p:nvSpPr>
        <p:spPr>
          <a:xfrm>
            <a:off x="0" y="841325"/>
            <a:ext cx="4915200" cy="43023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Alongside the Space Race, the U.S. and the Soviet Union </a:t>
            </a:r>
            <a:r>
              <a:rPr lang="en" sz="1900" b="1" i="1" u="sng">
                <a:solidFill>
                  <a:srgbClr val="FF0000"/>
                </a:solidFill>
              </a:rPr>
              <a:t>competed</a:t>
            </a:r>
            <a:r>
              <a:rPr lang="en" sz="1900"/>
              <a:t> </a:t>
            </a:r>
            <a:r>
              <a:rPr lang="en" sz="1900" b="1"/>
              <a:t>to have more nuclear weapons than the other</a:t>
            </a:r>
            <a:endParaRPr sz="1900" b="1"/>
          </a:p>
          <a:p>
            <a:pPr marL="457200" lvl="0" indent="-349250" algn="l" rtl="0">
              <a:spcBef>
                <a:spcPts val="0"/>
              </a:spcBef>
              <a:spcAft>
                <a:spcPts val="0"/>
              </a:spcAft>
              <a:buSzPts val="1900"/>
              <a:buChar char="●"/>
            </a:pPr>
            <a:r>
              <a:rPr lang="en" sz="1900"/>
              <a:t>America believed that if Russia were to have more nuclear warheads than the U.S. then they would be less afraid to use them, and so the U.S. should have striven to maintain, at a minimum, </a:t>
            </a:r>
            <a:r>
              <a:rPr lang="en" sz="1900" b="1"/>
              <a:t>nuclear</a:t>
            </a:r>
            <a:r>
              <a:rPr lang="en" sz="1900"/>
              <a:t> </a:t>
            </a:r>
            <a:r>
              <a:rPr lang="en" sz="1900" b="1" i="1" u="sng">
                <a:solidFill>
                  <a:srgbClr val="FF0000"/>
                </a:solidFill>
              </a:rPr>
              <a:t>equality</a:t>
            </a:r>
            <a:r>
              <a:rPr lang="en" sz="1900"/>
              <a:t> with USSR</a:t>
            </a:r>
            <a:endParaRPr sz="1900"/>
          </a:p>
          <a:p>
            <a:pPr marL="457200" lvl="0" indent="-349250" algn="l" rtl="0">
              <a:spcBef>
                <a:spcPts val="0"/>
              </a:spcBef>
              <a:spcAft>
                <a:spcPts val="0"/>
              </a:spcAft>
              <a:buSzPts val="1900"/>
              <a:buChar char="●"/>
            </a:pPr>
            <a:r>
              <a:rPr lang="en" sz="1900"/>
              <a:t>Also, </a:t>
            </a:r>
            <a:r>
              <a:rPr lang="en" sz="1900" b="1"/>
              <a:t>nuclear rivalry led to the invention of a long line of increasingly deadlier weapons</a:t>
            </a:r>
            <a:endParaRPr sz="1900" b="1"/>
          </a:p>
        </p:txBody>
      </p:sp>
      <p:pic>
        <p:nvPicPr>
          <p:cNvPr id="168" name="Google Shape;168;p25"/>
          <p:cNvPicPr preferRelativeResize="0"/>
          <p:nvPr/>
        </p:nvPicPr>
        <p:blipFill rotWithShape="1">
          <a:blip r:embed="rId3">
            <a:alphaModFix/>
          </a:blip>
          <a:srcRect l="16862" r="16855"/>
          <a:stretch/>
        </p:blipFill>
        <p:spPr>
          <a:xfrm>
            <a:off x="5092300" y="230925"/>
            <a:ext cx="3816300" cy="47070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What is ‘Mutually Assured Destruction?’</a:t>
            </a:r>
            <a:endParaRPr sz="3600" b="1"/>
          </a:p>
        </p:txBody>
      </p:sp>
      <p:pic>
        <p:nvPicPr>
          <p:cNvPr id="174" name="Google Shape;174;p26" descr="Mutually Assured Destruction (MAD) - History 12"/>
          <p:cNvPicPr preferRelativeResize="0"/>
          <p:nvPr/>
        </p:nvPicPr>
        <p:blipFill>
          <a:blip r:embed="rId3">
            <a:alphaModFix/>
          </a:blip>
          <a:stretch>
            <a:fillRect/>
          </a:stretch>
        </p:blipFill>
        <p:spPr>
          <a:xfrm>
            <a:off x="126325" y="1116625"/>
            <a:ext cx="4725175" cy="3904600"/>
          </a:xfrm>
          <a:prstGeom prst="rect">
            <a:avLst/>
          </a:prstGeom>
          <a:noFill/>
          <a:ln w="28575" cap="flat" cmpd="sng">
            <a:solidFill>
              <a:srgbClr val="000000"/>
            </a:solidFill>
            <a:prstDash val="solid"/>
            <a:round/>
            <a:headEnd type="none" w="sm" len="sm"/>
            <a:tailEnd type="none" w="sm" len="sm"/>
          </a:ln>
        </p:spPr>
      </p:pic>
      <p:pic>
        <p:nvPicPr>
          <p:cNvPr id="175" name="Google Shape;175;p26" descr="What Is Mutually Assured Destruction?"/>
          <p:cNvPicPr preferRelativeResize="0"/>
          <p:nvPr/>
        </p:nvPicPr>
        <p:blipFill>
          <a:blip r:embed="rId4">
            <a:alphaModFix/>
          </a:blip>
          <a:stretch>
            <a:fillRect/>
          </a:stretch>
        </p:blipFill>
        <p:spPr>
          <a:xfrm>
            <a:off x="5094600" y="1615577"/>
            <a:ext cx="3880575" cy="2906686"/>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11" b="1"/>
              <a:t>Nuclear Arms Race</a:t>
            </a:r>
            <a:endParaRPr sz="3611" b="1"/>
          </a:p>
        </p:txBody>
      </p:sp>
      <p:sp>
        <p:nvSpPr>
          <p:cNvPr id="181" name="Google Shape;18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1949: Soviet Union </a:t>
            </a:r>
            <a:r>
              <a:rPr lang="en" sz="2000" b="1" i="1" u="sng">
                <a:solidFill>
                  <a:srgbClr val="FF0000"/>
                </a:solidFill>
              </a:rPr>
              <a:t>exploded</a:t>
            </a:r>
            <a:r>
              <a:rPr lang="en" sz="2000"/>
              <a:t> its first atomic bomb</a:t>
            </a:r>
            <a:endParaRPr sz="2000"/>
          </a:p>
          <a:p>
            <a:pPr marL="457200" lvl="0" indent="-355600" algn="l" rtl="0">
              <a:spcBef>
                <a:spcPts val="0"/>
              </a:spcBef>
              <a:spcAft>
                <a:spcPts val="0"/>
              </a:spcAft>
              <a:buSzPts val="2000"/>
              <a:buChar char="●"/>
            </a:pPr>
            <a:r>
              <a:rPr lang="en" sz="2000"/>
              <a:t>Soon the U.S. and the Soviet Union will be in a race to create and </a:t>
            </a:r>
            <a:r>
              <a:rPr lang="en" sz="2000" b="1" i="1" u="sng">
                <a:solidFill>
                  <a:srgbClr val="FF0000"/>
                </a:solidFill>
              </a:rPr>
              <a:t>deliver</a:t>
            </a:r>
            <a:r>
              <a:rPr lang="en" sz="2000"/>
              <a:t> </a:t>
            </a:r>
            <a:r>
              <a:rPr lang="en" sz="2000" b="1"/>
              <a:t>nuclear weapons, satellites, biological weapons and digital computing</a:t>
            </a:r>
            <a:endParaRPr sz="2000" b="1"/>
          </a:p>
          <a:p>
            <a:pPr marL="457200" lvl="0" indent="-355600" algn="l" rtl="0">
              <a:spcBef>
                <a:spcPts val="0"/>
              </a:spcBef>
              <a:spcAft>
                <a:spcPts val="0"/>
              </a:spcAft>
              <a:buSzPts val="2000"/>
              <a:buChar char="●"/>
            </a:pPr>
            <a:r>
              <a:rPr lang="en" sz="2000"/>
              <a:t>American and Soviet leaders realize these weapons should never be used and instead use them as </a:t>
            </a:r>
            <a:r>
              <a:rPr lang="en" sz="2000" b="1" i="1" u="sng">
                <a:solidFill>
                  <a:srgbClr val="FF0000"/>
                </a:solidFill>
              </a:rPr>
              <a:t>deterrents</a:t>
            </a:r>
            <a:r>
              <a:rPr lang="en" sz="2000"/>
              <a:t> against each other in a </a:t>
            </a:r>
            <a:r>
              <a:rPr lang="en" sz="2000" b="1" u="sng"/>
              <a:t>Balance of Terror</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3333"/>
              <a:buNone/>
            </a:pPr>
            <a:r>
              <a:rPr lang="en"/>
              <a:t>Soviet Nuclear Bomb Test (1953)</a:t>
            </a:r>
            <a:endParaRPr/>
          </a:p>
        </p:txBody>
      </p:sp>
      <p:pic>
        <p:nvPicPr>
          <p:cNvPr id="187" name="Google Shape;187;p28" title="First Soviet hydrogen bomb test (1953).mp4">
            <a:hlinkClick r:id="rId3"/>
          </p:cNvPr>
          <p:cNvPicPr preferRelativeResize="0"/>
          <p:nvPr/>
        </p:nvPicPr>
        <p:blipFill>
          <a:blip r:embed="rId4">
            <a:alphaModFix/>
          </a:blip>
          <a:stretch>
            <a:fillRect/>
          </a:stretch>
        </p:blipFill>
        <p:spPr>
          <a:xfrm>
            <a:off x="1604650" y="1017725"/>
            <a:ext cx="5300500" cy="397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Nuclear Bomb Testing</a:t>
            </a:r>
            <a:endParaRPr sz="3600" b="1"/>
          </a:p>
        </p:txBody>
      </p:sp>
      <p:sp>
        <p:nvSpPr>
          <p:cNvPr id="193" name="Google Shape;193;p29"/>
          <p:cNvSpPr txBox="1">
            <a:spLocks noGrp="1"/>
          </p:cNvSpPr>
          <p:nvPr>
            <p:ph type="body" idx="1"/>
          </p:nvPr>
        </p:nvSpPr>
        <p:spPr>
          <a:xfrm>
            <a:off x="83100" y="1229975"/>
            <a:ext cx="4260300" cy="38205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America tests its nuclear bombs on an area of the </a:t>
            </a:r>
            <a:r>
              <a:rPr lang="en" sz="2000" b="1" i="1" u="sng">
                <a:solidFill>
                  <a:srgbClr val="FF0000"/>
                </a:solidFill>
              </a:rPr>
              <a:t>Marshall Islands</a:t>
            </a:r>
            <a:r>
              <a:rPr lang="en" sz="2000"/>
              <a:t> in the Pacific called Bikini Island</a:t>
            </a:r>
            <a:endParaRPr sz="2000"/>
          </a:p>
          <a:p>
            <a:pPr marL="457200" lvl="0" indent="-355600" algn="l" rtl="0">
              <a:spcBef>
                <a:spcPts val="0"/>
              </a:spcBef>
              <a:spcAft>
                <a:spcPts val="0"/>
              </a:spcAft>
              <a:buSzPts val="2000"/>
              <a:buChar char="●"/>
            </a:pPr>
            <a:r>
              <a:rPr lang="en" sz="2000"/>
              <a:t>We removed the 167 residents on the island and tested the bombs underwater</a:t>
            </a:r>
            <a:endParaRPr sz="2000"/>
          </a:p>
          <a:p>
            <a:pPr marL="457200" lvl="0" indent="-355600" algn="l" rtl="0">
              <a:spcBef>
                <a:spcPts val="0"/>
              </a:spcBef>
              <a:spcAft>
                <a:spcPts val="0"/>
              </a:spcAft>
              <a:buSzPts val="2000"/>
              <a:buChar char="●"/>
            </a:pPr>
            <a:r>
              <a:rPr lang="en" sz="2000"/>
              <a:t>This could be observed on the islands 3.5 miles away from the blast</a:t>
            </a:r>
            <a:endParaRPr sz="2000"/>
          </a:p>
          <a:p>
            <a:pPr marL="914400" lvl="1" indent="-355600" algn="l" rtl="0">
              <a:spcBef>
                <a:spcPts val="0"/>
              </a:spcBef>
              <a:spcAft>
                <a:spcPts val="0"/>
              </a:spcAft>
              <a:buSzPts val="2000"/>
              <a:buChar char="○"/>
            </a:pPr>
            <a:r>
              <a:rPr lang="en" sz="2000"/>
              <a:t>July 25, 1946</a:t>
            </a:r>
            <a:endParaRPr sz="2000"/>
          </a:p>
        </p:txBody>
      </p:sp>
      <p:pic>
        <p:nvPicPr>
          <p:cNvPr id="194" name="Google Shape;194;p29"/>
          <p:cNvPicPr preferRelativeResize="0"/>
          <p:nvPr/>
        </p:nvPicPr>
        <p:blipFill>
          <a:blip r:embed="rId3">
            <a:alphaModFix/>
          </a:blip>
          <a:stretch>
            <a:fillRect/>
          </a:stretch>
        </p:blipFill>
        <p:spPr>
          <a:xfrm>
            <a:off x="4572000" y="1229975"/>
            <a:ext cx="4412976" cy="382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H-Bomb</a:t>
            </a:r>
            <a:endParaRPr sz="3600" b="1"/>
          </a:p>
        </p:txBody>
      </p:sp>
      <p:sp>
        <p:nvSpPr>
          <p:cNvPr id="200" name="Google Shape;200;p30"/>
          <p:cNvSpPr txBox="1">
            <a:spLocks noGrp="1"/>
          </p:cNvSpPr>
          <p:nvPr>
            <p:ph type="body" idx="2"/>
          </p:nvPr>
        </p:nvSpPr>
        <p:spPr>
          <a:xfrm>
            <a:off x="5382725" y="288900"/>
            <a:ext cx="3661800" cy="48546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In 1950, the U.S. developed the </a:t>
            </a:r>
            <a:r>
              <a:rPr lang="en" sz="2000" b="1" i="1" u="sng">
                <a:solidFill>
                  <a:srgbClr val="FF0000"/>
                </a:solidFill>
              </a:rPr>
              <a:t>hydrogen</a:t>
            </a:r>
            <a:r>
              <a:rPr lang="en" sz="2000"/>
              <a:t> bomb</a:t>
            </a:r>
            <a:endParaRPr sz="2000"/>
          </a:p>
          <a:p>
            <a:pPr marL="914400" lvl="1" indent="-355600" algn="l" rtl="0">
              <a:spcBef>
                <a:spcPts val="0"/>
              </a:spcBef>
              <a:spcAft>
                <a:spcPts val="0"/>
              </a:spcAft>
              <a:buSzPts val="2000"/>
              <a:buChar char="○"/>
            </a:pPr>
            <a:r>
              <a:rPr lang="en" sz="2000"/>
              <a:t>Relied on the </a:t>
            </a:r>
            <a:r>
              <a:rPr lang="en" sz="2000" b="1" i="1" u="sng">
                <a:solidFill>
                  <a:srgbClr val="FF0000"/>
                </a:solidFill>
              </a:rPr>
              <a:t>fission</a:t>
            </a:r>
            <a:r>
              <a:rPr lang="en" sz="2000"/>
              <a:t> of hydrogen atoms to create the </a:t>
            </a:r>
            <a:r>
              <a:rPr lang="en" sz="2000" b="1" i="1" u="sng">
                <a:solidFill>
                  <a:srgbClr val="FF0000"/>
                </a:solidFill>
              </a:rPr>
              <a:t>energy</a:t>
            </a:r>
            <a:r>
              <a:rPr lang="en" sz="2000"/>
              <a:t> for nuclear fusion reaction</a:t>
            </a:r>
            <a:endParaRPr sz="2000"/>
          </a:p>
          <a:p>
            <a:pPr marL="457200" lvl="0" indent="-355600" algn="l" rtl="0">
              <a:spcBef>
                <a:spcPts val="0"/>
              </a:spcBef>
              <a:spcAft>
                <a:spcPts val="0"/>
              </a:spcAft>
              <a:buSzPts val="2000"/>
              <a:buChar char="●"/>
            </a:pPr>
            <a:r>
              <a:rPr lang="en" sz="2000"/>
              <a:t>Hydrogen bombs can be </a:t>
            </a:r>
            <a:r>
              <a:rPr lang="en" sz="2000" b="1" i="1" u="sng">
                <a:solidFill>
                  <a:srgbClr val="FF0000"/>
                </a:solidFill>
              </a:rPr>
              <a:t>1000X</a:t>
            </a:r>
            <a:r>
              <a:rPr lang="en" sz="2000"/>
              <a:t> more powerful than atomic bombs</a:t>
            </a:r>
            <a:endParaRPr sz="2000"/>
          </a:p>
          <a:p>
            <a:pPr marL="457200" lvl="0" indent="-355600" algn="l" rtl="0">
              <a:spcBef>
                <a:spcPts val="0"/>
              </a:spcBef>
              <a:spcAft>
                <a:spcPts val="0"/>
              </a:spcAft>
              <a:buSzPts val="2000"/>
              <a:buChar char="●"/>
            </a:pPr>
            <a:r>
              <a:rPr lang="en" sz="2000"/>
              <a:t>“Ivy Mike” the first hydrogen bomb ever tested</a:t>
            </a:r>
            <a:endParaRPr sz="2000"/>
          </a:p>
        </p:txBody>
      </p:sp>
      <p:pic>
        <p:nvPicPr>
          <p:cNvPr id="201" name="Google Shape;201;p30"/>
          <p:cNvPicPr preferRelativeResize="0"/>
          <p:nvPr/>
        </p:nvPicPr>
        <p:blipFill rotWithShape="1">
          <a:blip r:embed="rId3">
            <a:alphaModFix/>
          </a:blip>
          <a:srcRect/>
          <a:stretch/>
        </p:blipFill>
        <p:spPr>
          <a:xfrm>
            <a:off x="79650" y="1166650"/>
            <a:ext cx="3212524" cy="3914001"/>
          </a:xfrm>
          <a:prstGeom prst="rect">
            <a:avLst/>
          </a:prstGeom>
          <a:noFill/>
          <a:ln w="19050" cap="flat" cmpd="sng">
            <a:solidFill>
              <a:srgbClr val="000000"/>
            </a:solidFill>
            <a:prstDash val="solid"/>
            <a:round/>
            <a:headEnd type="none" w="sm" len="sm"/>
            <a:tailEnd type="none" w="sm" len="sm"/>
          </a:ln>
        </p:spPr>
      </p:pic>
      <p:pic>
        <p:nvPicPr>
          <p:cNvPr id="202" name="Google Shape;202;p30"/>
          <p:cNvPicPr preferRelativeResize="0"/>
          <p:nvPr/>
        </p:nvPicPr>
        <p:blipFill rotWithShape="1">
          <a:blip r:embed="rId4">
            <a:alphaModFix/>
          </a:blip>
          <a:srcRect/>
          <a:stretch/>
        </p:blipFill>
        <p:spPr>
          <a:xfrm>
            <a:off x="3411575" y="1166650"/>
            <a:ext cx="1971150" cy="3914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p:nvPr/>
        </p:nvSpPr>
        <p:spPr>
          <a:xfrm>
            <a:off x="0" y="0"/>
            <a:ext cx="22500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p>
        </p:txBody>
      </p:sp>
      <p:pic>
        <p:nvPicPr>
          <p:cNvPr id="208" name="Google Shape;208;p31">
            <a:hlinkClick r:id="rId3"/>
          </p:cNvPr>
          <p:cNvPicPr preferRelativeResize="0"/>
          <p:nvPr/>
        </p:nvPicPr>
        <p:blipFill>
          <a:blip r:embed="rId4">
            <a:alphaModFix/>
          </a:blip>
          <a:stretch>
            <a:fillRect/>
          </a:stretch>
        </p:blipFill>
        <p:spPr>
          <a:xfrm>
            <a:off x="173475" y="161750"/>
            <a:ext cx="8844600" cy="3887125"/>
          </a:xfrm>
          <a:prstGeom prst="rect">
            <a:avLst/>
          </a:prstGeom>
          <a:noFill/>
          <a:ln>
            <a:noFill/>
          </a:ln>
        </p:spPr>
      </p:pic>
      <p:sp>
        <p:nvSpPr>
          <p:cNvPr id="209" name="Google Shape;209;p31"/>
          <p:cNvSpPr txBox="1"/>
          <p:nvPr/>
        </p:nvSpPr>
        <p:spPr>
          <a:xfrm>
            <a:off x="5945775" y="4048876"/>
            <a:ext cx="3072300" cy="9579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000" u="sng">
                <a:solidFill>
                  <a:schemeClr val="hlink"/>
                </a:solidFill>
                <a:hlinkClick r:id="rId3"/>
              </a:rPr>
              <a:t>NUKEMAP by Alex Wellerstein</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Space Race</a:t>
            </a:r>
            <a:endParaRPr sz="3600"/>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At the end of WWII, the U.S. and the Soviets both recruits German scientists who had worked in the Nazi rocket program</a:t>
            </a:r>
            <a:endParaRPr sz="1900"/>
          </a:p>
          <a:p>
            <a:pPr marL="457200" lvl="0" indent="-349250" algn="l" rtl="0">
              <a:spcBef>
                <a:spcPts val="0"/>
              </a:spcBef>
              <a:spcAft>
                <a:spcPts val="0"/>
              </a:spcAft>
              <a:buSzPts val="1900"/>
              <a:buChar char="●"/>
            </a:pPr>
            <a:r>
              <a:rPr lang="en" sz="1900"/>
              <a:t>Both countries began competing for dominance of </a:t>
            </a:r>
            <a:r>
              <a:rPr lang="en" sz="1900" b="1" u="sng"/>
              <a:t>spaceflight technology</a:t>
            </a:r>
            <a:endParaRPr sz="1900"/>
          </a:p>
          <a:p>
            <a:pPr marL="457200" lvl="0" indent="-349250" algn="l" rtl="0">
              <a:spcBef>
                <a:spcPts val="0"/>
              </a:spcBef>
              <a:spcAft>
                <a:spcPts val="0"/>
              </a:spcAft>
              <a:buSzPts val="1900"/>
              <a:buChar char="●"/>
            </a:pPr>
            <a:r>
              <a:rPr lang="en" sz="1900"/>
              <a:t>This competition came to be called </a:t>
            </a:r>
            <a:r>
              <a:rPr lang="en" sz="1900" b="1" u="sng"/>
              <a:t>“The Space Race”</a:t>
            </a:r>
            <a:endParaRPr sz="1900"/>
          </a:p>
          <a:p>
            <a:pPr marL="457200" lvl="0" indent="-349250" algn="l" rtl="0">
              <a:spcBef>
                <a:spcPts val="0"/>
              </a:spcBef>
              <a:spcAft>
                <a:spcPts val="0"/>
              </a:spcAft>
              <a:buSzPts val="1900"/>
              <a:buChar char="●"/>
            </a:pPr>
            <a:r>
              <a:rPr lang="en" sz="1900"/>
              <a:t>Why race to space?</a:t>
            </a:r>
            <a:endParaRPr sz="1900"/>
          </a:p>
          <a:p>
            <a:pPr marL="914400" lvl="1" indent="-349250" algn="l" rtl="0">
              <a:spcBef>
                <a:spcPts val="0"/>
              </a:spcBef>
              <a:spcAft>
                <a:spcPts val="0"/>
              </a:spcAft>
              <a:buSzPts val="1900"/>
              <a:buChar char="○"/>
            </a:pPr>
            <a:r>
              <a:rPr lang="en" sz="1900"/>
              <a:t>The rocket technology needed to go to space would also have military uses (such as nuclear bombs)</a:t>
            </a:r>
            <a:endParaRPr sz="1900"/>
          </a:p>
          <a:p>
            <a:pPr marL="914400" lvl="1" indent="-349250" algn="l" rtl="0">
              <a:spcBef>
                <a:spcPts val="0"/>
              </a:spcBef>
              <a:spcAft>
                <a:spcPts val="0"/>
              </a:spcAft>
              <a:buSzPts val="1900"/>
              <a:buChar char="○"/>
            </a:pPr>
            <a:r>
              <a:rPr lang="en" sz="1900"/>
              <a:t>It was a morale thing -  </a:t>
            </a:r>
            <a:r>
              <a:rPr lang="en" sz="1900" b="1" u="sng"/>
              <a:t>to prove who was the best</a:t>
            </a:r>
            <a:endParaRPr sz="1900" b="1"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Arms Race</a:t>
            </a:r>
            <a:endParaRPr sz="3600" b="1"/>
          </a:p>
        </p:txBody>
      </p:sp>
      <p:sp>
        <p:nvSpPr>
          <p:cNvPr id="215" name="Google Shape;215;p32"/>
          <p:cNvSpPr txBox="1">
            <a:spLocks noGrp="1"/>
          </p:cNvSpPr>
          <p:nvPr>
            <p:ph type="body" idx="2"/>
          </p:nvPr>
        </p:nvSpPr>
        <p:spPr>
          <a:xfrm>
            <a:off x="4950700" y="1051050"/>
            <a:ext cx="3999900" cy="3041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u="sng"/>
              <a:t>Deterrence</a:t>
            </a:r>
            <a:r>
              <a:rPr lang="en" sz="2000"/>
              <a:t>: maintaining a military arsenal so strong that no enemy will attack, resulting in the escalating development of powerful nuclear weapons</a:t>
            </a:r>
            <a:endParaRPr sz="2000"/>
          </a:p>
          <a:p>
            <a:pPr marL="457200" lvl="0" indent="-355600" algn="l" rtl="0">
              <a:spcBef>
                <a:spcPts val="0"/>
              </a:spcBef>
              <a:spcAft>
                <a:spcPts val="0"/>
              </a:spcAft>
              <a:buSzPts val="2000"/>
              <a:buChar char="●"/>
            </a:pPr>
            <a:r>
              <a:rPr lang="en" sz="2000"/>
              <a:t>The policy of </a:t>
            </a:r>
            <a:r>
              <a:rPr lang="en" sz="2000" b="1" u="sng"/>
              <a:t>brinkmanship</a:t>
            </a:r>
            <a:r>
              <a:rPr lang="en" sz="2000"/>
              <a:t>: bringing the U.S. to the brink</a:t>
            </a:r>
            <a:endParaRPr sz="2000"/>
          </a:p>
        </p:txBody>
      </p:sp>
      <p:pic>
        <p:nvPicPr>
          <p:cNvPr id="216" name="Google Shape;216;p32" descr="us_nuke_minuteman3_01_s">
            <a:hlinkClick r:id="rId3"/>
          </p:cNvPr>
          <p:cNvPicPr preferRelativeResize="0"/>
          <p:nvPr/>
        </p:nvPicPr>
        <p:blipFill rotWithShape="1">
          <a:blip r:embed="rId4">
            <a:alphaModFix/>
          </a:blip>
          <a:srcRect/>
          <a:stretch/>
        </p:blipFill>
        <p:spPr>
          <a:xfrm>
            <a:off x="187550" y="1526753"/>
            <a:ext cx="2044366" cy="3462848"/>
          </a:xfrm>
          <a:prstGeom prst="rect">
            <a:avLst/>
          </a:prstGeom>
          <a:noFill/>
          <a:ln>
            <a:noFill/>
          </a:ln>
        </p:spPr>
      </p:pic>
      <p:pic>
        <p:nvPicPr>
          <p:cNvPr id="217" name="Google Shape;217;p32" descr="lgm_30">
            <a:hlinkClick r:id="rId5"/>
          </p:cNvPr>
          <p:cNvPicPr preferRelativeResize="0"/>
          <p:nvPr/>
        </p:nvPicPr>
        <p:blipFill rotWithShape="1">
          <a:blip r:embed="rId6">
            <a:alphaModFix/>
          </a:blip>
          <a:srcRect/>
          <a:stretch/>
        </p:blipFill>
        <p:spPr>
          <a:xfrm>
            <a:off x="2435525" y="1526750"/>
            <a:ext cx="1970550" cy="3462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Cold War At Home</a:t>
            </a:r>
            <a:endParaRPr sz="3600" b="1"/>
          </a:p>
        </p:txBody>
      </p:sp>
      <p:sp>
        <p:nvSpPr>
          <p:cNvPr id="223" name="Google Shape;223;p33"/>
          <p:cNvSpPr txBox="1">
            <a:spLocks noGrp="1"/>
          </p:cNvSpPr>
          <p:nvPr>
            <p:ph type="body" idx="1"/>
          </p:nvPr>
        </p:nvSpPr>
        <p:spPr>
          <a:xfrm>
            <a:off x="73675" y="742425"/>
            <a:ext cx="4461900" cy="4401000"/>
          </a:xfrm>
          <a:prstGeom prst="rect">
            <a:avLst/>
          </a:prstGeom>
        </p:spPr>
        <p:txBody>
          <a:bodyPr spcFirstLastPara="1" wrap="square" lIns="91425" tIns="91425" rIns="91425" bIns="91425" anchor="t" anchorCtr="0">
            <a:normAutofit fontScale="92500"/>
          </a:bodyPr>
          <a:lstStyle/>
          <a:p>
            <a:pPr marL="457200" lvl="0" indent="-349250" algn="l" rtl="0">
              <a:spcBef>
                <a:spcPts val="0"/>
              </a:spcBef>
              <a:spcAft>
                <a:spcPts val="0"/>
              </a:spcAft>
              <a:buSzPts val="1900"/>
              <a:buChar char="●"/>
            </a:pPr>
            <a:r>
              <a:rPr lang="en" sz="1900"/>
              <a:t>Americans feared Communist ideology, a world revolution, and Soviet expansion</a:t>
            </a:r>
            <a:endParaRPr sz="1900"/>
          </a:p>
          <a:p>
            <a:pPr marL="457200" lvl="0" indent="-349250" algn="l" rtl="0">
              <a:spcBef>
                <a:spcPts val="0"/>
              </a:spcBef>
              <a:spcAft>
                <a:spcPts val="0"/>
              </a:spcAft>
              <a:buClr>
                <a:srgbClr val="FF0000"/>
              </a:buClr>
              <a:buSzPts val="1900"/>
              <a:buChar char="●"/>
            </a:pPr>
            <a:r>
              <a:rPr lang="en" sz="1900" b="1" i="1" u="sng">
                <a:solidFill>
                  <a:srgbClr val="FF0000"/>
                </a:solidFill>
              </a:rPr>
              <a:t>Duck &amp; Cover:</a:t>
            </a:r>
            <a:endParaRPr sz="1900" i="1">
              <a:solidFill>
                <a:srgbClr val="FF0000"/>
              </a:solidFill>
            </a:endParaRPr>
          </a:p>
          <a:p>
            <a:pPr marL="914400" lvl="1" indent="-349250" algn="l" rtl="0">
              <a:spcBef>
                <a:spcPts val="0"/>
              </a:spcBef>
              <a:spcAft>
                <a:spcPts val="0"/>
              </a:spcAft>
              <a:buSzPts val="1900"/>
              <a:buChar char="○"/>
            </a:pPr>
            <a:r>
              <a:rPr lang="en" sz="1900"/>
              <a:t>Americans were very nervous about the threat of nuclear war</a:t>
            </a:r>
            <a:endParaRPr sz="1900"/>
          </a:p>
          <a:p>
            <a:pPr marL="914400" lvl="1" indent="-349250" algn="l" rtl="0">
              <a:spcBef>
                <a:spcPts val="0"/>
              </a:spcBef>
              <a:spcAft>
                <a:spcPts val="0"/>
              </a:spcAft>
              <a:buSzPts val="1900"/>
              <a:buChar char="○"/>
            </a:pPr>
            <a:r>
              <a:rPr lang="en" sz="1900"/>
              <a:t>School </a:t>
            </a:r>
            <a:r>
              <a:rPr lang="en" sz="1900" b="1" i="1" u="sng">
                <a:solidFill>
                  <a:srgbClr val="FF0000"/>
                </a:solidFill>
              </a:rPr>
              <a:t>safety drills</a:t>
            </a:r>
            <a:r>
              <a:rPr lang="en" sz="1900"/>
              <a:t> required students to hide under their </a:t>
            </a:r>
            <a:r>
              <a:rPr lang="en" sz="1900" b="1" i="1" u="sng">
                <a:solidFill>
                  <a:srgbClr val="FF0000"/>
                </a:solidFill>
              </a:rPr>
              <a:t>desks</a:t>
            </a:r>
            <a:r>
              <a:rPr lang="en" sz="1900"/>
              <a:t> in case of nuclear attack</a:t>
            </a:r>
            <a:endParaRPr sz="1900"/>
          </a:p>
          <a:p>
            <a:pPr marL="457200" lvl="0" indent="-349250" algn="l" rtl="0">
              <a:spcBef>
                <a:spcPts val="0"/>
              </a:spcBef>
              <a:spcAft>
                <a:spcPts val="0"/>
              </a:spcAft>
              <a:buSzPts val="1900"/>
              <a:buChar char="●"/>
            </a:pPr>
            <a:r>
              <a:rPr lang="en" sz="1900" b="1"/>
              <a:t>Local governments, businesses, &amp; individuals bought or constructed bomb shelters and fall out shelters</a:t>
            </a:r>
            <a:endParaRPr sz="1900" b="1"/>
          </a:p>
          <a:p>
            <a:pPr marL="457200" lvl="0" indent="-349250" algn="l" rtl="0">
              <a:spcBef>
                <a:spcPts val="0"/>
              </a:spcBef>
              <a:spcAft>
                <a:spcPts val="0"/>
              </a:spcAft>
              <a:buSzPts val="1900"/>
              <a:buChar char="●"/>
            </a:pPr>
            <a:r>
              <a:rPr lang="en" sz="1900"/>
              <a:t>Homeowners could even buy bomb shelter kits from </a:t>
            </a:r>
            <a:r>
              <a:rPr lang="en" sz="1900" b="1" i="1" u="sng">
                <a:solidFill>
                  <a:srgbClr val="FF0000"/>
                </a:solidFill>
              </a:rPr>
              <a:t>magazines</a:t>
            </a:r>
            <a:r>
              <a:rPr lang="en" sz="1900"/>
              <a:t> to install themselves</a:t>
            </a:r>
            <a:endParaRPr sz="1900"/>
          </a:p>
        </p:txBody>
      </p:sp>
      <p:pic>
        <p:nvPicPr>
          <p:cNvPr id="224" name="Google Shape;224;p33" descr="soviet3"/>
          <p:cNvPicPr preferRelativeResize="0"/>
          <p:nvPr/>
        </p:nvPicPr>
        <p:blipFill rotWithShape="1">
          <a:blip r:embed="rId3">
            <a:alphaModFix/>
          </a:blip>
          <a:srcRect/>
          <a:stretch/>
        </p:blipFill>
        <p:spPr>
          <a:xfrm>
            <a:off x="7117119" y="0"/>
            <a:ext cx="2026800" cy="2571600"/>
          </a:xfrm>
          <a:prstGeom prst="rect">
            <a:avLst/>
          </a:prstGeom>
          <a:noFill/>
          <a:ln>
            <a:noFill/>
          </a:ln>
        </p:spPr>
      </p:pic>
      <p:sp>
        <p:nvSpPr>
          <p:cNvPr id="225" name="Google Shape;225;p33"/>
          <p:cNvSpPr txBox="1"/>
          <p:nvPr/>
        </p:nvSpPr>
        <p:spPr>
          <a:xfrm rot="-5400000">
            <a:off x="5781075" y="1130550"/>
            <a:ext cx="2361600" cy="310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6600"/>
              </a:buClr>
              <a:buSzPts val="2000"/>
              <a:buFont typeface="Tahoma"/>
              <a:buNone/>
            </a:pPr>
            <a:r>
              <a:rPr lang="en" b="1" i="0" u="none" strike="noStrike" cap="none">
                <a:solidFill>
                  <a:srgbClr val="CC6600"/>
                </a:solidFill>
                <a:latin typeface="Tahoma"/>
                <a:ea typeface="Tahoma"/>
                <a:cs typeface="Tahoma"/>
                <a:sym typeface="Tahoma"/>
              </a:rPr>
              <a:t>Anti-Soviet cartoon</a:t>
            </a:r>
            <a:r>
              <a:rPr lang="en" sz="1200" b="1" i="0" u="none" strike="noStrike" cap="none">
                <a:solidFill>
                  <a:srgbClr val="FFFFFF"/>
                </a:solidFill>
                <a:latin typeface="Tahoma"/>
                <a:ea typeface="Tahoma"/>
                <a:cs typeface="Tahoma"/>
                <a:sym typeface="Tahoma"/>
              </a:rPr>
              <a:t> </a:t>
            </a:r>
            <a:endParaRPr sz="800"/>
          </a:p>
        </p:txBody>
      </p:sp>
      <p:pic>
        <p:nvPicPr>
          <p:cNvPr id="226" name="Google Shape;226;p33"/>
          <p:cNvPicPr preferRelativeResize="0"/>
          <p:nvPr/>
        </p:nvPicPr>
        <p:blipFill rotWithShape="1">
          <a:blip r:embed="rId4">
            <a:alphaModFix/>
          </a:blip>
          <a:srcRect/>
          <a:stretch/>
        </p:blipFill>
        <p:spPr>
          <a:xfrm>
            <a:off x="5262791" y="165799"/>
            <a:ext cx="1268425" cy="1691239"/>
          </a:xfrm>
          <a:prstGeom prst="rect">
            <a:avLst/>
          </a:prstGeom>
          <a:noFill/>
          <a:ln>
            <a:noFill/>
          </a:ln>
        </p:spPr>
      </p:pic>
      <p:pic>
        <p:nvPicPr>
          <p:cNvPr id="227" name="Google Shape;227;p33"/>
          <p:cNvPicPr preferRelativeResize="0"/>
          <p:nvPr/>
        </p:nvPicPr>
        <p:blipFill rotWithShape="1">
          <a:blip r:embed="rId5">
            <a:alphaModFix/>
          </a:blip>
          <a:srcRect/>
          <a:stretch/>
        </p:blipFill>
        <p:spPr>
          <a:xfrm>
            <a:off x="4535575" y="2060300"/>
            <a:ext cx="2204750" cy="2512000"/>
          </a:xfrm>
          <a:prstGeom prst="rect">
            <a:avLst/>
          </a:prstGeom>
          <a:noFill/>
          <a:ln>
            <a:noFill/>
          </a:ln>
        </p:spPr>
      </p:pic>
      <p:pic>
        <p:nvPicPr>
          <p:cNvPr id="228" name="Google Shape;228;p33" descr="Duck and Cover staring Bert the Turtle is a 1951 Civil Defense Film&#10;&#10;Written by Raymond J. Mauer and directed by Anthony Rizzo of Archer Productions and made with the help of schoolchildren from New York City and Astoria, New York, it was shown in schools as the cornerstone of the government's &quot;duck and cover&quot; public awareness campaign.&#10;&#10;According to the United States Library of Congress (which declared the film &quot;historically significant&quot; and inducted it for preservation into the National Film Registry in 2004), it &quot;was seen by millions of schoolchildren in the 1950s.&quot;&#10;&#10;Duck and Cover lyrics:&#10;There was a turtle by the name of Bert&#10;and Bert the turtle was very alert;&#10;when danger threatened him he never got hurt&#10;he knew just what to do...&#10;He'd duck!&#10;And cover!&#10;Duck!&#10;And cover! (male) He did what we all must learn to do&#10;(male) You (female) And you (male) And you (deeper male) And you!'&#10;Duck, and cover!'&#10;&#10;Duck and Cover (film) From Wikipedia, the free encyclopedia&#10;http://en.wikipedia.org/wiki/Duck_and_Cover_(film)&#10;&#10;The Unexpected Return of 'Duck and Cover' - The Atlantic&#10;http://www.theatlantic.com/national/archive/2011/01/the-unexpected-return-of-duck-and-cover/68776/&#10;&#10;Production History of Duck and Cover&#10;http://www.conelrad.com/duckandcover/cover.php?turtle=01&#10;&#10;Duck and Cover is a civil defense social guidance film that is often popularly mischaracterized as propaganda.&#10;&#10;Film production started in 1951 and it gained its first public screening in January 1952 during the era after the Soviet Union began nuclear testing in 1949 and the Korean War (1950–53) was in full swing.&#10;&#10;Funded by the US Federal Civil Defense Administration, it was written by Raymond J. Mauer, directed by Anthony Rizzo of Archer Productions, narrated by actor Robert Middleton and made with the help of schoolchildren from New York City and Astoria, New York.&#10;&#10;It was shown in schools as the cornerstone of the government's &quot;duck and cover&quot; public awareness campaign, being aired to generations of United States school children from the early 1950s until 1991, which marked the end of the Cold War.&#10;&#10;The US government contracted with Archer to produce Duck and Cover." title="Duck And Cover (1951) Bert The Turtle">
            <a:hlinkClick r:id="rId6"/>
          </p:cNvPr>
          <p:cNvPicPr preferRelativeResize="0"/>
          <p:nvPr/>
        </p:nvPicPr>
        <p:blipFill>
          <a:blip r:embed="rId7">
            <a:alphaModFix/>
          </a:blip>
          <a:stretch>
            <a:fillRect/>
          </a:stretch>
        </p:blipFill>
        <p:spPr>
          <a:xfrm>
            <a:off x="6740325" y="3075325"/>
            <a:ext cx="2337350" cy="1976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4" descr="In this set of clips, Americans are shown how to spot Communists. For example: &quot;If a person consistently reads and advocates the views expressed in a Communist publication, he may be a Communist. If a person defends the activities of Communist nations while consistently attacking the domestic and foreign policies of the United States, she may be a Communist.[...] If a person does all these things, over a period of time, he MUST be a Communist!&quot; The video also goes on to demonstrate the evils of Communists stealing one's daughter away to work on a collective farm." title="He May Be a Communist">
            <a:hlinkClick r:id="rId3"/>
          </p:cNvPr>
          <p:cNvPicPr preferRelativeResize="0"/>
          <p:nvPr/>
        </p:nvPicPr>
        <p:blipFill>
          <a:blip r:embed="rId4">
            <a:alphaModFix/>
          </a:blip>
          <a:stretch>
            <a:fillRect/>
          </a:stretch>
        </p:blipFill>
        <p:spPr>
          <a:xfrm>
            <a:off x="0" y="0"/>
            <a:ext cx="9144000" cy="4544700"/>
          </a:xfrm>
          <a:prstGeom prst="rect">
            <a:avLst/>
          </a:prstGeom>
          <a:noFill/>
          <a:ln>
            <a:noFill/>
          </a:ln>
        </p:spPr>
      </p:pic>
      <p:sp>
        <p:nvSpPr>
          <p:cNvPr id="234" name="Google Shape;234;p34"/>
          <p:cNvSpPr txBox="1">
            <a:spLocks noGrp="1"/>
          </p:cNvSpPr>
          <p:nvPr>
            <p:ph type="body" idx="1"/>
          </p:nvPr>
        </p:nvSpPr>
        <p:spPr>
          <a:xfrm>
            <a:off x="331975" y="4544700"/>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rgbClr val="FF0000"/>
                </a:solidFill>
              </a:rPr>
              <a:t>How To Spot A Communist…</a:t>
            </a:r>
            <a:endParaRPr sz="2800" b="1">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p:cNvPicPr preferRelativeResize="0"/>
          <p:nvPr/>
        </p:nvPicPr>
        <p:blipFill rotWithShape="1">
          <a:blip r:embed="rId3">
            <a:alphaModFix/>
          </a:blip>
          <a:srcRect/>
          <a:stretch/>
        </p:blipFill>
        <p:spPr>
          <a:xfrm>
            <a:off x="6429425" y="120650"/>
            <a:ext cx="2626076" cy="4900649"/>
          </a:xfrm>
          <a:prstGeom prst="rect">
            <a:avLst/>
          </a:prstGeom>
          <a:noFill/>
          <a:ln w="19050" cap="flat" cmpd="sng">
            <a:solidFill>
              <a:srgbClr val="000000"/>
            </a:solidFill>
            <a:prstDash val="solid"/>
            <a:round/>
            <a:headEnd type="none" w="sm" len="sm"/>
            <a:tailEnd type="none" w="sm" len="sm"/>
          </a:ln>
        </p:spPr>
      </p:pic>
      <p:pic>
        <p:nvPicPr>
          <p:cNvPr id="240" name="Google Shape;240;p35"/>
          <p:cNvPicPr preferRelativeResize="0"/>
          <p:nvPr/>
        </p:nvPicPr>
        <p:blipFill rotWithShape="1">
          <a:blip r:embed="rId4">
            <a:alphaModFix/>
          </a:blip>
          <a:srcRect/>
          <a:stretch/>
        </p:blipFill>
        <p:spPr>
          <a:xfrm>
            <a:off x="84100" y="120650"/>
            <a:ext cx="2890826" cy="4900650"/>
          </a:xfrm>
          <a:prstGeom prst="rect">
            <a:avLst/>
          </a:prstGeom>
          <a:noFill/>
          <a:ln>
            <a:noFill/>
          </a:ln>
        </p:spPr>
      </p:pic>
      <p:pic>
        <p:nvPicPr>
          <p:cNvPr id="241" name="Google Shape;241;p35"/>
          <p:cNvPicPr preferRelativeResize="0"/>
          <p:nvPr/>
        </p:nvPicPr>
        <p:blipFill rotWithShape="1">
          <a:blip r:embed="rId5">
            <a:alphaModFix/>
          </a:blip>
          <a:srcRect/>
          <a:stretch/>
        </p:blipFill>
        <p:spPr>
          <a:xfrm>
            <a:off x="3047700" y="120650"/>
            <a:ext cx="3246576" cy="4900649"/>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6"/>
          <p:cNvPicPr preferRelativeResize="0"/>
          <p:nvPr/>
        </p:nvPicPr>
        <p:blipFill rotWithShape="1">
          <a:blip r:embed="rId3">
            <a:alphaModFix/>
          </a:blip>
          <a:srcRect/>
          <a:stretch/>
        </p:blipFill>
        <p:spPr>
          <a:xfrm>
            <a:off x="0" y="0"/>
            <a:ext cx="9144001" cy="51435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311700" y="856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Second Red Scare</a:t>
            </a:r>
            <a:endParaRPr sz="3600" b="1"/>
          </a:p>
        </p:txBody>
      </p:sp>
      <p:sp>
        <p:nvSpPr>
          <p:cNvPr id="252" name="Google Shape;252;p37"/>
          <p:cNvSpPr txBox="1">
            <a:spLocks noGrp="1"/>
          </p:cNvSpPr>
          <p:nvPr>
            <p:ph type="body" idx="2"/>
          </p:nvPr>
        </p:nvSpPr>
        <p:spPr>
          <a:xfrm>
            <a:off x="5924350" y="1042725"/>
            <a:ext cx="3095100" cy="36168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Many Americans felt </a:t>
            </a:r>
            <a:r>
              <a:rPr lang="en" sz="1900" b="1" i="1" u="sng">
                <a:solidFill>
                  <a:srgbClr val="FF0000"/>
                </a:solidFill>
              </a:rPr>
              <a:t>threatened</a:t>
            </a:r>
            <a:r>
              <a:rPr lang="en" sz="1900"/>
              <a:t> </a:t>
            </a:r>
            <a:r>
              <a:rPr lang="en" sz="1900" b="1"/>
              <a:t>by the rise of Communist governments in Europe &amp; Asia</a:t>
            </a:r>
            <a:endParaRPr sz="1900" b="1"/>
          </a:p>
          <a:p>
            <a:pPr marL="914400" lvl="1" indent="-349250" algn="l" rtl="0">
              <a:spcBef>
                <a:spcPts val="0"/>
              </a:spcBef>
              <a:spcAft>
                <a:spcPts val="0"/>
              </a:spcAft>
              <a:buSzPts val="1900"/>
              <a:buChar char="○"/>
            </a:pPr>
            <a:r>
              <a:rPr lang="en" sz="1900"/>
              <a:t>Some even felt that Communists could threaten the U.S. </a:t>
            </a:r>
            <a:r>
              <a:rPr lang="en" sz="1900" b="1" i="1" u="sng">
                <a:solidFill>
                  <a:srgbClr val="FF0000"/>
                </a:solidFill>
              </a:rPr>
              <a:t>government</a:t>
            </a:r>
            <a:r>
              <a:rPr lang="en" sz="1900"/>
              <a:t> from within</a:t>
            </a:r>
            <a:endParaRPr sz="1900"/>
          </a:p>
        </p:txBody>
      </p:sp>
      <p:pic>
        <p:nvPicPr>
          <p:cNvPr id="253" name="Google Shape;253;p37"/>
          <p:cNvPicPr preferRelativeResize="0"/>
          <p:nvPr/>
        </p:nvPicPr>
        <p:blipFill rotWithShape="1">
          <a:blip r:embed="rId3">
            <a:alphaModFix/>
          </a:blip>
          <a:srcRect/>
          <a:stretch/>
        </p:blipFill>
        <p:spPr>
          <a:xfrm>
            <a:off x="3112700" y="768300"/>
            <a:ext cx="2761751" cy="2019126"/>
          </a:xfrm>
          <a:prstGeom prst="rect">
            <a:avLst/>
          </a:prstGeom>
          <a:noFill/>
          <a:ln>
            <a:noFill/>
          </a:ln>
        </p:spPr>
      </p:pic>
      <p:pic>
        <p:nvPicPr>
          <p:cNvPr id="254" name="Google Shape;254;p37"/>
          <p:cNvPicPr preferRelativeResize="0"/>
          <p:nvPr/>
        </p:nvPicPr>
        <p:blipFill rotWithShape="1">
          <a:blip r:embed="rId4">
            <a:alphaModFix/>
          </a:blip>
          <a:srcRect/>
          <a:stretch/>
        </p:blipFill>
        <p:spPr>
          <a:xfrm>
            <a:off x="105500" y="768300"/>
            <a:ext cx="2793075" cy="4165650"/>
          </a:xfrm>
          <a:prstGeom prst="rect">
            <a:avLst/>
          </a:prstGeom>
          <a:noFill/>
          <a:ln w="28575" cap="flat" cmpd="sng">
            <a:solidFill>
              <a:srgbClr val="000000"/>
            </a:solidFill>
            <a:prstDash val="solid"/>
            <a:round/>
            <a:headEnd type="none" w="sm" len="sm"/>
            <a:tailEnd type="none" w="sm" len="sm"/>
          </a:ln>
        </p:spPr>
      </p:pic>
      <p:pic>
        <p:nvPicPr>
          <p:cNvPr id="255" name="Google Shape;255;p37"/>
          <p:cNvPicPr preferRelativeResize="0"/>
          <p:nvPr/>
        </p:nvPicPr>
        <p:blipFill rotWithShape="1">
          <a:blip r:embed="rId5">
            <a:alphaModFix/>
          </a:blip>
          <a:srcRect/>
          <a:stretch/>
        </p:blipFill>
        <p:spPr>
          <a:xfrm>
            <a:off x="3112700" y="2873900"/>
            <a:ext cx="2761750" cy="2060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11700" y="181400"/>
            <a:ext cx="8520600" cy="6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Better Dead than Red</a:t>
            </a:r>
            <a:endParaRPr sz="3600" b="1"/>
          </a:p>
        </p:txBody>
      </p:sp>
      <p:pic>
        <p:nvPicPr>
          <p:cNvPr id="261" name="Google Shape;261;p38" title="1950s Cold War Propaganda  Communism Vs Capitalism.flv">
            <a:hlinkClick r:id="rId3"/>
          </p:cNvPr>
          <p:cNvPicPr preferRelativeResize="0"/>
          <p:nvPr/>
        </p:nvPicPr>
        <p:blipFill>
          <a:blip r:embed="rId4">
            <a:alphaModFix/>
          </a:blip>
          <a:stretch>
            <a:fillRect/>
          </a:stretch>
        </p:blipFill>
        <p:spPr>
          <a:xfrm>
            <a:off x="311700" y="789200"/>
            <a:ext cx="8520600" cy="435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Loyalty Review Boards</a:t>
            </a:r>
            <a:endParaRPr sz="3600" b="1"/>
          </a:p>
        </p:txBody>
      </p:sp>
      <p:sp>
        <p:nvSpPr>
          <p:cNvPr id="267" name="Google Shape;267;p39"/>
          <p:cNvSpPr txBox="1">
            <a:spLocks noGrp="1"/>
          </p:cNvSpPr>
          <p:nvPr>
            <p:ph type="body" idx="1"/>
          </p:nvPr>
        </p:nvSpPr>
        <p:spPr>
          <a:xfrm>
            <a:off x="73675" y="1116800"/>
            <a:ext cx="4843800" cy="3929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Pressured by his Republic critics President Truman set up Loyalty Review Boards to </a:t>
            </a:r>
            <a:r>
              <a:rPr lang="en" sz="1900" b="1" i="1" u="sng">
                <a:solidFill>
                  <a:srgbClr val="FF0000"/>
                </a:solidFill>
              </a:rPr>
              <a:t>investigate</a:t>
            </a:r>
            <a:r>
              <a:rPr lang="en" sz="1900"/>
              <a:t> government employees</a:t>
            </a:r>
            <a:endParaRPr sz="1900"/>
          </a:p>
          <a:p>
            <a:pPr marL="457200" lvl="0" indent="-349250" algn="l" rtl="0">
              <a:spcBef>
                <a:spcPts val="0"/>
              </a:spcBef>
              <a:spcAft>
                <a:spcPts val="0"/>
              </a:spcAft>
              <a:buSzPts val="1900"/>
              <a:buChar char="●"/>
            </a:pPr>
            <a:r>
              <a:rPr lang="en" sz="1900"/>
              <a:t>These boards questions more than 3 million government employees and </a:t>
            </a:r>
            <a:r>
              <a:rPr lang="en" sz="1900" b="1" i="1" u="sng">
                <a:solidFill>
                  <a:srgbClr val="FF0000"/>
                </a:solidFill>
              </a:rPr>
              <a:t>removed</a:t>
            </a:r>
            <a:r>
              <a:rPr lang="en" sz="1900"/>
              <a:t> about 200 from their jobs</a:t>
            </a:r>
            <a:endParaRPr sz="1900"/>
          </a:p>
          <a:p>
            <a:pPr marL="914400" lvl="1" indent="-349250" algn="l" rtl="0">
              <a:spcBef>
                <a:spcPts val="0"/>
              </a:spcBef>
              <a:spcAft>
                <a:spcPts val="0"/>
              </a:spcAft>
              <a:buSzPts val="1900"/>
              <a:buChar char="○"/>
            </a:pPr>
            <a:r>
              <a:rPr lang="en" sz="1900" b="1"/>
              <a:t>The reasons for their firing ranged from actually having Communist </a:t>
            </a:r>
            <a:r>
              <a:rPr lang="en" sz="1900" b="1" i="1" u="sng">
                <a:solidFill>
                  <a:srgbClr val="FF0000"/>
                </a:solidFill>
              </a:rPr>
              <a:t>sympathies</a:t>
            </a:r>
            <a:r>
              <a:rPr lang="en" sz="1900" b="1"/>
              <a:t> to being an alcoholic to being in debt to being gay</a:t>
            </a:r>
            <a:endParaRPr sz="1900" b="1"/>
          </a:p>
        </p:txBody>
      </p:sp>
      <p:pic>
        <p:nvPicPr>
          <p:cNvPr id="268" name="Google Shape;268;p39"/>
          <p:cNvPicPr preferRelativeResize="0"/>
          <p:nvPr/>
        </p:nvPicPr>
        <p:blipFill rotWithShape="1">
          <a:blip r:embed="rId3">
            <a:alphaModFix/>
          </a:blip>
          <a:srcRect/>
          <a:stretch/>
        </p:blipFill>
        <p:spPr>
          <a:xfrm>
            <a:off x="5081800" y="2339325"/>
            <a:ext cx="2688374" cy="2706875"/>
          </a:xfrm>
          <a:prstGeom prst="rect">
            <a:avLst/>
          </a:prstGeom>
          <a:noFill/>
          <a:ln w="19050" cap="flat" cmpd="sng">
            <a:solidFill>
              <a:srgbClr val="000000"/>
            </a:solidFill>
            <a:prstDash val="solid"/>
            <a:round/>
            <a:headEnd type="none" w="sm" len="sm"/>
            <a:tailEnd type="none" w="sm" len="sm"/>
          </a:ln>
        </p:spPr>
      </p:pic>
      <p:pic>
        <p:nvPicPr>
          <p:cNvPr id="269" name="Google Shape;269;p39"/>
          <p:cNvPicPr preferRelativeResize="0"/>
          <p:nvPr/>
        </p:nvPicPr>
        <p:blipFill rotWithShape="1">
          <a:blip r:embed="rId4">
            <a:alphaModFix/>
          </a:blip>
          <a:srcRect/>
          <a:stretch/>
        </p:blipFill>
        <p:spPr>
          <a:xfrm>
            <a:off x="6269475" y="70075"/>
            <a:ext cx="2802600" cy="2181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68550" y="160500"/>
            <a:ext cx="9006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The House Un-American Activities Committee</a:t>
            </a:r>
            <a:endParaRPr sz="3300" b="1"/>
          </a:p>
        </p:txBody>
      </p:sp>
      <p:sp>
        <p:nvSpPr>
          <p:cNvPr id="275" name="Google Shape;275;p40"/>
          <p:cNvSpPr txBox="1">
            <a:spLocks noGrp="1"/>
          </p:cNvSpPr>
          <p:nvPr>
            <p:ph type="body" idx="2"/>
          </p:nvPr>
        </p:nvSpPr>
        <p:spPr>
          <a:xfrm>
            <a:off x="4097975" y="829875"/>
            <a:ext cx="4977300" cy="4116600"/>
          </a:xfrm>
          <a:prstGeom prst="rect">
            <a:avLst/>
          </a:prstGeom>
        </p:spPr>
        <p:txBody>
          <a:bodyPr spcFirstLastPara="1" wrap="square" lIns="91425" tIns="91425" rIns="91425" bIns="91425" anchor="t" anchorCtr="0">
            <a:normAutofit fontScale="85000" lnSpcReduction="10000"/>
          </a:bodyPr>
          <a:lstStyle/>
          <a:p>
            <a:pPr marL="457200" lvl="0" indent="-340201" algn="l" rtl="0">
              <a:spcBef>
                <a:spcPts val="0"/>
              </a:spcBef>
              <a:spcAft>
                <a:spcPts val="0"/>
              </a:spcAft>
              <a:buSzPct val="100000"/>
              <a:buChar char="●"/>
            </a:pPr>
            <a:r>
              <a:rPr lang="en" sz="1900"/>
              <a:t>1947: a Congressional committee called the HUAC began an investigation of </a:t>
            </a:r>
            <a:r>
              <a:rPr lang="en" sz="1900" b="1" u="sng"/>
              <a:t>Communist influence in the movie and film industry</a:t>
            </a:r>
            <a:endParaRPr sz="1900"/>
          </a:p>
          <a:p>
            <a:pPr marL="457200" lvl="0" indent="-340201" algn="l" rtl="0">
              <a:spcBef>
                <a:spcPts val="0"/>
              </a:spcBef>
              <a:spcAft>
                <a:spcPts val="0"/>
              </a:spcAft>
              <a:buSzPct val="100000"/>
              <a:buChar char="●"/>
            </a:pPr>
            <a:r>
              <a:rPr lang="en" sz="1900"/>
              <a:t>Most brought before the committee cooperated but 10 men will refuse, they will be known as the </a:t>
            </a:r>
            <a:r>
              <a:rPr lang="en" sz="1900" b="1" i="1" u="sng">
                <a:solidFill>
                  <a:srgbClr val="FF0000"/>
                </a:solidFill>
              </a:rPr>
              <a:t>Hollywood Ten</a:t>
            </a:r>
            <a:endParaRPr sz="1900" i="1">
              <a:solidFill>
                <a:srgbClr val="FF0000"/>
              </a:solidFill>
            </a:endParaRPr>
          </a:p>
          <a:p>
            <a:pPr marL="914400" lvl="1" indent="-340201" algn="l" rtl="0">
              <a:spcBef>
                <a:spcPts val="0"/>
              </a:spcBef>
              <a:spcAft>
                <a:spcPts val="0"/>
              </a:spcAft>
              <a:buSzPct val="100000"/>
              <a:buChar char="○"/>
            </a:pPr>
            <a:r>
              <a:rPr lang="en" sz="1900"/>
              <a:t>They felt the committee’s questions were </a:t>
            </a:r>
            <a:r>
              <a:rPr lang="en" sz="1900" b="1" i="1" u="sng">
                <a:solidFill>
                  <a:srgbClr val="FF0000"/>
                </a:solidFill>
              </a:rPr>
              <a:t>unconstitutional</a:t>
            </a:r>
            <a:endParaRPr sz="1900" i="1">
              <a:solidFill>
                <a:srgbClr val="FF0000"/>
              </a:solidFill>
            </a:endParaRPr>
          </a:p>
          <a:p>
            <a:pPr marL="914400" lvl="1" indent="-340201" algn="l" rtl="0">
              <a:spcBef>
                <a:spcPts val="0"/>
              </a:spcBef>
              <a:spcAft>
                <a:spcPts val="0"/>
              </a:spcAft>
              <a:buSzPct val="100000"/>
              <a:buChar char="○"/>
            </a:pPr>
            <a:r>
              <a:rPr lang="en" sz="1900"/>
              <a:t>They will go to prison for refusing to answer and their careers will be ruined</a:t>
            </a:r>
            <a:endParaRPr sz="1900"/>
          </a:p>
          <a:p>
            <a:pPr marL="914400" lvl="1" indent="-340201" algn="l" rtl="0">
              <a:spcBef>
                <a:spcPts val="0"/>
              </a:spcBef>
              <a:spcAft>
                <a:spcPts val="0"/>
              </a:spcAft>
              <a:buSzPct val="100000"/>
              <a:buChar char="○"/>
            </a:pPr>
            <a:r>
              <a:rPr lang="en" sz="1900"/>
              <a:t>Subsequently, the committee </a:t>
            </a:r>
            <a:r>
              <a:rPr lang="en" sz="1900" b="1" i="1" u="sng">
                <a:solidFill>
                  <a:srgbClr val="FF0000"/>
                </a:solidFill>
              </a:rPr>
              <a:t>blacklisted</a:t>
            </a:r>
            <a:r>
              <a:rPr lang="en" sz="1900"/>
              <a:t> 500 actors, directors, writers, and producers whom they believed had </a:t>
            </a:r>
            <a:r>
              <a:rPr lang="en" sz="1900" b="1" u="sng"/>
              <a:t>communist connections</a:t>
            </a:r>
            <a:endParaRPr sz="1900"/>
          </a:p>
        </p:txBody>
      </p:sp>
      <p:pic>
        <p:nvPicPr>
          <p:cNvPr id="276" name="Google Shape;276;p40" descr="blacklst33"/>
          <p:cNvPicPr preferRelativeResize="0"/>
          <p:nvPr/>
        </p:nvPicPr>
        <p:blipFill rotWithShape="1">
          <a:blip r:embed="rId3">
            <a:alphaModFix/>
          </a:blip>
          <a:srcRect/>
          <a:stretch/>
        </p:blipFill>
        <p:spPr>
          <a:xfrm>
            <a:off x="130350" y="767925"/>
            <a:ext cx="3790500" cy="42405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1" descr="Historian Yohuru Williams discusses key facts about the Hollywood 10, a group of film directors, screenwriters, and producers blacklisted for Communist affiliations in 1947.&#10;&#10;Subscribe for more from HISTORY on YouTube:&#10;http://histv.co/SubscribeHistoryYT&#10;&#10;Newsletter: https://www.history.com/newsletter&#10;Website - http://www.history.com&#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Sound Smart: The Hollywood 10 | Histo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descr="The Cold War saw a competition between the world’s two great powers–the democratic, capitalist United States and the communist Soviet Union. Both sides would fight to have the best technology in space and who could achieve the ‘firsts’.&#10;&#10;Support the cartoons on patreon:&#10;&#10;https://www.patreon.com/simplehistory?ty=c&#10;&#10;&#10;Get your copy of Simple History: The Space Race today!&#10;&#10;https://www.amazon.com/Simple-History-Space-Daniel-Turner/dp/1495347125/ref=asap_bc?ie=UTF8&#10;&#10;Get your copy of Simple History: The Cold War today!&#10;&#10;https://www.amazon.com/Simple-History-Cold-Daniel-Turner/dp/153703619X/ref=asap_bc?ie=UTF8&#10;&#10;Simple history gives you the facts, simple!&#10;&#10;See the book collection here:&#10;&#10;Amazon USA&#10;&#10;http://www.amazon.com/Daniel-Turner/e/B00H5TYLAE/ref=sr_ntt_srch_lnk_1?qid=1457289367&amp;sr=8-1&#10;&#10;&#10;Amazon UK&#10;http://www.amazon.co.uk/Daniel-Turner/e/B00H5TYLAE/ref=sr_ntt_srch_lnk_1?qid=1457289367&amp;sr=8-1&#10;&#10;Credits:&#10;&#10;Narrator:&#10;&#10;Nate Wales 'Call Me Crow'&#10;&#10;Call Me Crow Soundcloud&#10;&#10;https://soundcloud.com/noahd-3&#10;&#10;Animation:&#10;Daniel Turner&#10;&#10;Artwork:&#10;Daniel turner&#10;&#10;&#10;http://www.simplehistory.co.uk&#10;&#10;https://www.facebook.com/Simple-History-549437675141192/&#10;&#10;https://twitter.com/simple_guides&#10;&#10;Pictures: Wikimedia Commons (Public Domain)" title="The Space Race (1955-1975)">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311700" y="1355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Spy Cases Stun the Nation</a:t>
            </a:r>
            <a:endParaRPr sz="3600" b="1"/>
          </a:p>
        </p:txBody>
      </p:sp>
      <p:sp>
        <p:nvSpPr>
          <p:cNvPr id="287" name="Google Shape;287;p42"/>
          <p:cNvSpPr txBox="1">
            <a:spLocks noGrp="1"/>
          </p:cNvSpPr>
          <p:nvPr>
            <p:ph type="body" idx="2"/>
          </p:nvPr>
        </p:nvSpPr>
        <p:spPr>
          <a:xfrm>
            <a:off x="4572000" y="837775"/>
            <a:ext cx="4496100" cy="42207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Char char="●"/>
            </a:pPr>
            <a:r>
              <a:rPr lang="en" sz="1900"/>
              <a:t>Two spy cases added to the fear gripping the nation</a:t>
            </a:r>
            <a:endParaRPr sz="1900"/>
          </a:p>
          <a:p>
            <a:pPr marL="457200" lvl="0" indent="-349250" algn="l" rtl="0">
              <a:spcBef>
                <a:spcPts val="0"/>
              </a:spcBef>
              <a:spcAft>
                <a:spcPts val="0"/>
              </a:spcAft>
              <a:buSzPts val="1900"/>
              <a:buChar char="●"/>
            </a:pPr>
            <a:r>
              <a:rPr lang="en" sz="1900"/>
              <a:t>The first case involved </a:t>
            </a:r>
            <a:r>
              <a:rPr lang="en" sz="1900" b="1" u="sng"/>
              <a:t>government official</a:t>
            </a:r>
            <a:r>
              <a:rPr lang="en" sz="1900"/>
              <a:t> </a:t>
            </a:r>
            <a:r>
              <a:rPr lang="en" sz="1900" b="1" i="1" u="sng">
                <a:solidFill>
                  <a:srgbClr val="FF0000"/>
                </a:solidFill>
              </a:rPr>
              <a:t>Alger Hiss</a:t>
            </a:r>
            <a:r>
              <a:rPr lang="en" sz="1900"/>
              <a:t> who worked for the </a:t>
            </a:r>
            <a:r>
              <a:rPr lang="en" sz="1900" b="1" u="sng"/>
              <a:t>State Department</a:t>
            </a:r>
            <a:endParaRPr sz="1900"/>
          </a:p>
          <a:p>
            <a:pPr marL="914400" lvl="1" indent="-349250" algn="l" rtl="0">
              <a:spcBef>
                <a:spcPts val="0"/>
              </a:spcBef>
              <a:spcAft>
                <a:spcPts val="0"/>
              </a:spcAft>
              <a:buSzPts val="1900"/>
              <a:buChar char="○"/>
            </a:pPr>
            <a:r>
              <a:rPr lang="en" sz="1900" b="1"/>
              <a:t>Accused of </a:t>
            </a:r>
            <a:r>
              <a:rPr lang="en" sz="1900" b="1" i="1" u="sng">
                <a:solidFill>
                  <a:srgbClr val="FF0000"/>
                </a:solidFill>
              </a:rPr>
              <a:t>spying</a:t>
            </a:r>
            <a:r>
              <a:rPr lang="en" sz="1900" b="1"/>
              <a:t> for the Soviet Union</a:t>
            </a:r>
            <a:endParaRPr sz="1900" b="1"/>
          </a:p>
          <a:p>
            <a:pPr marL="914400" lvl="1" indent="-349250" algn="l" rtl="0">
              <a:spcBef>
                <a:spcPts val="0"/>
              </a:spcBef>
              <a:spcAft>
                <a:spcPts val="0"/>
              </a:spcAft>
              <a:buSzPts val="1900"/>
              <a:buChar char="○"/>
            </a:pPr>
            <a:r>
              <a:rPr lang="en" sz="1900"/>
              <a:t>Found guilty of 2 counts of perjury relating to espionage</a:t>
            </a:r>
            <a:endParaRPr sz="1900"/>
          </a:p>
          <a:p>
            <a:pPr marL="914400" lvl="1" indent="-349250" algn="l" rtl="0">
              <a:spcBef>
                <a:spcPts val="0"/>
              </a:spcBef>
              <a:spcAft>
                <a:spcPts val="0"/>
              </a:spcAft>
              <a:buSzPts val="1900"/>
              <a:buChar char="○"/>
            </a:pPr>
            <a:r>
              <a:rPr lang="en" sz="1900"/>
              <a:t>Sentenced to 2 five year sentences to be served concurrently, actually served less than 4 years </a:t>
            </a:r>
            <a:endParaRPr sz="1900"/>
          </a:p>
        </p:txBody>
      </p:sp>
      <p:pic>
        <p:nvPicPr>
          <p:cNvPr id="288" name="Google Shape;288;p42" descr="hiss"/>
          <p:cNvPicPr preferRelativeResize="0"/>
          <p:nvPr/>
        </p:nvPicPr>
        <p:blipFill rotWithShape="1">
          <a:blip r:embed="rId3">
            <a:alphaModFix/>
          </a:blip>
          <a:srcRect/>
          <a:stretch/>
        </p:blipFill>
        <p:spPr>
          <a:xfrm>
            <a:off x="97100" y="837775"/>
            <a:ext cx="2845775" cy="1987975"/>
          </a:xfrm>
          <a:prstGeom prst="rect">
            <a:avLst/>
          </a:prstGeom>
          <a:noFill/>
          <a:ln>
            <a:noFill/>
          </a:ln>
        </p:spPr>
      </p:pic>
      <p:pic>
        <p:nvPicPr>
          <p:cNvPr id="289" name="Google Shape;289;p42" descr="nixonfilm"/>
          <p:cNvPicPr preferRelativeResize="0"/>
          <p:nvPr/>
        </p:nvPicPr>
        <p:blipFill rotWithShape="1">
          <a:blip r:embed="rId4">
            <a:alphaModFix/>
          </a:blip>
          <a:srcRect/>
          <a:stretch/>
        </p:blipFill>
        <p:spPr>
          <a:xfrm>
            <a:off x="2024925" y="2920175"/>
            <a:ext cx="2221200" cy="2138400"/>
          </a:xfrm>
          <a:prstGeom prst="rect">
            <a:avLst/>
          </a:prstGeom>
          <a:noFill/>
          <a:ln w="19050" cap="flat" cmpd="sng">
            <a:solidFill>
              <a:srgbClr val="000000"/>
            </a:solidFill>
            <a:prstDash val="solid"/>
            <a:round/>
            <a:headEnd type="none" w="sm" len="sm"/>
            <a:tailEnd type="none" w="sm" len="sm"/>
          </a:ln>
        </p:spPr>
      </p:pic>
      <p:sp>
        <p:nvSpPr>
          <p:cNvPr id="290" name="Google Shape;290;p42"/>
          <p:cNvSpPr txBox="1"/>
          <p:nvPr/>
        </p:nvSpPr>
        <p:spPr>
          <a:xfrm>
            <a:off x="150850" y="3330125"/>
            <a:ext cx="1744500" cy="11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6600"/>
              </a:buClr>
              <a:buSzPts val="1800"/>
              <a:buFont typeface="Tahoma"/>
              <a:buNone/>
            </a:pPr>
            <a:r>
              <a:rPr lang="en" sz="1800" b="1" i="0" u="none" strike="noStrike" cap="none">
                <a:solidFill>
                  <a:srgbClr val="CC6600"/>
                </a:solidFill>
                <a:latin typeface="Roboto"/>
                <a:ea typeface="Roboto"/>
                <a:cs typeface="Roboto"/>
                <a:sym typeface="Roboto"/>
              </a:rPr>
              <a:t>Nixon examines microfilm in Hiss case</a:t>
            </a:r>
            <a:endParaRPr b="1">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chemeClr val="hlink"/>
                </a:solidFill>
                <a:hlinkClick r:id="rId3"/>
              </a:rPr>
              <a:t>The Rosenbergs</a:t>
            </a:r>
            <a:endParaRPr sz="3600" b="1"/>
          </a:p>
        </p:txBody>
      </p:sp>
      <p:sp>
        <p:nvSpPr>
          <p:cNvPr id="296" name="Google Shape;296;p43"/>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fontScale="92500"/>
          </a:bodyPr>
          <a:lstStyle/>
          <a:p>
            <a:pPr marL="457200" lvl="0" indent="-349250" algn="l" rtl="0">
              <a:spcBef>
                <a:spcPts val="0"/>
              </a:spcBef>
              <a:spcAft>
                <a:spcPts val="0"/>
              </a:spcAft>
              <a:buSzPts val="1900"/>
              <a:buChar char="●"/>
            </a:pPr>
            <a:r>
              <a:rPr lang="en" sz="1900"/>
              <a:t>The second case involved members of the </a:t>
            </a:r>
            <a:r>
              <a:rPr lang="en" sz="1900" b="1"/>
              <a:t>American Communist Party:</a:t>
            </a:r>
            <a:r>
              <a:rPr lang="en" sz="1900"/>
              <a:t> </a:t>
            </a:r>
            <a:r>
              <a:rPr lang="en" sz="1900" b="1" u="sng"/>
              <a:t>Ethel and Julius Rosenberg</a:t>
            </a:r>
            <a:endParaRPr sz="1900" b="1" u="sng"/>
          </a:p>
          <a:p>
            <a:pPr marL="914400" lvl="1" indent="-349250" algn="l" rtl="0">
              <a:spcBef>
                <a:spcPts val="0"/>
              </a:spcBef>
              <a:spcAft>
                <a:spcPts val="0"/>
              </a:spcAft>
              <a:buSzPts val="1900"/>
              <a:buChar char="○"/>
            </a:pPr>
            <a:r>
              <a:rPr lang="en" sz="1900" b="1"/>
              <a:t>Accused of providing information to Soviets which enabled them to </a:t>
            </a:r>
            <a:r>
              <a:rPr lang="en" sz="1900" b="1" i="1" u="sng">
                <a:solidFill>
                  <a:srgbClr val="FF0000"/>
                </a:solidFill>
              </a:rPr>
              <a:t>produce</a:t>
            </a:r>
            <a:r>
              <a:rPr lang="en" sz="1900" b="1"/>
              <a:t> an atomic bomb in 1949</a:t>
            </a:r>
            <a:endParaRPr sz="1900" b="1"/>
          </a:p>
          <a:p>
            <a:pPr marL="457200" lvl="0" indent="-349250" algn="l" rtl="0">
              <a:spcBef>
                <a:spcPts val="0"/>
              </a:spcBef>
              <a:spcAft>
                <a:spcPts val="0"/>
              </a:spcAft>
              <a:buSzPts val="1900"/>
              <a:buChar char="●"/>
            </a:pPr>
            <a:r>
              <a:rPr lang="en" sz="1900"/>
              <a:t>Ethel &amp; Julius Rosenberg were found guilty &amp; </a:t>
            </a:r>
            <a:r>
              <a:rPr lang="en" sz="1900" b="1" i="1" u="sng">
                <a:solidFill>
                  <a:srgbClr val="FF0000"/>
                </a:solidFill>
              </a:rPr>
              <a:t>executed</a:t>
            </a:r>
            <a:endParaRPr sz="1900" b="1" i="1" u="sng">
              <a:solidFill>
                <a:srgbClr val="FF0000"/>
              </a:solidFill>
            </a:endParaRPr>
          </a:p>
        </p:txBody>
      </p:sp>
      <p:pic>
        <p:nvPicPr>
          <p:cNvPr id="297" name="Google Shape;297;p43"/>
          <p:cNvPicPr preferRelativeResize="0"/>
          <p:nvPr/>
        </p:nvPicPr>
        <p:blipFill>
          <a:blip r:embed="rId4">
            <a:alphaModFix/>
          </a:blip>
          <a:stretch>
            <a:fillRect/>
          </a:stretch>
        </p:blipFill>
        <p:spPr>
          <a:xfrm>
            <a:off x="5234750" y="147275"/>
            <a:ext cx="3824925" cy="1847850"/>
          </a:xfrm>
          <a:prstGeom prst="rect">
            <a:avLst/>
          </a:prstGeom>
          <a:noFill/>
          <a:ln>
            <a:noFill/>
          </a:ln>
        </p:spPr>
      </p:pic>
      <p:pic>
        <p:nvPicPr>
          <p:cNvPr id="298" name="Google Shape;298;p43"/>
          <p:cNvPicPr preferRelativeResize="0"/>
          <p:nvPr/>
        </p:nvPicPr>
        <p:blipFill>
          <a:blip r:embed="rId5">
            <a:alphaModFix/>
          </a:blip>
          <a:stretch>
            <a:fillRect/>
          </a:stretch>
        </p:blipFill>
        <p:spPr>
          <a:xfrm>
            <a:off x="6819825" y="2089650"/>
            <a:ext cx="2239851" cy="2951349"/>
          </a:xfrm>
          <a:prstGeom prst="rect">
            <a:avLst/>
          </a:prstGeom>
          <a:noFill/>
          <a:ln>
            <a:noFill/>
          </a:ln>
        </p:spPr>
      </p:pic>
      <p:pic>
        <p:nvPicPr>
          <p:cNvPr id="299" name="Google Shape;299;p43"/>
          <p:cNvPicPr preferRelativeResize="0"/>
          <p:nvPr/>
        </p:nvPicPr>
        <p:blipFill>
          <a:blip r:embed="rId6">
            <a:alphaModFix/>
          </a:blip>
          <a:stretch>
            <a:fillRect/>
          </a:stretch>
        </p:blipFill>
        <p:spPr>
          <a:xfrm>
            <a:off x="4464000" y="2147525"/>
            <a:ext cx="2239850" cy="2893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4" descr="From J. Edgar Hoover Documentary on Inquisitions" title="Alger His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311700" y="1480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But Were They Really Spies?</a:t>
            </a:r>
            <a:endParaRPr sz="3600" b="1"/>
          </a:p>
        </p:txBody>
      </p:sp>
      <p:sp>
        <p:nvSpPr>
          <p:cNvPr id="310" name="Google Shape;310;p45"/>
          <p:cNvSpPr txBox="1">
            <a:spLocks noGrp="1"/>
          </p:cNvSpPr>
          <p:nvPr>
            <p:ph type="body" idx="2"/>
          </p:nvPr>
        </p:nvSpPr>
        <p:spPr>
          <a:xfrm>
            <a:off x="4832400" y="1079200"/>
            <a:ext cx="4235700" cy="3954600"/>
          </a:xfrm>
          <a:prstGeom prst="rect">
            <a:avLst/>
          </a:prstGeom>
        </p:spPr>
        <p:txBody>
          <a:bodyPr spcFirstLastPara="1" wrap="square" lIns="91425" tIns="91425" rIns="91425" bIns="91425" anchor="t" anchorCtr="0">
            <a:normAutofit fontScale="92500" lnSpcReduction="10000"/>
          </a:bodyPr>
          <a:lstStyle/>
          <a:p>
            <a:pPr marL="457200" lvl="0" indent="-340201" algn="l" rtl="0">
              <a:spcBef>
                <a:spcPts val="0"/>
              </a:spcBef>
              <a:spcAft>
                <a:spcPts val="0"/>
              </a:spcAft>
              <a:buSzPct val="100000"/>
              <a:buChar char="●"/>
            </a:pPr>
            <a:r>
              <a:rPr lang="en" sz="1900"/>
              <a:t>Alger Hiss </a:t>
            </a:r>
            <a:r>
              <a:rPr lang="en" sz="1900" b="1" i="1" u="sng">
                <a:solidFill>
                  <a:srgbClr val="FF0000"/>
                </a:solidFill>
              </a:rPr>
              <a:t>maintained</a:t>
            </a:r>
            <a:r>
              <a:rPr lang="en" sz="1900"/>
              <a:t> his innocence until his death (he died in prison serving a sentence for perjury)</a:t>
            </a:r>
            <a:endParaRPr sz="1900"/>
          </a:p>
          <a:p>
            <a:pPr marL="914400" lvl="1" indent="-340201" algn="l" rtl="0">
              <a:spcBef>
                <a:spcPts val="0"/>
              </a:spcBef>
              <a:spcAft>
                <a:spcPts val="0"/>
              </a:spcAft>
              <a:buSzPct val="100000"/>
              <a:buChar char="○"/>
            </a:pPr>
            <a:r>
              <a:rPr lang="en" sz="1900"/>
              <a:t>No one has ever been able to prove that he was a spy…or that he wasn’t</a:t>
            </a:r>
            <a:endParaRPr sz="1900"/>
          </a:p>
          <a:p>
            <a:pPr marL="457200" lvl="0" indent="-340201" algn="l" rtl="0">
              <a:spcBef>
                <a:spcPts val="0"/>
              </a:spcBef>
              <a:spcAft>
                <a:spcPts val="0"/>
              </a:spcAft>
              <a:buSzPct val="100000"/>
              <a:buChar char="●"/>
            </a:pPr>
            <a:r>
              <a:rPr lang="en" sz="1900"/>
              <a:t>In 1997, the </a:t>
            </a:r>
            <a:r>
              <a:rPr lang="en" sz="1900" b="1" i="1" u="sng">
                <a:solidFill>
                  <a:srgbClr val="FF0000"/>
                </a:solidFill>
              </a:rPr>
              <a:t>Venona Papers</a:t>
            </a:r>
            <a:r>
              <a:rPr lang="en" sz="1900"/>
              <a:t> were released proving that a </a:t>
            </a:r>
            <a:r>
              <a:rPr lang="en" sz="1900" b="1" i="1" u="sng">
                <a:solidFill>
                  <a:srgbClr val="FF0000"/>
                </a:solidFill>
              </a:rPr>
              <a:t>secret</a:t>
            </a:r>
            <a:r>
              <a:rPr lang="en" sz="1900"/>
              <a:t> government investigation </a:t>
            </a:r>
            <a:endParaRPr sz="1900"/>
          </a:p>
          <a:p>
            <a:pPr marL="914400" lvl="1" indent="-340201" algn="l" rtl="0">
              <a:spcBef>
                <a:spcPts val="0"/>
              </a:spcBef>
              <a:spcAft>
                <a:spcPts val="0"/>
              </a:spcAft>
              <a:buSzPct val="100000"/>
              <a:buChar char="○"/>
            </a:pPr>
            <a:r>
              <a:rPr lang="en" sz="1900"/>
              <a:t>It revealed the names of Soviet spies in America, including the name of Julius Rosenberg</a:t>
            </a:r>
            <a:endParaRPr sz="1900"/>
          </a:p>
        </p:txBody>
      </p:sp>
      <p:pic>
        <p:nvPicPr>
          <p:cNvPr id="311" name="Google Shape;311;p45"/>
          <p:cNvPicPr preferRelativeResize="0"/>
          <p:nvPr/>
        </p:nvPicPr>
        <p:blipFill rotWithShape="1">
          <a:blip r:embed="rId3">
            <a:alphaModFix/>
          </a:blip>
          <a:srcRect/>
          <a:stretch/>
        </p:blipFill>
        <p:spPr>
          <a:xfrm>
            <a:off x="115525" y="817225"/>
            <a:ext cx="2322075" cy="1882325"/>
          </a:xfrm>
          <a:prstGeom prst="rect">
            <a:avLst/>
          </a:prstGeom>
          <a:noFill/>
          <a:ln>
            <a:noFill/>
          </a:ln>
        </p:spPr>
      </p:pic>
      <p:pic>
        <p:nvPicPr>
          <p:cNvPr id="312" name="Google Shape;312;p45"/>
          <p:cNvPicPr preferRelativeResize="0"/>
          <p:nvPr/>
        </p:nvPicPr>
        <p:blipFill rotWithShape="1">
          <a:blip r:embed="rId4">
            <a:alphaModFix/>
          </a:blip>
          <a:srcRect/>
          <a:stretch/>
        </p:blipFill>
        <p:spPr>
          <a:xfrm>
            <a:off x="2518725" y="1890050"/>
            <a:ext cx="2390750" cy="3197675"/>
          </a:xfrm>
          <a:prstGeom prst="rect">
            <a:avLst/>
          </a:prstGeom>
          <a:noFill/>
          <a:ln>
            <a:noFill/>
          </a:ln>
        </p:spPr>
      </p:pic>
      <p:sp>
        <p:nvSpPr>
          <p:cNvPr id="313" name="Google Shape;313;p45"/>
          <p:cNvSpPr txBox="1"/>
          <p:nvPr/>
        </p:nvSpPr>
        <p:spPr>
          <a:xfrm>
            <a:off x="115525" y="2976925"/>
            <a:ext cx="23220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Much like the Sacco &amp; Vanzetti trial, many Americans feared that the Rosenbergs might have been innocent</a:t>
            </a:r>
            <a:endParaRPr b="1">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6"/>
          <p:cNvPicPr preferRelativeResize="0"/>
          <p:nvPr/>
        </p:nvPicPr>
        <p:blipFill>
          <a:blip r:embed="rId3">
            <a:alphaModFix/>
          </a:blip>
          <a:stretch>
            <a:fillRect/>
          </a:stretch>
        </p:blipFill>
        <p:spPr>
          <a:xfrm>
            <a:off x="114300" y="114300"/>
            <a:ext cx="4697875" cy="3522350"/>
          </a:xfrm>
          <a:prstGeom prst="rect">
            <a:avLst/>
          </a:prstGeom>
          <a:noFill/>
          <a:ln>
            <a:noFill/>
          </a:ln>
        </p:spPr>
      </p:pic>
      <p:pic>
        <p:nvPicPr>
          <p:cNvPr id="319" name="Google Shape;319;p46">
            <a:hlinkClick r:id="rId4"/>
          </p:cNvPr>
          <p:cNvPicPr preferRelativeResize="0"/>
          <p:nvPr/>
        </p:nvPicPr>
        <p:blipFill>
          <a:blip r:embed="rId5">
            <a:alphaModFix/>
          </a:blip>
          <a:stretch>
            <a:fillRect/>
          </a:stretch>
        </p:blipFill>
        <p:spPr>
          <a:xfrm>
            <a:off x="4938825" y="761928"/>
            <a:ext cx="4065550" cy="4266950"/>
          </a:xfrm>
          <a:prstGeom prst="rect">
            <a:avLst/>
          </a:prstGeom>
          <a:noFill/>
          <a:ln w="38100" cap="flat" cmpd="sng">
            <a:solidFill>
              <a:srgbClr val="A64D79"/>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xfrm>
            <a:off x="311700" y="1355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McCarthy Launches “Witch Hunt”</a:t>
            </a:r>
            <a:endParaRPr sz="3600" b="1"/>
          </a:p>
        </p:txBody>
      </p:sp>
      <p:sp>
        <p:nvSpPr>
          <p:cNvPr id="325" name="Google Shape;325;p47"/>
          <p:cNvSpPr txBox="1">
            <a:spLocks noGrp="1"/>
          </p:cNvSpPr>
          <p:nvPr>
            <p:ph type="body" idx="1"/>
          </p:nvPr>
        </p:nvSpPr>
        <p:spPr>
          <a:xfrm>
            <a:off x="86150" y="1016950"/>
            <a:ext cx="4225500" cy="3979500"/>
          </a:xfrm>
          <a:prstGeom prst="rect">
            <a:avLst/>
          </a:prstGeom>
        </p:spPr>
        <p:txBody>
          <a:bodyPr spcFirstLastPara="1" wrap="square" lIns="91425" tIns="91425" rIns="91425" bIns="91425" anchor="t" anchorCtr="0">
            <a:normAutofit fontScale="92500"/>
          </a:bodyPr>
          <a:lstStyle/>
          <a:p>
            <a:pPr marL="457200" lvl="0" indent="-349250" algn="l" rtl="0">
              <a:spcBef>
                <a:spcPts val="0"/>
              </a:spcBef>
              <a:spcAft>
                <a:spcPts val="0"/>
              </a:spcAft>
              <a:buSzPts val="1900"/>
              <a:buChar char="●"/>
            </a:pPr>
            <a:r>
              <a:rPr lang="en" sz="1900"/>
              <a:t>The most famous anti-Communist activist was Republican Senator </a:t>
            </a:r>
            <a:r>
              <a:rPr lang="en" sz="1900" b="1" i="1" u="sng">
                <a:solidFill>
                  <a:srgbClr val="FF0000"/>
                </a:solidFill>
              </a:rPr>
              <a:t>Joseph McCarthy</a:t>
            </a:r>
            <a:endParaRPr sz="1900"/>
          </a:p>
          <a:p>
            <a:pPr marL="457200" lvl="0" indent="-349250" algn="l" rtl="0">
              <a:spcBef>
                <a:spcPts val="0"/>
              </a:spcBef>
              <a:spcAft>
                <a:spcPts val="0"/>
              </a:spcAft>
              <a:buSzPts val="1900"/>
              <a:buChar char="●"/>
            </a:pPr>
            <a:r>
              <a:rPr lang="en" sz="1900"/>
              <a:t>In the early 1950s there were hundred of Communists taking over the government</a:t>
            </a:r>
            <a:endParaRPr sz="1900"/>
          </a:p>
          <a:p>
            <a:pPr marL="457200" lvl="0" indent="-349250" algn="l" rtl="0">
              <a:spcBef>
                <a:spcPts val="0"/>
              </a:spcBef>
              <a:spcAft>
                <a:spcPts val="0"/>
              </a:spcAft>
              <a:buSzPts val="1900"/>
              <a:buChar char="●"/>
            </a:pPr>
            <a:r>
              <a:rPr lang="en" sz="1900" b="1"/>
              <a:t>He never produced any </a:t>
            </a:r>
            <a:r>
              <a:rPr lang="en" sz="1900" b="1" i="1" u="sng">
                <a:solidFill>
                  <a:srgbClr val="FF0000"/>
                </a:solidFill>
              </a:rPr>
              <a:t>actual evidence</a:t>
            </a:r>
            <a:r>
              <a:rPr lang="en" sz="1900" b="1"/>
              <a:t> of these accusations but did inspire fear and mistrust</a:t>
            </a:r>
            <a:r>
              <a:rPr lang="en" sz="1900"/>
              <a:t> </a:t>
            </a:r>
            <a:endParaRPr sz="1900"/>
          </a:p>
          <a:p>
            <a:pPr marL="457200" lvl="0" indent="-349250" algn="l" rtl="0">
              <a:spcBef>
                <a:spcPts val="0"/>
              </a:spcBef>
              <a:spcAft>
                <a:spcPts val="0"/>
              </a:spcAft>
              <a:buSzPts val="1900"/>
              <a:buChar char="●"/>
            </a:pPr>
            <a:r>
              <a:rPr lang="en" sz="1900"/>
              <a:t>His colleagues in the Senate encouraged his bullying tactics known as </a:t>
            </a:r>
            <a:r>
              <a:rPr lang="en" sz="1900" b="1" i="1" u="sng">
                <a:solidFill>
                  <a:srgbClr val="FF0000"/>
                </a:solidFill>
              </a:rPr>
              <a:t>McCarthyism</a:t>
            </a:r>
            <a:endParaRPr sz="1900" b="1" i="1" u="sng">
              <a:solidFill>
                <a:srgbClr val="FF0000"/>
              </a:solidFill>
            </a:endParaRPr>
          </a:p>
        </p:txBody>
      </p:sp>
      <p:pic>
        <p:nvPicPr>
          <p:cNvPr id="326" name="Google Shape;326;p47" descr="McCarthyism"/>
          <p:cNvPicPr preferRelativeResize="0"/>
          <p:nvPr/>
        </p:nvPicPr>
        <p:blipFill rotWithShape="1">
          <a:blip r:embed="rId3">
            <a:alphaModFix/>
          </a:blip>
          <a:srcRect/>
          <a:stretch/>
        </p:blipFill>
        <p:spPr>
          <a:xfrm>
            <a:off x="6666275" y="809200"/>
            <a:ext cx="2369700" cy="3089400"/>
          </a:xfrm>
          <a:prstGeom prst="rect">
            <a:avLst/>
          </a:prstGeom>
          <a:noFill/>
          <a:ln>
            <a:noFill/>
          </a:ln>
        </p:spPr>
      </p:pic>
      <p:pic>
        <p:nvPicPr>
          <p:cNvPr id="327" name="Google Shape;327;p47"/>
          <p:cNvPicPr preferRelativeResize="0"/>
          <p:nvPr/>
        </p:nvPicPr>
        <p:blipFill>
          <a:blip r:embed="rId4">
            <a:alphaModFix/>
          </a:blip>
          <a:stretch>
            <a:fillRect/>
          </a:stretch>
        </p:blipFill>
        <p:spPr>
          <a:xfrm>
            <a:off x="4242150" y="1711200"/>
            <a:ext cx="2307325" cy="3285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title"/>
          </p:nvPr>
        </p:nvSpPr>
        <p:spPr>
          <a:xfrm>
            <a:off x="111100" y="123075"/>
            <a:ext cx="89568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Anti-Communist Propaganda During McCarthy Era</a:t>
            </a:r>
            <a:endParaRPr b="1"/>
          </a:p>
        </p:txBody>
      </p:sp>
      <p:pic>
        <p:nvPicPr>
          <p:cNvPr id="333" name="Google Shape;333;p48" descr="red MortalEnemy"/>
          <p:cNvPicPr preferRelativeResize="0"/>
          <p:nvPr/>
        </p:nvPicPr>
        <p:blipFill rotWithShape="1">
          <a:blip r:embed="rId3">
            <a:alphaModFix/>
          </a:blip>
          <a:srcRect/>
          <a:stretch/>
        </p:blipFill>
        <p:spPr>
          <a:xfrm>
            <a:off x="111100" y="730875"/>
            <a:ext cx="4010325" cy="4290474"/>
          </a:xfrm>
          <a:prstGeom prst="rect">
            <a:avLst/>
          </a:prstGeom>
          <a:noFill/>
          <a:ln>
            <a:noFill/>
          </a:ln>
        </p:spPr>
      </p:pic>
      <p:pic>
        <p:nvPicPr>
          <p:cNvPr id="334" name="Google Shape;334;p48" descr="red marrycommy2"/>
          <p:cNvPicPr preferRelativeResize="0"/>
          <p:nvPr/>
        </p:nvPicPr>
        <p:blipFill rotWithShape="1">
          <a:blip r:embed="rId4">
            <a:alphaModFix/>
          </a:blip>
          <a:srcRect/>
          <a:stretch/>
        </p:blipFill>
        <p:spPr>
          <a:xfrm>
            <a:off x="5225750" y="730875"/>
            <a:ext cx="3759449" cy="2384675"/>
          </a:xfrm>
          <a:prstGeom prst="rect">
            <a:avLst/>
          </a:prstGeom>
          <a:noFill/>
          <a:ln>
            <a:noFill/>
          </a:ln>
        </p:spPr>
      </p:pic>
      <p:pic>
        <p:nvPicPr>
          <p:cNvPr id="335" name="Google Shape;335;p48" descr="RedMenace"/>
          <p:cNvPicPr preferRelativeResize="0"/>
          <p:nvPr/>
        </p:nvPicPr>
        <p:blipFill rotWithShape="1">
          <a:blip r:embed="rId5">
            <a:alphaModFix/>
          </a:blip>
          <a:srcRect/>
          <a:stretch/>
        </p:blipFill>
        <p:spPr>
          <a:xfrm>
            <a:off x="4232600" y="3224975"/>
            <a:ext cx="4291024" cy="1796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McCarthy’s Downfall</a:t>
            </a:r>
            <a:endParaRPr sz="3600" b="1"/>
          </a:p>
        </p:txBody>
      </p:sp>
      <p:sp>
        <p:nvSpPr>
          <p:cNvPr id="341" name="Google Shape;341;p49"/>
          <p:cNvSpPr txBox="1">
            <a:spLocks noGrp="1"/>
          </p:cNvSpPr>
          <p:nvPr>
            <p:ph type="body" idx="2"/>
          </p:nvPr>
        </p:nvSpPr>
        <p:spPr>
          <a:xfrm>
            <a:off x="4832400" y="521600"/>
            <a:ext cx="4210500" cy="44871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Char char="●"/>
            </a:pPr>
            <a:r>
              <a:rPr lang="en" sz="1900" b="1"/>
              <a:t>McCarthy’s </a:t>
            </a:r>
            <a:r>
              <a:rPr lang="en" sz="1900" b="1" i="1" u="sng">
                <a:solidFill>
                  <a:srgbClr val="FF0000"/>
                </a:solidFill>
              </a:rPr>
              <a:t>unsupported</a:t>
            </a:r>
            <a:r>
              <a:rPr lang="en" sz="1900" b="1" i="1">
                <a:solidFill>
                  <a:srgbClr val="FF0000"/>
                </a:solidFill>
              </a:rPr>
              <a:t> </a:t>
            </a:r>
            <a:r>
              <a:rPr lang="en" sz="1900" b="1"/>
              <a:t>charges violated the constitutional rights of those he accused and often ruined their careers</a:t>
            </a:r>
            <a:endParaRPr sz="1900" b="1"/>
          </a:p>
          <a:p>
            <a:pPr marL="457200" lvl="0" indent="-349250" algn="l" rtl="0">
              <a:spcBef>
                <a:spcPts val="0"/>
              </a:spcBef>
              <a:spcAft>
                <a:spcPts val="0"/>
              </a:spcAft>
              <a:buSzPts val="1900"/>
              <a:buChar char="●"/>
            </a:pPr>
            <a:r>
              <a:rPr lang="en" sz="1900"/>
              <a:t>In 1954, during televised hearings into the U.S. Army, his vindictive and bullying behavior was revealed to the American people</a:t>
            </a:r>
            <a:endParaRPr sz="1900"/>
          </a:p>
          <a:p>
            <a:pPr marL="914400" lvl="1" indent="-349250" algn="l" rtl="0">
              <a:spcBef>
                <a:spcPts val="0"/>
              </a:spcBef>
              <a:spcAft>
                <a:spcPts val="0"/>
              </a:spcAft>
              <a:buSzPts val="1900"/>
              <a:buChar char="○"/>
            </a:pPr>
            <a:r>
              <a:rPr lang="en" sz="1900"/>
              <a:t>As a result, he lost the support of the public and the Senate voted to condemn him for improper conduct</a:t>
            </a:r>
            <a:endParaRPr sz="1900"/>
          </a:p>
        </p:txBody>
      </p:sp>
      <p:pic>
        <p:nvPicPr>
          <p:cNvPr id="342" name="Google Shape;342;p49" descr="mccarthy11"/>
          <p:cNvPicPr preferRelativeResize="0"/>
          <p:nvPr/>
        </p:nvPicPr>
        <p:blipFill rotWithShape="1">
          <a:blip r:embed="rId3">
            <a:alphaModFix/>
          </a:blip>
          <a:srcRect/>
          <a:stretch/>
        </p:blipFill>
        <p:spPr>
          <a:xfrm>
            <a:off x="311700" y="1165050"/>
            <a:ext cx="4520700" cy="3132900"/>
          </a:xfrm>
          <a:prstGeom prst="rect">
            <a:avLst/>
          </a:prstGeom>
          <a:noFill/>
          <a:ln>
            <a:noFill/>
          </a:ln>
        </p:spPr>
      </p:pic>
      <p:sp>
        <p:nvSpPr>
          <p:cNvPr id="343" name="Google Shape;343;p49"/>
          <p:cNvSpPr txBox="1"/>
          <p:nvPr/>
        </p:nvSpPr>
        <p:spPr>
          <a:xfrm>
            <a:off x="552750" y="4400900"/>
            <a:ext cx="4038600" cy="6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6600"/>
              </a:buClr>
              <a:buSzPts val="1800"/>
              <a:buFont typeface="Tahoma"/>
              <a:buNone/>
            </a:pPr>
            <a:r>
              <a:rPr lang="en" sz="1600" b="1" i="0" u="none" strike="noStrike" cap="none">
                <a:solidFill>
                  <a:schemeClr val="dk2"/>
                </a:solidFill>
                <a:latin typeface="Roboto"/>
                <a:ea typeface="Roboto"/>
                <a:cs typeface="Roboto"/>
                <a:sym typeface="Roboto"/>
              </a:rPr>
              <a:t>McCarthy’s attacking style and utter lack of evidence led to his downfall</a:t>
            </a:r>
            <a:endParaRPr sz="1200" b="1">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6" descr="This video gives a brief history of the Space Race during the Cold War era.  &#10;&#10;&#10;***&#10;&#10;Like our Facebook page: https://www.facebook.com/ReadingThroughHistory/&#10;&#10;Follow us on Instagram: https://www.instagram.com/bigmarshdawg77/&#10;&#10;Follow us on Twitter: https://twitter.com/bigmarshdawg77&#10;&#10;Check out our TpT store: https://www.teacherspayteachers.com/Store/Reading-Through-History&#10;&#10;Check out our website: http://readingthroughhistory.com/&#10;&#10;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10;&#10;***&#10;&#10;One of the most symbolic representations of the Cold War was the competition between the USSR and the USA as they raced each other into space.  How did this “space race” get started? How did it end?&#10;&#10;On October 4th, 1957, the Soviet Union became the first nation to launch an artificial satellite into orbit around the planet.  This satellite, a large metal sphere about the size of a beach ball, was known as Sputnik 1.  With the successful launch of Sputnik, the “space race” had begun.&#10;&#10;America quickly responded. Within four months, the first US satellite, Explorer 1, achieved orbit around the Earth.&#10;&#10;However, the US had always thought of itself as the leader in rocket development and space technology.  Therefore, the fact that the Soviets had achieved this feat first greatly disturbed many Americans.  In fact, many citizens panicked, viewing this as proof that the American education system was far behind that of the Soviets.  School curriculum was carefully examined, placing a stronger emphasis on science and mathematics courses.&#10;&#10;The following year, the National Aeronautics and Space Administration (NASA) was created to help the United States more effectively achieve its goals in space.&#10;&#10;In April of 1961, Soviet cosmonaut Yuri Gagarin became the first man to orbit the planet.  Once again, the United States had been beaten into space.  One month later, Alan Shepard became the first American in space, but, the US did not have a man orbit the planet until nearly a year later, when John Glenn accomplished the feat.&#10;&#10;On May 25, 1961, President John F. Kennedy made a bold announcement that the United States would make it a goal to land a man on the moon before the end of the decade.  Needless to say, since the US had stated this as their goal, the USSR also began making plans to put a man on the moon.&#10;&#10;Throughout the decade of the 1960s, both the Americans and the Soviets experienced many successes and failures in their efforts to reach the moon.  The most tragic event occurred in 1967.  In January of that year, three American astronauts were killed in a fire while onboard the Apollo 1 spacecraft.  In April of 1967, the Soviets also lost their first cosmonaut who died while attempting re-entry into the Earth's atmosphere.&#10;&#10;Finally, in 1969, the Apollo 11 mission saw the US win the race to the moon.  The craft was commanded by Neil Armstrong, along with crewmates Edwin “Buzz” Aldrin and Michael Collins.  On July 20th, 1969, Neil Armstrong became the first human to set foot on the surface of the moon.  As he did so, he spoke his famous line, “That's one small step for man; one giant leap for mankind.”&#10;&#10;With the astronauts’ arrival on the moon, the space race effectively came to an end.  Both the Soviet Union and the United States would continue their space programs, but many of the early goals had already been achieved." title="History Brief: The Space Rac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Sputnik</a:t>
            </a:r>
            <a:endParaRPr sz="3600" b="1"/>
          </a:p>
        </p:txBody>
      </p:sp>
      <p:sp>
        <p:nvSpPr>
          <p:cNvPr id="108" name="Google Shape;108;p17"/>
          <p:cNvSpPr txBox="1">
            <a:spLocks noGrp="1"/>
          </p:cNvSpPr>
          <p:nvPr>
            <p:ph type="body" idx="1"/>
          </p:nvPr>
        </p:nvSpPr>
        <p:spPr>
          <a:xfrm>
            <a:off x="97500" y="1229975"/>
            <a:ext cx="4669200" cy="3913500"/>
          </a:xfrm>
          <a:prstGeom prst="rect">
            <a:avLst/>
          </a:prstGeom>
        </p:spPr>
        <p:txBody>
          <a:bodyPr spcFirstLastPara="1" wrap="square" lIns="91425" tIns="91425" rIns="91425" bIns="91425" anchor="t" anchorCtr="0">
            <a:normAutofit fontScale="92500"/>
          </a:bodyPr>
          <a:lstStyle/>
          <a:p>
            <a:pPr marL="457200" lvl="0" indent="-349250" algn="l" rtl="0">
              <a:spcBef>
                <a:spcPts val="0"/>
              </a:spcBef>
              <a:spcAft>
                <a:spcPts val="0"/>
              </a:spcAft>
              <a:buSzPts val="1900"/>
              <a:buChar char="●"/>
            </a:pPr>
            <a:r>
              <a:rPr lang="en" sz="1900"/>
              <a:t>In 1957, the Soviets surprised the world by </a:t>
            </a:r>
            <a:r>
              <a:rPr lang="en" sz="1900" b="1" i="1" u="sng">
                <a:solidFill>
                  <a:srgbClr val="FF0000"/>
                </a:solidFill>
              </a:rPr>
              <a:t>launching</a:t>
            </a:r>
            <a:r>
              <a:rPr lang="en" sz="1900"/>
              <a:t> </a:t>
            </a:r>
            <a:r>
              <a:rPr lang="en" sz="1900" b="1"/>
              <a:t>Sputnik I</a:t>
            </a:r>
            <a:endParaRPr sz="1900" b="1"/>
          </a:p>
          <a:p>
            <a:pPr marL="914400" lvl="1" indent="-349250" algn="l" rtl="0">
              <a:spcBef>
                <a:spcPts val="0"/>
              </a:spcBef>
              <a:spcAft>
                <a:spcPts val="0"/>
              </a:spcAft>
              <a:buSzPts val="1900"/>
              <a:buChar char="○"/>
            </a:pPr>
            <a:r>
              <a:rPr lang="en" sz="1900"/>
              <a:t>They won the first round of the Space Race</a:t>
            </a:r>
            <a:endParaRPr sz="1900"/>
          </a:p>
          <a:p>
            <a:pPr marL="457200" lvl="0" indent="-349250" algn="l" rtl="0">
              <a:spcBef>
                <a:spcPts val="0"/>
              </a:spcBef>
              <a:spcAft>
                <a:spcPts val="0"/>
              </a:spcAft>
              <a:buSzPts val="1900"/>
              <a:buChar char="●"/>
            </a:pPr>
            <a:r>
              <a:rPr lang="en" sz="1900"/>
              <a:t>Sputnik was the first </a:t>
            </a:r>
            <a:r>
              <a:rPr lang="en" sz="1900" b="1"/>
              <a:t>artificial </a:t>
            </a:r>
            <a:r>
              <a:rPr lang="en" sz="1900" b="1" i="1" u="sng">
                <a:solidFill>
                  <a:srgbClr val="FF0000"/>
                </a:solidFill>
              </a:rPr>
              <a:t>satellite</a:t>
            </a:r>
            <a:r>
              <a:rPr lang="en" sz="1900"/>
              <a:t> ever </a:t>
            </a:r>
            <a:endParaRPr sz="1900"/>
          </a:p>
          <a:p>
            <a:pPr marL="457200" lvl="0" indent="-349250" algn="l" rtl="0">
              <a:spcBef>
                <a:spcPts val="0"/>
              </a:spcBef>
              <a:spcAft>
                <a:spcPts val="0"/>
              </a:spcAft>
              <a:buSzPts val="1900"/>
              <a:buChar char="●"/>
            </a:pPr>
            <a:r>
              <a:rPr lang="en" sz="1900" b="1"/>
              <a:t>Sputnik made Americans nervous</a:t>
            </a:r>
            <a:r>
              <a:rPr lang="en" sz="1900"/>
              <a:t> because:</a:t>
            </a:r>
            <a:endParaRPr sz="1900"/>
          </a:p>
          <a:p>
            <a:pPr marL="914400" lvl="1" indent="-349250" algn="l" rtl="0">
              <a:spcBef>
                <a:spcPts val="0"/>
              </a:spcBef>
              <a:spcAft>
                <a:spcPts val="0"/>
              </a:spcAft>
              <a:buSzPts val="1900"/>
              <a:buChar char="○"/>
            </a:pPr>
            <a:r>
              <a:rPr lang="en" sz="1900"/>
              <a:t>It showed that </a:t>
            </a:r>
            <a:r>
              <a:rPr lang="en" sz="1900" b="1"/>
              <a:t>the Soviets were more scientifically advanced</a:t>
            </a:r>
            <a:r>
              <a:rPr lang="en" sz="1900"/>
              <a:t> </a:t>
            </a:r>
            <a:endParaRPr sz="1900"/>
          </a:p>
          <a:p>
            <a:pPr marL="914400" lvl="1" indent="-349250" algn="l" rtl="0">
              <a:spcBef>
                <a:spcPts val="0"/>
              </a:spcBef>
              <a:spcAft>
                <a:spcPts val="0"/>
              </a:spcAft>
              <a:buSzPts val="1900"/>
              <a:buChar char="○"/>
            </a:pPr>
            <a:r>
              <a:rPr lang="en" sz="1900" b="1"/>
              <a:t>If they could launch a missile into space, they could try to launch a missile to America</a:t>
            </a:r>
            <a:endParaRPr sz="1900" b="1"/>
          </a:p>
        </p:txBody>
      </p:sp>
      <p:pic>
        <p:nvPicPr>
          <p:cNvPr id="109" name="Google Shape;109;p17"/>
          <p:cNvPicPr preferRelativeResize="0"/>
          <p:nvPr/>
        </p:nvPicPr>
        <p:blipFill>
          <a:blip r:embed="rId3">
            <a:alphaModFix/>
          </a:blip>
          <a:stretch>
            <a:fillRect/>
          </a:stretch>
        </p:blipFill>
        <p:spPr>
          <a:xfrm>
            <a:off x="4766575" y="211500"/>
            <a:ext cx="4214100" cy="2223950"/>
          </a:xfrm>
          <a:prstGeom prst="rect">
            <a:avLst/>
          </a:prstGeom>
          <a:noFill/>
          <a:ln>
            <a:noFill/>
          </a:ln>
        </p:spPr>
      </p:pic>
      <p:pic>
        <p:nvPicPr>
          <p:cNvPr id="110" name="Google Shape;110;p17" descr="sputnik1"/>
          <p:cNvPicPr preferRelativeResize="0"/>
          <p:nvPr/>
        </p:nvPicPr>
        <p:blipFill rotWithShape="1">
          <a:blip r:embed="rId4">
            <a:alphaModFix/>
          </a:blip>
          <a:srcRect/>
          <a:stretch/>
        </p:blipFill>
        <p:spPr>
          <a:xfrm>
            <a:off x="4766575" y="2666975"/>
            <a:ext cx="4214100" cy="2223900"/>
          </a:xfrm>
          <a:prstGeom prst="rect">
            <a:avLst/>
          </a:prstGeom>
          <a:noFill/>
          <a:ln w="28575" cap="flat" cmpd="sng">
            <a:solidFill>
              <a:srgbClr val="FFFF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The U.S. Response</a:t>
            </a:r>
            <a:endParaRPr sz="3600" b="1"/>
          </a:p>
        </p:txBody>
      </p:sp>
      <p:sp>
        <p:nvSpPr>
          <p:cNvPr id="116" name="Google Shape;116;p18"/>
          <p:cNvSpPr txBox="1">
            <a:spLocks noGrp="1"/>
          </p:cNvSpPr>
          <p:nvPr>
            <p:ph type="body" idx="2"/>
          </p:nvPr>
        </p:nvSpPr>
        <p:spPr>
          <a:xfrm>
            <a:off x="4832400" y="410000"/>
            <a:ext cx="4198200" cy="4536600"/>
          </a:xfrm>
          <a:prstGeom prst="rect">
            <a:avLst/>
          </a:prstGeom>
        </p:spPr>
        <p:txBody>
          <a:bodyPr spcFirstLastPara="1" wrap="square" lIns="91425" tIns="91425" rIns="91425" bIns="91425" anchor="t" anchorCtr="0">
            <a:normAutofit fontScale="85000" lnSpcReduction="10000"/>
          </a:bodyPr>
          <a:lstStyle/>
          <a:p>
            <a:pPr marL="457200" lvl="0" indent="-340201" algn="l" rtl="0">
              <a:spcBef>
                <a:spcPts val="0"/>
              </a:spcBef>
              <a:spcAft>
                <a:spcPts val="0"/>
              </a:spcAft>
              <a:buSzPct val="100000"/>
              <a:buChar char="●"/>
            </a:pPr>
            <a:r>
              <a:rPr lang="en" sz="1900"/>
              <a:t>In response to Sputnik, </a:t>
            </a:r>
            <a:r>
              <a:rPr lang="en" sz="1900" b="1"/>
              <a:t>the U.S. government began to emphasize on math and science education</a:t>
            </a:r>
            <a:endParaRPr sz="1900" b="1"/>
          </a:p>
          <a:p>
            <a:pPr marL="914400" lvl="1" indent="-340201" algn="l" rtl="0">
              <a:spcBef>
                <a:spcPts val="0"/>
              </a:spcBef>
              <a:spcAft>
                <a:spcPts val="0"/>
              </a:spcAft>
              <a:buSzPct val="100000"/>
              <a:buChar char="○"/>
            </a:pPr>
            <a:r>
              <a:rPr lang="en" sz="1900"/>
              <a:t>The National Defense Education Act (1958) gave billions of dollars to public schools and universities to increase their math and science programs and to help students attend college</a:t>
            </a:r>
            <a:endParaRPr sz="1900"/>
          </a:p>
          <a:p>
            <a:pPr marL="457200" lvl="0" indent="-340201" algn="l" rtl="0">
              <a:spcBef>
                <a:spcPts val="0"/>
              </a:spcBef>
              <a:spcAft>
                <a:spcPts val="0"/>
              </a:spcAft>
              <a:buSzPct val="100000"/>
              <a:buChar char="●"/>
            </a:pPr>
            <a:r>
              <a:rPr lang="en" sz="1900" b="1"/>
              <a:t>U.S. formed the National Aeronautics And Space Administration (</a:t>
            </a:r>
            <a:r>
              <a:rPr lang="en" sz="1900" b="1" i="1" u="sng">
                <a:solidFill>
                  <a:srgbClr val="FF0000"/>
                </a:solidFill>
              </a:rPr>
              <a:t>NASA</a:t>
            </a:r>
            <a:r>
              <a:rPr lang="en" sz="1900" b="1"/>
              <a:t>)</a:t>
            </a:r>
            <a:r>
              <a:rPr lang="en" sz="1900"/>
              <a:t> in 1958</a:t>
            </a:r>
            <a:endParaRPr sz="1900"/>
          </a:p>
          <a:p>
            <a:pPr marL="914400" lvl="1" indent="-340201" algn="l" rtl="0">
              <a:spcBef>
                <a:spcPts val="0"/>
              </a:spcBef>
              <a:spcAft>
                <a:spcPts val="0"/>
              </a:spcAft>
              <a:buSzPct val="100000"/>
              <a:buChar char="○"/>
            </a:pPr>
            <a:r>
              <a:rPr lang="en" sz="1900"/>
              <a:t>Afraid that Soviet technology was superior</a:t>
            </a:r>
            <a:endParaRPr sz="1900"/>
          </a:p>
          <a:p>
            <a:pPr marL="914400" lvl="1" indent="-340201" algn="l" rtl="0">
              <a:spcBef>
                <a:spcPts val="0"/>
              </a:spcBef>
              <a:spcAft>
                <a:spcPts val="0"/>
              </a:spcAft>
              <a:buSzPct val="100000"/>
              <a:buChar char="○"/>
            </a:pPr>
            <a:r>
              <a:rPr lang="en" sz="1900"/>
              <a:t>NASA was dedicated to </a:t>
            </a:r>
            <a:r>
              <a:rPr lang="en" sz="1900" b="1" i="1" u="sng">
                <a:solidFill>
                  <a:srgbClr val="FF0000"/>
                </a:solidFill>
              </a:rPr>
              <a:t>space</a:t>
            </a:r>
            <a:r>
              <a:rPr lang="en" sz="1900" b="1"/>
              <a:t> exploration</a:t>
            </a:r>
            <a:endParaRPr sz="1900" b="1"/>
          </a:p>
        </p:txBody>
      </p:sp>
      <p:pic>
        <p:nvPicPr>
          <p:cNvPr id="117" name="Google Shape;117;p18" descr="The Worm is Back! | NASA"/>
          <p:cNvPicPr preferRelativeResize="0"/>
          <p:nvPr/>
        </p:nvPicPr>
        <p:blipFill>
          <a:blip r:embed="rId3">
            <a:alphaModFix/>
          </a:blip>
          <a:stretch>
            <a:fillRect/>
          </a:stretch>
        </p:blipFill>
        <p:spPr>
          <a:xfrm>
            <a:off x="112625" y="1142550"/>
            <a:ext cx="4719775" cy="1720700"/>
          </a:xfrm>
          <a:prstGeom prst="rect">
            <a:avLst/>
          </a:prstGeom>
          <a:noFill/>
          <a:ln w="28575" cap="flat" cmpd="sng">
            <a:solidFill>
              <a:srgbClr val="0000FF"/>
            </a:solidFill>
            <a:prstDash val="solid"/>
            <a:round/>
            <a:headEnd type="none" w="sm" len="sm"/>
            <a:tailEnd type="none" w="sm" len="sm"/>
          </a:ln>
        </p:spPr>
      </p:pic>
      <p:pic>
        <p:nvPicPr>
          <p:cNvPr id="118" name="Google Shape;118;p18" descr="NASA Climate (@NASAClimate) / Twitter"/>
          <p:cNvPicPr preferRelativeResize="0"/>
          <p:nvPr/>
        </p:nvPicPr>
        <p:blipFill>
          <a:blip r:embed="rId4">
            <a:alphaModFix/>
          </a:blip>
          <a:stretch>
            <a:fillRect/>
          </a:stretch>
        </p:blipFill>
        <p:spPr>
          <a:xfrm>
            <a:off x="112625" y="2988000"/>
            <a:ext cx="4719775" cy="20497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9" descr="Congress passed the National Aeronautics and Space Act, on July 16 and President Eisenhower signed it into law on July 29, 1958. NASA opened for business on Oct. 1, 1958, with T. Keith Glennan as our first administrator. Our history tells a story of exploration, innovation and discoveries. The next 60 years, that story continues. Learn more: https://www.nasa.gov/60&#10;&#10;This video is available for download from NASA's Image and Video Library: https://images.nasa.gov/details-NASA%2060%20Years%20in%2060%20Seconds.html" title="NASA: 60 Years in 60 Second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descr="On Jan. 31, 1958, at 10:48 p.m. EST, Explorer 1 launched into space, hurtling into Earth's orbit in seven and a half minutes. Read more: https://go.nasa.gov/2nwic63&#10;The next day's front-page news declared that the United States was now officially in the Space Age. &#10;Music: Look Forward by Laurent Dury, The Space Between by Max Concors, Picking Locks by James Alexander Dorman and Foraging At Dusk by Benjamin James Parsons. Complete transcript available.&#10;&#10;This video is public domain and along with other supporting visualizations can be downloaded from the Scientific Visualization Studio at: http://svs.gsfc.nasa.gov/12837 &#10;&#10;Credit: NASA's Goddard Space Flight Center/LK Ward" title="Explorer 1: How America's First Satellite Helped Create NASA">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2508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U.S. Wins!</a:t>
            </a:r>
            <a:endParaRPr sz="3600" b="1"/>
          </a:p>
        </p:txBody>
      </p:sp>
      <p:sp>
        <p:nvSpPr>
          <p:cNvPr id="134" name="Google Shape;134;p21"/>
          <p:cNvSpPr txBox="1">
            <a:spLocks noGrp="1"/>
          </p:cNvSpPr>
          <p:nvPr>
            <p:ph type="body" idx="1"/>
          </p:nvPr>
        </p:nvSpPr>
        <p:spPr>
          <a:xfrm>
            <a:off x="0" y="1008600"/>
            <a:ext cx="3820500" cy="3818100"/>
          </a:xfrm>
          <a:prstGeom prst="rect">
            <a:avLst/>
          </a:prstGeom>
        </p:spPr>
        <p:txBody>
          <a:bodyPr spcFirstLastPara="1" wrap="square" lIns="91425" tIns="91425" rIns="91425" bIns="91425" anchor="t" anchorCtr="0">
            <a:normAutofit fontScale="92500"/>
          </a:bodyPr>
          <a:lstStyle/>
          <a:p>
            <a:pPr marL="457200" lvl="0" indent="-361950" algn="l" rtl="0">
              <a:spcBef>
                <a:spcPts val="0"/>
              </a:spcBef>
              <a:spcAft>
                <a:spcPts val="0"/>
              </a:spcAft>
              <a:buSzPts val="2100"/>
              <a:buChar char="●"/>
            </a:pPr>
            <a:r>
              <a:rPr lang="en" sz="2100"/>
              <a:t>On July 20, 1969, </a:t>
            </a:r>
            <a:r>
              <a:rPr lang="en" sz="2100" b="1"/>
              <a:t>the U.S. “won” the Space Race by successfully</a:t>
            </a:r>
            <a:r>
              <a:rPr lang="en" sz="2100"/>
              <a:t> </a:t>
            </a:r>
            <a:r>
              <a:rPr lang="en" sz="2100" b="1" i="1" u="sng">
                <a:solidFill>
                  <a:srgbClr val="FF0000"/>
                </a:solidFill>
              </a:rPr>
              <a:t>landing a man</a:t>
            </a:r>
            <a:r>
              <a:rPr lang="en" sz="2100"/>
              <a:t> (actually 2) on the </a:t>
            </a:r>
            <a:r>
              <a:rPr lang="en" sz="2100" b="1" i="1" u="sng">
                <a:solidFill>
                  <a:srgbClr val="FF0000"/>
                </a:solidFill>
              </a:rPr>
              <a:t>moon</a:t>
            </a:r>
            <a:endParaRPr sz="2100" b="1" i="1" u="sng">
              <a:solidFill>
                <a:srgbClr val="FF0000"/>
              </a:solidFill>
            </a:endParaRPr>
          </a:p>
          <a:p>
            <a:pPr marL="457200" lvl="0" indent="-361950" algn="l" rtl="0">
              <a:spcBef>
                <a:spcPts val="0"/>
              </a:spcBef>
              <a:spcAft>
                <a:spcPts val="0"/>
              </a:spcAft>
              <a:buSzPts val="2100"/>
              <a:buChar char="●"/>
            </a:pPr>
            <a:r>
              <a:rPr lang="en" sz="2100"/>
              <a:t>The U.S. would go on to land 5 more manned missions on the moon and is to date the only country to ever send a manned mission there</a:t>
            </a:r>
            <a:endParaRPr sz="2100"/>
          </a:p>
        </p:txBody>
      </p:sp>
      <p:pic>
        <p:nvPicPr>
          <p:cNvPr id="135" name="Google Shape;135;p21"/>
          <p:cNvPicPr preferRelativeResize="0"/>
          <p:nvPr/>
        </p:nvPicPr>
        <p:blipFill rotWithShape="1">
          <a:blip r:embed="rId3">
            <a:alphaModFix/>
          </a:blip>
          <a:srcRect/>
          <a:stretch/>
        </p:blipFill>
        <p:spPr>
          <a:xfrm>
            <a:off x="4040650" y="96300"/>
            <a:ext cx="4983525" cy="2380150"/>
          </a:xfrm>
          <a:prstGeom prst="rect">
            <a:avLst/>
          </a:prstGeom>
          <a:noFill/>
          <a:ln w="19050" cap="flat" cmpd="sng">
            <a:solidFill>
              <a:srgbClr val="0000FF"/>
            </a:solidFill>
            <a:prstDash val="solid"/>
            <a:round/>
            <a:headEnd type="none" w="sm" len="sm"/>
            <a:tailEnd type="none" w="sm" len="sm"/>
          </a:ln>
        </p:spPr>
      </p:pic>
      <p:pic>
        <p:nvPicPr>
          <p:cNvPr id="136" name="Google Shape;136;p21"/>
          <p:cNvPicPr preferRelativeResize="0"/>
          <p:nvPr/>
        </p:nvPicPr>
        <p:blipFill rotWithShape="1">
          <a:blip r:embed="rId4">
            <a:alphaModFix/>
          </a:blip>
          <a:srcRect/>
          <a:stretch/>
        </p:blipFill>
        <p:spPr>
          <a:xfrm>
            <a:off x="5203575" y="2571750"/>
            <a:ext cx="3820599" cy="2486976"/>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(16:9)</PresentationFormat>
  <Paragraphs>104</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Roboto</vt:lpstr>
      <vt:lpstr>Arial</vt:lpstr>
      <vt:lpstr>Tahoma</vt:lpstr>
      <vt:lpstr>Geometric</vt:lpstr>
      <vt:lpstr>The Cold War At Home</vt:lpstr>
      <vt:lpstr>The Space Race</vt:lpstr>
      <vt:lpstr>PowerPoint Presentation</vt:lpstr>
      <vt:lpstr>PowerPoint Presentation</vt:lpstr>
      <vt:lpstr>Sputnik</vt:lpstr>
      <vt:lpstr>The U.S. Response</vt:lpstr>
      <vt:lpstr>PowerPoint Presentation</vt:lpstr>
      <vt:lpstr>PowerPoint Presentation</vt:lpstr>
      <vt:lpstr>U.S. Wins!</vt:lpstr>
      <vt:lpstr>One Small Step…</vt:lpstr>
      <vt:lpstr>Every Day Inventions Brought to You By The Space Race</vt:lpstr>
      <vt:lpstr>PowerPoint Presentation</vt:lpstr>
      <vt:lpstr>Arm’s Race</vt:lpstr>
      <vt:lpstr>What is ‘Mutually Assured Destruction?’</vt:lpstr>
      <vt:lpstr>Nuclear Arms Race</vt:lpstr>
      <vt:lpstr>Soviet Nuclear Bomb Test (1953)</vt:lpstr>
      <vt:lpstr>Nuclear Bomb Testing</vt:lpstr>
      <vt:lpstr>The H-Bomb</vt:lpstr>
      <vt:lpstr>PowerPoint Presentation</vt:lpstr>
      <vt:lpstr>The Arms Race</vt:lpstr>
      <vt:lpstr>The Cold War At Home</vt:lpstr>
      <vt:lpstr>PowerPoint Presentation</vt:lpstr>
      <vt:lpstr>PowerPoint Presentation</vt:lpstr>
      <vt:lpstr>PowerPoint Presentation</vt:lpstr>
      <vt:lpstr>The Second Red Scare</vt:lpstr>
      <vt:lpstr>Better Dead than Red</vt:lpstr>
      <vt:lpstr>Loyalty Review Boards</vt:lpstr>
      <vt:lpstr>The House Un-American Activities Committee</vt:lpstr>
      <vt:lpstr>PowerPoint Presentation</vt:lpstr>
      <vt:lpstr>Spy Cases Stun the Nation</vt:lpstr>
      <vt:lpstr>The Rosenbergs</vt:lpstr>
      <vt:lpstr>PowerPoint Presentation</vt:lpstr>
      <vt:lpstr>But Were They Really Spies?</vt:lpstr>
      <vt:lpstr>PowerPoint Presentation</vt:lpstr>
      <vt:lpstr>McCarthy Launches “Witch Hunt”</vt:lpstr>
      <vt:lpstr>Anti-Communist Propaganda During McCarthy Era</vt:lpstr>
      <vt:lpstr>McCarthy’s Downfall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At Home</dc:title>
  <dc:creator>Greg Scott</dc:creator>
  <cp:lastModifiedBy>Greg Scott</cp:lastModifiedBy>
  <cp:revision>1</cp:revision>
  <dcterms:modified xsi:type="dcterms:W3CDTF">2024-01-04T02:11:43Z</dcterms:modified>
</cp:coreProperties>
</file>