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Gill Sans" panose="020B0604020202020204" charset="0"/>
      <p:regular r:id="rId24"/>
      <p:bold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41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c0eaf4ec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c0eaf4ec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c0eaf4ec3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c0eaf4ec3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c0eaf4ec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7c0eaf4ec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c0eaf4ec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c0eaf4ec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c0eaf4ec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c0eaf4ec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c0eaf4ec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7c0eaf4ec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f790f0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f790f0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7c0eaf4ec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7c0eaf4ec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7c0eaf4ec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7c0eaf4ec3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c0eaf4ec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7c0eaf4ec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c0eaf4ec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7c0eaf4ec3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7c0eaf4ec3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7c0eaf4ec3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c0eaf4e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c0eaf4e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F276A"/>
              </a:buClr>
              <a:buSzPts val="2000"/>
              <a:buFont typeface="Gill Sans"/>
              <a:buNone/>
              <a:defRPr sz="2000" b="0"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9F276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rgbClr val="9F276A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4hV1OBeC4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Z2f7SSfVc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ill Sans"/>
              <a:buNone/>
            </a:pPr>
            <a:r>
              <a:rPr lang="en-US" sz="4400"/>
              <a:t>TEDDY ROOSEVELT &amp; THE ELECTION OF 1912</a:t>
            </a:r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000"/>
              <a:t>PROGRESSIVE ERA #3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ELECTION OF 1912</a:t>
            </a:r>
            <a:endParaRPr sz="4000"/>
          </a:p>
        </p:txBody>
      </p:sp>
      <p:pic>
        <p:nvPicPr>
          <p:cNvPr id="163" name="Google Shape;163;p22" descr="http://media-2.web.britannica.com/eb-media/60/71460-004-49760B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00" y="1898525"/>
            <a:ext cx="3647163" cy="333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 descr="http://www.nobelprize.org/nobel_prizes/peace/laureates/1906/rooseve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4507" y="1898536"/>
            <a:ext cx="3647162" cy="333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 descr="http://a2.files.biography.com/image/upload/c_fill,cs_srgb,dpr_1.0,g_face,h_300,q_80,w_300/MTIwNjA4NjM0MDEyOTkzMDM2.jpg"/>
          <p:cNvPicPr preferRelativeResize="0"/>
          <p:nvPr/>
        </p:nvPicPr>
        <p:blipFill rotWithShape="1">
          <a:blip r:embed="rId5">
            <a:alphaModFix/>
          </a:blip>
          <a:srcRect l="8867" r="8027"/>
          <a:stretch/>
        </p:blipFill>
        <p:spPr>
          <a:xfrm>
            <a:off x="8309863" y="1898536"/>
            <a:ext cx="3748538" cy="33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501340" y="5232277"/>
            <a:ext cx="296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William Taft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(Republican)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4154506" y="5334152"/>
            <a:ext cx="3748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Theodore Roosevelt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(Bull Moose Party)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8309862" y="5334152"/>
            <a:ext cx="374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Woodrow Wilson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(Democrat)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2"/>
          <p:cNvSpPr/>
          <p:nvPr/>
        </p:nvSpPr>
        <p:spPr>
          <a:xfrm rot="3205727">
            <a:off x="3070083" y="5498730"/>
            <a:ext cx="978313" cy="4272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A67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2"/>
          <p:cNvSpPr/>
          <p:nvPr/>
        </p:nvSpPr>
        <p:spPr>
          <a:xfrm rot="7506652">
            <a:off x="3526476" y="5490859"/>
            <a:ext cx="959732" cy="4251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A67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2056314" y="6134550"/>
            <a:ext cx="364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Republican vote gets </a:t>
            </a:r>
            <a:r>
              <a:rPr lang="en-US" u="sng">
                <a:latin typeface="Open Sans"/>
                <a:ea typeface="Open Sans"/>
                <a:cs typeface="Open Sans"/>
                <a:sym typeface="Open Sans"/>
              </a:rPr>
              <a:t>split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between these two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WILLIAM HOWARD TAFT</a:t>
            </a:r>
            <a:endParaRPr sz="4000"/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4556" algn="l" rtl="0">
              <a:spcBef>
                <a:spcPts val="360"/>
              </a:spcBef>
              <a:spcAft>
                <a:spcPts val="0"/>
              </a:spcAft>
              <a:buSzPts val="2456"/>
              <a:buChar char="◼"/>
            </a:pPr>
            <a:r>
              <a:rPr lang="en-US" sz="2600"/>
              <a:t>In 1908, Teddy Roosevelt decided </a:t>
            </a:r>
            <a:r>
              <a:rPr lang="en-US" sz="2600" b="1"/>
              <a:t>NOT</a:t>
            </a:r>
            <a:r>
              <a:rPr lang="en-US" sz="2600"/>
              <a:t> to run for president </a:t>
            </a:r>
            <a:r>
              <a:rPr lang="en-US" sz="2600" b="1"/>
              <a:t>(already served</a:t>
            </a:r>
            <a:r>
              <a:rPr lang="en-US" sz="2600"/>
              <a:t> </a:t>
            </a:r>
            <a:r>
              <a:rPr lang="en-US" sz="2600" b="1"/>
              <a:t>2 terms)</a:t>
            </a:r>
            <a:endParaRPr sz="2600"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Roosevelt </a:t>
            </a:r>
            <a:r>
              <a:rPr lang="en-US" sz="2600" b="1"/>
              <a:t>endorsed</a:t>
            </a:r>
            <a:r>
              <a:rPr lang="en-US" sz="2600"/>
              <a:t> (</a:t>
            </a:r>
            <a:r>
              <a:rPr lang="en-US" sz="2600" b="1" i="1" u="sng">
                <a:solidFill>
                  <a:srgbClr val="FF0000"/>
                </a:solidFill>
              </a:rPr>
              <a:t>supported</a:t>
            </a:r>
            <a:r>
              <a:rPr lang="en-US" sz="2600"/>
              <a:t>) William Howard Taft (fellow Republican)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People trusted Teddy’s recommendation, so Taft </a:t>
            </a:r>
            <a:r>
              <a:rPr lang="en-US" sz="2600" b="1"/>
              <a:t>WON!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Taft would become the 27th President</a:t>
            </a:r>
            <a:endParaRPr sz="2600"/>
          </a:p>
        </p:txBody>
      </p:sp>
      <p:pic>
        <p:nvPicPr>
          <p:cNvPr id="178" name="Google Shape;178;p23" descr="http://media-2.web.britannica.com/eb-media/60/71460-004-49760B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6100" y="2064975"/>
            <a:ext cx="4104625" cy="462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TAFT IN OFFICE</a:t>
            </a:r>
            <a:endParaRPr sz="4000"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2"/>
          </p:nvPr>
        </p:nvSpPr>
        <p:spPr>
          <a:xfrm>
            <a:off x="6188425" y="1947950"/>
            <a:ext cx="5844000" cy="474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As President, Taft broke up </a:t>
            </a:r>
            <a:r>
              <a:rPr lang="en-US" sz="2600" b="1"/>
              <a:t>MORE</a:t>
            </a:r>
            <a:r>
              <a:rPr lang="en-US" sz="2600"/>
              <a:t> trusts than Roosevelt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But, </a:t>
            </a:r>
            <a:r>
              <a:rPr lang="en-US" sz="2600" b="1"/>
              <a:t>NOT</a:t>
            </a:r>
            <a:r>
              <a:rPr lang="en-US" sz="2600"/>
              <a:t> as supportive of Teddy’s other “progressive ideas”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Did not really want to be President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He was </a:t>
            </a:r>
            <a:r>
              <a:rPr lang="en-US" sz="2600" b="1"/>
              <a:t>NOT</a:t>
            </a:r>
            <a:r>
              <a:rPr lang="en-US" sz="2600"/>
              <a:t> very energetic or “charismatic”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Didn’t have the </a:t>
            </a:r>
            <a:r>
              <a:rPr lang="en-US" sz="2600" b="1"/>
              <a:t>“</a:t>
            </a:r>
            <a:r>
              <a:rPr lang="en-US" sz="2600" b="1" i="1" u="sng">
                <a:solidFill>
                  <a:srgbClr val="FF0000"/>
                </a:solidFill>
              </a:rPr>
              <a:t>Teddy Factor</a:t>
            </a:r>
            <a:r>
              <a:rPr lang="en-US" sz="2600" b="1"/>
              <a:t>” </a:t>
            </a:r>
            <a:r>
              <a:rPr lang="en-US" sz="2600"/>
              <a:t>→ </a:t>
            </a:r>
            <a:r>
              <a:rPr lang="en-US" sz="2600" b="1"/>
              <a:t>not very popular</a:t>
            </a:r>
            <a:endParaRPr sz="2600"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Also claims title as only president to get stuck in the White House bathtub (myth)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Became a Chief Justice on Supreme Court in 1921</a:t>
            </a:r>
            <a:endParaRPr sz="2600"/>
          </a:p>
        </p:txBody>
      </p:sp>
      <p:pic>
        <p:nvPicPr>
          <p:cNvPr id="185" name="Google Shape;185;p24" descr="http://i2.cdn.turner.com/cnnnext/dam/assets/130218224930-presidents-golf-11-horizontal-large-gallery.jpg"/>
          <p:cNvPicPr preferRelativeResize="0"/>
          <p:nvPr/>
        </p:nvPicPr>
        <p:blipFill rotWithShape="1">
          <a:blip r:embed="rId3">
            <a:alphaModFix/>
          </a:blip>
          <a:srcRect l="36054" t="20720" r="42891" b="14386"/>
          <a:stretch/>
        </p:blipFill>
        <p:spPr>
          <a:xfrm>
            <a:off x="241350" y="1999676"/>
            <a:ext cx="2502501" cy="469337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6" name="Google Shape;186;p24" descr="http://cdn2-b.examiner.com/sites/default/files/styles/image_content_width/hash/0a/bd/0abdfaa64e3e8faccc0e164ed0abd4b8.jpg?itok=MuPTDmU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2875" y="1999675"/>
            <a:ext cx="2961350" cy="24064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24" descr="William Howard Taft (1857-1930), tenth Chief Justice of the United States Supreme  Court from 1921 through 1930. The former Stock Photo - Alamy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3926" y="4519567"/>
            <a:ext cx="2961357" cy="2173483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TEDDY COMES BACK…</a:t>
            </a:r>
            <a:endParaRPr sz="4000"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137900" y="2025525"/>
            <a:ext cx="6128400" cy="465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Teddy was not happy with what happened to his legacy</a:t>
            </a:r>
            <a:endParaRPr sz="2600"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Decided to run for President in 1912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Taft won the Republican nomination</a:t>
            </a:r>
            <a:endParaRPr sz="2600" b="1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Teddy couldn’t run as a Republican because he did not win the nomination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So, he made his own political party - </a:t>
            </a:r>
            <a:r>
              <a:rPr lang="en-US" sz="2600" b="1"/>
              <a:t>The Progressive</a:t>
            </a:r>
            <a:r>
              <a:rPr lang="en-US" sz="2600"/>
              <a:t> or </a:t>
            </a:r>
            <a:r>
              <a:rPr lang="en-US" sz="2600" b="1" i="1" u="sng">
                <a:solidFill>
                  <a:srgbClr val="FF0000"/>
                </a:solidFill>
              </a:rPr>
              <a:t>Bull Moose</a:t>
            </a:r>
            <a:r>
              <a:rPr lang="en-US" sz="2600"/>
              <a:t> </a:t>
            </a:r>
            <a:r>
              <a:rPr lang="en-US" sz="2600" b="1"/>
              <a:t>Party</a:t>
            </a:r>
            <a:endParaRPr sz="2600" b="1"/>
          </a:p>
        </p:txBody>
      </p:sp>
      <p:pic>
        <p:nvPicPr>
          <p:cNvPr id="194" name="Google Shape;194;p25" descr="https://upload.wikimedia.org/wikipedia/commons/thumb/b/bc/Americana_1920_Theodore_Roosevelt.jpg/220px-Americana_1920_Theodore_Roosevel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58875" y="2788725"/>
            <a:ext cx="2934900" cy="389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 l="26226" r="27163"/>
          <a:stretch/>
        </p:blipFill>
        <p:spPr>
          <a:xfrm>
            <a:off x="6070375" y="1918800"/>
            <a:ext cx="2897038" cy="25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ELECTION OF 1912</a:t>
            </a:r>
            <a:endParaRPr sz="4000"/>
          </a:p>
        </p:txBody>
      </p:sp>
      <p:sp>
        <p:nvSpPr>
          <p:cNvPr id="201" name="Google Shape;201;p26"/>
          <p:cNvSpPr txBox="1">
            <a:spLocks noGrp="1"/>
          </p:cNvSpPr>
          <p:nvPr>
            <p:ph type="body" idx="2"/>
          </p:nvPr>
        </p:nvSpPr>
        <p:spPr>
          <a:xfrm>
            <a:off x="6188425" y="2228000"/>
            <a:ext cx="5422500" cy="1982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SzPts val="2700"/>
              <a:buChar char="◼"/>
            </a:pPr>
            <a:r>
              <a:rPr lang="en-US" sz="2700" b="1"/>
              <a:t>3rd parties always</a:t>
            </a:r>
            <a:r>
              <a:rPr lang="en-US" sz="2700"/>
              <a:t> </a:t>
            </a:r>
            <a:r>
              <a:rPr lang="en-US" sz="2700" b="1" i="1" u="sng">
                <a:solidFill>
                  <a:srgbClr val="FF0000"/>
                </a:solidFill>
              </a:rPr>
              <a:t>split</a:t>
            </a:r>
            <a:r>
              <a:rPr lang="en-US" sz="2700"/>
              <a:t> </a:t>
            </a:r>
            <a:r>
              <a:rPr lang="en-US" sz="2700" b="1"/>
              <a:t>the vote</a:t>
            </a:r>
            <a:r>
              <a:rPr lang="en-US" sz="2700"/>
              <a:t> from the party they split with - </a:t>
            </a:r>
            <a:r>
              <a:rPr lang="en-US" sz="2700" b="1"/>
              <a:t>results in the other party winning</a:t>
            </a:r>
            <a:r>
              <a:rPr lang="en-US" sz="2700"/>
              <a:t>!</a:t>
            </a:r>
            <a:endParaRPr sz="2700"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9800" y="4129850"/>
            <a:ext cx="3726475" cy="2433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25" y="1954750"/>
            <a:ext cx="5962100" cy="472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THIRD PARTIES</a:t>
            </a:r>
            <a:endParaRPr sz="4000"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257975" y="2025525"/>
            <a:ext cx="5749800" cy="44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Why do they matter?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Progressives &amp; Populists</a:t>
            </a:r>
            <a:endParaRPr sz="2600" b="1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They </a:t>
            </a:r>
            <a:r>
              <a:rPr lang="en-US" sz="2600" b="1"/>
              <a:t>bring up</a:t>
            </a:r>
            <a:r>
              <a:rPr lang="en-US" sz="2600"/>
              <a:t> </a:t>
            </a:r>
            <a:r>
              <a:rPr lang="en-US" sz="2600" b="1" i="1" u="sng">
                <a:solidFill>
                  <a:srgbClr val="FF0000"/>
                </a:solidFill>
              </a:rPr>
              <a:t>reforms</a:t>
            </a:r>
            <a:r>
              <a:rPr lang="en-US" sz="2600"/>
              <a:t> </a:t>
            </a:r>
            <a:r>
              <a:rPr lang="en-US" sz="2600" b="1"/>
              <a:t>and ideas</a:t>
            </a:r>
            <a:r>
              <a:rPr lang="en-US" sz="2600"/>
              <a:t> that are eventually adopted </a:t>
            </a:r>
            <a:r>
              <a:rPr lang="en-US" sz="2600" b="1" i="1"/>
              <a:t>by the main parties</a:t>
            </a:r>
            <a:endParaRPr sz="2600"/>
          </a:p>
          <a:p>
            <a:pPr marL="1371600" lvl="2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Many reforms during the Progressive Era began with </a:t>
            </a:r>
            <a:r>
              <a:rPr lang="en-US" sz="2600" b="1"/>
              <a:t>ideas from the Populist Party</a:t>
            </a:r>
            <a:endParaRPr sz="2600" b="1"/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723" y="2025525"/>
            <a:ext cx="5482896" cy="2756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7225" y="4937674"/>
            <a:ext cx="5555400" cy="169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ELECTION OF 1912</a:t>
            </a:r>
            <a:endParaRPr sz="4000"/>
          </a:p>
        </p:txBody>
      </p:sp>
      <p:pic>
        <p:nvPicPr>
          <p:cNvPr id="217" name="Google Shape;217;p28" descr="http://media-2.web.britannica.com/eb-media/60/71460-004-49760B9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700" y="1898525"/>
            <a:ext cx="3647163" cy="333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 descr="http://www.nobelprize.org/nobel_prizes/peace/laureates/1906/rooseve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4507" y="1898536"/>
            <a:ext cx="3647162" cy="333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 descr="http://a2.files.biography.com/image/upload/c_fill,cs_srgb,dpr_1.0,g_face,h_300,q_80,w_300/MTIwNjA4NjM0MDEyOTkzMDM2.jpg"/>
          <p:cNvPicPr preferRelativeResize="0"/>
          <p:nvPr/>
        </p:nvPicPr>
        <p:blipFill rotWithShape="1">
          <a:blip r:embed="rId5">
            <a:alphaModFix/>
          </a:blip>
          <a:srcRect l="8867" r="8027"/>
          <a:stretch/>
        </p:blipFill>
        <p:spPr>
          <a:xfrm>
            <a:off x="8309863" y="1898536"/>
            <a:ext cx="3748538" cy="33337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501340" y="5232277"/>
            <a:ext cx="2961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William Taft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(Republican)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4154506" y="5334152"/>
            <a:ext cx="3748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Theodore Roosevelt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Open Sans"/>
                <a:ea typeface="Open Sans"/>
                <a:cs typeface="Open Sans"/>
                <a:sym typeface="Open Sans"/>
              </a:rPr>
              <a:t>(Bull Moose Party)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8309862" y="5334152"/>
            <a:ext cx="374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Woodrow Wilson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(Democrat)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8"/>
          <p:cNvSpPr/>
          <p:nvPr/>
        </p:nvSpPr>
        <p:spPr>
          <a:xfrm rot="3205727">
            <a:off x="3070083" y="5498730"/>
            <a:ext cx="978313" cy="42724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A67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/>
          <p:nvPr/>
        </p:nvSpPr>
        <p:spPr>
          <a:xfrm rot="7506652">
            <a:off x="3526476" y="5490859"/>
            <a:ext cx="959732" cy="425138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CCA677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2056314" y="6134550"/>
            <a:ext cx="364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Republican vote gets </a:t>
            </a:r>
            <a:r>
              <a:rPr lang="en-US" u="sng">
                <a:latin typeface="Open Sans"/>
                <a:ea typeface="Open Sans"/>
                <a:cs typeface="Open Sans"/>
                <a:sym typeface="Open Sans"/>
              </a:rPr>
              <a:t>split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between these two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WILSON AS PRESIDENT</a:t>
            </a:r>
            <a:endParaRPr sz="4000"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2"/>
          </p:nvPr>
        </p:nvSpPr>
        <p:spPr>
          <a:xfrm>
            <a:off x="6188425" y="1935025"/>
            <a:ext cx="5740800" cy="4615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Quite the progressive</a:t>
            </a:r>
            <a:r>
              <a:rPr lang="en-US" sz="2600"/>
              <a:t>, although quiet on some issues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Women’s suffrage</a:t>
            </a:r>
            <a:r>
              <a:rPr lang="en-US" sz="2600"/>
              <a:t>: </a:t>
            </a:r>
            <a:r>
              <a:rPr lang="en-US" sz="2600" b="1" i="1" u="sng">
                <a:solidFill>
                  <a:srgbClr val="FF0000"/>
                </a:solidFill>
              </a:rPr>
              <a:t>silently</a:t>
            </a:r>
            <a:r>
              <a:rPr lang="en-US" sz="2600"/>
              <a:t> </a:t>
            </a:r>
            <a:r>
              <a:rPr lang="en-US" sz="2600" b="1"/>
              <a:t>supported</a:t>
            </a:r>
            <a:r>
              <a:rPr lang="en-US" sz="2600"/>
              <a:t>, but didn’t think during WWI was the right time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Would later pass the 19th Amendment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Against U.S. involvement in WWI</a:t>
            </a:r>
            <a:r>
              <a:rPr lang="en-US" sz="2600"/>
              <a:t>, but eventually supported the U.S. joining</a:t>
            </a:r>
            <a:endParaRPr sz="2600"/>
          </a:p>
        </p:txBody>
      </p:sp>
      <p:pic>
        <p:nvPicPr>
          <p:cNvPr id="232" name="Google Shape;232;p29" descr="http://a2.files.biography.com/image/upload/c_fill,cs_srgb,dpr_1.0,g_face,h_300,q_80,w_300/MTIwNjA4NjM0MDEyOTkzMDM2.jpg"/>
          <p:cNvPicPr preferRelativeResize="0"/>
          <p:nvPr/>
        </p:nvPicPr>
        <p:blipFill rotWithShape="1">
          <a:blip r:embed="rId3">
            <a:alphaModFix/>
          </a:blip>
          <a:srcRect l="8867" r="8027"/>
          <a:stretch/>
        </p:blipFill>
        <p:spPr>
          <a:xfrm>
            <a:off x="991225" y="2030812"/>
            <a:ext cx="3850850" cy="44242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B7B7B7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WILSON’S BIG PROGRESSIVE ISSUES</a:t>
            </a:r>
            <a:endParaRPr sz="4000"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318925" y="2228000"/>
            <a:ext cx="5684700" cy="432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16th Amendment</a:t>
            </a:r>
            <a:r>
              <a:rPr lang="en-US" sz="2600"/>
              <a:t>: </a:t>
            </a:r>
            <a:r>
              <a:rPr lang="en-US" sz="2600" b="1" i="1" u="sng">
                <a:solidFill>
                  <a:srgbClr val="FF0000"/>
                </a:solidFill>
              </a:rPr>
              <a:t>federal</a:t>
            </a:r>
            <a:r>
              <a:rPr lang="en-US" sz="2600"/>
              <a:t> </a:t>
            </a:r>
            <a:r>
              <a:rPr lang="en-US" sz="2600" b="1"/>
              <a:t>income tax</a:t>
            </a:r>
            <a:endParaRPr sz="2600" b="1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More money = higher tax paid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Provided</a:t>
            </a:r>
            <a:r>
              <a:rPr lang="en-US" sz="2600"/>
              <a:t> </a:t>
            </a:r>
            <a:r>
              <a:rPr lang="en-US" sz="2600" b="1" i="1" u="sng">
                <a:solidFill>
                  <a:srgbClr val="FF0000"/>
                </a:solidFill>
              </a:rPr>
              <a:t>revenue</a:t>
            </a:r>
            <a:r>
              <a:rPr lang="en-US" sz="2600"/>
              <a:t> </a:t>
            </a:r>
            <a:r>
              <a:rPr lang="en-US" sz="2600" b="1"/>
              <a:t>(money) to government to pay for social reforms</a:t>
            </a:r>
            <a:endParaRPr sz="2600"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Populist idea - income inequality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Wilson supports it</a:t>
            </a:r>
            <a:r>
              <a:rPr lang="en-US" sz="2600"/>
              <a:t> </a:t>
            </a:r>
            <a:r>
              <a:rPr lang="en-US" sz="2600" b="1"/>
              <a:t>because we had</a:t>
            </a:r>
            <a:r>
              <a:rPr lang="en-US" sz="2600"/>
              <a:t> </a:t>
            </a:r>
            <a:r>
              <a:rPr lang="en-US" sz="2600" b="1">
                <a:solidFill>
                  <a:schemeClr val="dk1"/>
                </a:solidFill>
              </a:rPr>
              <a:t>removed</a:t>
            </a:r>
            <a:r>
              <a:rPr lang="en-US" sz="2600">
                <a:solidFill>
                  <a:schemeClr val="dk1"/>
                </a:solidFill>
              </a:rPr>
              <a:t> </a:t>
            </a:r>
            <a:r>
              <a:rPr lang="en-US" sz="2600" b="1"/>
              <a:t>tariffs</a:t>
            </a:r>
            <a:r>
              <a:rPr lang="en-US" sz="2600"/>
              <a:t> (taxes on imports) and the government needed money</a:t>
            </a:r>
            <a:endParaRPr sz="2600"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 l="5512" r="5716"/>
          <a:stretch/>
        </p:blipFill>
        <p:spPr>
          <a:xfrm>
            <a:off x="6983400" y="2134900"/>
            <a:ext cx="4627301" cy="4508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THE FEDERAL RESERVE ACT (1913)</a:t>
            </a:r>
            <a:endParaRPr sz="4000"/>
          </a:p>
        </p:txBody>
      </p:sp>
      <p:sp>
        <p:nvSpPr>
          <p:cNvPr id="245" name="Google Shape;245;p31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Reformed corrupt banking industry</a:t>
            </a:r>
            <a:endParaRPr sz="2600" b="1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Set interest rates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Established 12 regional Federal Reserve Banks to serve as “</a:t>
            </a:r>
            <a:r>
              <a:rPr lang="en-US" sz="2600" b="1" i="1" u="sng">
                <a:solidFill>
                  <a:srgbClr val="FF0000"/>
                </a:solidFill>
              </a:rPr>
              <a:t>banker’s banks</a:t>
            </a:r>
            <a:r>
              <a:rPr lang="en-US" sz="2600"/>
              <a:t>”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Regulated the money in circulation</a:t>
            </a:r>
            <a:r>
              <a:rPr lang="en-US" sz="2600"/>
              <a:t> by controlling the amount of money that banks could lend</a:t>
            </a:r>
            <a:endParaRPr sz="2600"/>
          </a:p>
        </p:txBody>
      </p:sp>
      <p:pic>
        <p:nvPicPr>
          <p:cNvPr id="246" name="Google Shape;24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175" y="1999675"/>
            <a:ext cx="5422500" cy="254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12168" y="4548288"/>
            <a:ext cx="3090514" cy="2250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4000"/>
              <a:t>TEDDY ROOSEVELT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2"/>
          </p:nvPr>
        </p:nvSpPr>
        <p:spPr>
          <a:xfrm>
            <a:off x="5905499" y="2228003"/>
            <a:ext cx="6115051" cy="4172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26</a:t>
            </a:r>
            <a:r>
              <a:rPr lang="en-US" sz="2800" baseline="30000"/>
              <a:t>th</a:t>
            </a:r>
            <a:r>
              <a:rPr lang="en-US" sz="2800"/>
              <a:t> </a:t>
            </a:r>
            <a:r>
              <a:rPr lang="en-US" sz="2800" u="sng">
                <a:solidFill>
                  <a:schemeClr val="hlink"/>
                </a:solidFill>
                <a:hlinkClick r:id="rId3"/>
              </a:rPr>
              <a:t>President</a:t>
            </a:r>
            <a:r>
              <a:rPr lang="en-US" sz="2800"/>
              <a:t> of the U.S.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He was a progressive president – meaning he sought </a:t>
            </a:r>
            <a:r>
              <a:rPr lang="en-US" sz="2800" b="1" i="1" u="sng">
                <a:solidFill>
                  <a:srgbClr val="FF0000"/>
                </a:solidFill>
              </a:rPr>
              <a:t>changes</a:t>
            </a:r>
            <a:r>
              <a:rPr lang="en-US" sz="2800"/>
              <a:t> to improve American life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Known to be a rugged outdoorsman and warrior who went to Yale, spoke several languages, and won the Nobel </a:t>
            </a:r>
            <a:r>
              <a:rPr lang="en-US" sz="2800" b="1" i="1" u="sng">
                <a:solidFill>
                  <a:srgbClr val="FF0000"/>
                </a:solidFill>
              </a:rPr>
              <a:t>Peace</a:t>
            </a:r>
            <a:r>
              <a:rPr lang="en-US" sz="2800"/>
              <a:t> Prize</a:t>
            </a:r>
            <a:endParaRPr/>
          </a:p>
          <a:p>
            <a:pPr marL="306000" lvl="0" indent="-306000" algn="l" rtl="0">
              <a:spcBef>
                <a:spcPts val="1160"/>
              </a:spcBef>
              <a:spcAft>
                <a:spcPts val="0"/>
              </a:spcAft>
              <a:buSzPts val="2576"/>
              <a:buChar char="◼"/>
            </a:pPr>
            <a:r>
              <a:rPr lang="en-US" sz="2800" b="1" i="1" u="sng">
                <a:solidFill>
                  <a:srgbClr val="FF0000"/>
                </a:solidFill>
              </a:rPr>
              <a:t>Champion</a:t>
            </a:r>
            <a:r>
              <a:rPr lang="en-US" sz="2800"/>
              <a:t> of Reform</a:t>
            </a:r>
            <a:endParaRPr/>
          </a:p>
        </p:txBody>
      </p:sp>
      <p:pic>
        <p:nvPicPr>
          <p:cNvPr id="104" name="Google Shape;104;p14" descr="TIME for Kids | Theodore “Teddy” Rooseve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68" y="2228003"/>
            <a:ext cx="5459497" cy="363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DIRECT DEMOCRACY</a:t>
            </a:r>
            <a:endParaRPr sz="4000"/>
          </a:p>
        </p:txBody>
      </p:sp>
      <p:sp>
        <p:nvSpPr>
          <p:cNvPr id="253" name="Google Shape;253;p32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500" cy="36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The Progressive Era led to more </a:t>
            </a:r>
            <a:r>
              <a:rPr lang="en-US" sz="2600" b="1" i="1" u="sng">
                <a:solidFill>
                  <a:srgbClr val="FF0000"/>
                </a:solidFill>
              </a:rPr>
              <a:t>direct</a:t>
            </a:r>
            <a:r>
              <a:rPr lang="en-US" sz="2600"/>
              <a:t> </a:t>
            </a:r>
            <a:r>
              <a:rPr lang="en-US" sz="2600" b="1"/>
              <a:t>democracy</a:t>
            </a:r>
            <a:endParaRPr sz="2600" b="1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◼"/>
            </a:pPr>
            <a:r>
              <a:rPr lang="en-US" sz="2600" b="1"/>
              <a:t>People have more say</a:t>
            </a:r>
            <a:r>
              <a:rPr lang="en-US" sz="2600"/>
              <a:t> i</a:t>
            </a:r>
            <a:r>
              <a:rPr lang="en-US" sz="2600" b="1"/>
              <a:t>n the government</a:t>
            </a:r>
            <a:r>
              <a:rPr lang="en-US" sz="2600"/>
              <a:t>, more changes to </a:t>
            </a:r>
            <a:r>
              <a:rPr lang="en-US" sz="2600" b="1" i="1" u="sng">
                <a:solidFill>
                  <a:srgbClr val="FF0000"/>
                </a:solidFill>
              </a:rPr>
              <a:t>vote</a:t>
            </a:r>
            <a:r>
              <a:rPr lang="en-US" sz="2600"/>
              <a:t> (initiative, referendum, recall, and 17th Amendment)</a:t>
            </a:r>
            <a:endParaRPr sz="2600"/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475" y="2102325"/>
            <a:ext cx="2621390" cy="184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5010" y="3342217"/>
            <a:ext cx="2621390" cy="184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4475" y="4658369"/>
            <a:ext cx="2621390" cy="1840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500" cy="988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CONSUMER PROTECTION</a:t>
            </a:r>
            <a:endParaRPr sz="4000"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500" cy="363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93700" algn="l" rtl="0">
              <a:spcBef>
                <a:spcPts val="360"/>
              </a:spcBef>
              <a:spcAft>
                <a:spcPts val="0"/>
              </a:spcAft>
              <a:buSzPts val="2600"/>
              <a:buChar char="◼"/>
            </a:pPr>
            <a:r>
              <a:rPr lang="en-US" sz="2600"/>
              <a:t>All the Progressive presidents believed that </a:t>
            </a:r>
            <a:r>
              <a:rPr lang="en-US" sz="2600" b="1"/>
              <a:t>the government should use its</a:t>
            </a:r>
            <a:r>
              <a:rPr lang="en-US" sz="2600"/>
              <a:t> </a:t>
            </a:r>
            <a:r>
              <a:rPr lang="en-US" sz="2600" b="1" i="1" u="sng">
                <a:solidFill>
                  <a:srgbClr val="FF0000"/>
                </a:solidFill>
              </a:rPr>
              <a:t>power</a:t>
            </a:r>
            <a:r>
              <a:rPr lang="en-US" sz="2600"/>
              <a:t> </a:t>
            </a:r>
            <a:r>
              <a:rPr lang="en-US" sz="2600" b="1"/>
              <a:t>to regulate unfair business</a:t>
            </a:r>
            <a:r>
              <a:rPr lang="en-US" sz="2600"/>
              <a:t> </a:t>
            </a:r>
            <a:r>
              <a:rPr lang="en-US" sz="2600" b="1" i="1" u="sng">
                <a:solidFill>
                  <a:srgbClr val="FF0000"/>
                </a:solidFill>
              </a:rPr>
              <a:t>practices</a:t>
            </a:r>
            <a:endParaRPr sz="2600" b="1" i="1" u="sng">
              <a:solidFill>
                <a:srgbClr val="FF0000"/>
              </a:solidFill>
            </a:endParaRPr>
          </a:p>
        </p:txBody>
      </p:sp>
      <p:pic>
        <p:nvPicPr>
          <p:cNvPr id="263" name="Google Shape;263;p33" descr="200px-US-InterstateCommerceCommission-Se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527" y="1947950"/>
            <a:ext cx="2559670" cy="217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 descr="USDA-log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0684" y="3901249"/>
            <a:ext cx="2918693" cy="170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3" descr="fd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050" y="4808602"/>
            <a:ext cx="2767107" cy="1879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https://lh5.googleusercontent.com/qwSlchlkKtKUjF97nzx58QPc06u145TgAEz0puAxKCzm5TFBENBP0PUvrCp3ZdnlTXIZU1zalfmywIJ3zk3o49AvRF_pQxVJGDIeZy8_Bk__-MsPEh1nWr4wFRaYOCyIJGepDOeeQV7SKf10venXH1pdgQRdeYnG-8WWqZW8r3TrYDtOd3U2sLOTk5u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804863"/>
            <a:ext cx="11296650" cy="584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4000"/>
              <a:t>THE SQUARE DEAL</a:t>
            </a:r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42950" y="1784625"/>
            <a:ext cx="6088500" cy="50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06000" lvl="0" indent="-2948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Reformed businesses, supported progressive reforms</a:t>
            </a:r>
            <a:endParaRPr sz="2400"/>
          </a:p>
          <a:p>
            <a:pPr marL="306000" lvl="0" indent="-294824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400"/>
              <a:buChar char="◼"/>
            </a:pPr>
            <a:r>
              <a:rPr lang="en-US" sz="2400" b="1" i="1" u="sng">
                <a:solidFill>
                  <a:srgbClr val="FF0000"/>
                </a:solidFill>
              </a:rPr>
              <a:t>Square Deal</a:t>
            </a:r>
            <a:r>
              <a:rPr lang="en-US" sz="2400"/>
              <a:t>: Roosevelt’s </a:t>
            </a:r>
            <a:r>
              <a:rPr lang="en-US" sz="2400" b="1">
                <a:solidFill>
                  <a:schemeClr val="dk1"/>
                </a:solidFill>
              </a:rPr>
              <a:t>domestic</a:t>
            </a:r>
            <a:r>
              <a:rPr lang="en-US" sz="2400">
                <a:solidFill>
                  <a:schemeClr val="dk1"/>
                </a:solidFill>
              </a:rPr>
              <a:t> </a:t>
            </a:r>
            <a:r>
              <a:rPr lang="en-US" sz="2400"/>
              <a:t>(within the U.S.) </a:t>
            </a:r>
            <a:r>
              <a:rPr lang="en-US" sz="2400" b="1"/>
              <a:t>policy</a:t>
            </a:r>
            <a:endParaRPr sz="2400" b="1"/>
          </a:p>
          <a:p>
            <a:pPr marL="306000" lvl="0" indent="-294824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Focused on </a:t>
            </a:r>
            <a:r>
              <a:rPr lang="en-US" sz="2400" b="1" i="1" u="sng">
                <a:solidFill>
                  <a:srgbClr val="FF0000"/>
                </a:solidFill>
              </a:rPr>
              <a:t>conservation</a:t>
            </a:r>
            <a:r>
              <a:rPr lang="en-US" sz="2400"/>
              <a:t> of natural resources</a:t>
            </a:r>
            <a:endParaRPr sz="2400"/>
          </a:p>
          <a:p>
            <a:pPr marL="630000" lvl="1" indent="-308794" algn="l" rtl="0">
              <a:spcBef>
                <a:spcPts val="0"/>
              </a:spcBef>
              <a:spcAft>
                <a:spcPts val="0"/>
              </a:spcAft>
              <a:buSzPts val="1700"/>
              <a:buChar char="◼"/>
            </a:pPr>
            <a:r>
              <a:rPr lang="en-US" sz="1700"/>
              <a:t>230 million acres of public lands were established by Roosevelt to </a:t>
            </a:r>
            <a:r>
              <a:rPr lang="en-US" sz="1700" b="1">
                <a:solidFill>
                  <a:schemeClr val="dk1"/>
                </a:solidFill>
              </a:rPr>
              <a:t>become national parks</a:t>
            </a:r>
            <a:r>
              <a:rPr lang="en-US" sz="1700"/>
              <a:t> (to conserve/protect forest &amp; environment)</a:t>
            </a:r>
            <a:endParaRPr sz="1700"/>
          </a:p>
          <a:p>
            <a:pPr marL="306000" lvl="0" indent="-294824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Controlling corporations</a:t>
            </a:r>
            <a:endParaRPr sz="2400"/>
          </a:p>
          <a:p>
            <a:pPr marL="630000" lvl="1" indent="-308794" algn="l" rtl="0">
              <a:spcBef>
                <a:spcPts val="1120"/>
              </a:spcBef>
              <a:spcAft>
                <a:spcPts val="0"/>
              </a:spcAft>
              <a:buSzPts val="1700"/>
              <a:buChar char="◼"/>
            </a:pPr>
            <a:r>
              <a:rPr lang="en-US" sz="1700" b="1"/>
              <a:t>Nicknamed “Trust Buster”</a:t>
            </a:r>
            <a:endParaRPr sz="1700" b="1"/>
          </a:p>
          <a:p>
            <a:pPr marL="630000" lvl="1" indent="-308794" algn="l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1700"/>
              <a:buChar char="◼"/>
            </a:pPr>
            <a:r>
              <a:rPr lang="en-US" sz="1700" b="1">
                <a:solidFill>
                  <a:schemeClr val="dk1"/>
                </a:solidFill>
              </a:rPr>
              <a:t>Government activities or regulations designed to break up trusts (monopolies)</a:t>
            </a:r>
            <a:endParaRPr sz="1700" b="1">
              <a:solidFill>
                <a:schemeClr val="dk1"/>
              </a:solidFill>
            </a:endParaRPr>
          </a:p>
          <a:p>
            <a:pPr marL="306000" lvl="0" indent="-294824" algn="l" rtl="0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SzPts val="2400"/>
              <a:buChar char="◼"/>
            </a:pPr>
            <a:r>
              <a:rPr lang="en-US" sz="2400"/>
              <a:t>Protecting </a:t>
            </a:r>
            <a:r>
              <a:rPr lang="en-US" sz="2400" b="1" i="1" u="sng">
                <a:solidFill>
                  <a:srgbClr val="FF0000"/>
                </a:solidFill>
              </a:rPr>
              <a:t>consumers</a:t>
            </a:r>
            <a:endParaRPr sz="1400" b="1" i="1" u="sng">
              <a:solidFill>
                <a:srgbClr val="FF0000"/>
              </a:solidFill>
            </a:endParaRPr>
          </a:p>
        </p:txBody>
      </p:sp>
      <p:pic>
        <p:nvPicPr>
          <p:cNvPr id="116" name="Google Shape;116;p16" descr="The Progressive Era - Teddy Roosevelt's Square Deal Flashcards | Quizl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1425" y="1962150"/>
            <a:ext cx="2841175" cy="19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descr="https://lh4.googleusercontent.com/kAS2tdVC9wJ2GybHgGXojjMqvjnHdLOu_ZCKLV_2gKO6-fSxuCriVSffAuKQqEdsoJrOm0aI9QfiCMi42zBz_n5B4moyz5cp5cPUCjYnr2hAjvsKs2ePHr81qGN0PXh2PTU6S0S_DFoNf8J3B_dIFucNXjv8sGO95uqDZuXpJ2myBUNQhoA3dl0mfwb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10450" y="3579250"/>
            <a:ext cx="3000375" cy="32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descr="https://lh5.googleusercontent.com/YghVvcBdgXL_7-RUGT97a9LEVzS9qh8NHVBo3v23k5d4jktvSiZeYRq5R3Q_Wn8hjp8PGZ3KQx1laUisnWMVZmaOqvu2hNRF9pJ7Ou3dAnpD2IFBuVxitKPJaWP_ptz8mWP_gtrqp3vsHhBBNhZDSsV7TgXYu3rrSW8rihCAjF621wtTNEc1aX-7gW0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10450" y="1962150"/>
            <a:ext cx="3000375" cy="14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 descr="https://lh4.googleusercontent.com/4L0zpqByEAwG-CKtzlUzxW4SFIHpF3kTYiWuZkdLSfSPO4tCn4NulXMl_gQBJGoT7MNscwYoutmh3hh-oYrosDYObFRnwb0IsOiY8LsmeSpVWZRXi-hnTUO_NIykORRog_hid017JA1Xuhh76TqB8FRg9WBBAD1k68vTAF_WIdrTamu__AW_1YyDeYd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1425" y="4004625"/>
            <a:ext cx="2867900" cy="27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7" descr="What can you do against Gilded Age greed? Use the Sherman Antitrust Act against them. Doesn't hurt to have Teddy Roosevelt on your side.&#10;&#10;Support MrBettsClass at http://patreon.com/MrBettsClass&#10;MrBettsClass T-Shirt: http://www.redbubble.com/people/mrbettsclass/works/24037958-mr-betts-class-official-t-shirt?asc=u&#10;&#10;New Schedule: Why Matters on Tuesdays, Historical Parody/Skits on Thursday&#10;Follow on Twitter: http://twitter.com/MrBettsClass&#10;Instagram: http://instagram.com/MrBettsClass&#10;Tumblr: http://http://mrbettsclass.tumblr.com/&#10;Like on FaceBook: http://facebook.com/MrBettsClass" title="Why the Sherman Antitrust Act Matters - @MrBettsClas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4000"/>
              <a:t>SHERMAN ANTITRUST ACT</a:t>
            </a: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2"/>
          </p:nvPr>
        </p:nvSpPr>
        <p:spPr>
          <a:xfrm>
            <a:off x="6188416" y="2000251"/>
            <a:ext cx="5794033" cy="4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/>
              <a:t>The President’s(Teddy Roosevelt) weapon was the Sherman Antitrust Act</a:t>
            </a:r>
            <a:endParaRPr/>
          </a:p>
          <a:p>
            <a:pPr marL="630000" lvl="1" indent="-306000" algn="l" rtl="0">
              <a:spcBef>
                <a:spcPts val="1120"/>
              </a:spcBef>
              <a:spcAft>
                <a:spcPts val="0"/>
              </a:spcAft>
              <a:buSzPts val="2392"/>
              <a:buChar char="◼"/>
            </a:pPr>
            <a:r>
              <a:rPr lang="en-US" sz="2600"/>
              <a:t>The act was enacted in 1890</a:t>
            </a:r>
            <a:endParaRPr/>
          </a:p>
          <a:p>
            <a:pPr marL="630000" lvl="1" indent="-306000" algn="l" rtl="0">
              <a:spcBef>
                <a:spcPts val="1120"/>
              </a:spcBef>
              <a:spcAft>
                <a:spcPts val="0"/>
              </a:spcAft>
              <a:buSzPts val="2392"/>
              <a:buChar char="◼"/>
            </a:pPr>
            <a:r>
              <a:rPr lang="en-US" sz="2600"/>
              <a:t>To </a:t>
            </a:r>
            <a:r>
              <a:rPr lang="en-US" sz="2600" b="1" i="1" u="sng">
                <a:solidFill>
                  <a:srgbClr val="FF0000"/>
                </a:solidFill>
              </a:rPr>
              <a:t>reduce</a:t>
            </a:r>
            <a:r>
              <a:rPr lang="en-US" sz="2600"/>
              <a:t> combinations of power that interfere with trade and reduce economic </a:t>
            </a:r>
            <a:r>
              <a:rPr lang="en-US" sz="2600" b="1" i="1" u="sng">
                <a:solidFill>
                  <a:srgbClr val="FF0000"/>
                </a:solidFill>
              </a:rPr>
              <a:t>competition</a:t>
            </a:r>
            <a:endParaRPr b="1" i="1" u="sng">
              <a:solidFill>
                <a:srgbClr val="FF0000"/>
              </a:solidFill>
            </a:endParaRPr>
          </a:p>
          <a:p>
            <a:pPr marL="630000" lvl="1" indent="-306000" algn="l" rtl="0">
              <a:spcBef>
                <a:spcPts val="1120"/>
              </a:spcBef>
              <a:spcAft>
                <a:spcPts val="0"/>
              </a:spcAft>
              <a:buSzPts val="2392"/>
              <a:buChar char="◼"/>
            </a:pPr>
            <a:r>
              <a:rPr lang="en-US" sz="2600" b="1"/>
              <a:t>It outlaws both formal cartels and </a:t>
            </a:r>
            <a:r>
              <a:rPr lang="en-US" sz="2600" b="1">
                <a:solidFill>
                  <a:schemeClr val="dk1"/>
                </a:solidFill>
              </a:rPr>
              <a:t>attempts </a:t>
            </a:r>
            <a:r>
              <a:rPr lang="en-US" sz="2600" b="1"/>
              <a:t>to monopolize any part of commerce in the U.S.</a:t>
            </a:r>
            <a:endParaRPr b="1"/>
          </a:p>
        </p:txBody>
      </p:sp>
      <p:pic>
        <p:nvPicPr>
          <p:cNvPr id="131" name="Google Shape;131;p18" descr="Antitrust Lessons From the Presidency of Theodore Roosevel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551" y="2000251"/>
            <a:ext cx="3440013" cy="236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8" descr="Happy Birthday, Antitrust Law! – The Blackacre Tim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025" y="3691625"/>
            <a:ext cx="3095675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4000"/>
              <a:t>MEAT INSPECTION ACT</a:t>
            </a:r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55235" y="224705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 b="1"/>
              <a:t>Forced meat</a:t>
            </a:r>
            <a:r>
              <a:rPr lang="en-US" sz="2800"/>
              <a:t> </a:t>
            </a:r>
            <a:r>
              <a:rPr lang="en-US" sz="2800" b="1" i="1" u="sng">
                <a:solidFill>
                  <a:srgbClr val="FF0000"/>
                </a:solidFill>
              </a:rPr>
              <a:t>processors</a:t>
            </a:r>
            <a:r>
              <a:rPr lang="en-US" sz="2800"/>
              <a:t> </a:t>
            </a:r>
            <a:r>
              <a:rPr lang="en-US" sz="2800" b="1"/>
              <a:t>to follow strict cleanliness guidelines</a:t>
            </a:r>
            <a:endParaRPr b="1"/>
          </a:p>
          <a:p>
            <a:pPr marL="630000" lvl="1" indent="-306000" algn="l" rtl="0">
              <a:spcBef>
                <a:spcPts val="1120"/>
              </a:spcBef>
              <a:spcAft>
                <a:spcPts val="0"/>
              </a:spcAft>
              <a:buSzPts val="2392"/>
              <a:buChar char="◼"/>
            </a:pPr>
            <a:r>
              <a:rPr lang="en-US" sz="2600"/>
              <a:t>Protected </a:t>
            </a:r>
            <a:r>
              <a:rPr lang="en-US" sz="2600" b="1" i="1" u="sng">
                <a:solidFill>
                  <a:srgbClr val="FF0000"/>
                </a:solidFill>
              </a:rPr>
              <a:t>consumers</a:t>
            </a:r>
            <a:r>
              <a:rPr lang="en-US" sz="2600"/>
              <a:t> from buying </a:t>
            </a:r>
            <a:r>
              <a:rPr lang="en-US" sz="2600" b="1" i="1" u="sng">
                <a:solidFill>
                  <a:srgbClr val="FF0000"/>
                </a:solidFill>
              </a:rPr>
              <a:t>bad</a:t>
            </a:r>
            <a:r>
              <a:rPr lang="en-US" sz="2600"/>
              <a:t> meat</a:t>
            </a:r>
            <a:endParaRPr/>
          </a:p>
        </p:txBody>
      </p:sp>
      <p:pic>
        <p:nvPicPr>
          <p:cNvPr id="139" name="Google Shape;139;p19" descr="http://www.foodsafetynews.com/files/2014/03/usdainspection_406x25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29699" y="4833913"/>
            <a:ext cx="2962275" cy="182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 descr="U.S. Capitol Historical Society - #OnThisDay in #history, 1906, President  Theodore Roosevelt signed two of #Congress' first food safety bills into law.  They were both a response to unsafe and deceptive foo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03662" y="2055557"/>
            <a:ext cx="3743324" cy="260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 descr="Meat Inspection Act – Pieces of Histo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2525" y="4802443"/>
            <a:ext cx="2962274" cy="18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4000"/>
              <a:t>PURE FOOD AND DRUG ACT</a:t>
            </a:r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body" idx="2"/>
          </p:nvPr>
        </p:nvSpPr>
        <p:spPr>
          <a:xfrm>
            <a:off x="7960812" y="2427352"/>
            <a:ext cx="4069096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2576"/>
              <a:buChar char="◼"/>
            </a:pPr>
            <a:r>
              <a:rPr lang="en-US" sz="2800" b="1">
                <a:solidFill>
                  <a:schemeClr val="dk1"/>
                </a:solidFill>
              </a:rPr>
              <a:t>Allowed the government to </a:t>
            </a:r>
            <a:r>
              <a:rPr lang="en-US" sz="2800" b="1" i="1" u="sng">
                <a:solidFill>
                  <a:srgbClr val="FF0000"/>
                </a:solidFill>
              </a:rPr>
              <a:t>inspect</a:t>
            </a:r>
            <a:r>
              <a:rPr lang="en-US" sz="2800"/>
              <a:t> all foods</a:t>
            </a:r>
            <a:endParaRPr/>
          </a:p>
          <a:p>
            <a:pPr marL="630000" lvl="1" indent="-306000" algn="l" rtl="0">
              <a:spcBef>
                <a:spcPts val="1120"/>
              </a:spcBef>
              <a:spcAft>
                <a:spcPts val="0"/>
              </a:spcAft>
              <a:buSzPts val="2392"/>
              <a:buChar char="◼"/>
            </a:pPr>
            <a:r>
              <a:rPr lang="en-US" sz="2600"/>
              <a:t>Also made it </a:t>
            </a:r>
            <a:r>
              <a:rPr lang="en-US" sz="2600" b="1" i="1" u="sng">
                <a:solidFill>
                  <a:srgbClr val="FF0000"/>
                </a:solidFill>
              </a:rPr>
              <a:t>illegal</a:t>
            </a:r>
            <a:r>
              <a:rPr lang="en-US" sz="2600"/>
              <a:t> to sell dangerous or fake medicines</a:t>
            </a:r>
            <a:endParaRPr/>
          </a:p>
        </p:txBody>
      </p:sp>
      <p:pic>
        <p:nvPicPr>
          <p:cNvPr id="148" name="Google Shape;148;p20" descr="https://lh3.googleusercontent.com/hZfzkpbGDyETHQ77ZRvkp7f7kDjMqGIpncnbbLuiSX7NT0Xt_oMI95QYzOCHs7y7T1Bb5619eeVnGPZMJmMkQdT404ARAhWah3Fd-auxbgdO2MIS77kegGAIrYkKJYNr3KAYpsVzO82tSuGYbUXLZ_dhQVOoSfHhIhSl3V4DpFonxrr5YUGgIoAAoCL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92" y="1916383"/>
            <a:ext cx="2144752" cy="222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descr="https://lh6.googleusercontent.com/i2hZ6yECJxn2Zt_01aNP3rR3k1XqJxpqiGnQK281fi54ZIta6YOmUiBipvc3IJe1KhuWv4_bUNWSNrFP4Xq_s94-WRYq_eHWJgCk0s5Ac-QAx8-IX2uwKJv0mz74WB9J-6hHB-z9NRyQhvrzKEnjPs2ISgUjJYYw0hsRgPbfhdX1R10JUY2EqhHXC6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0855" y="4323790"/>
            <a:ext cx="1176930" cy="24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descr="http://www.colorantshistory.org/images/cocaine_tooth_drops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4488" y="4323790"/>
            <a:ext cx="3900167" cy="24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descr="Science, Protector of the Common Good | Science History Institu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2092" y="4323790"/>
            <a:ext cx="2796196" cy="242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descr="Thesis - The Pure Food and Drug A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45956" y="1993357"/>
            <a:ext cx="4975743" cy="215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500" cy="1497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ELECTION OF 1912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Widescreen</PresentationFormat>
  <Paragraphs>91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Noto Sans Symbols</vt:lpstr>
      <vt:lpstr>Arial</vt:lpstr>
      <vt:lpstr>Gill Sans</vt:lpstr>
      <vt:lpstr>Open Sans</vt:lpstr>
      <vt:lpstr>Dividend</vt:lpstr>
      <vt:lpstr>TEDDY ROOSEVELT &amp; THE ELECTION OF 1912</vt:lpstr>
      <vt:lpstr>TEDDY ROOSEVELT</vt:lpstr>
      <vt:lpstr>PowerPoint Presentation</vt:lpstr>
      <vt:lpstr>THE SQUARE DEAL</vt:lpstr>
      <vt:lpstr>PowerPoint Presentation</vt:lpstr>
      <vt:lpstr>SHERMAN ANTITRUST ACT</vt:lpstr>
      <vt:lpstr>MEAT INSPECTION ACT</vt:lpstr>
      <vt:lpstr>PURE FOOD AND DRUG ACT</vt:lpstr>
      <vt:lpstr>ELECTION OF 1912</vt:lpstr>
      <vt:lpstr>THE ELECTION OF 1912</vt:lpstr>
      <vt:lpstr>WILLIAM HOWARD TAFT</vt:lpstr>
      <vt:lpstr>TAFT IN OFFICE</vt:lpstr>
      <vt:lpstr>TEDDY COMES BACK…</vt:lpstr>
      <vt:lpstr>ELECTION OF 1912</vt:lpstr>
      <vt:lpstr>THIRD PARTIES</vt:lpstr>
      <vt:lpstr>THE ELECTION OF 1912</vt:lpstr>
      <vt:lpstr>WILSON AS PRESIDENT</vt:lpstr>
      <vt:lpstr>WILSON’S BIG PROGRESSIVE ISSUES</vt:lpstr>
      <vt:lpstr>THE FEDERAL RESERVE ACT (1913)</vt:lpstr>
      <vt:lpstr>DIRECT DEMOCRACY</vt:lpstr>
      <vt:lpstr>CONSUMER PROTECTION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TEDDY ROOSEVELT &amp; THE ELECTION OF 1912</dc:title>
  <dc:creator>Greg Scott</dc:creator>
  <cp:lastModifiedBy>Greg Scott</cp:lastModifiedBy>
  <cp:revision>1</cp:revision>
  <dcterms:modified xsi:type="dcterms:W3CDTF">2023-09-17T16:44:14Z</dcterms:modified>
</cp:coreProperties>
</file>