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9" r:id="rId3"/>
    <p:sldId id="279" r:id="rId4"/>
    <p:sldId id="280" r:id="rId5"/>
    <p:sldId id="260" r:id="rId6"/>
    <p:sldId id="281" r:id="rId7"/>
    <p:sldId id="261" r:id="rId8"/>
    <p:sldId id="263" r:id="rId9"/>
    <p:sldId id="265" r:id="rId10"/>
    <p:sldId id="266" r:id="rId11"/>
    <p:sldId id="267" r:id="rId12"/>
    <p:sldId id="273" r:id="rId13"/>
    <p:sldId id="282" r:id="rId14"/>
    <p:sldId id="271" r:id="rId15"/>
    <p:sldId id="275" r:id="rId16"/>
    <p:sldId id="277" r:id="rId17"/>
    <p:sldId id="274" r:id="rId18"/>
  </p:sldIdLst>
  <p:sldSz cx="9144000" cy="6858000" type="screen4x3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85D371-1019-4B1D-AA4E-8FB6A3DD43C0}" v="3" dt="2022-10-28T01:38:04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42" autoAdjust="0"/>
  </p:normalViewPr>
  <p:slideViewPr>
    <p:cSldViewPr snapToGrid="0" snapToObjects="1">
      <p:cViewPr varScale="1">
        <p:scale>
          <a:sx n="61" d="100"/>
          <a:sy n="61" d="100"/>
        </p:scale>
        <p:origin x="9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1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1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7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4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0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8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AA3E9-FD25-6B46-9A40-5F4B59CB5858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4EEF-86B9-B749-8DC1-7B465EE41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7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3" t="16255" r="21566" b="21393"/>
          <a:stretch/>
        </p:blipFill>
        <p:spPr>
          <a:xfrm>
            <a:off x="742950" y="1004635"/>
            <a:ext cx="7562850" cy="472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9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0072BC"/>
                </a:solidFill>
              </a:rPr>
              <a:t>Social Security, Medicare, and Unemployment Taxes</a:t>
            </a:r>
          </a:p>
        </p:txBody>
      </p:sp>
      <p:pic>
        <p:nvPicPr>
          <p:cNvPr id="3" name="Picture 2" descr="ECON_SC_L02_T00400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The gap between what Medicare takes in and what it spends has been widening. Analyze Graphs What are two possible solutions to the problem presented by this graph?</a:t>
            </a:r>
          </a:p>
        </p:txBody>
      </p:sp>
    </p:spTree>
    <p:extLst>
      <p:ext uri="{BB962C8B-B14F-4D97-AF65-F5344CB8AC3E}">
        <p14:creationId xmlns:p14="http://schemas.microsoft.com/office/powerpoint/2010/main" val="244815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A67ADB-090F-480B-1F51-6B738BC8A27C}"/>
              </a:ext>
            </a:extLst>
          </p:cNvPr>
          <p:cNvSpPr txBox="1"/>
          <p:nvPr/>
        </p:nvSpPr>
        <p:spPr>
          <a:xfrm>
            <a:off x="100693" y="1366157"/>
            <a:ext cx="89426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The corporate income tax is levied on business profits of incorporated businesses.</a:t>
            </a:r>
          </a:p>
          <a:p>
            <a:pPr algn="l"/>
            <a:endParaRPr lang="en-US" sz="2400" b="0" i="0" dirty="0">
              <a:effectLst/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Forty-four states and the District of Columbia levy a corporate income tax. </a:t>
            </a:r>
          </a:p>
          <a:p>
            <a:pPr algn="l"/>
            <a:endParaRPr lang="en-US" sz="2400" dirty="0"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Ohio, Nevada, and Washington tax corporations' gross receipts instead of income. Texas levies a franchise tax on a business's income or "margin", but the tax otherwise operates like a gross receipts tax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6DA81-7785-4726-2453-6340BF27F774}"/>
              </a:ext>
            </a:extLst>
          </p:cNvPr>
          <p:cNvSpPr txBox="1"/>
          <p:nvPr/>
        </p:nvSpPr>
        <p:spPr>
          <a:xfrm>
            <a:off x="348342" y="40860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2BC"/>
                </a:solidFill>
              </a:rPr>
              <a:t>Corporate Income Taxes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896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A67ADB-090F-480B-1F51-6B738BC8A27C}"/>
              </a:ext>
            </a:extLst>
          </p:cNvPr>
          <p:cNvSpPr txBox="1"/>
          <p:nvPr/>
        </p:nvSpPr>
        <p:spPr>
          <a:xfrm>
            <a:off x="348342" y="1034142"/>
            <a:ext cx="78023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State taxes includes sales tax.  We pay a percentage on every purchase we make in Texas.</a:t>
            </a:r>
          </a:p>
          <a:p>
            <a:pPr algn="l"/>
            <a:endParaRPr lang="en-US" sz="2400" dirty="0"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There is no state property tax in Texas.</a:t>
            </a:r>
          </a:p>
          <a:p>
            <a:pPr algn="l"/>
            <a:endParaRPr lang="en-US" sz="2400" dirty="0"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Local Property taxes in Texas is the 7</a:t>
            </a:r>
            <a:r>
              <a:rPr lang="en-US" sz="2400" b="0" i="0" baseline="30000" dirty="0">
                <a:effectLst/>
                <a:cs typeface="Arial" panose="020B0604020202020204" pitchFamily="34" charset="0"/>
              </a:rPr>
              <a:t>th</a:t>
            </a:r>
            <a:r>
              <a:rPr lang="en-US" sz="2400" b="0" i="0" dirty="0">
                <a:effectLst/>
                <a:cs typeface="Arial" panose="020B0604020202020204" pitchFamily="34" charset="0"/>
              </a:rPr>
              <a:t> highest in the nation </a:t>
            </a:r>
          </a:p>
          <a:p>
            <a:pPr algn="l"/>
            <a:endParaRPr lang="en-US" sz="2400" dirty="0"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Texas average is 1.69% of the value of the property.  </a:t>
            </a:r>
          </a:p>
          <a:p>
            <a:pPr algn="l"/>
            <a:endParaRPr lang="en-US" sz="2400" dirty="0"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National average is 1.07%</a:t>
            </a:r>
          </a:p>
          <a:p>
            <a:pPr algn="l"/>
            <a:endParaRPr lang="en-US" sz="2400" dirty="0"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Montgomery County property tax rate 1.820%</a:t>
            </a:r>
          </a:p>
          <a:p>
            <a:pPr algn="l"/>
            <a:endParaRPr lang="en-US" sz="2400" dirty="0">
              <a:cs typeface="Arial" panose="020B0604020202020204" pitchFamily="34" charset="0"/>
            </a:endParaRPr>
          </a:p>
          <a:p>
            <a:pPr algn="l"/>
            <a:r>
              <a:rPr lang="en-US" sz="2400" b="0" i="0" dirty="0">
                <a:effectLst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16DA81-7785-4726-2453-6340BF27F774}"/>
              </a:ext>
            </a:extLst>
          </p:cNvPr>
          <p:cNvSpPr txBox="1"/>
          <p:nvPr/>
        </p:nvSpPr>
        <p:spPr>
          <a:xfrm>
            <a:off x="353785" y="25620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2BC"/>
                </a:solidFill>
              </a:rPr>
              <a:t>Sales Tax and Property Tax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05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6" t="14310" r="21150" b="4729"/>
          <a:stretch/>
        </p:blipFill>
        <p:spPr>
          <a:xfrm>
            <a:off x="1562100" y="1064296"/>
            <a:ext cx="6019800" cy="47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4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0072BC"/>
                </a:solidFill>
              </a:rPr>
              <a:t>Quiz: Individual and Corporate Income Taxes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307776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What is a person’s taxable income?</a:t>
            </a:r>
          </a:p>
          <a:p>
            <a:endParaRPr lang="en-US" sz="2800" dirty="0"/>
          </a:p>
          <a:p>
            <a:pPr marL="457200" indent="-457200">
              <a:buAutoNum type="alphaUcPeriod"/>
            </a:pPr>
            <a:r>
              <a:rPr lang="en-US" sz="2800" dirty="0"/>
              <a:t>the income subject to the highest tax rate</a:t>
            </a:r>
          </a:p>
          <a:p>
            <a:endParaRPr lang="en-US" sz="800" dirty="0"/>
          </a:p>
          <a:p>
            <a:pPr marL="457200" indent="-457200">
              <a:buAutoNum type="alphaUcPeriod" startAt="2"/>
            </a:pPr>
            <a:r>
              <a:rPr lang="en-US" sz="2800" dirty="0"/>
              <a:t>the income subject to the lowest tax rate</a:t>
            </a:r>
          </a:p>
          <a:p>
            <a:endParaRPr lang="en-US" sz="900" dirty="0"/>
          </a:p>
          <a:p>
            <a:pPr marL="457200" indent="-457200">
              <a:buAutoNum type="alphaUcPeriod" startAt="3"/>
            </a:pPr>
            <a:r>
              <a:rPr lang="en-US" sz="2800" dirty="0"/>
              <a:t>gross income minus exemptions and deductions</a:t>
            </a:r>
          </a:p>
          <a:p>
            <a:endParaRPr lang="en-US" sz="900" dirty="0"/>
          </a:p>
          <a:p>
            <a:r>
              <a:rPr lang="en-US" sz="2800" dirty="0"/>
              <a:t>D.  all the money a person earns in a given year</a:t>
            </a:r>
          </a:p>
        </p:txBody>
      </p:sp>
    </p:spTree>
    <p:extLst>
      <p:ext uri="{BB962C8B-B14F-4D97-AF65-F5344CB8AC3E}">
        <p14:creationId xmlns:p14="http://schemas.microsoft.com/office/powerpoint/2010/main" val="224812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The Importance of National Taxes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028" y="1460500"/>
            <a:ext cx="8681358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/>
              <a:t>According to the Constitution, for what purpose can government collect taxes?</a:t>
            </a:r>
          </a:p>
          <a:p>
            <a:endParaRPr lang="en-US" sz="2400" dirty="0"/>
          </a:p>
          <a:p>
            <a:pPr marL="457200" indent="-457200">
              <a:buAutoNum type="alphaUcPeriod"/>
            </a:pPr>
            <a:r>
              <a:rPr lang="en-US" sz="2400" dirty="0"/>
              <a:t>to pay the nation’s debts and provide for its defense and welfare</a:t>
            </a:r>
          </a:p>
          <a:p>
            <a:endParaRPr lang="en-US" sz="900" dirty="0"/>
          </a:p>
          <a:p>
            <a:pPr marL="457200" indent="-457200">
              <a:buAutoNum type="alphaUcPeriod" startAt="2"/>
            </a:pPr>
            <a:r>
              <a:rPr lang="en-US" sz="2400" dirty="0"/>
              <a:t>to discourage exports and promote imports</a:t>
            </a:r>
          </a:p>
          <a:p>
            <a:endParaRPr lang="en-US" sz="1000" dirty="0"/>
          </a:p>
          <a:p>
            <a:pPr marL="457200" indent="-457200">
              <a:buAutoNum type="alphaUcPeriod" startAt="3"/>
            </a:pPr>
            <a:r>
              <a:rPr lang="en-US" sz="2400" dirty="0"/>
              <a:t>to ensure religious freedom for all citizens</a:t>
            </a:r>
          </a:p>
          <a:p>
            <a:endParaRPr lang="en-US" sz="1100" dirty="0"/>
          </a:p>
          <a:p>
            <a:r>
              <a:rPr lang="en-US" sz="2400" dirty="0"/>
              <a:t>D.  to establish the nation’s gross domestic product</a:t>
            </a:r>
          </a:p>
        </p:txBody>
      </p:sp>
    </p:spTree>
    <p:extLst>
      <p:ext uri="{BB962C8B-B14F-4D97-AF65-F5344CB8AC3E}">
        <p14:creationId xmlns:p14="http://schemas.microsoft.com/office/powerpoint/2010/main" val="66725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Quiz: Key Characteristics of a Tax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857" y="1782395"/>
            <a:ext cx="7620000" cy="32932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/>
              <a:t>Economists generally agree that taxes ought to be</a:t>
            </a:r>
          </a:p>
          <a:p>
            <a:endParaRPr lang="en-US" sz="2800" dirty="0"/>
          </a:p>
          <a:p>
            <a:pPr marL="514350" indent="-514350">
              <a:buAutoNum type="alphaUcPeriod"/>
            </a:pPr>
            <a:r>
              <a:rPr lang="en-US" sz="2800" dirty="0"/>
              <a:t>simple, efficient, certain, and fair.</a:t>
            </a:r>
          </a:p>
          <a:p>
            <a:endParaRPr lang="en-US" sz="1000" dirty="0"/>
          </a:p>
          <a:p>
            <a:pPr marL="514350" indent="-514350">
              <a:buAutoNum type="alphaUcPeriod" startAt="2"/>
            </a:pPr>
            <a:r>
              <a:rPr lang="en-US" sz="2800" dirty="0"/>
              <a:t>universal, progressive, fair, and low.</a:t>
            </a:r>
          </a:p>
          <a:p>
            <a:endParaRPr lang="en-US" sz="1200" dirty="0"/>
          </a:p>
          <a:p>
            <a:pPr marL="514350" indent="-514350">
              <a:buAutoNum type="alphaUcPeriod" startAt="3"/>
            </a:pPr>
            <a:r>
              <a:rPr lang="en-US" sz="2800" dirty="0"/>
              <a:t>simple, proportional, low, and infrequent.</a:t>
            </a:r>
          </a:p>
          <a:p>
            <a:endParaRPr lang="en-US" sz="1400" dirty="0"/>
          </a:p>
          <a:p>
            <a:r>
              <a:rPr lang="en-US" sz="2800" dirty="0"/>
              <a:t>D.  high, regressive, simple, and universal.</a:t>
            </a:r>
          </a:p>
        </p:txBody>
      </p:sp>
    </p:spTree>
    <p:extLst>
      <p:ext uri="{BB962C8B-B14F-4D97-AF65-F5344CB8AC3E}">
        <p14:creationId xmlns:p14="http://schemas.microsoft.com/office/powerpoint/2010/main" val="155680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0072BC"/>
                </a:solidFill>
              </a:rPr>
              <a:t>Graphic Organizer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297214"/>
            <a:ext cx="9114973" cy="44012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800" dirty="0"/>
              <a:t>Illustrate the five types of taxes (40%)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dirty="0"/>
              <a:t>Individual Income taxes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dirty="0"/>
              <a:t>Corporate Income Tax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dirty="0"/>
              <a:t>Social Security Tax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dirty="0"/>
              <a:t>Property Tax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800" dirty="0"/>
              <a:t>Sales Tax</a:t>
            </a:r>
          </a:p>
          <a:p>
            <a:pPr lvl="1"/>
            <a:endParaRPr lang="en-US" sz="2800" dirty="0"/>
          </a:p>
          <a:p>
            <a:pPr marL="457200" indent="-457200">
              <a:buFont typeface="+mj-lt"/>
              <a:buAutoNum type="alphaLcParenR"/>
            </a:pPr>
            <a:r>
              <a:rPr lang="en-US" sz="2800" dirty="0"/>
              <a:t>Explain each type of tax (40%)</a:t>
            </a:r>
          </a:p>
          <a:p>
            <a:endParaRPr lang="en-US" sz="28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800" dirty="0"/>
              <a:t>Neatness (readable); </a:t>
            </a:r>
            <a:r>
              <a:rPr lang="en-US" sz="2800" b="1" i="1" dirty="0"/>
              <a:t>Use color </a:t>
            </a:r>
            <a:r>
              <a:rPr lang="en-US" sz="2800" dirty="0"/>
              <a:t>(20%)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7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0072BC"/>
                </a:solidFill>
              </a:rPr>
              <a:t>Individual and Corporate Income Taxes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399" y="1460500"/>
            <a:ext cx="8679543" cy="26776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dirty="0"/>
              <a:t>The United States has a government “of the people, by the people, for the people.” For that government to function, it needs the economic backing of the American people.</a:t>
            </a:r>
          </a:p>
          <a:p>
            <a:endParaRPr lang="en-US" sz="2400" dirty="0"/>
          </a:p>
          <a:p>
            <a:r>
              <a:rPr lang="en-US" sz="2400" dirty="0"/>
              <a:t>If you work and pay income taxes, you are helping to support the work the government does. Taxes are of great economic importance to the nation.</a:t>
            </a:r>
          </a:p>
        </p:txBody>
      </p:sp>
    </p:spTree>
    <p:extLst>
      <p:ext uri="{BB962C8B-B14F-4D97-AF65-F5344CB8AC3E}">
        <p14:creationId xmlns:p14="http://schemas.microsoft.com/office/powerpoint/2010/main" val="83626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1" t="23059" r="24691" b="13338"/>
          <a:stretch/>
        </p:blipFill>
        <p:spPr>
          <a:xfrm>
            <a:off x="1000125" y="1041249"/>
            <a:ext cx="7172325" cy="48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11" t="41967" r="21358" b="14172"/>
          <a:stretch/>
        </p:blipFill>
        <p:spPr>
          <a:xfrm>
            <a:off x="247650" y="1447801"/>
            <a:ext cx="8708092" cy="389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5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0072BC"/>
                </a:solidFill>
              </a:rPr>
              <a:t>Individual and Corporate Income Taxes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7620000" cy="39703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Federal Individual Income taxes paid by the person who works.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Texas does not have a State Income tax!</a:t>
            </a:r>
          </a:p>
          <a:p>
            <a:pPr marL="342900" indent="-342900"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tax system is progressive, the more you make the more you will pay.  </a:t>
            </a:r>
          </a:p>
          <a:p>
            <a:pPr marL="342900" indent="-342900"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Flat tax???</a:t>
            </a:r>
          </a:p>
        </p:txBody>
      </p:sp>
    </p:spTree>
    <p:extLst>
      <p:ext uri="{BB962C8B-B14F-4D97-AF65-F5344CB8AC3E}">
        <p14:creationId xmlns:p14="http://schemas.microsoft.com/office/powerpoint/2010/main" val="75046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0" t="21393" r="22504" b="11949"/>
          <a:stretch/>
        </p:blipFill>
        <p:spPr>
          <a:xfrm>
            <a:off x="790575" y="1030384"/>
            <a:ext cx="7353300" cy="48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6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Individual and Corporate Income Taxes</a:t>
            </a:r>
          </a:p>
        </p:txBody>
      </p:sp>
      <p:pic>
        <p:nvPicPr>
          <p:cNvPr id="3" name="Picture 2" descr="ECON_SC_L02_T00397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81558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Analyze Graphs Based on this graph, what effect would an economic downturn, with lower corporate and individual earnings, have on government receipts? Explain.</a:t>
            </a:r>
          </a:p>
        </p:txBody>
      </p:sp>
    </p:spTree>
    <p:extLst>
      <p:ext uri="{BB962C8B-B14F-4D97-AF65-F5344CB8AC3E}">
        <p14:creationId xmlns:p14="http://schemas.microsoft.com/office/powerpoint/2010/main" val="38330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 dirty="0">
                <a:solidFill>
                  <a:srgbClr val="0072BC"/>
                </a:solidFill>
              </a:rPr>
              <a:t>Social Security, Medicare, and Unemployment Taxes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00" y="1460500"/>
            <a:ext cx="8458200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/>
              <a:t>In addition to withholding money for income taxes, employers withhold money for taxes authorized under the Federal Insurance Contributions Act, or FICA. </a:t>
            </a:r>
          </a:p>
          <a:p>
            <a:endParaRPr lang="en-US" sz="2800" dirty="0"/>
          </a:p>
          <a:p>
            <a:r>
              <a:rPr lang="en-US" sz="2800" dirty="0"/>
              <a:t>FICA taxes fund two large government social-insurance programs, Social Security and Medicare. Employees and employers share FICA payments.  Most employers pay both state and federal Unemployment Taxes.</a:t>
            </a:r>
          </a:p>
        </p:txBody>
      </p:sp>
    </p:spTree>
    <p:extLst>
      <p:ext uri="{BB962C8B-B14F-4D97-AF65-F5344CB8AC3E}">
        <p14:creationId xmlns:p14="http://schemas.microsoft.com/office/powerpoint/2010/main" val="75304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00" y="635000"/>
            <a:ext cx="7620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b="1">
                <a:solidFill>
                  <a:srgbClr val="0072BC"/>
                </a:solidFill>
              </a:rPr>
              <a:t>Social Security, Medicare, and Unemployment Taxes</a:t>
            </a:r>
          </a:p>
        </p:txBody>
      </p:sp>
      <p:pic>
        <p:nvPicPr>
          <p:cNvPr id="3" name="Picture 2" descr="ECON_SC_L02_R1177726_FUL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290560" cy="418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00" y="5778500"/>
            <a:ext cx="762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/>
              <a:t>In addition to helping older people, Social Security offers benefits to people with certain disabilities, such as Down Syndrome.</a:t>
            </a:r>
          </a:p>
        </p:txBody>
      </p:sp>
    </p:spTree>
    <p:extLst>
      <p:ext uri="{BB962C8B-B14F-4D97-AF65-F5344CB8AC3E}">
        <p14:creationId xmlns:p14="http://schemas.microsoft.com/office/powerpoint/2010/main" val="132453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612</Words>
  <Application>Microsoft Office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Sherman</dc:creator>
  <cp:lastModifiedBy>Windows User</cp:lastModifiedBy>
  <cp:revision>4</cp:revision>
  <cp:lastPrinted>2022-10-28T01:38:44Z</cp:lastPrinted>
  <dcterms:created xsi:type="dcterms:W3CDTF">2014-12-04T20:01:07Z</dcterms:created>
  <dcterms:modified xsi:type="dcterms:W3CDTF">2023-04-05T11:49:55Z</dcterms:modified>
</cp:coreProperties>
</file>