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embeddedFontLst>
    <p:embeddedFont>
      <p:font typeface="Short Stack" panose="020B0604020202020204" charset="0"/>
      <p:regular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30" y="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8432083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8432083d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48432083d5_0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8432083d5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8432083d5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48432083d5_0_14: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13</a:t>
            </a:fld>
            <a:endParaRPr/>
          </a:p>
        </p:txBody>
      </p:sp>
      <p:sp>
        <p:nvSpPr>
          <p:cNvPr id="194" name="Google Shape;19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8432083d5_0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8432083d5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48432083d5_0_2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17</a:t>
            </a:fld>
            <a:endParaRPr/>
          </a:p>
        </p:txBody>
      </p:sp>
      <p:sp>
        <p:nvSpPr>
          <p:cNvPr id="229" name="Google Shape;22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8432083d5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8432083d5_0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48432083d5_0_69: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18</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19</a:t>
            </a:fld>
            <a:endParaRPr/>
          </a:p>
        </p:txBody>
      </p:sp>
      <p:sp>
        <p:nvSpPr>
          <p:cNvPr id="250" name="Google Shape;25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20</a:t>
            </a:fld>
            <a:endParaRPr/>
          </a:p>
        </p:txBody>
      </p:sp>
      <p:sp>
        <p:nvSpPr>
          <p:cNvPr id="259" name="Google Shape;25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8432083d5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8432083d5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48432083d5_1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8432083d5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8432083d5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48432083d5_0_4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48432083d5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48432083d5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48432083d5_0_3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8432083d5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8432083d5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48432083d5_0_5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8432083d5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8432083d5_0_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48432083d5_0_59: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a:p>
        </p:txBody>
      </p:sp>
      <p:sp>
        <p:nvSpPr>
          <p:cNvPr id="123" name="Google Shape;12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a:p>
        </p:txBody>
      </p:sp>
      <p:sp>
        <p:nvSpPr>
          <p:cNvPr id="132" name="Google Shape;13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7</a:t>
            </a:fld>
            <a:endParaRPr/>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8432083d5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8432083d5_1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48432083d5_1_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imes New Roman"/>
              <a:buNone/>
            </a:pPr>
            <a:fld id="{00000000-1234-1234-1234-123412341234}" type="slidenum">
              <a:rPr lang="en-US"/>
              <a:t>8</a:t>
            </a:fld>
            <a:endParaRPr sz="14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9</a:t>
            </a:fld>
            <a:endParaRPr/>
          </a:p>
        </p:txBody>
      </p:sp>
      <p:sp>
        <p:nvSpPr>
          <p:cNvPr id="159" name="Google Shape;1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701925" y="2130425"/>
            <a:ext cx="4800600" cy="14700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701925" y="3886200"/>
            <a:ext cx="41148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Clr>
                <a:srgbClr val="FFFFFF"/>
              </a:buClr>
              <a:buSzPts val="2400"/>
              <a:buFont typeface="Arial"/>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2703512" y="274637"/>
            <a:ext cx="6316662" cy="11430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2693988" y="1600200"/>
            <a:ext cx="30861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body" idx="2"/>
          </p:nvPr>
        </p:nvSpPr>
        <p:spPr>
          <a:xfrm>
            <a:off x="5932488" y="1600200"/>
            <a:ext cx="3087687"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Font typeface="Arial"/>
              <a:buNone/>
              <a:defRPr sz="2400"/>
            </a:lvl1pPr>
            <a:lvl2pPr marL="914400" lvl="1" indent="-228600" algn="l">
              <a:spcBef>
                <a:spcPts val="400"/>
              </a:spcBef>
              <a:spcAft>
                <a:spcPts val="0"/>
              </a:spcAft>
              <a:buSzPts val="2000"/>
              <a:buFont typeface="Arial"/>
              <a:buNone/>
              <a:defRPr sz="2000"/>
            </a:lvl2pPr>
            <a:lvl3pPr marL="1371600" lvl="2" indent="-228600" algn="l">
              <a:spcBef>
                <a:spcPts val="360"/>
              </a:spcBef>
              <a:spcAft>
                <a:spcPts val="0"/>
              </a:spcAft>
              <a:buSzPts val="1800"/>
              <a:buFont typeface="Arial"/>
              <a:buNone/>
              <a:defRPr sz="1800"/>
            </a:lvl3pPr>
            <a:lvl4pPr marL="1828800" lvl="3" indent="-228600" algn="l">
              <a:spcBef>
                <a:spcPts val="320"/>
              </a:spcBef>
              <a:spcAft>
                <a:spcPts val="0"/>
              </a:spcAft>
              <a:buSzPts val="1600"/>
              <a:buFont typeface="Arial"/>
              <a:buNone/>
              <a:defRPr sz="1600"/>
            </a:lvl4pPr>
            <a:lvl5pPr marL="2286000" lvl="4" indent="-228600" algn="l">
              <a:spcBef>
                <a:spcPts val="320"/>
              </a:spcBef>
              <a:spcAft>
                <a:spcPts val="0"/>
              </a:spcAft>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87" name="Google Shape;87;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2703512" y="274637"/>
            <a:ext cx="6316662" cy="11430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703512" y="274637"/>
            <a:ext cx="6316662" cy="11430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693987" y="1600200"/>
            <a:ext cx="6326187" cy="45259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rot="5400000">
            <a:off x="5303837" y="2409825"/>
            <a:ext cx="5851525" cy="158115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body" idx="1"/>
          </p:nvPr>
        </p:nvSpPr>
        <p:spPr>
          <a:xfrm rot="5400000">
            <a:off x="2064544" y="904082"/>
            <a:ext cx="5851525" cy="4592637"/>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2703512" y="274637"/>
            <a:ext cx="6316662" cy="11430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
          <p:cNvSpPr txBox="1">
            <a:spLocks noGrp="1"/>
          </p:cNvSpPr>
          <p:nvPr>
            <p:ph type="body" idx="1"/>
          </p:nvPr>
        </p:nvSpPr>
        <p:spPr>
          <a:xfrm rot="5400000">
            <a:off x="3594100" y="700088"/>
            <a:ext cx="4525962" cy="6326187"/>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rgbClr val="000000"/>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rgbClr val="000000"/>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Font typeface="Arial"/>
              <a:buNone/>
              <a:defRPr sz="1600"/>
            </a:lvl1pPr>
            <a:lvl2pPr marL="914400" lvl="1" indent="-228600" algn="l">
              <a:spcBef>
                <a:spcPts val="280"/>
              </a:spcBef>
              <a:spcAft>
                <a:spcPts val="0"/>
              </a:spcAft>
              <a:buSzPts val="1400"/>
              <a:buFont typeface="Arial"/>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SzPts val="1000"/>
              <a:buFont typeface="Arial"/>
              <a:buNone/>
              <a:defRPr sz="1000"/>
            </a:lvl4pPr>
            <a:lvl5pPr marL="2286000" lvl="4" indent="-228600" algn="l">
              <a:spcBef>
                <a:spcPts val="200"/>
              </a:spcBef>
              <a:spcAft>
                <a:spcPts val="0"/>
              </a:spcAft>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Font typeface="Arial"/>
              <a:buChar char="•"/>
              <a:defRPr sz="3200"/>
            </a:lvl1pPr>
            <a:lvl2pPr marL="914400" lvl="1" indent="-406400" algn="l">
              <a:spcBef>
                <a:spcPts val="560"/>
              </a:spcBef>
              <a:spcAft>
                <a:spcPts val="0"/>
              </a:spcAft>
              <a:buSzPts val="2800"/>
              <a:buFont typeface="Arial"/>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Font typeface="Arial"/>
              <a:buNone/>
              <a:defRPr sz="1600"/>
            </a:lvl1pPr>
            <a:lvl2pPr marL="914400" lvl="1" indent="-228600" algn="l">
              <a:spcBef>
                <a:spcPts val="280"/>
              </a:spcBef>
              <a:spcAft>
                <a:spcPts val="0"/>
              </a:spcAft>
              <a:buSzPts val="1400"/>
              <a:buFont typeface="Arial"/>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SzPts val="1000"/>
              <a:buFont typeface="Arial"/>
              <a:buNone/>
              <a:defRPr sz="1000"/>
            </a:lvl4pPr>
            <a:lvl5pPr marL="2286000" lvl="4" indent="-228600" algn="l">
              <a:spcBef>
                <a:spcPts val="200"/>
              </a:spcBef>
              <a:spcAft>
                <a:spcPts val="0"/>
              </a:spcAft>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1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Font typeface="Arial"/>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703512" y="274637"/>
            <a:ext cx="6316662"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2693987" y="1600200"/>
            <a:ext cx="6326187"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703512" y="274637"/>
            <a:ext cx="6316662" cy="11430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2693987" y="1600200"/>
            <a:ext cx="6326187" cy="4525962"/>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pQjgXIn-y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l7KovwMiHJ4"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HiwgpA4ReEc"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zGA3qXQs1w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unique-southamerica-travel-experience.com/paraguay-travel.html" TargetMode="External"/><Relationship Id="rId3" Type="http://schemas.openxmlformats.org/officeDocument/2006/relationships/hyperlink" Target="http://www.unique-southamerica-travel-experience.com/argentina-travel.html" TargetMode="External"/><Relationship Id="rId7" Type="http://schemas.openxmlformats.org/officeDocument/2006/relationships/hyperlink" Target="http://www.unique-southamerica-travel-experience.com/ecuador-travel.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unique-southamerica-travel-experience.com/chile-travel.html" TargetMode="External"/><Relationship Id="rId11" Type="http://schemas.openxmlformats.org/officeDocument/2006/relationships/hyperlink" Target="http://www.unique-southamerica-travel-experience.com/venezuela-travel.html" TargetMode="External"/><Relationship Id="rId5" Type="http://schemas.openxmlformats.org/officeDocument/2006/relationships/hyperlink" Target="http://www.unique-southamerica-travel-experience.com/brazil-travel.html" TargetMode="External"/><Relationship Id="rId10" Type="http://schemas.openxmlformats.org/officeDocument/2006/relationships/hyperlink" Target="http://www.unique-southamerica-travel-experience.com/uruguay-travel.html" TargetMode="External"/><Relationship Id="rId4" Type="http://schemas.openxmlformats.org/officeDocument/2006/relationships/hyperlink" Target="http://www.unique-southamerica-travel-experience.com/bolivia-travel.html" TargetMode="External"/><Relationship Id="rId9" Type="http://schemas.openxmlformats.org/officeDocument/2006/relationships/hyperlink" Target="http://www.unique-southamerica-travel-experience.com/peru-travel.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6cVtiS3DT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a:t>
            </a:fld>
            <a:endParaRPr/>
          </a:p>
        </p:txBody>
      </p:sp>
      <p:sp>
        <p:nvSpPr>
          <p:cNvPr id="96" name="Google Shape;96;p14"/>
          <p:cNvSpPr txBox="1">
            <a:spLocks noGrp="1"/>
          </p:cNvSpPr>
          <p:nvPr>
            <p:ph type="ctrTitle"/>
          </p:nvPr>
        </p:nvSpPr>
        <p:spPr>
          <a:xfrm>
            <a:off x="2133600" y="1739950"/>
            <a:ext cx="4876800" cy="1295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008000"/>
                </a:solidFill>
                <a:latin typeface="Times New Roman"/>
                <a:ea typeface="Times New Roman"/>
                <a:cs typeface="Times New Roman"/>
                <a:sym typeface="Times New Roman"/>
              </a:rPr>
              <a:t>South America</a:t>
            </a:r>
            <a:br>
              <a:rPr lang="en-US" sz="4800" b="0" i="0" u="none">
                <a:solidFill>
                  <a:srgbClr val="008000"/>
                </a:solidFill>
                <a:latin typeface="Times New Roman"/>
                <a:ea typeface="Times New Roman"/>
                <a:cs typeface="Times New Roman"/>
                <a:sym typeface="Times New Roman"/>
              </a:rPr>
            </a:br>
            <a:r>
              <a:rPr lang="en-US" sz="3000" b="1">
                <a:solidFill>
                  <a:srgbClr val="008000"/>
                </a:solidFill>
                <a:latin typeface="Times New Roman"/>
                <a:ea typeface="Times New Roman"/>
                <a:cs typeface="Times New Roman"/>
                <a:sym typeface="Times New Roman"/>
              </a:rPr>
              <a:t>Physical Geography</a:t>
            </a:r>
            <a:endParaRPr sz="3000"/>
          </a:p>
        </p:txBody>
      </p:sp>
      <p:sp>
        <p:nvSpPr>
          <p:cNvPr id="97" name="Google Shape;97;p14"/>
          <p:cNvSpPr txBox="1">
            <a:spLocks noGrp="1"/>
          </p:cNvSpPr>
          <p:nvPr>
            <p:ph type="subTitle" idx="1"/>
          </p:nvPr>
        </p:nvSpPr>
        <p:spPr>
          <a:xfrm>
            <a:off x="5029200" y="6088062"/>
            <a:ext cx="4114800" cy="7699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10</a:t>
            </a:fld>
            <a:endParaRPr/>
          </a:p>
        </p:txBody>
      </p:sp>
      <p:sp>
        <p:nvSpPr>
          <p:cNvPr id="171" name="Google Shape;171;p23"/>
          <p:cNvSpPr txBox="1">
            <a:spLocks noGrp="1"/>
          </p:cNvSpPr>
          <p:nvPr>
            <p:ph type="title"/>
          </p:nvPr>
        </p:nvSpPr>
        <p:spPr>
          <a:xfrm>
            <a:off x="2743200" y="762000"/>
            <a:ext cx="7467600" cy="762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663300"/>
                </a:solidFill>
                <a:latin typeface="Times New Roman"/>
                <a:ea typeface="Times New Roman"/>
                <a:cs typeface="Times New Roman"/>
                <a:sym typeface="Times New Roman"/>
              </a:rPr>
              <a:t>Deserts</a:t>
            </a:r>
            <a:endParaRPr/>
          </a:p>
        </p:txBody>
      </p:sp>
      <p:sp>
        <p:nvSpPr>
          <p:cNvPr id="172" name="Google Shape;172;p23"/>
          <p:cNvSpPr txBox="1">
            <a:spLocks noGrp="1"/>
          </p:cNvSpPr>
          <p:nvPr>
            <p:ph type="body" idx="1"/>
          </p:nvPr>
        </p:nvSpPr>
        <p:spPr>
          <a:xfrm>
            <a:off x="2693987" y="1600200"/>
            <a:ext cx="6326187"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None/>
            </a:pPr>
            <a:r>
              <a:rPr lang="en-US" sz="2400" b="1" i="0" u="none">
                <a:solidFill>
                  <a:srgbClr val="996600"/>
                </a:solidFill>
                <a:latin typeface="Arial"/>
                <a:ea typeface="Arial"/>
                <a:cs typeface="Arial"/>
                <a:sym typeface="Arial"/>
              </a:rPr>
              <a:t>▄</a:t>
            </a:r>
            <a:r>
              <a:rPr lang="en-US" sz="2400" b="1" i="0" u="none">
                <a:solidFill>
                  <a:srgbClr val="663300"/>
                </a:solidFill>
                <a:latin typeface="Arial"/>
                <a:ea typeface="Arial"/>
                <a:cs typeface="Arial"/>
                <a:sym typeface="Arial"/>
              </a:rPr>
              <a:t> Atacama Desert is the </a:t>
            </a:r>
            <a:r>
              <a:rPr lang="en-US" b="1">
                <a:solidFill>
                  <a:srgbClr val="663300"/>
                </a:solidFill>
              </a:rPr>
              <a:t>world's</a:t>
            </a:r>
            <a:r>
              <a:rPr lang="en-US" sz="2400" b="1" i="0" u="none">
                <a:solidFill>
                  <a:srgbClr val="663300"/>
                </a:solidFill>
                <a:latin typeface="Arial"/>
                <a:ea typeface="Arial"/>
                <a:cs typeface="Arial"/>
                <a:sym typeface="Arial"/>
              </a:rPr>
              <a:t>’ driest</a:t>
            </a:r>
            <a:endParaRPr/>
          </a:p>
          <a:p>
            <a:pPr marL="342900" lvl="0" indent="-34290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a:t>
            </a:r>
            <a:endParaRPr sz="2400" b="1" i="0" u="none">
              <a:solidFill>
                <a:srgbClr val="006600"/>
              </a:solidFill>
              <a:latin typeface="Arial"/>
              <a:ea typeface="Arial"/>
              <a:cs typeface="Arial"/>
              <a:sym typeface="Arial"/>
            </a:endParaRPr>
          </a:p>
          <a:p>
            <a:pPr marL="342900" lvl="0" indent="-342900" algn="l" rtl="0">
              <a:lnSpc>
                <a:spcPct val="100000"/>
              </a:lnSpc>
              <a:spcBef>
                <a:spcPts val="480"/>
              </a:spcBef>
              <a:spcAft>
                <a:spcPts val="0"/>
              </a:spcAft>
              <a:buSzPts val="2400"/>
              <a:buFont typeface="Arial"/>
              <a:buNone/>
            </a:pPr>
            <a:r>
              <a:rPr lang="en-US" sz="2400" b="1" i="0" u="none">
                <a:solidFill>
                  <a:srgbClr val="996600"/>
                </a:solidFill>
                <a:latin typeface="Arial"/>
                <a:ea typeface="Arial"/>
                <a:cs typeface="Arial"/>
                <a:sym typeface="Arial"/>
              </a:rPr>
              <a:t>▄ </a:t>
            </a:r>
            <a:r>
              <a:rPr lang="en-US" sz="2400" b="1" i="0" u="none">
                <a:solidFill>
                  <a:srgbClr val="663300"/>
                </a:solidFill>
                <a:latin typeface="Arial"/>
                <a:ea typeface="Arial"/>
                <a:cs typeface="Arial"/>
                <a:sym typeface="Arial"/>
              </a:rPr>
              <a:t>Patagonian Desert►</a:t>
            </a:r>
            <a:endParaRPr/>
          </a:p>
          <a:p>
            <a:pPr marL="342900" lvl="0" indent="-342900" algn="l" rtl="0">
              <a:lnSpc>
                <a:spcPct val="100000"/>
              </a:lnSpc>
              <a:spcBef>
                <a:spcPts val="480"/>
              </a:spcBef>
              <a:spcAft>
                <a:spcPts val="0"/>
              </a:spcAft>
              <a:buSzPts val="2400"/>
              <a:buFont typeface="Arial"/>
              <a:buNone/>
            </a:pPr>
            <a:r>
              <a:rPr lang="en-US" sz="2400" b="1" i="0" u="none">
                <a:solidFill>
                  <a:srgbClr val="663300"/>
                </a:solidFill>
                <a:latin typeface="Arial"/>
                <a:ea typeface="Arial"/>
                <a:cs typeface="Arial"/>
                <a:sym typeface="Arial"/>
              </a:rPr>
              <a:t>    Largest in Americas/5</a:t>
            </a:r>
            <a:r>
              <a:rPr lang="en-US" sz="2400" b="1" i="0" u="none" baseline="30000">
                <a:solidFill>
                  <a:srgbClr val="663300"/>
                </a:solidFill>
                <a:latin typeface="Arial"/>
                <a:ea typeface="Arial"/>
                <a:cs typeface="Arial"/>
                <a:sym typeface="Arial"/>
              </a:rPr>
              <a:t>th</a:t>
            </a:r>
            <a:r>
              <a:rPr lang="en-US" sz="2400" b="1" i="0" u="none">
                <a:solidFill>
                  <a:srgbClr val="663300"/>
                </a:solidFill>
                <a:latin typeface="Arial"/>
                <a:ea typeface="Arial"/>
                <a:cs typeface="Arial"/>
                <a:sym typeface="Arial"/>
              </a:rPr>
              <a:t> in the world</a:t>
            </a:r>
            <a:endParaRPr/>
          </a:p>
        </p:txBody>
      </p:sp>
      <p:pic>
        <p:nvPicPr>
          <p:cNvPr id="173" name="Google Shape;173;p23" descr="atacama-desert"/>
          <p:cNvPicPr preferRelativeResize="0"/>
          <p:nvPr/>
        </p:nvPicPr>
        <p:blipFill rotWithShape="1">
          <a:blip r:embed="rId3">
            <a:alphaModFix/>
          </a:blip>
          <a:srcRect/>
          <a:stretch/>
        </p:blipFill>
        <p:spPr>
          <a:xfrm>
            <a:off x="2605100" y="3591175"/>
            <a:ext cx="2973800" cy="2082100"/>
          </a:xfrm>
          <a:prstGeom prst="rect">
            <a:avLst/>
          </a:prstGeom>
          <a:noFill/>
          <a:ln>
            <a:noFill/>
          </a:ln>
        </p:spPr>
      </p:pic>
      <p:pic>
        <p:nvPicPr>
          <p:cNvPr id="174" name="Google Shape;174;p23" descr="21"/>
          <p:cNvPicPr preferRelativeResize="0"/>
          <p:nvPr/>
        </p:nvPicPr>
        <p:blipFill rotWithShape="1">
          <a:blip r:embed="rId4">
            <a:alphaModFix/>
          </a:blip>
          <a:srcRect/>
          <a:stretch/>
        </p:blipFill>
        <p:spPr>
          <a:xfrm>
            <a:off x="5796300" y="3591175"/>
            <a:ext cx="2890500" cy="21659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2703512" y="274637"/>
            <a:ext cx="6316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Atacama Desert </a:t>
            </a:r>
            <a:endParaRPr/>
          </a:p>
        </p:txBody>
      </p:sp>
      <p:sp>
        <p:nvSpPr>
          <p:cNvPr id="181" name="Google Shape;181;p24"/>
          <p:cNvSpPr txBox="1">
            <a:spLocks noGrp="1"/>
          </p:cNvSpPr>
          <p:nvPr>
            <p:ph type="body" idx="1"/>
          </p:nvPr>
        </p:nvSpPr>
        <p:spPr>
          <a:xfrm>
            <a:off x="2693987" y="1600200"/>
            <a:ext cx="63261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US"/>
              <a:t>Where is the Atacama Desert Located?</a:t>
            </a:r>
            <a:endParaRPr/>
          </a:p>
          <a:p>
            <a:pPr marL="457200" lvl="0" indent="-342900" algn="l" rtl="0">
              <a:spcBef>
                <a:spcPts val="0"/>
              </a:spcBef>
              <a:spcAft>
                <a:spcPts val="0"/>
              </a:spcAft>
              <a:buSzPts val="1800"/>
              <a:buAutoNum type="arabicPeriod"/>
            </a:pPr>
            <a:r>
              <a:rPr lang="en-US"/>
              <a:t>What did NASA test here?</a:t>
            </a:r>
            <a:endParaRPr/>
          </a:p>
          <a:p>
            <a:pPr marL="457200" lvl="0" indent="-342900" algn="l" rtl="0">
              <a:spcBef>
                <a:spcPts val="0"/>
              </a:spcBef>
              <a:spcAft>
                <a:spcPts val="0"/>
              </a:spcAft>
              <a:buSzPts val="1800"/>
              <a:buAutoNum type="arabicPeriod"/>
            </a:pPr>
            <a:r>
              <a:rPr lang="en-US"/>
              <a:t>What bird can be found here?</a:t>
            </a:r>
            <a:endParaRPr/>
          </a:p>
          <a:p>
            <a:pPr marL="457200" lvl="0" indent="-342900" algn="l" rtl="0">
              <a:spcBef>
                <a:spcPts val="0"/>
              </a:spcBef>
              <a:spcAft>
                <a:spcPts val="0"/>
              </a:spcAft>
              <a:buSzPts val="1800"/>
              <a:buAutoNum type="arabicPeriod"/>
            </a:pPr>
            <a:r>
              <a:rPr lang="en-US"/>
              <a:t>What unique geological feature is found in this desert?</a:t>
            </a:r>
            <a:endParaRPr/>
          </a:p>
          <a:p>
            <a:pPr marL="457200" lvl="0" indent="-342900" algn="l" rtl="0">
              <a:spcBef>
                <a:spcPts val="0"/>
              </a:spcBef>
              <a:spcAft>
                <a:spcPts val="0"/>
              </a:spcAft>
              <a:buSzPts val="1800"/>
              <a:buAutoNum type="arabicPeriod"/>
            </a:pPr>
            <a:r>
              <a:rPr lang="en-US"/>
              <a:t>If you visited here what activity would you most like to do?</a:t>
            </a:r>
            <a:endParaRPr/>
          </a:p>
        </p:txBody>
      </p:sp>
      <p:sp>
        <p:nvSpPr>
          <p:cNvPr id="182" name="Google Shape;182;p24"/>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2703512" y="274637"/>
            <a:ext cx="6316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Atacama Desert </a:t>
            </a:r>
            <a:endParaRPr/>
          </a:p>
        </p:txBody>
      </p:sp>
      <p:sp>
        <p:nvSpPr>
          <p:cNvPr id="189" name="Google Shape;189;p25"/>
          <p:cNvSpPr txBox="1">
            <a:spLocks noGrp="1"/>
          </p:cNvSpPr>
          <p:nvPr>
            <p:ph type="body" idx="1"/>
          </p:nvPr>
        </p:nvSpPr>
        <p:spPr>
          <a:xfrm>
            <a:off x="2698862" y="1719125"/>
            <a:ext cx="6326100" cy="452610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endParaRPr/>
          </a:p>
        </p:txBody>
      </p:sp>
      <p:sp>
        <p:nvSpPr>
          <p:cNvPr id="190" name="Google Shape;190;p25"/>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91" name="Google Shape;191;p25" descr="Here are some travel tips for your visit to San Pedro de Atacama, Chile (3 Days and 3 Nights).&#10;&#10;What we’ll see:&#10;Valle de La Luna (Valley of the Moon)&#10;Astronomy Tour&#10;Reserva Nacional Los Flamencos (National Flamingo Reserve)&#10;Lagunas Altiplanicas (Alpine Lakes): Lagunas Miscanti y Miñiques&#10;Geysers del Tatio&#10;Lagunas: Laguna Cejar, Ojos del Salar, Laguna Tebenquiche&#10;&#10;&#10;----- Music Attribution -----&#10;Kevin MacLeod (incompetech.com)&#10;Licensed under Creative Commons: By Attribution 3.0&#10;http://creativecommons.org/licenses/by/3.0/&#10;Song Titles:&#10;&quot;Wizardtorium&quot;&#10;&quot;Fanfare for Space&quot;&#10;&quot;Local Forecast&quot;&#10;&quot;Hero Down&quot;&#10;&quot;Frozen Star&quot;" title="Atacama Chile Travel Guide - See the Natural Wonders">
            <a:hlinkClick r:id="rId3"/>
          </p:cNvPr>
          <p:cNvPicPr preferRelativeResize="0"/>
          <p:nvPr/>
        </p:nvPicPr>
        <p:blipFill>
          <a:blip r:embed="rId4">
            <a:alphaModFix/>
          </a:blip>
          <a:stretch>
            <a:fillRect/>
          </a:stretch>
        </p:blipFill>
        <p:spPr>
          <a:xfrm>
            <a:off x="3126600" y="2179625"/>
            <a:ext cx="4806800" cy="3605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13</a:t>
            </a:fld>
            <a:endParaRPr/>
          </a:p>
        </p:txBody>
      </p:sp>
      <p:sp>
        <p:nvSpPr>
          <p:cNvPr id="198" name="Google Shape;198;p26"/>
          <p:cNvSpPr txBox="1">
            <a:spLocks noGrp="1"/>
          </p:cNvSpPr>
          <p:nvPr>
            <p:ph type="title"/>
          </p:nvPr>
        </p:nvSpPr>
        <p:spPr>
          <a:xfrm>
            <a:off x="2703512" y="809625"/>
            <a:ext cx="6316662" cy="608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0" i="0" u="none">
                <a:solidFill>
                  <a:srgbClr val="008000"/>
                </a:solidFill>
                <a:latin typeface="Times New Roman"/>
                <a:ea typeface="Times New Roman"/>
                <a:cs typeface="Times New Roman"/>
                <a:sym typeface="Times New Roman"/>
              </a:rPr>
              <a:t>Pampas - Grassland</a:t>
            </a:r>
            <a:endParaRPr/>
          </a:p>
        </p:txBody>
      </p:sp>
      <p:sp>
        <p:nvSpPr>
          <p:cNvPr id="199" name="Google Shape;199;p26"/>
          <p:cNvSpPr txBox="1">
            <a:spLocks noGrp="1"/>
          </p:cNvSpPr>
          <p:nvPr>
            <p:ph type="body" idx="1"/>
          </p:nvPr>
        </p:nvSpPr>
        <p:spPr>
          <a:xfrm>
            <a:off x="2693987" y="1600200"/>
            <a:ext cx="6326187"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Font typeface="Arial"/>
              <a:buNone/>
            </a:pPr>
            <a:r>
              <a:rPr lang="en-US" sz="2400" b="1" i="0" u="none">
                <a:solidFill>
                  <a:srgbClr val="006600"/>
                </a:solidFill>
                <a:latin typeface="Arial"/>
                <a:ea typeface="Arial"/>
                <a:cs typeface="Arial"/>
                <a:sym typeface="Arial"/>
              </a:rPr>
              <a:t>▄ Just below Buenos Aires</a:t>
            </a:r>
            <a:endParaRPr/>
          </a:p>
          <a:p>
            <a:pPr marL="342900" lvl="0" indent="-34290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Average temperature is </a:t>
            </a:r>
            <a:r>
              <a:rPr lang="en-US" b="1">
                <a:solidFill>
                  <a:srgbClr val="006600"/>
                </a:solidFill>
              </a:rPr>
              <a:t>64</a:t>
            </a:r>
            <a:r>
              <a:rPr lang="en-US" sz="2400" b="1" i="0" u="none">
                <a:solidFill>
                  <a:srgbClr val="006600"/>
                </a:solidFill>
                <a:latin typeface="Arial"/>
                <a:ea typeface="Arial"/>
                <a:cs typeface="Arial"/>
                <a:sym typeface="Arial"/>
              </a:rPr>
              <a:t>°</a:t>
            </a:r>
            <a:r>
              <a:rPr lang="en-US" b="1">
                <a:solidFill>
                  <a:srgbClr val="006600"/>
                </a:solidFill>
              </a:rPr>
              <a:t>f</a:t>
            </a:r>
            <a:endParaRPr/>
          </a:p>
          <a:p>
            <a:pPr marL="342900" lvl="0" indent="-34290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Dry season is summer (December)</a:t>
            </a:r>
            <a:endParaRPr/>
          </a:p>
          <a:p>
            <a:pPr marL="2057400" lvl="4" indent="-22860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a:t>
            </a:r>
            <a:endParaRPr/>
          </a:p>
        </p:txBody>
      </p:sp>
      <p:pic>
        <p:nvPicPr>
          <p:cNvPr id="200" name="Google Shape;200;p26" descr="ombu2"/>
          <p:cNvPicPr preferRelativeResize="0"/>
          <p:nvPr/>
        </p:nvPicPr>
        <p:blipFill rotWithShape="1">
          <a:blip r:embed="rId3">
            <a:alphaModFix/>
          </a:blip>
          <a:srcRect/>
          <a:stretch/>
        </p:blipFill>
        <p:spPr>
          <a:xfrm>
            <a:off x="2703500" y="4163313"/>
            <a:ext cx="2913450" cy="1776225"/>
          </a:xfrm>
          <a:prstGeom prst="rect">
            <a:avLst/>
          </a:prstGeom>
          <a:noFill/>
          <a:ln>
            <a:noFill/>
          </a:ln>
        </p:spPr>
      </p:pic>
      <p:pic>
        <p:nvPicPr>
          <p:cNvPr id="201" name="Google Shape;201;p26" descr="pampas_gauchos"/>
          <p:cNvPicPr preferRelativeResize="0"/>
          <p:nvPr/>
        </p:nvPicPr>
        <p:blipFill rotWithShape="1">
          <a:blip r:embed="rId4">
            <a:alphaModFix/>
          </a:blip>
          <a:srcRect/>
          <a:stretch/>
        </p:blipFill>
        <p:spPr>
          <a:xfrm>
            <a:off x="5867400" y="4114800"/>
            <a:ext cx="2514600" cy="187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2703512" y="274637"/>
            <a:ext cx="6316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Gauchos</a:t>
            </a:r>
            <a:endParaRPr/>
          </a:p>
        </p:txBody>
      </p:sp>
      <p:sp>
        <p:nvSpPr>
          <p:cNvPr id="208" name="Google Shape;208;p27"/>
          <p:cNvSpPr txBox="1">
            <a:spLocks noGrp="1"/>
          </p:cNvSpPr>
          <p:nvPr>
            <p:ph type="body" idx="1"/>
          </p:nvPr>
        </p:nvSpPr>
        <p:spPr>
          <a:xfrm>
            <a:off x="2693987" y="1600200"/>
            <a:ext cx="63261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AutoNum type="arabicPeriod"/>
            </a:pPr>
            <a:r>
              <a:rPr lang="en-US"/>
              <a:t>What is a Gaucho?</a:t>
            </a:r>
            <a:endParaRPr/>
          </a:p>
          <a:p>
            <a:pPr marL="457200" lvl="0" indent="-342900" algn="l" rtl="0">
              <a:spcBef>
                <a:spcPts val="0"/>
              </a:spcBef>
              <a:spcAft>
                <a:spcPts val="0"/>
              </a:spcAft>
              <a:buSzPts val="1800"/>
              <a:buAutoNum type="arabicPeriod"/>
            </a:pPr>
            <a:r>
              <a:rPr lang="en-US"/>
              <a:t>Where do they live? (What county)</a:t>
            </a:r>
            <a:endParaRPr/>
          </a:p>
          <a:p>
            <a:pPr marL="457200" lvl="0" indent="-342900" algn="l" rtl="0">
              <a:spcBef>
                <a:spcPts val="0"/>
              </a:spcBef>
              <a:spcAft>
                <a:spcPts val="0"/>
              </a:spcAft>
              <a:buSzPts val="1800"/>
              <a:buAutoNum type="arabicPeriod"/>
            </a:pPr>
            <a:r>
              <a:rPr lang="en-US"/>
              <a:t>How many Gauchos are still working?</a:t>
            </a:r>
            <a:endParaRPr/>
          </a:p>
          <a:p>
            <a:pPr marL="457200" lvl="0" indent="0" algn="l" rtl="0">
              <a:spcBef>
                <a:spcPts val="360"/>
              </a:spcBef>
              <a:spcAft>
                <a:spcPts val="0"/>
              </a:spcAft>
              <a:buNone/>
            </a:pPr>
            <a:endParaRPr/>
          </a:p>
        </p:txBody>
      </p:sp>
      <p:sp>
        <p:nvSpPr>
          <p:cNvPr id="209" name="Google Shape;209;p27"/>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fld id="{00000000-1234-1234-1234-123412341234}" type="slidenum">
              <a:rPr lang="en-US"/>
              <a:t>14</a:t>
            </a:fld>
            <a:endParaRPr/>
          </a:p>
        </p:txBody>
      </p:sp>
      <p:pic>
        <p:nvPicPr>
          <p:cNvPr id="210" name="Google Shape;210;p27" descr="The gaucho is more than just a cowboy. This Argentine way of life has existed for three centuries.&#10;➡ Subscribe: http://bit.ly/NatGeoSubscribe&#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See All National Geographic Videos&#10;http://video.nationalgeographic.com/video/?source=4001&#10;&#10;Gauchos | National Geographic&#10;https://youtu.be/l7KovwMiHJ4&#10;&#10;National Geographic&#10;https://www.youtube.com/natgeo" title="Gauchos | National Geographic">
            <a:hlinkClick r:id="rId3"/>
          </p:cNvPr>
          <p:cNvPicPr preferRelativeResize="0"/>
          <p:nvPr/>
        </p:nvPicPr>
        <p:blipFill>
          <a:blip r:embed="rId4">
            <a:alphaModFix/>
          </a:blip>
          <a:stretch>
            <a:fillRect/>
          </a:stretch>
        </p:blipFill>
        <p:spPr>
          <a:xfrm>
            <a:off x="3784150" y="3429000"/>
            <a:ext cx="3638000" cy="2728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15</a:t>
            </a:fld>
            <a:endParaRPr/>
          </a:p>
        </p:txBody>
      </p:sp>
      <p:sp>
        <p:nvSpPr>
          <p:cNvPr id="216" name="Google Shape;216;p28"/>
          <p:cNvSpPr txBox="1">
            <a:spLocks noGrp="1"/>
          </p:cNvSpPr>
          <p:nvPr>
            <p:ph type="title"/>
          </p:nvPr>
        </p:nvSpPr>
        <p:spPr>
          <a:xfrm>
            <a:off x="2703512" y="809625"/>
            <a:ext cx="6316662" cy="608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1">
                <a:solidFill>
                  <a:srgbClr val="135513"/>
                </a:solidFill>
                <a:latin typeface="Times New Roman"/>
                <a:ea typeface="Times New Roman"/>
                <a:cs typeface="Times New Roman"/>
                <a:sym typeface="Times New Roman"/>
              </a:rPr>
              <a:t>Temperate </a:t>
            </a:r>
            <a:r>
              <a:rPr lang="en-US" sz="4800" b="1" i="0" u="none">
                <a:solidFill>
                  <a:srgbClr val="135513"/>
                </a:solidFill>
                <a:latin typeface="Times New Roman"/>
                <a:ea typeface="Times New Roman"/>
                <a:cs typeface="Times New Roman"/>
                <a:sym typeface="Times New Roman"/>
              </a:rPr>
              <a:t>Deciduous </a:t>
            </a:r>
            <a:r>
              <a:rPr lang="en-US" sz="4800" b="1" i="0" u="none">
                <a:solidFill>
                  <a:srgbClr val="008000"/>
                </a:solidFill>
                <a:latin typeface="Times New Roman"/>
                <a:ea typeface="Times New Roman"/>
                <a:cs typeface="Times New Roman"/>
                <a:sym typeface="Times New Roman"/>
              </a:rPr>
              <a:t>Forest</a:t>
            </a:r>
            <a:endParaRPr/>
          </a:p>
        </p:txBody>
      </p:sp>
      <p:sp>
        <p:nvSpPr>
          <p:cNvPr id="217" name="Google Shape;217;p28"/>
          <p:cNvSpPr txBox="1">
            <a:spLocks noGrp="1"/>
          </p:cNvSpPr>
          <p:nvPr>
            <p:ph type="body" idx="1"/>
          </p:nvPr>
        </p:nvSpPr>
        <p:spPr>
          <a:xfrm>
            <a:off x="2743200" y="1524000"/>
            <a:ext cx="6019800" cy="4114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Clr>
                <a:srgbClr val="006600"/>
              </a:buClr>
              <a:buSzPts val="2400"/>
              <a:buFont typeface="Arial"/>
              <a:buChar char="❏"/>
            </a:pPr>
            <a:r>
              <a:rPr lang="en-US" sz="2400" b="1" i="0" u="none">
                <a:solidFill>
                  <a:srgbClr val="006600"/>
                </a:solidFill>
                <a:latin typeface="Arial"/>
                <a:ea typeface="Arial"/>
                <a:cs typeface="Arial"/>
                <a:sym typeface="Arial"/>
              </a:rPr>
              <a:t>Southern Chile</a:t>
            </a:r>
            <a:endParaRPr/>
          </a:p>
          <a:p>
            <a:pPr marL="457200" lvl="0" indent="-381000" algn="l" rtl="0">
              <a:lnSpc>
                <a:spcPct val="100000"/>
              </a:lnSpc>
              <a:spcBef>
                <a:spcPts val="0"/>
              </a:spcBef>
              <a:spcAft>
                <a:spcPts val="0"/>
              </a:spcAft>
              <a:buClr>
                <a:srgbClr val="006600"/>
              </a:buClr>
              <a:buSzPts val="2400"/>
              <a:buFont typeface="Arial"/>
              <a:buChar char="❏"/>
            </a:pPr>
            <a:r>
              <a:rPr lang="en-US" sz="2400" b="1" i="0" u="none">
                <a:solidFill>
                  <a:srgbClr val="006600"/>
                </a:solidFill>
                <a:latin typeface="Arial"/>
                <a:ea typeface="Arial"/>
                <a:cs typeface="Arial"/>
                <a:sym typeface="Arial"/>
              </a:rPr>
              <a:t>Middle East coast of Paraguay</a:t>
            </a:r>
            <a:endParaRPr sz="2400" b="1" i="0" u="none">
              <a:solidFill>
                <a:srgbClr val="006600"/>
              </a:solidFill>
              <a:latin typeface="Arial"/>
              <a:ea typeface="Arial"/>
              <a:cs typeface="Arial"/>
              <a:sym typeface="Arial"/>
            </a:endParaRPr>
          </a:p>
          <a:p>
            <a:pPr marL="457200" lvl="0" indent="-342900" algn="l" rtl="0">
              <a:lnSpc>
                <a:spcPct val="100000"/>
              </a:lnSpc>
              <a:spcBef>
                <a:spcPts val="0"/>
              </a:spcBef>
              <a:spcAft>
                <a:spcPts val="0"/>
              </a:spcAft>
              <a:buClr>
                <a:srgbClr val="006600"/>
              </a:buClr>
              <a:buSzPts val="1800"/>
              <a:buChar char="❏"/>
            </a:pPr>
            <a:r>
              <a:rPr lang="en-US" b="1">
                <a:solidFill>
                  <a:srgbClr val="006600"/>
                </a:solidFill>
              </a:rPr>
              <a:t>Broad-leaf forests</a:t>
            </a:r>
            <a:endParaRPr b="1">
              <a:solidFill>
                <a:srgbClr val="006600"/>
              </a:solidFill>
            </a:endParaRPr>
          </a:p>
          <a:p>
            <a:pPr marL="457200" lvl="0" indent="-342900" algn="l" rtl="0">
              <a:lnSpc>
                <a:spcPct val="100000"/>
              </a:lnSpc>
              <a:spcBef>
                <a:spcPts val="0"/>
              </a:spcBef>
              <a:spcAft>
                <a:spcPts val="0"/>
              </a:spcAft>
              <a:buClr>
                <a:srgbClr val="006600"/>
              </a:buClr>
              <a:buSzPts val="1800"/>
              <a:buChar char="❏"/>
            </a:pPr>
            <a:r>
              <a:rPr lang="en-US" b="1">
                <a:solidFill>
                  <a:srgbClr val="006600"/>
                </a:solidFill>
              </a:rPr>
              <a:t>Dominated by trees that lose their leaves each year</a:t>
            </a:r>
            <a:endParaRPr b="1">
              <a:solidFill>
                <a:srgbClr val="006600"/>
              </a:solidFill>
            </a:endParaRPr>
          </a:p>
        </p:txBody>
      </p:sp>
      <p:pic>
        <p:nvPicPr>
          <p:cNvPr id="218" name="Google Shape;218;p28"/>
          <p:cNvPicPr preferRelativeResize="0"/>
          <p:nvPr/>
        </p:nvPicPr>
        <p:blipFill>
          <a:blip r:embed="rId3">
            <a:alphaModFix/>
          </a:blip>
          <a:stretch>
            <a:fillRect/>
          </a:stretch>
        </p:blipFill>
        <p:spPr>
          <a:xfrm>
            <a:off x="6099575" y="3200412"/>
            <a:ext cx="2438400" cy="3657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16</a:t>
            </a:fld>
            <a:endParaRPr/>
          </a:p>
        </p:txBody>
      </p:sp>
      <p:sp>
        <p:nvSpPr>
          <p:cNvPr id="224" name="Google Shape;224;p29"/>
          <p:cNvSpPr txBox="1">
            <a:spLocks noGrp="1"/>
          </p:cNvSpPr>
          <p:nvPr>
            <p:ph type="title"/>
          </p:nvPr>
        </p:nvSpPr>
        <p:spPr>
          <a:xfrm>
            <a:off x="2703512" y="809625"/>
            <a:ext cx="6316662" cy="608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0066FF"/>
                </a:solidFill>
                <a:latin typeface="Times New Roman"/>
                <a:ea typeface="Times New Roman"/>
                <a:cs typeface="Times New Roman"/>
                <a:sym typeface="Times New Roman"/>
              </a:rPr>
              <a:t>Rain</a:t>
            </a:r>
            <a:r>
              <a:rPr lang="en-US" sz="4800" b="1" i="0" u="none">
                <a:solidFill>
                  <a:srgbClr val="008000"/>
                </a:solidFill>
                <a:latin typeface="Times New Roman"/>
                <a:ea typeface="Times New Roman"/>
                <a:cs typeface="Times New Roman"/>
                <a:sym typeface="Times New Roman"/>
              </a:rPr>
              <a:t>forest</a:t>
            </a:r>
            <a:endParaRPr/>
          </a:p>
        </p:txBody>
      </p:sp>
      <p:sp>
        <p:nvSpPr>
          <p:cNvPr id="225" name="Google Shape;225;p29"/>
          <p:cNvSpPr txBox="1">
            <a:spLocks noGrp="1"/>
          </p:cNvSpPr>
          <p:nvPr>
            <p:ph type="body" idx="1"/>
          </p:nvPr>
        </p:nvSpPr>
        <p:spPr>
          <a:xfrm>
            <a:off x="2693987" y="1600200"/>
            <a:ext cx="6326187"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Noto Sans Symbols"/>
              <a:buChar char="▪"/>
            </a:pPr>
            <a:r>
              <a:rPr lang="en-US" sz="2400" b="1" i="0" u="none">
                <a:solidFill>
                  <a:srgbClr val="006600"/>
                </a:solidFill>
                <a:latin typeface="Arial"/>
                <a:ea typeface="Arial"/>
                <a:cs typeface="Arial"/>
                <a:sym typeface="Arial"/>
              </a:rPr>
              <a:t>Half of the </a:t>
            </a:r>
            <a:r>
              <a:rPr lang="en-US" sz="2400" b="1" i="0" u="none">
                <a:solidFill>
                  <a:srgbClr val="0066FF"/>
                </a:solidFill>
                <a:latin typeface="Arial"/>
                <a:ea typeface="Arial"/>
                <a:cs typeface="Arial"/>
                <a:sym typeface="Arial"/>
              </a:rPr>
              <a:t>rain</a:t>
            </a:r>
            <a:r>
              <a:rPr lang="en-US" sz="2400" b="1" i="0" u="none">
                <a:solidFill>
                  <a:srgbClr val="006600"/>
                </a:solidFill>
                <a:latin typeface="Arial"/>
                <a:ea typeface="Arial"/>
                <a:cs typeface="Arial"/>
                <a:sym typeface="Arial"/>
              </a:rPr>
              <a:t>forest in the world is in the Amazon region</a:t>
            </a:r>
            <a:endParaRPr/>
          </a:p>
          <a:p>
            <a:pPr marL="342900" lvl="0" indent="-342900" algn="l" rtl="0">
              <a:lnSpc>
                <a:spcPct val="100000"/>
              </a:lnSpc>
              <a:spcBef>
                <a:spcPts val="480"/>
              </a:spcBef>
              <a:spcAft>
                <a:spcPts val="0"/>
              </a:spcAft>
              <a:buClr>
                <a:schemeClr val="dk1"/>
              </a:buClr>
              <a:buSzPts val="2400"/>
              <a:buFont typeface="Noto Sans Symbols"/>
              <a:buChar char="▪"/>
            </a:pPr>
            <a:r>
              <a:rPr lang="en-US" sz="2400" b="1" i="0" u="none">
                <a:solidFill>
                  <a:srgbClr val="006600"/>
                </a:solidFill>
                <a:latin typeface="Arial"/>
                <a:ea typeface="Arial"/>
                <a:cs typeface="Arial"/>
                <a:sym typeface="Arial"/>
              </a:rPr>
              <a:t>The Amazon Rainforest covers over 2 million square miles land</a:t>
            </a:r>
            <a:endParaRPr/>
          </a:p>
          <a:p>
            <a:pPr marL="342900" lvl="0" indent="-342900" algn="l" rtl="0">
              <a:lnSpc>
                <a:spcPct val="100000"/>
              </a:lnSpc>
              <a:spcBef>
                <a:spcPts val="480"/>
              </a:spcBef>
              <a:spcAft>
                <a:spcPts val="0"/>
              </a:spcAft>
              <a:buClr>
                <a:schemeClr val="dk1"/>
              </a:buClr>
              <a:buSzPts val="2400"/>
              <a:buFont typeface="Noto Sans Symbols"/>
              <a:buChar char="▪"/>
            </a:pPr>
            <a:r>
              <a:rPr lang="en-US" sz="2400" b="1" i="0" u="none">
                <a:solidFill>
                  <a:srgbClr val="006600"/>
                </a:solidFill>
                <a:latin typeface="Arial"/>
                <a:ea typeface="Arial"/>
                <a:cs typeface="Arial"/>
                <a:sym typeface="Arial"/>
              </a:rPr>
              <a:t>60% of the amazon Rainforest is located in Brazil </a:t>
            </a:r>
            <a:endParaRPr/>
          </a:p>
        </p:txBody>
      </p:sp>
      <p:pic>
        <p:nvPicPr>
          <p:cNvPr id="226" name="Google Shape;226;p29" descr="s_america-map2"/>
          <p:cNvPicPr preferRelativeResize="0"/>
          <p:nvPr/>
        </p:nvPicPr>
        <p:blipFill rotWithShape="1">
          <a:blip r:embed="rId3">
            <a:alphaModFix/>
          </a:blip>
          <a:srcRect/>
          <a:stretch/>
        </p:blipFill>
        <p:spPr>
          <a:xfrm>
            <a:off x="6569075" y="4359275"/>
            <a:ext cx="1808162" cy="2362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17</a:t>
            </a:fld>
            <a:endParaRPr/>
          </a:p>
        </p:txBody>
      </p:sp>
      <p:sp>
        <p:nvSpPr>
          <p:cNvPr id="233" name="Google Shape;233;p30"/>
          <p:cNvSpPr txBox="1">
            <a:spLocks noGrp="1"/>
          </p:cNvSpPr>
          <p:nvPr>
            <p:ph type="title"/>
          </p:nvPr>
        </p:nvSpPr>
        <p:spPr>
          <a:xfrm>
            <a:off x="2703512" y="809625"/>
            <a:ext cx="6316662" cy="608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0" i="0" u="none">
                <a:solidFill>
                  <a:srgbClr val="0066FF"/>
                </a:solidFill>
                <a:latin typeface="Times New Roman"/>
                <a:ea typeface="Times New Roman"/>
                <a:cs typeface="Times New Roman"/>
                <a:sym typeface="Times New Roman"/>
              </a:rPr>
              <a:t>Rain</a:t>
            </a:r>
            <a:r>
              <a:rPr lang="en-US" sz="4800" b="0" i="0" u="none">
                <a:solidFill>
                  <a:srgbClr val="008000"/>
                </a:solidFill>
                <a:latin typeface="Times New Roman"/>
                <a:ea typeface="Times New Roman"/>
                <a:cs typeface="Times New Roman"/>
                <a:sym typeface="Times New Roman"/>
              </a:rPr>
              <a:t>forest</a:t>
            </a:r>
            <a:endParaRPr/>
          </a:p>
        </p:txBody>
      </p:sp>
      <p:sp>
        <p:nvSpPr>
          <p:cNvPr id="234" name="Google Shape;234;p30"/>
          <p:cNvSpPr txBox="1">
            <a:spLocks noGrp="1"/>
          </p:cNvSpPr>
          <p:nvPr>
            <p:ph type="body" idx="1"/>
          </p:nvPr>
        </p:nvSpPr>
        <p:spPr>
          <a:xfrm>
            <a:off x="1905000" y="1600200"/>
            <a:ext cx="7115175" cy="4525962"/>
          </a:xfrm>
          <a:prstGeom prst="rect">
            <a:avLst/>
          </a:prstGeom>
          <a:noFill/>
          <a:ln>
            <a:noFill/>
          </a:ln>
        </p:spPr>
        <p:txBody>
          <a:bodyPr spcFirstLastPara="1" wrap="square" lIns="91425" tIns="45700" rIns="91425" bIns="45700" anchor="t" anchorCtr="0">
            <a:noAutofit/>
          </a:bodyPr>
          <a:lstStyle/>
          <a:p>
            <a:pPr marL="2057400" lvl="4" indent="-228600" algn="l" rtl="0">
              <a:lnSpc>
                <a:spcPct val="100000"/>
              </a:lnSpc>
              <a:spcBef>
                <a:spcPts val="0"/>
              </a:spcBef>
              <a:spcAft>
                <a:spcPts val="0"/>
              </a:spcAft>
              <a:buSzPts val="2000"/>
              <a:buFont typeface="Arial"/>
              <a:buNone/>
            </a:pPr>
            <a:r>
              <a:rPr lang="en-US" sz="2000" b="1" i="0" u="none">
                <a:solidFill>
                  <a:srgbClr val="006600"/>
                </a:solidFill>
                <a:latin typeface="Arial"/>
                <a:ea typeface="Arial"/>
                <a:cs typeface="Arial"/>
                <a:sym typeface="Arial"/>
              </a:rPr>
              <a:t>                  ◄</a:t>
            </a:r>
            <a:r>
              <a:rPr lang="en-US" sz="2400" b="1" i="0" u="none">
                <a:solidFill>
                  <a:srgbClr val="0066FF"/>
                </a:solidFill>
                <a:latin typeface="Arial"/>
                <a:ea typeface="Arial"/>
                <a:cs typeface="Arial"/>
                <a:sym typeface="Arial"/>
              </a:rPr>
              <a:t>Blue</a:t>
            </a:r>
            <a:r>
              <a:rPr lang="en-US" sz="2400" b="1" i="0" u="none">
                <a:solidFill>
                  <a:srgbClr val="006600"/>
                </a:solidFill>
                <a:latin typeface="Arial"/>
                <a:ea typeface="Arial"/>
                <a:cs typeface="Arial"/>
                <a:sym typeface="Arial"/>
              </a:rPr>
              <a:t> Poison Dart Frog</a:t>
            </a:r>
            <a:endParaRPr/>
          </a:p>
          <a:p>
            <a:pPr marL="2057400" lvl="4" indent="-228600" algn="l" rtl="0">
              <a:lnSpc>
                <a:spcPct val="100000"/>
              </a:lnSpc>
              <a:spcBef>
                <a:spcPts val="480"/>
              </a:spcBef>
              <a:spcAft>
                <a:spcPts val="0"/>
              </a:spcAft>
              <a:buSzPts val="2400"/>
              <a:buFont typeface="Arial"/>
              <a:buNone/>
            </a:pPr>
            <a:endParaRPr sz="2400" b="1" i="0" u="none">
              <a:solidFill>
                <a:srgbClr val="006600"/>
              </a:solidFill>
              <a:latin typeface="Arial"/>
              <a:ea typeface="Arial"/>
              <a:cs typeface="Arial"/>
              <a:sym typeface="Arial"/>
            </a:endParaRPr>
          </a:p>
          <a:p>
            <a:pPr marL="2057400" lvl="4" indent="-228600" algn="l" rtl="0">
              <a:lnSpc>
                <a:spcPct val="100000"/>
              </a:lnSpc>
              <a:spcBef>
                <a:spcPts val="400"/>
              </a:spcBef>
              <a:spcAft>
                <a:spcPts val="0"/>
              </a:spcAft>
              <a:buSzPts val="2000"/>
              <a:buFont typeface="Arial"/>
              <a:buNone/>
            </a:pPr>
            <a:endParaRPr sz="2000" b="1" i="0" u="none">
              <a:solidFill>
                <a:srgbClr val="006600"/>
              </a:solidFill>
              <a:latin typeface="Arial"/>
              <a:ea typeface="Arial"/>
              <a:cs typeface="Arial"/>
              <a:sym typeface="Arial"/>
            </a:endParaRPr>
          </a:p>
          <a:p>
            <a:pPr marL="2057400" lvl="4" indent="-228600" algn="l" rtl="0">
              <a:lnSpc>
                <a:spcPct val="100000"/>
              </a:lnSpc>
              <a:spcBef>
                <a:spcPts val="400"/>
              </a:spcBef>
              <a:spcAft>
                <a:spcPts val="0"/>
              </a:spcAft>
              <a:buSzPts val="2000"/>
              <a:buFont typeface="Arial"/>
              <a:buNone/>
            </a:pPr>
            <a:endParaRPr sz="2000" b="1" i="0" u="none">
              <a:solidFill>
                <a:srgbClr val="006600"/>
              </a:solidFill>
              <a:latin typeface="Arial"/>
              <a:ea typeface="Arial"/>
              <a:cs typeface="Arial"/>
              <a:sym typeface="Arial"/>
            </a:endParaRPr>
          </a:p>
          <a:p>
            <a:pPr marL="2057400" lvl="4" indent="-228600" algn="l" rtl="0">
              <a:lnSpc>
                <a:spcPct val="100000"/>
              </a:lnSpc>
              <a:spcBef>
                <a:spcPts val="400"/>
              </a:spcBef>
              <a:spcAft>
                <a:spcPts val="0"/>
              </a:spcAft>
              <a:buSzPts val="2000"/>
              <a:buFont typeface="Arial"/>
              <a:buNone/>
            </a:pPr>
            <a:endParaRPr sz="2000" b="1" i="0" u="none">
              <a:solidFill>
                <a:srgbClr val="006600"/>
              </a:solidFill>
              <a:latin typeface="Arial"/>
              <a:ea typeface="Arial"/>
              <a:cs typeface="Arial"/>
              <a:sym typeface="Arial"/>
            </a:endParaRPr>
          </a:p>
          <a:p>
            <a:pPr marL="2057400" lvl="4" indent="-22860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a:t>
            </a:r>
            <a:r>
              <a:rPr lang="en-US" sz="2400" b="1" i="0" u="none">
                <a:solidFill>
                  <a:srgbClr val="0066FF"/>
                </a:solidFill>
                <a:latin typeface="Arial"/>
                <a:ea typeface="Arial"/>
                <a:cs typeface="Arial"/>
                <a:sym typeface="Arial"/>
              </a:rPr>
              <a:t>Blue</a:t>
            </a:r>
            <a:r>
              <a:rPr lang="en-US" sz="2400" b="1" i="0" u="none">
                <a:solidFill>
                  <a:srgbClr val="006600"/>
                </a:solidFill>
                <a:latin typeface="Arial"/>
                <a:ea typeface="Arial"/>
                <a:cs typeface="Arial"/>
                <a:sym typeface="Arial"/>
              </a:rPr>
              <a:t>/</a:t>
            </a:r>
            <a:r>
              <a:rPr lang="en-US" sz="2400" b="1" i="0" u="none">
                <a:solidFill>
                  <a:srgbClr val="FFCC00"/>
                </a:solidFill>
                <a:latin typeface="Arial"/>
                <a:ea typeface="Arial"/>
                <a:cs typeface="Arial"/>
                <a:sym typeface="Arial"/>
              </a:rPr>
              <a:t>Gold</a:t>
            </a:r>
            <a:endParaRPr/>
          </a:p>
          <a:p>
            <a:pPr marL="2057400" lvl="4" indent="-22860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Macaw</a:t>
            </a:r>
            <a:endParaRPr/>
          </a:p>
        </p:txBody>
      </p:sp>
      <p:pic>
        <p:nvPicPr>
          <p:cNvPr id="235" name="Google Shape;235;p30" descr="gal07"/>
          <p:cNvPicPr preferRelativeResize="0"/>
          <p:nvPr/>
        </p:nvPicPr>
        <p:blipFill rotWithShape="1">
          <a:blip r:embed="rId3">
            <a:alphaModFix/>
          </a:blip>
          <a:srcRect/>
          <a:stretch/>
        </p:blipFill>
        <p:spPr>
          <a:xfrm>
            <a:off x="6553200" y="2514600"/>
            <a:ext cx="2209800" cy="1416050"/>
          </a:xfrm>
          <a:prstGeom prst="rect">
            <a:avLst/>
          </a:prstGeom>
          <a:noFill/>
          <a:ln>
            <a:noFill/>
          </a:ln>
        </p:spPr>
      </p:pic>
      <p:pic>
        <p:nvPicPr>
          <p:cNvPr id="236" name="Google Shape;236;p30" descr="KCH%2520Sarawak%2520-%2520Bako%2520National%2520Park%2520-%2520Tropical%2520rainforest2%25201_b"/>
          <p:cNvPicPr preferRelativeResize="0"/>
          <p:nvPr/>
        </p:nvPicPr>
        <p:blipFill rotWithShape="1">
          <a:blip r:embed="rId4">
            <a:alphaModFix/>
          </a:blip>
          <a:srcRect/>
          <a:stretch/>
        </p:blipFill>
        <p:spPr>
          <a:xfrm>
            <a:off x="5486400" y="4419600"/>
            <a:ext cx="2362200" cy="1543050"/>
          </a:xfrm>
          <a:prstGeom prst="rect">
            <a:avLst/>
          </a:prstGeom>
          <a:noFill/>
          <a:ln>
            <a:noFill/>
          </a:ln>
        </p:spPr>
      </p:pic>
      <p:pic>
        <p:nvPicPr>
          <p:cNvPr id="237" name="Google Shape;237;p30" descr="blue_poison_dart_frog"/>
          <p:cNvPicPr preferRelativeResize="0"/>
          <p:nvPr/>
        </p:nvPicPr>
        <p:blipFill rotWithShape="1">
          <a:blip r:embed="rId5">
            <a:alphaModFix/>
          </a:blip>
          <a:srcRect/>
          <a:stretch/>
        </p:blipFill>
        <p:spPr>
          <a:xfrm>
            <a:off x="2438400" y="1600200"/>
            <a:ext cx="2619375" cy="1876425"/>
          </a:xfrm>
          <a:prstGeom prst="rect">
            <a:avLst/>
          </a:prstGeom>
          <a:noFill/>
          <a:ln>
            <a:noFill/>
          </a:ln>
        </p:spPr>
      </p:pic>
      <p:pic>
        <p:nvPicPr>
          <p:cNvPr id="238" name="Google Shape;238;p30" descr="Blue &amp; Gold Macaw"/>
          <p:cNvPicPr preferRelativeResize="0"/>
          <p:nvPr/>
        </p:nvPicPr>
        <p:blipFill rotWithShape="1">
          <a:blip r:embed="rId6">
            <a:alphaModFix/>
          </a:blip>
          <a:srcRect/>
          <a:stretch/>
        </p:blipFill>
        <p:spPr>
          <a:xfrm>
            <a:off x="2819400" y="3581400"/>
            <a:ext cx="1419225" cy="2857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2703512" y="274637"/>
            <a:ext cx="6316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Amazon Rainforest</a:t>
            </a:r>
            <a:endParaRPr/>
          </a:p>
        </p:txBody>
      </p:sp>
      <p:sp>
        <p:nvSpPr>
          <p:cNvPr id="245" name="Google Shape;245;p31"/>
          <p:cNvSpPr txBox="1">
            <a:spLocks noGrp="1"/>
          </p:cNvSpPr>
          <p:nvPr>
            <p:ph type="body" idx="1"/>
          </p:nvPr>
        </p:nvSpPr>
        <p:spPr>
          <a:xfrm>
            <a:off x="2693987" y="1600200"/>
            <a:ext cx="63261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6" name="Google Shape;246;p31"/>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fld id="{00000000-1234-1234-1234-123412341234}" type="slidenum">
              <a:rPr lang="en-US"/>
              <a:t>18</a:t>
            </a:fld>
            <a:endParaRPr/>
          </a:p>
        </p:txBody>
      </p:sp>
      <p:pic>
        <p:nvPicPr>
          <p:cNvPr id="247" name="Google Shape;247;p31" descr="10 Mind Blowing Facts About The Amazon Rainforest&#10;&#10;Have a suggestion for a future video?&#10;Leave a comment or send us a tweet!&#10;&#10;Twitter : http://www.twitter.com/BrainFoodYT&#10;Facebook : http://www.facebook.com/BrainFoodYT&#10;&#10;---&#10;&#10;Sources: TBC" title="10 Mind Blowing Facts About The Amazon Rainforest">
            <a:hlinkClick r:id="rId3"/>
          </p:cNvPr>
          <p:cNvPicPr preferRelativeResize="0"/>
          <p:nvPr/>
        </p:nvPicPr>
        <p:blipFill>
          <a:blip r:embed="rId4">
            <a:alphaModFix/>
          </a:blip>
          <a:stretch>
            <a:fillRect/>
          </a:stretch>
        </p:blipFill>
        <p:spPr>
          <a:xfrm>
            <a:off x="2956325" y="1813325"/>
            <a:ext cx="5337176" cy="4002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2"/>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19</a:t>
            </a:fld>
            <a:endParaRPr/>
          </a:p>
        </p:txBody>
      </p:sp>
      <p:sp>
        <p:nvSpPr>
          <p:cNvPr id="254" name="Google Shape;254;p32"/>
          <p:cNvSpPr txBox="1">
            <a:spLocks noGrp="1"/>
          </p:cNvSpPr>
          <p:nvPr>
            <p:ph type="title"/>
          </p:nvPr>
        </p:nvSpPr>
        <p:spPr>
          <a:xfrm>
            <a:off x="2703512" y="809625"/>
            <a:ext cx="6316662" cy="608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008000"/>
                </a:solidFill>
                <a:latin typeface="Times New Roman"/>
                <a:ea typeface="Times New Roman"/>
                <a:cs typeface="Times New Roman"/>
                <a:sym typeface="Times New Roman"/>
              </a:rPr>
              <a:t>Savannah</a:t>
            </a:r>
            <a:endParaRPr/>
          </a:p>
        </p:txBody>
      </p:sp>
      <p:sp>
        <p:nvSpPr>
          <p:cNvPr id="255" name="Google Shape;255;p32"/>
          <p:cNvSpPr txBox="1">
            <a:spLocks noGrp="1"/>
          </p:cNvSpPr>
          <p:nvPr>
            <p:ph type="body" idx="1"/>
          </p:nvPr>
        </p:nvSpPr>
        <p:spPr>
          <a:xfrm>
            <a:off x="2693987" y="1600200"/>
            <a:ext cx="6326187" cy="4525962"/>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Arial"/>
              <a:buChar char="•"/>
            </a:pPr>
            <a:r>
              <a:rPr lang="en-US" sz="2400" b="1" i="0" u="none">
                <a:solidFill>
                  <a:srgbClr val="006600"/>
                </a:solidFill>
                <a:latin typeface="Arial"/>
                <a:ea typeface="Arial"/>
                <a:cs typeface="Arial"/>
                <a:sym typeface="Arial"/>
              </a:rPr>
              <a:t>The area between a </a:t>
            </a:r>
            <a:r>
              <a:rPr lang="en-US" sz="2400" b="1" i="0" u="none">
                <a:solidFill>
                  <a:srgbClr val="0066FF"/>
                </a:solidFill>
                <a:latin typeface="Arial"/>
                <a:ea typeface="Arial"/>
                <a:cs typeface="Arial"/>
                <a:sym typeface="Arial"/>
              </a:rPr>
              <a:t>rain</a:t>
            </a:r>
            <a:r>
              <a:rPr lang="en-US" sz="2400" b="1" i="0" u="none">
                <a:solidFill>
                  <a:srgbClr val="006600"/>
                </a:solidFill>
                <a:latin typeface="Arial"/>
                <a:ea typeface="Arial"/>
                <a:cs typeface="Arial"/>
                <a:sym typeface="Arial"/>
              </a:rPr>
              <a:t>forest and </a:t>
            </a:r>
            <a:r>
              <a:rPr lang="en-US" sz="2400" b="1" i="0" u="none">
                <a:solidFill>
                  <a:srgbClr val="996600"/>
                </a:solidFill>
                <a:latin typeface="Arial"/>
                <a:ea typeface="Arial"/>
                <a:cs typeface="Arial"/>
                <a:sym typeface="Arial"/>
              </a:rPr>
              <a:t>desert.</a:t>
            </a:r>
            <a:endParaRPr/>
          </a:p>
          <a:p>
            <a:pPr marL="457200" lvl="0" indent="-342900" algn="l" rtl="0">
              <a:lnSpc>
                <a:spcPct val="100000"/>
              </a:lnSpc>
              <a:spcBef>
                <a:spcPts val="0"/>
              </a:spcBef>
              <a:spcAft>
                <a:spcPts val="0"/>
              </a:spcAft>
              <a:buClr>
                <a:srgbClr val="006600"/>
              </a:buClr>
              <a:buSzPts val="1800"/>
              <a:buChar char="•"/>
            </a:pPr>
            <a:r>
              <a:rPr lang="en-US" b="1">
                <a:solidFill>
                  <a:srgbClr val="006600"/>
                </a:solidFill>
              </a:rPr>
              <a:t>Grassland region with scattered trees</a:t>
            </a:r>
            <a:endParaRPr b="1">
              <a:solidFill>
                <a:srgbClr val="006600"/>
              </a:solidFill>
            </a:endParaRPr>
          </a:p>
          <a:p>
            <a:pPr marL="457200" lvl="0" indent="-342900" algn="l" rtl="0">
              <a:lnSpc>
                <a:spcPct val="100000"/>
              </a:lnSpc>
              <a:spcBef>
                <a:spcPts val="0"/>
              </a:spcBef>
              <a:spcAft>
                <a:spcPts val="0"/>
              </a:spcAft>
              <a:buClr>
                <a:srgbClr val="006600"/>
              </a:buClr>
              <a:buSzPts val="1800"/>
              <a:buChar char="•"/>
            </a:pPr>
            <a:r>
              <a:rPr lang="en-US" b="1">
                <a:solidFill>
                  <a:srgbClr val="006600"/>
                </a:solidFill>
              </a:rPr>
              <a:t>Rainfall is seasonal</a:t>
            </a:r>
            <a:endParaRPr b="1">
              <a:solidFill>
                <a:srgbClr val="006600"/>
              </a:solidFill>
            </a:endParaRPr>
          </a:p>
        </p:txBody>
      </p:sp>
      <p:pic>
        <p:nvPicPr>
          <p:cNvPr id="256" name="Google Shape;256;p32" descr="savanna3_lg"/>
          <p:cNvPicPr preferRelativeResize="0"/>
          <p:nvPr/>
        </p:nvPicPr>
        <p:blipFill rotWithShape="1">
          <a:blip r:embed="rId3">
            <a:alphaModFix/>
          </a:blip>
          <a:srcRect/>
          <a:stretch/>
        </p:blipFill>
        <p:spPr>
          <a:xfrm>
            <a:off x="3124200" y="3429000"/>
            <a:ext cx="3552825" cy="2400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a:t>
            </a:fld>
            <a:endParaRPr/>
          </a:p>
        </p:txBody>
      </p:sp>
      <p:sp>
        <p:nvSpPr>
          <p:cNvPr id="103" name="Google Shape;103;p15"/>
          <p:cNvSpPr txBox="1"/>
          <p:nvPr/>
        </p:nvSpPr>
        <p:spPr>
          <a:xfrm>
            <a:off x="0" y="4114800"/>
            <a:ext cx="9144000" cy="2484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Verdana"/>
              <a:buNone/>
            </a:pPr>
            <a:r>
              <a:rPr lang="en-US" sz="4000" b="0" i="0" u="none" strike="noStrike" cap="none">
                <a:solidFill>
                  <a:schemeClr val="dk1"/>
                </a:solidFill>
                <a:latin typeface="Verdana"/>
                <a:ea typeface="Verdana"/>
                <a:cs typeface="Verdana"/>
                <a:sym typeface="Verdana"/>
              </a:rPr>
              <a:t> </a:t>
            </a:r>
            <a:endParaRPr/>
          </a:p>
        </p:txBody>
      </p:sp>
      <p:sp>
        <p:nvSpPr>
          <p:cNvPr id="104" name="Google Shape;104;p15"/>
          <p:cNvSpPr txBox="1"/>
          <p:nvPr/>
        </p:nvSpPr>
        <p:spPr>
          <a:xfrm>
            <a:off x="4191000" y="228600"/>
            <a:ext cx="3756025" cy="823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4800"/>
              <a:buFont typeface="Times New Roman"/>
              <a:buNone/>
            </a:pPr>
            <a:r>
              <a:rPr lang="en-US" sz="4800" b="1" i="0" u="none" strike="noStrike" cap="none">
                <a:solidFill>
                  <a:srgbClr val="008000"/>
                </a:solidFill>
                <a:latin typeface="Times New Roman"/>
                <a:ea typeface="Times New Roman"/>
                <a:cs typeface="Times New Roman"/>
                <a:sym typeface="Times New Roman"/>
              </a:rPr>
              <a:t>Satellite View</a:t>
            </a:r>
            <a:endParaRPr/>
          </a:p>
        </p:txBody>
      </p:sp>
      <p:pic>
        <p:nvPicPr>
          <p:cNvPr id="105" name="Google Shape;105;p15" descr="In Affiliation with AllPosters.com"/>
          <p:cNvPicPr preferRelativeResize="0"/>
          <p:nvPr/>
        </p:nvPicPr>
        <p:blipFill rotWithShape="1">
          <a:blip r:embed="rId3">
            <a:alphaModFix/>
          </a:blip>
          <a:srcRect/>
          <a:stretch/>
        </p:blipFill>
        <p:spPr>
          <a:xfrm>
            <a:off x="4267200" y="1066800"/>
            <a:ext cx="3797300" cy="5181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20</a:t>
            </a:fld>
            <a:endParaRPr/>
          </a:p>
        </p:txBody>
      </p:sp>
      <p:sp>
        <p:nvSpPr>
          <p:cNvPr id="263" name="Google Shape;263;p33"/>
          <p:cNvSpPr txBox="1">
            <a:spLocks noGrp="1"/>
          </p:cNvSpPr>
          <p:nvPr>
            <p:ph type="title"/>
          </p:nvPr>
        </p:nvSpPr>
        <p:spPr>
          <a:xfrm>
            <a:off x="228600" y="381000"/>
            <a:ext cx="6734175" cy="608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008000"/>
                </a:solidFill>
                <a:latin typeface="Times New Roman"/>
                <a:ea typeface="Times New Roman"/>
                <a:cs typeface="Times New Roman"/>
                <a:sym typeface="Times New Roman"/>
              </a:rPr>
              <a:t>Alpine Mountains</a:t>
            </a:r>
            <a:endParaRPr/>
          </a:p>
        </p:txBody>
      </p:sp>
      <p:sp>
        <p:nvSpPr>
          <p:cNvPr id="264" name="Google Shape;264;p33"/>
          <p:cNvSpPr txBox="1"/>
          <p:nvPr/>
        </p:nvSpPr>
        <p:spPr>
          <a:xfrm>
            <a:off x="0" y="2133600"/>
            <a:ext cx="7467600" cy="869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90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 </a:t>
            </a:r>
            <a:endParaRPr/>
          </a:p>
        </p:txBody>
      </p:sp>
      <p:pic>
        <p:nvPicPr>
          <p:cNvPr id="265" name="Google Shape;265;p33" descr="sa_cont"/>
          <p:cNvPicPr preferRelativeResize="0"/>
          <p:nvPr/>
        </p:nvPicPr>
        <p:blipFill rotWithShape="1">
          <a:blip r:embed="rId3">
            <a:alphaModFix/>
          </a:blip>
          <a:srcRect/>
          <a:stretch/>
        </p:blipFill>
        <p:spPr>
          <a:xfrm>
            <a:off x="6477000" y="1371600"/>
            <a:ext cx="2257425" cy="3200400"/>
          </a:xfrm>
          <a:prstGeom prst="rect">
            <a:avLst/>
          </a:prstGeom>
          <a:noFill/>
          <a:ln>
            <a:noFill/>
          </a:ln>
        </p:spPr>
      </p:pic>
      <p:sp>
        <p:nvSpPr>
          <p:cNvPr id="266" name="Google Shape;266;p33"/>
          <p:cNvSpPr txBox="1"/>
          <p:nvPr/>
        </p:nvSpPr>
        <p:spPr>
          <a:xfrm>
            <a:off x="2286000" y="1600200"/>
            <a:ext cx="4191000" cy="49977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6600"/>
              </a:buClr>
              <a:buSzPts val="2400"/>
              <a:buChar char="●"/>
            </a:pPr>
            <a:r>
              <a:rPr lang="en-US" sz="2400" b="1">
                <a:solidFill>
                  <a:srgbClr val="006600"/>
                </a:solidFill>
              </a:rPr>
              <a:t>The world's longest above-water mountain range (4,350 miles long)</a:t>
            </a:r>
            <a:endParaRPr sz="2400" b="1">
              <a:solidFill>
                <a:srgbClr val="006600"/>
              </a:solidFill>
            </a:endParaRPr>
          </a:p>
          <a:p>
            <a:pPr marL="457200" marR="0" lvl="0" indent="-381000" algn="l" rtl="0">
              <a:lnSpc>
                <a:spcPct val="100000"/>
              </a:lnSpc>
              <a:spcBef>
                <a:spcPts val="0"/>
              </a:spcBef>
              <a:spcAft>
                <a:spcPts val="0"/>
              </a:spcAft>
              <a:buClr>
                <a:srgbClr val="006600"/>
              </a:buClr>
              <a:buSzPts val="2400"/>
              <a:buChar char="●"/>
            </a:pPr>
            <a:r>
              <a:rPr lang="en-US" sz="2400" b="1">
                <a:solidFill>
                  <a:srgbClr val="006600"/>
                </a:solidFill>
              </a:rPr>
              <a:t>Runs through 7 countries</a:t>
            </a:r>
            <a:endParaRPr sz="2400" b="1">
              <a:solidFill>
                <a:srgbClr val="006600"/>
              </a:solidFill>
            </a:endParaRPr>
          </a:p>
          <a:p>
            <a:pPr marL="457200" marR="0" lvl="0" indent="-381000" algn="l" rtl="0">
              <a:lnSpc>
                <a:spcPct val="100000"/>
              </a:lnSpc>
              <a:spcBef>
                <a:spcPts val="0"/>
              </a:spcBef>
              <a:spcAft>
                <a:spcPts val="0"/>
              </a:spcAft>
              <a:buClr>
                <a:srgbClr val="006600"/>
              </a:buClr>
              <a:buSzPts val="2400"/>
              <a:buChar char="●"/>
            </a:pPr>
            <a:r>
              <a:rPr lang="en-US" sz="2400" b="1">
                <a:solidFill>
                  <a:srgbClr val="006600"/>
                </a:solidFill>
              </a:rPr>
              <a:t>Many different climatic conditions ranging from very cold to warm, tropical climate</a:t>
            </a:r>
            <a:endParaRPr sz="2400" b="1">
              <a:solidFill>
                <a:srgbClr val="006600"/>
              </a:solidFill>
            </a:endParaRPr>
          </a:p>
          <a:p>
            <a:pPr marL="457200" marR="0" lvl="0" indent="-381000" algn="l" rtl="0">
              <a:lnSpc>
                <a:spcPct val="100000"/>
              </a:lnSpc>
              <a:spcBef>
                <a:spcPts val="0"/>
              </a:spcBef>
              <a:spcAft>
                <a:spcPts val="0"/>
              </a:spcAft>
              <a:buClr>
                <a:srgbClr val="006600"/>
              </a:buClr>
              <a:buSzPts val="2400"/>
              <a:buChar char="●"/>
            </a:pPr>
            <a:r>
              <a:rPr lang="en-US" sz="2400" b="1">
                <a:solidFill>
                  <a:srgbClr val="006600"/>
                </a:solidFill>
              </a:rPr>
              <a:t>Includes several active volcanos</a:t>
            </a:r>
            <a:endParaRPr sz="2400" b="1">
              <a:solidFill>
                <a:srgbClr val="006600"/>
              </a:solidFill>
            </a:endParaRPr>
          </a:p>
          <a:p>
            <a:pPr marL="0" marR="0" lvl="0" indent="0" algn="l" rtl="0">
              <a:lnSpc>
                <a:spcPct val="100000"/>
              </a:lnSpc>
              <a:spcBef>
                <a:spcPts val="0"/>
              </a:spcBef>
              <a:spcAft>
                <a:spcPts val="0"/>
              </a:spcAft>
              <a:buClr>
                <a:schemeClr val="dk1"/>
              </a:buClr>
              <a:buSzPts val="2400"/>
              <a:buFont typeface="Arial"/>
              <a:buNone/>
            </a:pPr>
            <a:endParaRPr sz="2400" b="1">
              <a:solidFill>
                <a:srgbClr val="006600"/>
              </a:solidFill>
            </a:endParaRPr>
          </a:p>
          <a:p>
            <a:pPr marL="0" marR="0" lvl="0" indent="0" algn="l" rtl="0">
              <a:lnSpc>
                <a:spcPct val="100000"/>
              </a:lnSpc>
              <a:spcBef>
                <a:spcPts val="0"/>
              </a:spcBef>
              <a:spcAft>
                <a:spcPts val="0"/>
              </a:spcAft>
              <a:buNone/>
            </a:pPr>
            <a:endParaRPr sz="2400" b="1" i="0" u="none">
              <a:solidFill>
                <a:srgbClr val="0066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a:spLocks noGrp="1"/>
          </p:cNvSpPr>
          <p:nvPr>
            <p:ph type="title"/>
          </p:nvPr>
        </p:nvSpPr>
        <p:spPr>
          <a:xfrm>
            <a:off x="2703512" y="274637"/>
            <a:ext cx="63168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Death Road</a:t>
            </a:r>
            <a:endParaRPr/>
          </a:p>
        </p:txBody>
      </p:sp>
      <p:sp>
        <p:nvSpPr>
          <p:cNvPr id="273" name="Google Shape;273;p34"/>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fld id="{00000000-1234-1234-1234-123412341234}" type="slidenum">
              <a:rPr lang="en-US"/>
              <a:t>21</a:t>
            </a:fld>
            <a:endParaRPr/>
          </a:p>
        </p:txBody>
      </p:sp>
      <p:pic>
        <p:nvPicPr>
          <p:cNvPr id="274" name="Google Shape;274;p34" descr="Road - a thing in itself unsafe . But there is in the world a very dangerous road . Such as the old road in the Bolivian province of Yungas (North Yungas Road). Many consider it the most dangerous in the world. And was referred to as &quot;Dear death.&quot;&#10;&#10;On this stretch of about 70 kilometers, connecting La Paz and Coroico , annually more than 25 cars broken , killed 100-200 people . According to one source, the road was built in the 1930s, Paraguayan prisoners. Others say that here in the 70s last century, the American construction company worked .&#10;&#10;The road descends from a height of 3600 meters to 330 meters above sea level . It is very steep slopes, slippery and dirty carpet. Places on this winding and extremely narrow &quot; road &quot; can not pass two cars - you need to stop, go ahead, understand and agree.&#10;&#10;Driving along this road , you can observe the traces that were left there occurred an accident - truck and car parts , broken trees , etc.&#10;&#10;But this road and continue to ride on buses and truck laden as it is the only way by which you can get from g.La Paz to Coroico . Goals packed buses transporting locals , despite the weather conditions . Very often this part of the planet covered by a dense fog that rises from the lowlands and valleys greatly limits visibility. Because tropical rains here too often collapses happen ." title="The Most Dangerous Roads In The World / 'The Road Of Death' / Bolivia">
            <a:hlinkClick r:id="rId3"/>
          </p:cNvPr>
          <p:cNvPicPr preferRelativeResize="0"/>
          <p:nvPr/>
        </p:nvPicPr>
        <p:blipFill>
          <a:blip r:embed="rId4">
            <a:alphaModFix/>
          </a:blip>
          <a:stretch>
            <a:fillRect/>
          </a:stretch>
        </p:blipFill>
        <p:spPr>
          <a:xfrm>
            <a:off x="2915100" y="1714512"/>
            <a:ext cx="45720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79"/>
        <p:cNvGrpSpPr/>
        <p:nvPr/>
      </p:nvGrpSpPr>
      <p:grpSpPr>
        <a:xfrm>
          <a:off x="0" y="0"/>
          <a:ext cx="0" cy="0"/>
          <a:chOff x="0" y="0"/>
          <a:chExt cx="0" cy="0"/>
        </a:xfrm>
      </p:grpSpPr>
      <p:sp>
        <p:nvSpPr>
          <p:cNvPr id="280" name="Google Shape;280;p35"/>
          <p:cNvSpPr txBox="1">
            <a:spLocks noGrp="1"/>
          </p:cNvSpPr>
          <p:nvPr>
            <p:ph type="title"/>
          </p:nvPr>
        </p:nvSpPr>
        <p:spPr>
          <a:xfrm>
            <a:off x="282196" y="274625"/>
            <a:ext cx="87381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b="1"/>
              <a:t>Patagonia Region</a:t>
            </a:r>
            <a:endParaRPr sz="4800" b="1"/>
          </a:p>
        </p:txBody>
      </p:sp>
      <p:sp>
        <p:nvSpPr>
          <p:cNvPr id="281" name="Google Shape;281;p35"/>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82" name="Google Shape;282;p35"/>
          <p:cNvPicPr preferRelativeResize="0"/>
          <p:nvPr/>
        </p:nvPicPr>
        <p:blipFill>
          <a:blip r:embed="rId3">
            <a:alphaModFix/>
          </a:blip>
          <a:stretch>
            <a:fillRect/>
          </a:stretch>
        </p:blipFill>
        <p:spPr>
          <a:xfrm>
            <a:off x="3449175" y="1585750"/>
            <a:ext cx="3295843" cy="5135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87"/>
        <p:cNvGrpSpPr/>
        <p:nvPr/>
      </p:nvGrpSpPr>
      <p:grpSpPr>
        <a:xfrm>
          <a:off x="0" y="0"/>
          <a:ext cx="0" cy="0"/>
          <a:chOff x="0" y="0"/>
          <a:chExt cx="0" cy="0"/>
        </a:xfrm>
      </p:grpSpPr>
      <p:sp>
        <p:nvSpPr>
          <p:cNvPr id="288" name="Google Shape;288;p36"/>
          <p:cNvSpPr txBox="1">
            <a:spLocks noGrp="1"/>
          </p:cNvSpPr>
          <p:nvPr>
            <p:ph type="title"/>
          </p:nvPr>
        </p:nvSpPr>
        <p:spPr>
          <a:xfrm>
            <a:off x="282196" y="274625"/>
            <a:ext cx="87381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b="1"/>
              <a:t>Patagonia Region</a:t>
            </a:r>
            <a:endParaRPr sz="4800" b="1"/>
          </a:p>
        </p:txBody>
      </p:sp>
      <p:sp>
        <p:nvSpPr>
          <p:cNvPr id="289" name="Google Shape;289;p36"/>
          <p:cNvSpPr txBox="1">
            <a:spLocks noGrp="1"/>
          </p:cNvSpPr>
          <p:nvPr>
            <p:ph type="body" idx="1"/>
          </p:nvPr>
        </p:nvSpPr>
        <p:spPr>
          <a:xfrm>
            <a:off x="282074" y="1600200"/>
            <a:ext cx="8738100" cy="45261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A sparsely populated region at the southern end of South America, shared by Argentina and Chile</a:t>
            </a:r>
            <a:endParaRPr/>
          </a:p>
          <a:p>
            <a:pPr marL="457200" lvl="0" indent="-342900" algn="l" rtl="0">
              <a:spcBef>
                <a:spcPts val="0"/>
              </a:spcBef>
              <a:spcAft>
                <a:spcPts val="0"/>
              </a:spcAft>
              <a:buSzPts val="1800"/>
              <a:buChar char="❖"/>
            </a:pPr>
            <a:r>
              <a:rPr lang="en-US"/>
              <a:t>Made up of mountains and the deserts, pampas and grasslands</a:t>
            </a:r>
            <a:endParaRPr/>
          </a:p>
          <a:p>
            <a:pPr marL="457200" lvl="0" indent="-342900" algn="l" rtl="0">
              <a:spcBef>
                <a:spcPts val="0"/>
              </a:spcBef>
              <a:spcAft>
                <a:spcPts val="0"/>
              </a:spcAft>
              <a:buSzPts val="1800"/>
              <a:buChar char="❖"/>
            </a:pPr>
            <a:r>
              <a:rPr lang="en-US"/>
              <a:t>Patagonia is one of the few regions with coasts on three oceans (Atlantic, Pacific and Southern Oceans)</a:t>
            </a:r>
            <a:endParaRPr/>
          </a:p>
          <a:p>
            <a:pPr marL="457200" lvl="0" indent="-342900" algn="l" rtl="0">
              <a:spcBef>
                <a:spcPts val="0"/>
              </a:spcBef>
              <a:spcAft>
                <a:spcPts val="0"/>
              </a:spcAft>
              <a:buSzPts val="1800"/>
              <a:buChar char="❖"/>
            </a:pPr>
            <a:r>
              <a:rPr lang="en-US"/>
              <a:t>Its stunning landscape makes it a popular tourist destination</a:t>
            </a:r>
            <a:endParaRPr/>
          </a:p>
          <a:p>
            <a:pPr marL="0" lvl="0" indent="0" algn="l" rtl="0">
              <a:spcBef>
                <a:spcPts val="360"/>
              </a:spcBef>
              <a:spcAft>
                <a:spcPts val="0"/>
              </a:spcAft>
              <a:buNone/>
            </a:pPr>
            <a:endParaRPr/>
          </a:p>
        </p:txBody>
      </p:sp>
      <p:sp>
        <p:nvSpPr>
          <p:cNvPr id="290" name="Google Shape;290;p36"/>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fld id="{00000000-1234-1234-1234-123412341234}" type="slidenum">
              <a:rPr lang="en-US"/>
              <a:t>23</a:t>
            </a:fld>
            <a:endParaRPr/>
          </a:p>
        </p:txBody>
      </p:sp>
      <p:pic>
        <p:nvPicPr>
          <p:cNvPr id="291" name="Google Shape;291;p36"/>
          <p:cNvPicPr preferRelativeResize="0"/>
          <p:nvPr/>
        </p:nvPicPr>
        <p:blipFill>
          <a:blip r:embed="rId3">
            <a:alphaModFix/>
          </a:blip>
          <a:stretch>
            <a:fillRect/>
          </a:stretch>
        </p:blipFill>
        <p:spPr>
          <a:xfrm>
            <a:off x="465700" y="4302150"/>
            <a:ext cx="3359975" cy="2419175"/>
          </a:xfrm>
          <a:prstGeom prst="rect">
            <a:avLst/>
          </a:prstGeom>
          <a:noFill/>
          <a:ln>
            <a:noFill/>
          </a:ln>
        </p:spPr>
      </p:pic>
      <p:pic>
        <p:nvPicPr>
          <p:cNvPr id="292" name="Google Shape;292;p36"/>
          <p:cNvPicPr preferRelativeResize="0"/>
          <p:nvPr/>
        </p:nvPicPr>
        <p:blipFill>
          <a:blip r:embed="rId4">
            <a:alphaModFix/>
          </a:blip>
          <a:stretch>
            <a:fillRect/>
          </a:stretch>
        </p:blipFill>
        <p:spPr>
          <a:xfrm>
            <a:off x="4719344" y="4368919"/>
            <a:ext cx="3478500" cy="2285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282196" y="274625"/>
            <a:ext cx="87381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b="1"/>
              <a:t>Patagonia Region</a:t>
            </a:r>
            <a:endParaRPr sz="4800" b="1"/>
          </a:p>
        </p:txBody>
      </p:sp>
      <p:sp>
        <p:nvSpPr>
          <p:cNvPr id="299" name="Google Shape;299;p37"/>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00" name="Google Shape;300;p37"/>
          <p:cNvPicPr preferRelativeResize="0"/>
          <p:nvPr/>
        </p:nvPicPr>
        <p:blipFill>
          <a:blip r:embed="rId3">
            <a:alphaModFix/>
          </a:blip>
          <a:stretch>
            <a:fillRect/>
          </a:stretch>
        </p:blipFill>
        <p:spPr>
          <a:xfrm>
            <a:off x="152400" y="1570025"/>
            <a:ext cx="3454224" cy="2763375"/>
          </a:xfrm>
          <a:prstGeom prst="rect">
            <a:avLst/>
          </a:prstGeom>
          <a:noFill/>
          <a:ln>
            <a:noFill/>
          </a:ln>
        </p:spPr>
      </p:pic>
      <p:pic>
        <p:nvPicPr>
          <p:cNvPr id="301" name="Google Shape;301;p37"/>
          <p:cNvPicPr preferRelativeResize="0"/>
          <p:nvPr/>
        </p:nvPicPr>
        <p:blipFill>
          <a:blip r:embed="rId4">
            <a:alphaModFix/>
          </a:blip>
          <a:stretch>
            <a:fillRect/>
          </a:stretch>
        </p:blipFill>
        <p:spPr>
          <a:xfrm>
            <a:off x="3787725" y="2829376"/>
            <a:ext cx="4745099" cy="3163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306"/>
        <p:cNvGrpSpPr/>
        <p:nvPr/>
      </p:nvGrpSpPr>
      <p:grpSpPr>
        <a:xfrm>
          <a:off x="0" y="0"/>
          <a:ext cx="0" cy="0"/>
          <a:chOff x="0" y="0"/>
          <a:chExt cx="0" cy="0"/>
        </a:xfrm>
      </p:grpSpPr>
      <p:sp>
        <p:nvSpPr>
          <p:cNvPr id="307" name="Google Shape;307;p38"/>
          <p:cNvSpPr txBox="1">
            <a:spLocks noGrp="1"/>
          </p:cNvSpPr>
          <p:nvPr>
            <p:ph type="title"/>
          </p:nvPr>
        </p:nvSpPr>
        <p:spPr>
          <a:xfrm>
            <a:off x="282196" y="274625"/>
            <a:ext cx="8738100" cy="1143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800" b="1"/>
              <a:t>Patagonia Region</a:t>
            </a:r>
            <a:endParaRPr sz="4800" b="1"/>
          </a:p>
        </p:txBody>
      </p:sp>
      <p:sp>
        <p:nvSpPr>
          <p:cNvPr id="308" name="Google Shape;308;p38"/>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
        <p:nvSpPr>
          <p:cNvPr id="309" name="Google Shape;309;p38"/>
          <p:cNvSpPr txBox="1"/>
          <p:nvPr/>
        </p:nvSpPr>
        <p:spPr>
          <a:xfrm>
            <a:off x="687575" y="1847600"/>
            <a:ext cx="4636500" cy="356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2703512" y="274637"/>
            <a:ext cx="6316662"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400"/>
              <a:buFont typeface="Arial"/>
              <a:buNone/>
            </a:pPr>
            <a:r>
              <a:rPr lang="en-US" sz="4400" b="0" i="0" u="none">
                <a:solidFill>
                  <a:srgbClr val="000000"/>
                </a:solidFill>
                <a:latin typeface="Arial"/>
                <a:ea typeface="Arial"/>
                <a:cs typeface="Arial"/>
                <a:sym typeface="Arial"/>
              </a:rPr>
              <a:t>Summary</a:t>
            </a:r>
            <a:endParaRPr/>
          </a:p>
        </p:txBody>
      </p:sp>
      <p:sp>
        <p:nvSpPr>
          <p:cNvPr id="315" name="Google Shape;315;p39"/>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26</a:t>
            </a:fld>
            <a:endParaRPr/>
          </a:p>
        </p:txBody>
      </p:sp>
      <p:sp>
        <p:nvSpPr>
          <p:cNvPr id="316" name="Google Shape;316;p39"/>
          <p:cNvSpPr txBox="1"/>
          <p:nvPr/>
        </p:nvSpPr>
        <p:spPr>
          <a:xfrm>
            <a:off x="2362200" y="1828800"/>
            <a:ext cx="6324600" cy="181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Short Stack"/>
              <a:buNone/>
            </a:pPr>
            <a:r>
              <a:rPr lang="en-US" sz="2800" b="0" i="0" u="none">
                <a:solidFill>
                  <a:schemeClr val="dk1"/>
                </a:solidFill>
                <a:latin typeface="Short Stack"/>
                <a:ea typeface="Short Stack"/>
                <a:cs typeface="Short Stack"/>
                <a:sym typeface="Short Stack"/>
              </a:rPr>
              <a:t>South America has Earth’s longest mountain range, driest desert, biggest </a:t>
            </a:r>
            <a:r>
              <a:rPr lang="en-US" sz="2800">
                <a:solidFill>
                  <a:schemeClr val="dk1"/>
                </a:solidFill>
                <a:latin typeface="Short Stack"/>
                <a:ea typeface="Short Stack"/>
                <a:cs typeface="Short Stack"/>
                <a:sym typeface="Short Stack"/>
              </a:rPr>
              <a:t>rainforest</a:t>
            </a:r>
            <a:r>
              <a:rPr lang="en-US" sz="2800" b="0" i="0" u="none">
                <a:solidFill>
                  <a:schemeClr val="dk1"/>
                </a:solidFill>
                <a:latin typeface="Short Stack"/>
                <a:ea typeface="Short Stack"/>
                <a:cs typeface="Short Stack"/>
                <a:sym typeface="Short Stack"/>
              </a:rPr>
              <a:t>, and river with the most water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a:t>
            </a:fld>
            <a:endParaRPr/>
          </a:p>
        </p:txBody>
      </p:sp>
      <p:pic>
        <p:nvPicPr>
          <p:cNvPr id="111" name="Google Shape;111;p16"/>
          <p:cNvPicPr preferRelativeResize="0"/>
          <p:nvPr/>
        </p:nvPicPr>
        <p:blipFill rotWithShape="1">
          <a:blip r:embed="rId3">
            <a:alphaModFix/>
          </a:blip>
          <a:srcRect/>
          <a:stretch/>
        </p:blipFill>
        <p:spPr>
          <a:xfrm>
            <a:off x="3429000" y="0"/>
            <a:ext cx="4838700" cy="3352800"/>
          </a:xfrm>
          <a:prstGeom prst="rect">
            <a:avLst/>
          </a:prstGeom>
          <a:noFill/>
          <a:ln>
            <a:noFill/>
          </a:ln>
        </p:spPr>
      </p:pic>
      <p:sp>
        <p:nvSpPr>
          <p:cNvPr id="112" name="Google Shape;112;p16"/>
          <p:cNvSpPr txBox="1"/>
          <p:nvPr/>
        </p:nvSpPr>
        <p:spPr>
          <a:xfrm>
            <a:off x="2508250" y="3581400"/>
            <a:ext cx="6178550" cy="1676400"/>
          </a:xfrm>
          <a:prstGeom prst="rect">
            <a:avLst/>
          </a:prstGeom>
          <a:noFill/>
          <a:ln>
            <a:noFill/>
          </a:ln>
        </p:spPr>
        <p:txBody>
          <a:bodyPr spcFirstLastPara="1" wrap="square" lIns="91425" tIns="45700" rIns="91425" bIns="45700" anchor="t" anchorCtr="0">
            <a:noAutofit/>
          </a:bodyPr>
          <a:lstStyle/>
          <a:p>
            <a:pPr marL="0" marR="0" lvl="0" indent="-152400" algn="l" rtl="0">
              <a:lnSpc>
                <a:spcPct val="100000"/>
              </a:lnSpc>
              <a:spcBef>
                <a:spcPts val="0"/>
              </a:spcBef>
              <a:spcAft>
                <a:spcPts val="0"/>
              </a:spcAft>
              <a:buClr>
                <a:srgbClr val="000000"/>
              </a:buClr>
              <a:buSzPts val="2400"/>
              <a:buFont typeface="Short Stack"/>
              <a:buChar char="•"/>
            </a:pPr>
            <a:r>
              <a:rPr lang="en-US" sz="2400" b="0" i="0" u="none" strike="noStrike" cap="none">
                <a:solidFill>
                  <a:srgbClr val="000000"/>
                </a:solidFill>
                <a:latin typeface="Short Stack"/>
                <a:ea typeface="Short Stack"/>
                <a:cs typeface="Short Stack"/>
                <a:sym typeface="Short Stack"/>
              </a:rPr>
              <a:t>Prior to European colonization, the Incan Civilization was a dominant force in South America. </a:t>
            </a:r>
            <a:endParaRPr/>
          </a:p>
          <a:p>
            <a:pPr marL="0" marR="0" lvl="0" indent="-152400" algn="l" rtl="0">
              <a:lnSpc>
                <a:spcPct val="100000"/>
              </a:lnSpc>
              <a:spcBef>
                <a:spcPts val="0"/>
              </a:spcBef>
              <a:spcAft>
                <a:spcPts val="0"/>
              </a:spcAft>
              <a:buClr>
                <a:srgbClr val="000000"/>
              </a:buClr>
              <a:buSzPts val="2400"/>
              <a:buFont typeface="Short Stack"/>
              <a:buChar char="•"/>
            </a:pPr>
            <a:r>
              <a:rPr lang="en-US" sz="2400" b="0" i="0" u="none" strike="noStrike" cap="none">
                <a:solidFill>
                  <a:srgbClr val="000000"/>
                </a:solidFill>
                <a:latin typeface="Short Stack"/>
                <a:ea typeface="Short Stack"/>
                <a:cs typeface="Short Stack"/>
                <a:sym typeface="Short Stack"/>
              </a:rPr>
              <a:t>In the 1500's, Spain and Portugal colonized much of South America.</a:t>
            </a:r>
            <a:br>
              <a:rPr lang="en-US" sz="2400" b="0" i="0" u="none" strike="noStrike" cap="none">
                <a:solidFill>
                  <a:srgbClr val="000000"/>
                </a:solidFill>
                <a:latin typeface="Short Stack"/>
                <a:ea typeface="Short Stack"/>
                <a:cs typeface="Short Stack"/>
                <a:sym typeface="Short Stack"/>
              </a:rPr>
            </a:br>
            <a:br>
              <a:rPr lang="en-US" sz="2400" b="0" i="0" u="none" strike="noStrike" cap="none">
                <a:solidFill>
                  <a:srgbClr val="000000"/>
                </a:solidFill>
                <a:latin typeface="Short Stack"/>
                <a:ea typeface="Short Stack"/>
                <a:cs typeface="Short Stack"/>
                <a:sym typeface="Short Stack"/>
              </a:rPr>
            </a:br>
            <a:r>
              <a:rPr lang="en-US" sz="2400" b="0" i="0" u="none" strike="noStrike" cap="none">
                <a:solidFill>
                  <a:srgbClr val="000000"/>
                </a:solidFill>
                <a:latin typeface="Short Stack"/>
                <a:ea typeface="Short Stack"/>
                <a:cs typeface="Short Stack"/>
                <a:sym typeface="Short Stack"/>
              </a:rPr>
              <a:t> </a:t>
            </a:r>
            <a:endParaRPr/>
          </a:p>
        </p:txBody>
      </p:sp>
      <p:sp>
        <p:nvSpPr>
          <p:cNvPr id="113" name="Google Shape;113;p16"/>
          <p:cNvSpPr txBox="1"/>
          <p:nvPr/>
        </p:nvSpPr>
        <p:spPr>
          <a:xfrm>
            <a:off x="152400" y="533400"/>
            <a:ext cx="2819400" cy="1108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6600"/>
              <a:buFont typeface="Arial"/>
              <a:buNone/>
            </a:pPr>
            <a:r>
              <a:rPr lang="en-US" sz="6600" b="0" i="0" u="none" strike="noStrike" cap="none">
                <a:solidFill>
                  <a:schemeClr val="dk1"/>
                </a:solidFill>
                <a:latin typeface="Arial"/>
                <a:ea typeface="Arial"/>
                <a:cs typeface="Arial"/>
                <a:sym typeface="Arial"/>
              </a:rPr>
              <a:t>History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a:p>
        </p:txBody>
      </p:sp>
      <p:sp>
        <p:nvSpPr>
          <p:cNvPr id="119" name="Google Shape;119;p17"/>
          <p:cNvSpPr txBox="1"/>
          <p:nvPr/>
        </p:nvSpPr>
        <p:spPr>
          <a:xfrm>
            <a:off x="2852737" y="2209800"/>
            <a:ext cx="6324600" cy="2678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Short Stack"/>
              <a:buNone/>
            </a:pPr>
            <a:r>
              <a:rPr lang="en-US" sz="2400" b="0" i="0" u="none" strike="noStrike" cap="none">
                <a:solidFill>
                  <a:schemeClr val="dk1"/>
                </a:solidFill>
                <a:latin typeface="Short Stack"/>
                <a:ea typeface="Short Stack"/>
                <a:cs typeface="Short Stack"/>
                <a:sym typeface="Short Stack"/>
              </a:rPr>
              <a:t>It is politically divided into twelve sovereign states: </a:t>
            </a:r>
            <a:r>
              <a:rPr lang="en-US" sz="2400" b="0" i="0" u="sng" strike="noStrike" cap="none">
                <a:solidFill>
                  <a:schemeClr val="hlink"/>
                </a:solidFill>
                <a:latin typeface="Arial"/>
                <a:ea typeface="Arial"/>
                <a:cs typeface="Arial"/>
                <a:sym typeface="Arial"/>
                <a:hlinkClick r:id="rId3"/>
              </a:rPr>
              <a:t>Argentina</a:t>
            </a:r>
            <a:r>
              <a:rPr lang="en-US" sz="2400" b="0" i="0" u="none" strike="noStrike" cap="none">
                <a:solidFill>
                  <a:schemeClr val="dk1"/>
                </a:solidFill>
                <a:latin typeface="Short Stack"/>
                <a:ea typeface="Short Stack"/>
                <a:cs typeface="Short Stack"/>
                <a:sym typeface="Short Stack"/>
              </a:rPr>
              <a:t>, </a:t>
            </a:r>
            <a:r>
              <a:rPr lang="en-US" sz="2400" b="0" i="0" u="sng" strike="noStrike" cap="none">
                <a:solidFill>
                  <a:schemeClr val="hlink"/>
                </a:solidFill>
                <a:latin typeface="Arial"/>
                <a:ea typeface="Arial"/>
                <a:cs typeface="Arial"/>
                <a:sym typeface="Arial"/>
                <a:hlinkClick r:id="rId4"/>
              </a:rPr>
              <a:t>Bolivia</a:t>
            </a:r>
            <a:r>
              <a:rPr lang="en-US" sz="2400" b="0" i="0" u="none" strike="noStrike" cap="none">
                <a:solidFill>
                  <a:schemeClr val="dk1"/>
                </a:solidFill>
                <a:latin typeface="Short Stack"/>
                <a:ea typeface="Short Stack"/>
                <a:cs typeface="Short Stack"/>
                <a:sym typeface="Short Stack"/>
              </a:rPr>
              <a:t>, </a:t>
            </a:r>
            <a:r>
              <a:rPr lang="en-US" sz="2400" b="0" i="0" u="sng" strike="noStrike" cap="none">
                <a:solidFill>
                  <a:schemeClr val="hlink"/>
                </a:solidFill>
                <a:latin typeface="Arial"/>
                <a:ea typeface="Arial"/>
                <a:cs typeface="Arial"/>
                <a:sym typeface="Arial"/>
                <a:hlinkClick r:id="rId5"/>
              </a:rPr>
              <a:t>Brazil</a:t>
            </a:r>
            <a:r>
              <a:rPr lang="en-US" sz="2400" b="0" i="0" u="none" strike="noStrike" cap="none">
                <a:solidFill>
                  <a:schemeClr val="dk1"/>
                </a:solidFill>
                <a:latin typeface="Short Stack"/>
                <a:ea typeface="Short Stack"/>
                <a:cs typeface="Short Stack"/>
                <a:sym typeface="Short Stack"/>
              </a:rPr>
              <a:t>, </a:t>
            </a:r>
            <a:r>
              <a:rPr lang="en-US" sz="2400" b="0" i="0" u="sng" strike="noStrike" cap="none">
                <a:solidFill>
                  <a:schemeClr val="hlink"/>
                </a:solidFill>
                <a:latin typeface="Arial"/>
                <a:ea typeface="Arial"/>
                <a:cs typeface="Arial"/>
                <a:sym typeface="Arial"/>
                <a:hlinkClick r:id="rId6"/>
              </a:rPr>
              <a:t>Chile</a:t>
            </a:r>
            <a:r>
              <a:rPr lang="en-US" sz="2400" b="0" i="0" u="none" strike="noStrike" cap="none">
                <a:solidFill>
                  <a:schemeClr val="dk1"/>
                </a:solidFill>
                <a:latin typeface="Short Stack"/>
                <a:ea typeface="Short Stack"/>
                <a:cs typeface="Short Stack"/>
                <a:sym typeface="Short Stack"/>
              </a:rPr>
              <a:t>, Colombia, </a:t>
            </a:r>
            <a:r>
              <a:rPr lang="en-US" sz="2400" b="0" i="0" u="sng" strike="noStrike" cap="none">
                <a:solidFill>
                  <a:schemeClr val="hlink"/>
                </a:solidFill>
                <a:latin typeface="Arial"/>
                <a:ea typeface="Arial"/>
                <a:cs typeface="Arial"/>
                <a:sym typeface="Arial"/>
                <a:hlinkClick r:id="rId7"/>
              </a:rPr>
              <a:t>Ecuador</a:t>
            </a:r>
            <a:r>
              <a:rPr lang="en-US" sz="2400" b="0" i="0" u="none" strike="noStrike" cap="none">
                <a:solidFill>
                  <a:schemeClr val="dk1"/>
                </a:solidFill>
                <a:latin typeface="Short Stack"/>
                <a:ea typeface="Short Stack"/>
                <a:cs typeface="Short Stack"/>
                <a:sym typeface="Short Stack"/>
              </a:rPr>
              <a:t>, Guyana, </a:t>
            </a:r>
            <a:r>
              <a:rPr lang="en-US" sz="2400" b="0" i="0" u="sng" strike="noStrike" cap="none">
                <a:solidFill>
                  <a:schemeClr val="hlink"/>
                </a:solidFill>
                <a:latin typeface="Arial"/>
                <a:ea typeface="Arial"/>
                <a:cs typeface="Arial"/>
                <a:sym typeface="Arial"/>
                <a:hlinkClick r:id="rId8"/>
              </a:rPr>
              <a:t>Paraguay</a:t>
            </a:r>
            <a:r>
              <a:rPr lang="en-US" sz="2400" b="0" i="0" u="none" strike="noStrike" cap="none">
                <a:solidFill>
                  <a:schemeClr val="dk1"/>
                </a:solidFill>
                <a:latin typeface="Short Stack"/>
                <a:ea typeface="Short Stack"/>
                <a:cs typeface="Short Stack"/>
                <a:sym typeface="Short Stack"/>
              </a:rPr>
              <a:t>, </a:t>
            </a:r>
            <a:r>
              <a:rPr lang="en-US" sz="2400" b="0" i="0" u="sng" strike="noStrike" cap="none">
                <a:solidFill>
                  <a:schemeClr val="hlink"/>
                </a:solidFill>
                <a:latin typeface="Arial"/>
                <a:ea typeface="Arial"/>
                <a:cs typeface="Arial"/>
                <a:sym typeface="Arial"/>
                <a:hlinkClick r:id="rId9"/>
              </a:rPr>
              <a:t>Peru</a:t>
            </a:r>
            <a:r>
              <a:rPr lang="en-US" sz="2400" b="0" i="0" u="none" strike="noStrike" cap="none">
                <a:solidFill>
                  <a:schemeClr val="dk1"/>
                </a:solidFill>
                <a:latin typeface="Short Stack"/>
                <a:ea typeface="Short Stack"/>
                <a:cs typeface="Short Stack"/>
                <a:sym typeface="Short Stack"/>
              </a:rPr>
              <a:t>, Suriname, </a:t>
            </a:r>
            <a:r>
              <a:rPr lang="en-US" sz="2400" b="0" i="0" u="sng" strike="noStrike" cap="none">
                <a:solidFill>
                  <a:schemeClr val="hlink"/>
                </a:solidFill>
                <a:latin typeface="Arial"/>
                <a:ea typeface="Arial"/>
                <a:cs typeface="Arial"/>
                <a:sym typeface="Arial"/>
                <a:hlinkClick r:id="rId10"/>
              </a:rPr>
              <a:t>Uruguay</a:t>
            </a:r>
            <a:r>
              <a:rPr lang="en-US" sz="2400" b="0" i="0" u="none" strike="noStrike" cap="none">
                <a:solidFill>
                  <a:schemeClr val="dk1"/>
                </a:solidFill>
                <a:latin typeface="Short Stack"/>
                <a:ea typeface="Short Stack"/>
                <a:cs typeface="Short Stack"/>
                <a:sym typeface="Short Stack"/>
              </a:rPr>
              <a:t> and </a:t>
            </a:r>
            <a:r>
              <a:rPr lang="en-US" sz="2400" b="0" i="0" u="sng" strike="noStrike" cap="none">
                <a:solidFill>
                  <a:schemeClr val="hlink"/>
                </a:solidFill>
                <a:latin typeface="Arial"/>
                <a:ea typeface="Arial"/>
                <a:cs typeface="Arial"/>
                <a:sym typeface="Arial"/>
                <a:hlinkClick r:id="rId11"/>
              </a:rPr>
              <a:t>Venezuela</a:t>
            </a:r>
            <a:r>
              <a:rPr lang="en-US" sz="2400" b="0" i="0" u="none" strike="noStrike" cap="none">
                <a:solidFill>
                  <a:schemeClr val="dk1"/>
                </a:solidFill>
                <a:latin typeface="Short Stack"/>
                <a:ea typeface="Short Stack"/>
                <a:cs typeface="Short Stack"/>
                <a:sym typeface="Short Stack"/>
              </a:rPr>
              <a:t>, plus the overseas administration of French Guiana.</a:t>
            </a:r>
            <a:br>
              <a:rPr lang="en-US" sz="2400" b="0" i="0" u="none" strike="noStrike" cap="none">
                <a:solidFill>
                  <a:schemeClr val="dk1"/>
                </a:solidFill>
                <a:latin typeface="Short Stack"/>
                <a:ea typeface="Short Stack"/>
                <a:cs typeface="Short Stack"/>
                <a:sym typeface="Short Stack"/>
              </a:rPr>
            </a:br>
            <a:endParaRPr/>
          </a:p>
        </p:txBody>
      </p:sp>
      <p:sp>
        <p:nvSpPr>
          <p:cNvPr id="120" name="Google Shape;120;p17"/>
          <p:cNvSpPr txBox="1"/>
          <p:nvPr/>
        </p:nvSpPr>
        <p:spPr>
          <a:xfrm>
            <a:off x="3200400" y="666750"/>
            <a:ext cx="4724400" cy="7699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Nations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a:p>
        </p:txBody>
      </p:sp>
      <p:sp>
        <p:nvSpPr>
          <p:cNvPr id="127" name="Google Shape;127;p18"/>
          <p:cNvSpPr txBox="1">
            <a:spLocks noGrp="1"/>
          </p:cNvSpPr>
          <p:nvPr>
            <p:ph type="ctrTitle"/>
          </p:nvPr>
        </p:nvSpPr>
        <p:spPr>
          <a:xfrm>
            <a:off x="381000" y="304800"/>
            <a:ext cx="62484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008000"/>
                </a:solidFill>
                <a:latin typeface="Times New Roman"/>
                <a:ea typeface="Times New Roman"/>
                <a:cs typeface="Times New Roman"/>
                <a:sym typeface="Times New Roman"/>
              </a:rPr>
              <a:t>South America’s Size</a:t>
            </a:r>
            <a:r>
              <a:rPr lang="en-US" sz="3200" b="0" i="0" u="none">
                <a:solidFill>
                  <a:srgbClr val="000000"/>
                </a:solidFill>
                <a:latin typeface="Arial"/>
                <a:ea typeface="Arial"/>
                <a:cs typeface="Arial"/>
                <a:sym typeface="Arial"/>
              </a:rPr>
              <a:t> </a:t>
            </a:r>
            <a:endParaRPr/>
          </a:p>
        </p:txBody>
      </p:sp>
      <p:sp>
        <p:nvSpPr>
          <p:cNvPr id="128" name="Google Shape;128;p18"/>
          <p:cNvSpPr txBox="1">
            <a:spLocks noGrp="1"/>
          </p:cNvSpPr>
          <p:nvPr>
            <p:ph type="subTitle" idx="1"/>
          </p:nvPr>
        </p:nvSpPr>
        <p:spPr>
          <a:xfrm>
            <a:off x="304800" y="1219200"/>
            <a:ext cx="4038600" cy="129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Font typeface="Arial"/>
              <a:buNone/>
            </a:pPr>
            <a:r>
              <a:rPr lang="en-US" sz="2400" b="1" i="0" u="none">
                <a:solidFill>
                  <a:srgbClr val="006600"/>
                </a:solidFill>
                <a:latin typeface="Arial"/>
                <a:ea typeface="Arial"/>
                <a:cs typeface="Arial"/>
                <a:sym typeface="Arial"/>
              </a:rPr>
              <a:t>▄4</a:t>
            </a:r>
            <a:r>
              <a:rPr lang="en-US" sz="2400" b="1" i="0" u="none" baseline="30000">
                <a:solidFill>
                  <a:srgbClr val="006600"/>
                </a:solidFill>
                <a:latin typeface="Arial"/>
                <a:ea typeface="Arial"/>
                <a:cs typeface="Arial"/>
                <a:sym typeface="Arial"/>
              </a:rPr>
              <a:t>th</a:t>
            </a:r>
            <a:r>
              <a:rPr lang="en-US" sz="2400" b="1" i="0" u="none">
                <a:solidFill>
                  <a:srgbClr val="006600"/>
                </a:solidFill>
                <a:latin typeface="Arial"/>
                <a:ea typeface="Arial"/>
                <a:cs typeface="Arial"/>
                <a:sym typeface="Arial"/>
              </a:rPr>
              <a:t> largest continent</a:t>
            </a:r>
            <a:endParaRPr/>
          </a:p>
          <a:p>
            <a:pPr marL="0" lvl="0" indent="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6,879,000 sq miles</a:t>
            </a:r>
            <a:endParaRPr/>
          </a:p>
          <a:p>
            <a:pPr marL="0" lvl="0" indent="0" algn="l" rtl="0">
              <a:lnSpc>
                <a:spcPct val="100000"/>
              </a:lnSpc>
              <a:spcBef>
                <a:spcPts val="480"/>
              </a:spcBef>
              <a:spcAft>
                <a:spcPts val="0"/>
              </a:spcAft>
              <a:buSzPts val="2400"/>
              <a:buFont typeface="Arial"/>
              <a:buNone/>
            </a:pPr>
            <a:r>
              <a:rPr lang="en-US" sz="2400" b="1" i="0" u="none">
                <a:solidFill>
                  <a:srgbClr val="006600"/>
                </a:solidFill>
                <a:latin typeface="Arial"/>
                <a:ea typeface="Arial"/>
                <a:cs typeface="Arial"/>
                <a:sym typeface="Arial"/>
              </a:rPr>
              <a:t>▄ 12% of the earth’s land</a:t>
            </a:r>
            <a:endParaRPr/>
          </a:p>
        </p:txBody>
      </p:sp>
      <p:pic>
        <p:nvPicPr>
          <p:cNvPr id="129" name="Google Shape;129;p18" descr="south_america_pol98"/>
          <p:cNvPicPr preferRelativeResize="0"/>
          <p:nvPr/>
        </p:nvPicPr>
        <p:blipFill rotWithShape="1">
          <a:blip r:embed="rId3">
            <a:alphaModFix/>
          </a:blip>
          <a:srcRect/>
          <a:stretch/>
        </p:blipFill>
        <p:spPr>
          <a:xfrm>
            <a:off x="4419600" y="990600"/>
            <a:ext cx="4284662" cy="556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6</a:t>
            </a:fld>
            <a:endParaRPr/>
          </a:p>
        </p:txBody>
      </p:sp>
      <p:sp>
        <p:nvSpPr>
          <p:cNvPr id="136" name="Google Shape;136;p19"/>
          <p:cNvSpPr txBox="1">
            <a:spLocks noGrp="1"/>
          </p:cNvSpPr>
          <p:nvPr>
            <p:ph type="ctrTitle"/>
          </p:nvPr>
        </p:nvSpPr>
        <p:spPr>
          <a:xfrm>
            <a:off x="381000" y="304800"/>
            <a:ext cx="62484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008000"/>
                </a:solidFill>
                <a:latin typeface="Times New Roman"/>
                <a:ea typeface="Times New Roman"/>
                <a:cs typeface="Times New Roman"/>
                <a:sym typeface="Times New Roman"/>
              </a:rPr>
              <a:t>South America’s Size</a:t>
            </a:r>
            <a:r>
              <a:rPr lang="en-US" sz="3200" b="0" i="0" u="none">
                <a:solidFill>
                  <a:srgbClr val="000000"/>
                </a:solidFill>
                <a:latin typeface="Arial"/>
                <a:ea typeface="Arial"/>
                <a:cs typeface="Arial"/>
                <a:sym typeface="Arial"/>
              </a:rPr>
              <a:t> </a:t>
            </a:r>
            <a:endParaRPr/>
          </a:p>
        </p:txBody>
      </p:sp>
      <p:sp>
        <p:nvSpPr>
          <p:cNvPr id="137" name="Google Shape;137;p19"/>
          <p:cNvSpPr txBox="1">
            <a:spLocks noGrp="1"/>
          </p:cNvSpPr>
          <p:nvPr>
            <p:ph type="subTitle" idx="1"/>
          </p:nvPr>
        </p:nvSpPr>
        <p:spPr>
          <a:xfrm>
            <a:off x="304800" y="1219200"/>
            <a:ext cx="6781800" cy="1295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FFFFFF"/>
              </a:buClr>
              <a:buSzPts val="2400"/>
              <a:buFont typeface="Arial"/>
              <a:buChar char="•"/>
            </a:pPr>
            <a:r>
              <a:rPr lang="en-US" sz="2400" b="1" i="0" u="none">
                <a:solidFill>
                  <a:srgbClr val="006600"/>
                </a:solidFill>
                <a:latin typeface="Arial"/>
                <a:ea typeface="Arial"/>
                <a:cs typeface="Arial"/>
                <a:sym typeface="Arial"/>
              </a:rPr>
              <a:t>422 million people live in South America</a:t>
            </a:r>
            <a:endParaRPr/>
          </a:p>
          <a:p>
            <a:pPr marL="342900" lvl="0" indent="-342900" algn="l" rtl="0">
              <a:lnSpc>
                <a:spcPct val="100000"/>
              </a:lnSpc>
              <a:spcBef>
                <a:spcPts val="480"/>
              </a:spcBef>
              <a:spcAft>
                <a:spcPts val="0"/>
              </a:spcAft>
              <a:buClr>
                <a:srgbClr val="FFFFFF"/>
              </a:buClr>
              <a:buSzPts val="2400"/>
              <a:buFont typeface="Arial"/>
              <a:buChar char="•"/>
            </a:pPr>
            <a:r>
              <a:rPr lang="en-US" sz="2400" b="1" i="0" u="none">
                <a:solidFill>
                  <a:srgbClr val="006600"/>
                </a:solidFill>
                <a:latin typeface="Arial"/>
                <a:ea typeface="Arial"/>
                <a:cs typeface="Arial"/>
                <a:sym typeface="Arial"/>
              </a:rPr>
              <a:t>Over 200 million live in Brazil, South America’s most populous nation</a:t>
            </a:r>
            <a:endParaRPr/>
          </a:p>
        </p:txBody>
      </p:sp>
      <p:pic>
        <p:nvPicPr>
          <p:cNvPr id="138" name="Google Shape;138;p19" descr="south_america_pol98"/>
          <p:cNvPicPr preferRelativeResize="0"/>
          <p:nvPr/>
        </p:nvPicPr>
        <p:blipFill rotWithShape="1">
          <a:blip r:embed="rId3">
            <a:alphaModFix/>
          </a:blip>
          <a:srcRect/>
          <a:stretch/>
        </p:blipFill>
        <p:spPr>
          <a:xfrm>
            <a:off x="5712052" y="2951950"/>
            <a:ext cx="2839799" cy="36869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7</a:t>
            </a:fld>
            <a:endParaRPr/>
          </a:p>
        </p:txBody>
      </p:sp>
      <p:pic>
        <p:nvPicPr>
          <p:cNvPr id="145" name="Google Shape;145;p20" descr="amazon-river"/>
          <p:cNvPicPr preferRelativeResize="0"/>
          <p:nvPr/>
        </p:nvPicPr>
        <p:blipFill rotWithShape="1">
          <a:blip r:embed="rId3">
            <a:alphaModFix/>
          </a:blip>
          <a:srcRect/>
          <a:stretch/>
        </p:blipFill>
        <p:spPr>
          <a:xfrm>
            <a:off x="2286000" y="4572000"/>
            <a:ext cx="2362200" cy="1574800"/>
          </a:xfrm>
          <a:prstGeom prst="rect">
            <a:avLst/>
          </a:prstGeom>
          <a:noFill/>
          <a:ln>
            <a:noFill/>
          </a:ln>
        </p:spPr>
      </p:pic>
      <p:pic>
        <p:nvPicPr>
          <p:cNvPr id="146" name="Google Shape;146;p20" descr="amazon-river-map"/>
          <p:cNvPicPr preferRelativeResize="0"/>
          <p:nvPr/>
        </p:nvPicPr>
        <p:blipFill rotWithShape="1">
          <a:blip r:embed="rId4">
            <a:alphaModFix/>
          </a:blip>
          <a:srcRect/>
          <a:stretch/>
        </p:blipFill>
        <p:spPr>
          <a:xfrm>
            <a:off x="4895850" y="3521075"/>
            <a:ext cx="3790950" cy="3200400"/>
          </a:xfrm>
          <a:prstGeom prst="rect">
            <a:avLst/>
          </a:prstGeom>
          <a:noFill/>
          <a:ln>
            <a:noFill/>
          </a:ln>
        </p:spPr>
      </p:pic>
      <p:sp>
        <p:nvSpPr>
          <p:cNvPr id="147" name="Google Shape;147;p20"/>
          <p:cNvSpPr txBox="1"/>
          <p:nvPr/>
        </p:nvSpPr>
        <p:spPr>
          <a:xfrm>
            <a:off x="381000" y="242887"/>
            <a:ext cx="6248400" cy="823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8000"/>
              </a:buClr>
              <a:buSzPts val="4800"/>
              <a:buFont typeface="Times New Roman"/>
              <a:buNone/>
            </a:pPr>
            <a:r>
              <a:rPr lang="en-US" sz="4800" b="0" i="0" u="none" strike="noStrike" cap="none">
                <a:solidFill>
                  <a:srgbClr val="008000"/>
                </a:solidFill>
                <a:latin typeface="Times New Roman"/>
                <a:ea typeface="Times New Roman"/>
                <a:cs typeface="Times New Roman"/>
                <a:sym typeface="Times New Roman"/>
              </a:rPr>
              <a:t>Amazon</a:t>
            </a:r>
            <a:r>
              <a:rPr lang="en-US" sz="4800" b="0" i="0" u="none" strike="noStrike" cap="none">
                <a:solidFill>
                  <a:srgbClr val="000000"/>
                </a:solidFill>
                <a:latin typeface="Times New Roman"/>
                <a:ea typeface="Times New Roman"/>
                <a:cs typeface="Times New Roman"/>
                <a:sym typeface="Times New Roman"/>
              </a:rPr>
              <a:t> </a:t>
            </a:r>
            <a:r>
              <a:rPr lang="en-US" sz="4800" b="0" i="0" u="none" strike="noStrike" cap="none">
                <a:solidFill>
                  <a:srgbClr val="0066FF"/>
                </a:solidFill>
                <a:latin typeface="Times New Roman"/>
                <a:ea typeface="Times New Roman"/>
                <a:cs typeface="Times New Roman"/>
                <a:sym typeface="Times New Roman"/>
              </a:rPr>
              <a:t>River</a:t>
            </a:r>
            <a:r>
              <a:rPr lang="en-US" sz="3200" b="0" i="0" u="none" strike="noStrike" cap="none">
                <a:solidFill>
                  <a:srgbClr val="000000"/>
                </a:solidFill>
                <a:latin typeface="Arial"/>
                <a:ea typeface="Arial"/>
                <a:cs typeface="Arial"/>
                <a:sym typeface="Arial"/>
              </a:rPr>
              <a:t> </a:t>
            </a:r>
            <a:endParaRPr/>
          </a:p>
        </p:txBody>
      </p:sp>
      <p:sp>
        <p:nvSpPr>
          <p:cNvPr id="148" name="Google Shape;148;p20"/>
          <p:cNvSpPr txBox="1"/>
          <p:nvPr/>
        </p:nvSpPr>
        <p:spPr>
          <a:xfrm>
            <a:off x="2286000" y="996750"/>
            <a:ext cx="5985900" cy="2139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006600"/>
              </a:buClr>
              <a:buSzPts val="2400"/>
              <a:buChar char="●"/>
            </a:pPr>
            <a:r>
              <a:rPr lang="en-US" sz="2400" b="1">
                <a:solidFill>
                  <a:srgbClr val="006600"/>
                </a:solidFill>
              </a:rPr>
              <a:t>At least 4,000 miles long and runs through 7 counties</a:t>
            </a:r>
            <a:endParaRPr sz="2400" b="1">
              <a:solidFill>
                <a:srgbClr val="006600"/>
              </a:solidFill>
            </a:endParaRPr>
          </a:p>
          <a:p>
            <a:pPr marL="457200" lvl="0" indent="-381000" algn="l" rtl="0">
              <a:spcBef>
                <a:spcPts val="0"/>
              </a:spcBef>
              <a:spcAft>
                <a:spcPts val="0"/>
              </a:spcAft>
              <a:buClr>
                <a:srgbClr val="006600"/>
              </a:buClr>
              <a:buSzPts val="2400"/>
              <a:buChar char="●"/>
            </a:pPr>
            <a:r>
              <a:rPr lang="en-US" sz="2400" b="1">
                <a:solidFill>
                  <a:srgbClr val="006600"/>
                </a:solidFill>
              </a:rPr>
              <a:t>World 2nd longest river</a:t>
            </a:r>
            <a:endParaRPr sz="2400" b="1">
              <a:solidFill>
                <a:srgbClr val="006600"/>
              </a:solidFill>
            </a:endParaRPr>
          </a:p>
          <a:p>
            <a:pPr marL="457200" lvl="0" indent="-381000" algn="l" rtl="0">
              <a:spcBef>
                <a:spcPts val="0"/>
              </a:spcBef>
              <a:spcAft>
                <a:spcPts val="0"/>
              </a:spcAft>
              <a:buClr>
                <a:srgbClr val="006600"/>
              </a:buClr>
              <a:buSzPts val="2400"/>
              <a:buChar char="●"/>
            </a:pPr>
            <a:r>
              <a:rPr lang="en-US" sz="2400" b="1">
                <a:solidFill>
                  <a:srgbClr val="006600"/>
                </a:solidFill>
              </a:rPr>
              <a:t>Accounts for about 20% of the total water carried to the oceans by rivers</a:t>
            </a:r>
            <a:endParaRPr sz="2400" b="1">
              <a:solidFill>
                <a:srgbClr val="006600"/>
              </a:solidFill>
            </a:endParaRPr>
          </a:p>
          <a:p>
            <a:pPr marL="0" marR="0" lvl="0" indent="0" algn="l" rtl="0">
              <a:lnSpc>
                <a:spcPct val="100000"/>
              </a:lnSpc>
              <a:spcBef>
                <a:spcPts val="0"/>
              </a:spcBef>
              <a:spcAft>
                <a:spcPts val="0"/>
              </a:spcAft>
              <a:buClr>
                <a:srgbClr val="006600"/>
              </a:buClr>
              <a:buSzPts val="1800"/>
              <a:buFont typeface="Arial"/>
              <a:buNone/>
            </a:pPr>
            <a:endParaRPr sz="2400" b="1">
              <a:solidFill>
                <a:srgbClr val="0066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53"/>
        <p:cNvGrpSpPr/>
        <p:nvPr/>
      </p:nvGrpSpPr>
      <p:grpSpPr>
        <a:xfrm>
          <a:off x="0" y="0"/>
          <a:ext cx="0" cy="0"/>
          <a:chOff x="0" y="0"/>
          <a:chExt cx="0" cy="0"/>
        </a:xfrm>
      </p:grpSpPr>
      <p:sp>
        <p:nvSpPr>
          <p:cNvPr id="154" name="Google Shape;154;p21"/>
          <p:cNvSpPr txBox="1">
            <a:spLocks noGrp="1"/>
          </p:cNvSpPr>
          <p:nvPr>
            <p:ph type="sldNum" idx="12"/>
          </p:nvPr>
        </p:nvSpPr>
        <p:spPr>
          <a:xfrm>
            <a:off x="6553200" y="6245225"/>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400"/>
              <a:buFont typeface="Arial"/>
              <a:buNone/>
            </a:pPr>
            <a:fld id="{00000000-1234-1234-1234-123412341234}" type="slidenum">
              <a:rPr lang="en-US"/>
              <a:t>8</a:t>
            </a:fld>
            <a:endParaRPr/>
          </a:p>
        </p:txBody>
      </p:sp>
      <p:sp>
        <p:nvSpPr>
          <p:cNvPr id="155" name="Google Shape;155;p21"/>
          <p:cNvSpPr txBox="1"/>
          <p:nvPr/>
        </p:nvSpPr>
        <p:spPr>
          <a:xfrm>
            <a:off x="899250" y="601300"/>
            <a:ext cx="7345500" cy="8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t>Amazon River Cruise</a:t>
            </a:r>
            <a:endParaRPr sz="3600"/>
          </a:p>
        </p:txBody>
      </p:sp>
      <p:pic>
        <p:nvPicPr>
          <p:cNvPr id="156" name="Google Shape;156;p21" descr="Visit Amazon River - Amazon River tourism &amp; vacations - Amazon River Cruises &amp; Rain Forest&#10;Travel Videos HD, World Travel Guide http://www.youtube.com/subscription_center?add_user=World1Tube&#10;On this Amazon River cruise, discover the biodiversity of Peru tropical rain forests and meet the river people who live in this extraordinary environment.&#10;&#10;Amazon River Cruise &amp; Rain Forest | Overseas Adventure Travel&#10;&#10;Watch our video of travelers on our Amazon River Cruise &amp; Rain Forest adventure, and see for yourself the rare experiences that await you along the lush river banks of the world's largest rain forest:&#10;&#10;    Fish for piranha&#10;    Join a shamanistic healing ceremony&#10;    Watch for dolphins, macaws, and monkeys&#10;&#10;&#10;Amazon River Cruise &amp; Rain Forest&#10;Lima • Iquitos • Amazon River Cruise on Río Marañon and Río Amazonas&#10;&#10;Watch our video about our exciting Amazon adventure. Journey to places unreachable by road, spot wildlife in the world's largest rain forest, and meet people who live along the great Amazon River:&#10;&#10;    6 nights aboard a privately chartered ship&#10;    20 activities like piranha fishing&#10;    A Home-Hosted Lunch &amp; 25 more meals&#10;&#10;Day by Day Itinerary&#10;Small Groups: Never more than 16-24 travelers—guaranteed!&#10;&#10;Travel into Peru's rain forest on this Amazon River cruise and explore a region with an amazing diversity of plant and animal life. Pink and gray dolphins may swim alongside our skiff as we explore the Amazon and its tributaries. Colorful birds like macaws and toucans, together with mammals including monkeys, may create a beautiful rain forest cacophony with their cries. And we'll witness the remarkable way of of life of the ribereños—the Amazon's river people—who have sustained themselves with the resources of the rain forest and its waterways for many generations.&#10;=====================&#10;Amazon River Cruise, Overseas Adventure Travel, Lima, Iquitos, Amazon River Cruise on Río Marañon, Río Amazonas, dolphins, macaws, monkeys, Peru, Amazon River Travel, Amazon River Tours, Amazon River Vacation, Amazon River Tourism, Amazon River HD" title="Amazon River Cruise 2016 (HD)">
            <a:hlinkClick r:id="rId3"/>
          </p:cNvPr>
          <p:cNvPicPr preferRelativeResize="0"/>
          <p:nvPr/>
        </p:nvPicPr>
        <p:blipFill>
          <a:blip r:embed="rId4">
            <a:alphaModFix/>
          </a:blip>
          <a:stretch>
            <a:fillRect/>
          </a:stretch>
        </p:blipFill>
        <p:spPr>
          <a:xfrm>
            <a:off x="2161775" y="2455875"/>
            <a:ext cx="4820450" cy="3615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9</a:t>
            </a:fld>
            <a:endParaRPr/>
          </a:p>
        </p:txBody>
      </p:sp>
      <p:sp>
        <p:nvSpPr>
          <p:cNvPr id="163" name="Google Shape;163;p22"/>
          <p:cNvSpPr txBox="1">
            <a:spLocks noGrp="1"/>
          </p:cNvSpPr>
          <p:nvPr>
            <p:ph type="title"/>
          </p:nvPr>
        </p:nvSpPr>
        <p:spPr>
          <a:xfrm>
            <a:off x="3733800" y="533400"/>
            <a:ext cx="4191000" cy="68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4800"/>
              <a:buFont typeface="Times New Roman"/>
              <a:buNone/>
            </a:pPr>
            <a:r>
              <a:rPr lang="en-US" sz="4800" b="1" i="0" u="none">
                <a:solidFill>
                  <a:srgbClr val="008000"/>
                </a:solidFill>
                <a:latin typeface="Times New Roman"/>
                <a:ea typeface="Times New Roman"/>
                <a:cs typeface="Times New Roman"/>
                <a:sym typeface="Times New Roman"/>
              </a:rPr>
              <a:t>Climate Zones</a:t>
            </a:r>
            <a:endParaRPr/>
          </a:p>
        </p:txBody>
      </p:sp>
      <p:pic>
        <p:nvPicPr>
          <p:cNvPr id="164" name="Google Shape;164;p22" descr="south_america_climate"/>
          <p:cNvPicPr preferRelativeResize="0"/>
          <p:nvPr/>
        </p:nvPicPr>
        <p:blipFill rotWithShape="1">
          <a:blip r:embed="rId3">
            <a:alphaModFix/>
          </a:blip>
          <a:srcRect/>
          <a:stretch/>
        </p:blipFill>
        <p:spPr>
          <a:xfrm>
            <a:off x="172575" y="1793525"/>
            <a:ext cx="3561225" cy="3836375"/>
          </a:xfrm>
          <a:prstGeom prst="rect">
            <a:avLst/>
          </a:prstGeom>
          <a:noFill/>
          <a:ln>
            <a:noFill/>
          </a:ln>
        </p:spPr>
      </p:pic>
      <p:sp>
        <p:nvSpPr>
          <p:cNvPr id="165" name="Google Shape;165;p22"/>
          <p:cNvSpPr txBox="1"/>
          <p:nvPr/>
        </p:nvSpPr>
        <p:spPr>
          <a:xfrm>
            <a:off x="4114800" y="1447800"/>
            <a:ext cx="4876800" cy="1938337"/>
          </a:xfrm>
          <a:prstGeom prst="rect">
            <a:avLst/>
          </a:prstGeom>
          <a:noFill/>
          <a:ln>
            <a:noFill/>
          </a:ln>
        </p:spPr>
        <p:txBody>
          <a:bodyPr spcFirstLastPara="1" wrap="square" lIns="91425" tIns="45700" rIns="91425" bIns="45700" anchor="t" anchorCtr="0">
            <a:noAutofit/>
          </a:bodyPr>
          <a:lstStyle/>
          <a:p>
            <a:pPr marL="457200" marR="0" lvl="0" indent="-482600" algn="l" rtl="0">
              <a:lnSpc>
                <a:spcPct val="100000"/>
              </a:lnSpc>
              <a:spcBef>
                <a:spcPts val="0"/>
              </a:spcBef>
              <a:spcAft>
                <a:spcPts val="0"/>
              </a:spcAft>
              <a:buClr>
                <a:schemeClr val="dk1"/>
              </a:buClr>
              <a:buSzPts val="4000"/>
              <a:buChar char="❖"/>
            </a:pPr>
            <a:r>
              <a:rPr lang="en-US" sz="4000">
                <a:solidFill>
                  <a:schemeClr val="dk1"/>
                </a:solidFill>
              </a:rPr>
              <a:t>Desert</a:t>
            </a:r>
            <a:endParaRPr sz="4000">
              <a:solidFill>
                <a:schemeClr val="dk1"/>
              </a:solidFill>
            </a:endParaRPr>
          </a:p>
          <a:p>
            <a:pPr marL="457200" marR="0" lvl="0" indent="-482600" algn="l" rtl="0">
              <a:lnSpc>
                <a:spcPct val="100000"/>
              </a:lnSpc>
              <a:spcBef>
                <a:spcPts val="0"/>
              </a:spcBef>
              <a:spcAft>
                <a:spcPts val="0"/>
              </a:spcAft>
              <a:buClr>
                <a:schemeClr val="dk1"/>
              </a:buClr>
              <a:buSzPts val="4000"/>
              <a:buChar char="❖"/>
            </a:pPr>
            <a:r>
              <a:rPr lang="en-US" sz="4000">
                <a:solidFill>
                  <a:schemeClr val="dk1"/>
                </a:solidFill>
              </a:rPr>
              <a:t>Grasslands</a:t>
            </a:r>
            <a:endParaRPr sz="4000">
              <a:solidFill>
                <a:schemeClr val="dk1"/>
              </a:solidFill>
            </a:endParaRPr>
          </a:p>
          <a:p>
            <a:pPr marL="457200" marR="0" lvl="0" indent="-482600" algn="l" rtl="0">
              <a:lnSpc>
                <a:spcPct val="100000"/>
              </a:lnSpc>
              <a:spcBef>
                <a:spcPts val="0"/>
              </a:spcBef>
              <a:spcAft>
                <a:spcPts val="0"/>
              </a:spcAft>
              <a:buClr>
                <a:schemeClr val="dk1"/>
              </a:buClr>
              <a:buSzPts val="4000"/>
              <a:buChar char="❖"/>
            </a:pPr>
            <a:r>
              <a:rPr lang="en-US" sz="4000">
                <a:solidFill>
                  <a:schemeClr val="dk1"/>
                </a:solidFill>
              </a:rPr>
              <a:t>Temperate Deciduous Forest</a:t>
            </a:r>
            <a:endParaRPr sz="4000">
              <a:solidFill>
                <a:schemeClr val="dk1"/>
              </a:solidFill>
            </a:endParaRPr>
          </a:p>
          <a:p>
            <a:pPr marL="457200" marR="0" lvl="0" indent="-482600" algn="l" rtl="0">
              <a:lnSpc>
                <a:spcPct val="100000"/>
              </a:lnSpc>
              <a:spcBef>
                <a:spcPts val="0"/>
              </a:spcBef>
              <a:spcAft>
                <a:spcPts val="0"/>
              </a:spcAft>
              <a:buClr>
                <a:schemeClr val="dk1"/>
              </a:buClr>
              <a:buSzPts val="4000"/>
              <a:buChar char="❖"/>
            </a:pPr>
            <a:r>
              <a:rPr lang="en-US" sz="4000">
                <a:solidFill>
                  <a:schemeClr val="dk1"/>
                </a:solidFill>
              </a:rPr>
              <a:t>Rainforest</a:t>
            </a:r>
            <a:endParaRPr sz="4000">
              <a:solidFill>
                <a:schemeClr val="dk1"/>
              </a:solidFill>
            </a:endParaRPr>
          </a:p>
          <a:p>
            <a:pPr marL="457200" marR="0" lvl="0" indent="-482600" algn="l" rtl="0">
              <a:lnSpc>
                <a:spcPct val="100000"/>
              </a:lnSpc>
              <a:spcBef>
                <a:spcPts val="0"/>
              </a:spcBef>
              <a:spcAft>
                <a:spcPts val="0"/>
              </a:spcAft>
              <a:buClr>
                <a:schemeClr val="dk1"/>
              </a:buClr>
              <a:buSzPts val="4000"/>
              <a:buChar char="❖"/>
            </a:pPr>
            <a:r>
              <a:rPr lang="en-US" sz="4000">
                <a:solidFill>
                  <a:schemeClr val="dk1"/>
                </a:solidFill>
              </a:rPr>
              <a:t>Savanna</a:t>
            </a:r>
            <a:endParaRPr sz="4000">
              <a:solidFill>
                <a:schemeClr val="dk1"/>
              </a:solidFill>
            </a:endParaRPr>
          </a:p>
          <a:p>
            <a:pPr marL="457200" marR="0" lvl="0" indent="-482600" algn="l" rtl="0">
              <a:lnSpc>
                <a:spcPct val="100000"/>
              </a:lnSpc>
              <a:spcBef>
                <a:spcPts val="0"/>
              </a:spcBef>
              <a:spcAft>
                <a:spcPts val="0"/>
              </a:spcAft>
              <a:buClr>
                <a:schemeClr val="dk1"/>
              </a:buClr>
              <a:buSzPts val="4000"/>
              <a:buChar char="❖"/>
            </a:pPr>
            <a:r>
              <a:rPr lang="en-US" sz="4000">
                <a:solidFill>
                  <a:schemeClr val="dk1"/>
                </a:solidFill>
              </a:rPr>
              <a:t>Mediterranean</a:t>
            </a:r>
            <a:endParaRPr sz="4000">
              <a:solidFill>
                <a:schemeClr val="dk1"/>
              </a:solidFill>
            </a:endParaRPr>
          </a:p>
          <a:p>
            <a:pPr marL="457200" marR="0" lvl="0" indent="-482600" algn="l" rtl="0">
              <a:lnSpc>
                <a:spcPct val="100000"/>
              </a:lnSpc>
              <a:spcBef>
                <a:spcPts val="0"/>
              </a:spcBef>
              <a:spcAft>
                <a:spcPts val="0"/>
              </a:spcAft>
              <a:buClr>
                <a:schemeClr val="dk1"/>
              </a:buClr>
              <a:buSzPts val="4000"/>
              <a:buChar char="❖"/>
            </a:pPr>
            <a:r>
              <a:rPr lang="en-US" sz="4000">
                <a:solidFill>
                  <a:schemeClr val="dk1"/>
                </a:solidFill>
              </a:rPr>
              <a:t>Alpine/Mountain</a:t>
            </a:r>
            <a:endParaRPr sz="4000">
              <a:solidFill>
                <a:schemeClr val="dk1"/>
              </a:solidFill>
            </a:endParaRPr>
          </a:p>
        </p:txBody>
      </p:sp>
    </p:spTree>
  </p:cSld>
  <p:clrMapOvr>
    <a:masterClrMapping/>
  </p:clrMapOvr>
</p:sld>
</file>

<file path=ppt/theme/theme1.xml><?xml version="1.0" encoding="utf-8"?>
<a:theme xmlns:a="http://schemas.openxmlformats.org/drawingml/2006/main" name="1_ind_3484_slide">
  <a:themeElements>
    <a:clrScheme name="ind_3484_slide 2">
      <a:dk1>
        <a:srgbClr val="000000"/>
      </a:dk1>
      <a:lt1>
        <a:srgbClr val="B4EEB4"/>
      </a:lt1>
      <a:dk2>
        <a:srgbClr val="000000"/>
      </a:dk2>
      <a:lt2>
        <a:srgbClr val="B2B2B2"/>
      </a:lt2>
      <a:accent1>
        <a:srgbClr val="83AD0B"/>
      </a:accent1>
      <a:accent2>
        <a:srgbClr val="0B7CC0"/>
      </a:accent2>
      <a:accent3>
        <a:srgbClr val="D6F5D6"/>
      </a:accent3>
      <a:accent4>
        <a:srgbClr val="000000"/>
      </a:accent4>
      <a:accent5>
        <a:srgbClr val="C1D3AA"/>
      </a:accent5>
      <a:accent6>
        <a:srgbClr val="0970AE"/>
      </a:accent6>
      <a:hlink>
        <a:srgbClr val="007000"/>
      </a:hlink>
      <a:folHlink>
        <a:srgbClr val="0053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_3484_slide">
  <a:themeElements>
    <a:clrScheme name="ind_3484_slide 2">
      <a:dk1>
        <a:srgbClr val="000000"/>
      </a:dk1>
      <a:lt1>
        <a:srgbClr val="B4EEB4"/>
      </a:lt1>
      <a:dk2>
        <a:srgbClr val="000000"/>
      </a:dk2>
      <a:lt2>
        <a:srgbClr val="B2B2B2"/>
      </a:lt2>
      <a:accent1>
        <a:srgbClr val="83AD0B"/>
      </a:accent1>
      <a:accent2>
        <a:srgbClr val="0B7CC0"/>
      </a:accent2>
      <a:accent3>
        <a:srgbClr val="D6F5D6"/>
      </a:accent3>
      <a:accent4>
        <a:srgbClr val="000000"/>
      </a:accent4>
      <a:accent5>
        <a:srgbClr val="C1D3AA"/>
      </a:accent5>
      <a:accent6>
        <a:srgbClr val="0970AE"/>
      </a:accent6>
      <a:hlink>
        <a:srgbClr val="007000"/>
      </a:hlink>
      <a:folHlink>
        <a:srgbClr val="0053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Words>
  <Application>Microsoft Office PowerPoint</Application>
  <PresentationFormat>On-screen Show (4:3)</PresentationFormat>
  <Paragraphs>134</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Times New Roman</vt:lpstr>
      <vt:lpstr>Verdana</vt:lpstr>
      <vt:lpstr>Short Stack</vt:lpstr>
      <vt:lpstr>Noto Sans Symbols</vt:lpstr>
      <vt:lpstr>Arial</vt:lpstr>
      <vt:lpstr>1_ind_3484_slide</vt:lpstr>
      <vt:lpstr>ind_3484_slide</vt:lpstr>
      <vt:lpstr>South America Physical Geography</vt:lpstr>
      <vt:lpstr>PowerPoint Presentation</vt:lpstr>
      <vt:lpstr>PowerPoint Presentation</vt:lpstr>
      <vt:lpstr>PowerPoint Presentation</vt:lpstr>
      <vt:lpstr>South America’s Size </vt:lpstr>
      <vt:lpstr>South America’s Size </vt:lpstr>
      <vt:lpstr>PowerPoint Presentation</vt:lpstr>
      <vt:lpstr>PowerPoint Presentation</vt:lpstr>
      <vt:lpstr>Climate Zones</vt:lpstr>
      <vt:lpstr>Deserts</vt:lpstr>
      <vt:lpstr>Atacama Desert </vt:lpstr>
      <vt:lpstr>Atacama Desert </vt:lpstr>
      <vt:lpstr>Pampas - Grassland</vt:lpstr>
      <vt:lpstr>Gauchos</vt:lpstr>
      <vt:lpstr>Temperate Deciduous Forest</vt:lpstr>
      <vt:lpstr>Rainforest</vt:lpstr>
      <vt:lpstr>Rainforest</vt:lpstr>
      <vt:lpstr>Amazon Rainforest</vt:lpstr>
      <vt:lpstr>Savannah</vt:lpstr>
      <vt:lpstr>Alpine Mountains</vt:lpstr>
      <vt:lpstr>Death Road</vt:lpstr>
      <vt:lpstr>Patagonia Region</vt:lpstr>
      <vt:lpstr>Patagonia Region</vt:lpstr>
      <vt:lpstr>Patagonia Region</vt:lpstr>
      <vt:lpstr>Patagonia Region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America Physical Geography</dc:title>
  <cp:lastModifiedBy>Greg Scott</cp:lastModifiedBy>
  <cp:revision>1</cp:revision>
  <dcterms:modified xsi:type="dcterms:W3CDTF">2018-12-02T01:34:20Z</dcterms:modified>
</cp:coreProperties>
</file>