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orbel" panose="020B050302020402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76064" y="-763226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F7F7F7"/>
          </a:solidFill>
          <a:ln>
            <a:noFill/>
          </a:ln>
        </p:spPr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</a:pPr>
            <a:r>
              <a:rPr lang="en-US" b="1"/>
              <a:t>POLITICAL REFORMS 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56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900" b="1"/>
              <a:t>Unit 3: Progressive Era #2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5. REFORM (SOLUTION): </a:t>
            </a:r>
            <a:r>
              <a:rPr lang="en-US" b="1" i="1" u="sng">
                <a:solidFill>
                  <a:srgbClr val="FF0000"/>
                </a:solidFill>
              </a:rPr>
              <a:t>SECRET BALLOT</a:t>
            </a:r>
            <a:endParaRPr i="1" u="sng">
              <a:solidFill>
                <a:srgbClr val="FF0000"/>
              </a:solidFill>
            </a:endParaRPr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7511825" y="3284925"/>
            <a:ext cx="4491900" cy="19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b="1">
                <a:solidFill>
                  <a:schemeClr val="dk2"/>
                </a:solidFill>
              </a:rPr>
              <a:t>Gave voters privacy at the ballot box – they were less subjective to pressure and intimidation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600"/>
          </a:p>
        </p:txBody>
      </p:sp>
      <p:pic>
        <p:nvPicPr>
          <p:cNvPr id="157" name="Google Shape;157;p22" descr="Image result for Secret Ball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224" y="2061875"/>
            <a:ext cx="3899924" cy="273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 descr="http://cdn.slidesharecdn.com/ss_thumbnails/the20secret20ballot1-100808203637-phpapp02-thumbnail-4.jpg?cb=1281317837"/>
          <p:cNvPicPr preferRelativeResize="0"/>
          <p:nvPr/>
        </p:nvPicPr>
        <p:blipFill rotWithShape="1">
          <a:blip r:embed="rId4">
            <a:alphaModFix/>
          </a:blip>
          <a:srcRect l="24822" t="9535" r="24822" b="13531"/>
          <a:stretch/>
        </p:blipFill>
        <p:spPr>
          <a:xfrm>
            <a:off x="4242248" y="3222953"/>
            <a:ext cx="3012142" cy="345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6. GILDED AGE PROBLEM: POLITICAL CANDIDATES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7719400" y="2980198"/>
            <a:ext cx="41442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b="1">
                <a:solidFill>
                  <a:schemeClr val="dk2"/>
                </a:solidFill>
              </a:rPr>
              <a:t>Candidates for political parties were </a:t>
            </a:r>
            <a:r>
              <a:rPr lang="en-US" sz="2600" b="1" u="sng">
                <a:solidFill>
                  <a:schemeClr val="dk2"/>
                </a:solidFill>
              </a:rPr>
              <a:t>chosen by the political machines</a:t>
            </a:r>
            <a:r>
              <a:rPr lang="en-US" sz="2600" b="1">
                <a:solidFill>
                  <a:schemeClr val="dk2"/>
                </a:solidFill>
              </a:rPr>
              <a:t> – people didn’t get to have a say in who represented their political parties in elections</a:t>
            </a:r>
            <a:endParaRPr sz="2000" b="1">
              <a:solidFill>
                <a:schemeClr val="dk2"/>
              </a:solidFill>
            </a:endParaRPr>
          </a:p>
        </p:txBody>
      </p:sp>
      <p:pic>
        <p:nvPicPr>
          <p:cNvPr id="165" name="Google Shape;165;p23" descr="Image result for political machine puppet"/>
          <p:cNvPicPr preferRelativeResize="0"/>
          <p:nvPr/>
        </p:nvPicPr>
        <p:blipFill rotWithShape="1">
          <a:blip r:embed="rId3">
            <a:alphaModFix/>
          </a:blip>
          <a:srcRect l="15787" t="10029" r="16706" b="14244"/>
          <a:stretch/>
        </p:blipFill>
        <p:spPr>
          <a:xfrm>
            <a:off x="1202919" y="2384612"/>
            <a:ext cx="5144094" cy="37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6. REFORM (SOLUTION): </a:t>
            </a:r>
            <a:r>
              <a:rPr lang="en-US" b="1" i="1" u="sng">
                <a:solidFill>
                  <a:srgbClr val="FF0000"/>
                </a:solidFill>
              </a:rPr>
              <a:t>DIRECT PRIMARY</a:t>
            </a:r>
            <a:endParaRPr i="1" u="sng">
              <a:solidFill>
                <a:srgbClr val="FF0000"/>
              </a:solidFill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6954125" y="2133838"/>
            <a:ext cx="45720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b="1">
                <a:solidFill>
                  <a:schemeClr val="dk2"/>
                </a:solidFill>
              </a:rPr>
              <a:t>Candidates for each political party are now determined by a preliminary vote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600" b="1">
              <a:solidFill>
                <a:schemeClr val="dk2"/>
              </a:solidFill>
            </a:endParaRPr>
          </a:p>
        </p:txBody>
      </p:sp>
      <p:pic>
        <p:nvPicPr>
          <p:cNvPr id="172" name="Google Shape;172;p24" descr="Image result for democratic prim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959" y="3906953"/>
            <a:ext cx="4994721" cy="2777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 descr="Image result for republican prim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292" y="1989537"/>
            <a:ext cx="5746414" cy="292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7. DIRECT PRIMARY EXPLAINED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2"/>
          </p:nvPr>
        </p:nvSpPr>
        <p:spPr>
          <a:xfrm>
            <a:off x="7488701" y="2068335"/>
            <a:ext cx="4406400" cy="3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 b="1">
                <a:solidFill>
                  <a:schemeClr val="dk2"/>
                </a:solidFill>
              </a:rPr>
              <a:t>Each political party has a</a:t>
            </a:r>
            <a:r>
              <a:rPr lang="en-US" sz="2600">
                <a:solidFill>
                  <a:schemeClr val="dk2"/>
                </a:solidFill>
              </a:rPr>
              <a:t> </a:t>
            </a:r>
            <a:r>
              <a:rPr lang="en-US" sz="2600" b="1" i="1" u="sng">
                <a:solidFill>
                  <a:srgbClr val="FF0000"/>
                </a:solidFill>
              </a:rPr>
              <a:t>number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chemeClr val="dk2"/>
                </a:solidFill>
              </a:rPr>
              <a:t>of candidates who would like to run for office</a:t>
            </a:r>
            <a:endParaRPr sz="2000">
              <a:solidFill>
                <a:schemeClr val="dk2"/>
              </a:solidFill>
            </a:endParaRPr>
          </a:p>
          <a:p>
            <a:pPr marL="342900" lvl="0" indent="-35560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 b="1">
                <a:solidFill>
                  <a:schemeClr val="dk2"/>
                </a:solidFill>
              </a:rPr>
              <a:t>After</a:t>
            </a:r>
            <a:r>
              <a:rPr lang="en-US" sz="2600">
                <a:solidFill>
                  <a:schemeClr val="dk2"/>
                </a:solidFill>
              </a:rPr>
              <a:t> the primary vote, </a:t>
            </a:r>
            <a:r>
              <a:rPr lang="en-US" sz="2600" b="1">
                <a:solidFill>
                  <a:schemeClr val="dk2"/>
                </a:solidFill>
              </a:rPr>
              <a:t>the winners from each party go head to head</a:t>
            </a:r>
            <a:endParaRPr sz="2000" b="1">
              <a:solidFill>
                <a:schemeClr val="dk2"/>
              </a:solidFill>
            </a:endParaRPr>
          </a:p>
          <a:p>
            <a:pPr marL="342900" lvl="0" indent="-35560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>
                <a:solidFill>
                  <a:schemeClr val="dk2"/>
                </a:solidFill>
              </a:rPr>
              <a:t>Gave citizens a way to </a:t>
            </a:r>
            <a:r>
              <a:rPr lang="en-US" sz="2600" b="1" i="1" u="sng">
                <a:solidFill>
                  <a:srgbClr val="FF0000"/>
                </a:solidFill>
              </a:rPr>
              <a:t>participate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chemeClr val="dk2"/>
                </a:solidFill>
              </a:rPr>
              <a:t>in the selection of a presidential candidate 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-716519" y="3084701"/>
            <a:ext cx="483963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Republican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 vote</a:t>
            </a: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307729" y="3595546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771712" y="3604654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1213226" y="3604654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1699560" y="3604654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2165098" y="3608004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2636401" y="3608004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3580513" y="3044799"/>
            <a:ext cx="389688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Democrat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 vote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3061155" y="4124607"/>
            <a:ext cx="10740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VS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4141183" y="3604654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4609460" y="3609767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5062557" y="3595546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5529993" y="3600028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5994182" y="3582099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6460008" y="3580411"/>
            <a:ext cx="358589" cy="103990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EXAMPLE: 2016 PRESIDENTIAL ELECTION</a:t>
            </a:r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7638234" y="2129557"/>
            <a:ext cx="4406260" cy="442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1" name="Google Shape;201;p26" descr="Image result for republican prim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06" y="2120413"/>
            <a:ext cx="5315279" cy="222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 descr="Image result for democratic prim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825" y="2067633"/>
            <a:ext cx="4770958" cy="227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 descr="Image result for donald tru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4436" y="4732905"/>
            <a:ext cx="2761379" cy="184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/>
          <p:nvPr/>
        </p:nvSpPr>
        <p:spPr>
          <a:xfrm rot="2820640">
            <a:off x="2027348" y="4272817"/>
            <a:ext cx="1555593" cy="5299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5" name="Google Shape;205;p26" descr="Image result for Hillary clin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2974" y="4721709"/>
            <a:ext cx="2763534" cy="184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/>
          <p:nvPr/>
        </p:nvSpPr>
        <p:spPr>
          <a:xfrm rot="8093342">
            <a:off x="8475291" y="4077727"/>
            <a:ext cx="1555593" cy="5299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5462785" y="5360976"/>
            <a:ext cx="93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VS</a:t>
            </a:r>
            <a:r>
              <a:rPr lang="en-US" sz="32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8. GILDED AGE PROBLEM: PATRONAGE 2.0</a:t>
            </a:r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body" idx="1"/>
          </p:nvPr>
        </p:nvSpPr>
        <p:spPr>
          <a:xfrm>
            <a:off x="8134150" y="2704650"/>
            <a:ext cx="3954600" cy="25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b="1">
                <a:solidFill>
                  <a:schemeClr val="dk2"/>
                </a:solidFill>
              </a:rPr>
              <a:t>Political machines would put people in power in government </a:t>
            </a:r>
            <a:r>
              <a:rPr lang="en-US" sz="2600" b="1" u="sng">
                <a:solidFill>
                  <a:schemeClr val="dk2"/>
                </a:solidFill>
              </a:rPr>
              <a:t>who were NOT qualified for the responsibilities</a:t>
            </a:r>
            <a:endParaRPr sz="2000" b="1" u="sng">
              <a:solidFill>
                <a:schemeClr val="dk2"/>
              </a:solidFill>
            </a:endParaRPr>
          </a:p>
        </p:txBody>
      </p:sp>
      <p:pic>
        <p:nvPicPr>
          <p:cNvPr id="214" name="Google Shape;214;p27" descr="How did you get this job again - Willy Wonka | Meme Genera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84" y="2124074"/>
            <a:ext cx="3409187" cy="340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 descr="Image result for patron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6359" y="3838019"/>
            <a:ext cx="4164821" cy="2836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8. REFORM (SOLUTION): </a:t>
            </a:r>
            <a:r>
              <a:rPr lang="en-US" b="1" i="1" u="sng">
                <a:solidFill>
                  <a:srgbClr val="FF0000"/>
                </a:solidFill>
              </a:rPr>
              <a:t>PENDLETON ACT</a:t>
            </a:r>
            <a:endParaRPr i="1" u="sng">
              <a:solidFill>
                <a:srgbClr val="FF0000"/>
              </a:solidFill>
            </a:endParaRPr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6985100" y="2255400"/>
            <a:ext cx="5065200" cy="4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>
                <a:solidFill>
                  <a:schemeClr val="dk2"/>
                </a:solidFill>
              </a:rPr>
              <a:t>Created </a:t>
            </a:r>
            <a:r>
              <a:rPr lang="en-US" sz="2600" b="1">
                <a:solidFill>
                  <a:schemeClr val="dk2"/>
                </a:solidFill>
              </a:rPr>
              <a:t>The </a:t>
            </a:r>
            <a:r>
              <a:rPr lang="en-US" sz="2600" b="1" i="1" u="sng">
                <a:solidFill>
                  <a:srgbClr val="FF0000"/>
                </a:solidFill>
              </a:rPr>
              <a:t>Civil Service Commission</a:t>
            </a:r>
            <a:r>
              <a:rPr lang="en-US" sz="2600">
                <a:solidFill>
                  <a:schemeClr val="dk2"/>
                </a:solidFill>
              </a:rPr>
              <a:t> – </a:t>
            </a:r>
            <a:r>
              <a:rPr lang="en-US" sz="2600" b="1">
                <a:solidFill>
                  <a:schemeClr val="dk2"/>
                </a:solidFill>
              </a:rPr>
              <a:t>it required exams and specific criteria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chemeClr val="dk2"/>
                </a:solidFill>
              </a:rPr>
              <a:t>to get government jobs</a:t>
            </a:r>
            <a:endParaRPr sz="2000">
              <a:solidFill>
                <a:schemeClr val="dk2"/>
              </a:solidFill>
            </a:endParaRPr>
          </a:p>
          <a:p>
            <a:pPr marL="342900" lvl="0" indent="-35560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>
                <a:solidFill>
                  <a:schemeClr val="dk2"/>
                </a:solidFill>
              </a:rPr>
              <a:t>Took out the </a:t>
            </a:r>
            <a:r>
              <a:rPr lang="en-US" sz="2600" b="1">
                <a:solidFill>
                  <a:schemeClr val="dk2"/>
                </a:solidFill>
              </a:rPr>
              <a:t>spoils systems</a:t>
            </a:r>
            <a:r>
              <a:rPr lang="en-US" sz="2600">
                <a:solidFill>
                  <a:schemeClr val="dk2"/>
                </a:solidFill>
              </a:rPr>
              <a:t> (corrupt office appointing) and put in a </a:t>
            </a:r>
            <a:r>
              <a:rPr lang="en-US" sz="2600" b="1">
                <a:solidFill>
                  <a:schemeClr val="dk2"/>
                </a:solidFill>
              </a:rPr>
              <a:t>merit system</a:t>
            </a:r>
            <a:r>
              <a:rPr lang="en-US" sz="2600" u="sng">
                <a:solidFill>
                  <a:srgbClr val="FF0000"/>
                </a:solidFill>
              </a:rPr>
              <a:t> </a:t>
            </a:r>
            <a:endParaRPr sz="2000" u="sng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600">
              <a:solidFill>
                <a:schemeClr val="dk2"/>
              </a:solidFill>
            </a:endParaRPr>
          </a:p>
        </p:txBody>
      </p:sp>
      <p:pic>
        <p:nvPicPr>
          <p:cNvPr id="222" name="Google Shape;222;p28" descr="https://lh3.googleusercontent.com/nejwdPtLDq9bK36iFNNOQ29UqHmPqW_WN3-Ys9eGC1Jh_udlwiQT1ynnO0HSE9Tgi-DKo4HhqVFmYR4ymF147y_a7LDnVXvOKXfOYvD2W44DXcxtEUqpP5pN8Kw9D7Wg-vbDl1VSI0zlep2rRxUEKvl1YCGiuDBmdRhHa5iPP537ohYXfaaunaq9CO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25" y="1976550"/>
            <a:ext cx="5905725" cy="46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9. GILDED AGE PROBLEM: INCOME INEQUALITY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6861173" y="1990725"/>
            <a:ext cx="5191500" cy="1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>
                <a:solidFill>
                  <a:schemeClr val="dk2"/>
                </a:solidFill>
              </a:rPr>
              <a:t>- The rich were extremely rich and the poor were extremely poor; </a:t>
            </a:r>
            <a:r>
              <a:rPr lang="en-US" sz="2600" b="1" i="1" u="sng">
                <a:solidFill>
                  <a:srgbClr val="FF0000"/>
                </a:solidFill>
              </a:rPr>
              <a:t>no inbetween </a:t>
            </a:r>
            <a:endParaRPr sz="2000" b="1" i="1" u="sng">
              <a:solidFill>
                <a:srgbClr val="FF0000"/>
              </a:solidFill>
            </a:endParaRPr>
          </a:p>
        </p:txBody>
      </p:sp>
      <p:pic>
        <p:nvPicPr>
          <p:cNvPr id="229" name="Google Shape;229;p29" descr="Image result for income inequality gilded 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43" y="1968313"/>
            <a:ext cx="4748353" cy="30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 descr="Image result for income inequal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1531" y="3469627"/>
            <a:ext cx="5667375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9. REFORM (SOLUTION): </a:t>
            </a:r>
            <a:r>
              <a:rPr lang="en-US" b="1" i="1" u="sng">
                <a:solidFill>
                  <a:srgbClr val="FF0000"/>
                </a:solidFill>
              </a:rPr>
              <a:t>16</a:t>
            </a:r>
            <a:r>
              <a:rPr lang="en-US" b="1" i="1" u="sng" baseline="30000">
                <a:solidFill>
                  <a:srgbClr val="FF0000"/>
                </a:solidFill>
              </a:rPr>
              <a:t>TH</a:t>
            </a:r>
            <a:r>
              <a:rPr lang="en-US" b="1" i="1" u="sng">
                <a:solidFill>
                  <a:srgbClr val="FF0000"/>
                </a:solidFill>
              </a:rPr>
              <a:t> AMENDMENT</a:t>
            </a:r>
            <a:endParaRPr i="1" u="sng">
              <a:solidFill>
                <a:srgbClr val="FF0000"/>
              </a:solidFill>
            </a:endParaRPr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8179342" y="1728955"/>
            <a:ext cx="4006500" cy="3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>
                <a:solidFill>
                  <a:schemeClr val="dk2"/>
                </a:solidFill>
              </a:rPr>
              <a:t>Granted </a:t>
            </a:r>
            <a:r>
              <a:rPr lang="en-US" sz="2600" b="1">
                <a:solidFill>
                  <a:schemeClr val="dk2"/>
                </a:solidFill>
              </a:rPr>
              <a:t>Congress</a:t>
            </a:r>
            <a:r>
              <a:rPr lang="en-US" sz="2600">
                <a:solidFill>
                  <a:schemeClr val="dk2"/>
                </a:solidFill>
              </a:rPr>
              <a:t> the power to create an </a:t>
            </a:r>
            <a:r>
              <a:rPr lang="en-US" sz="2600" b="1" i="1" u="sng">
                <a:solidFill>
                  <a:srgbClr val="FF0000"/>
                </a:solidFill>
              </a:rPr>
              <a:t>income tax</a:t>
            </a:r>
            <a:endParaRPr sz="2000" b="1" i="1" u="sng">
              <a:solidFill>
                <a:srgbClr val="FF0000"/>
              </a:solidFill>
            </a:endParaRPr>
          </a:p>
          <a:p>
            <a:pPr marL="342900" lvl="0" indent="-35560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 b="1">
                <a:solidFill>
                  <a:schemeClr val="dk2"/>
                </a:solidFill>
              </a:rPr>
              <a:t>Idea is that money of the wealthy can be used by the government</a:t>
            </a:r>
            <a:r>
              <a:rPr lang="en-US" sz="2600">
                <a:solidFill>
                  <a:schemeClr val="dk2"/>
                </a:solidFill>
              </a:rPr>
              <a:t> to do </a:t>
            </a:r>
            <a:r>
              <a:rPr lang="en-US" sz="2600" b="1" i="1" u="sng">
                <a:solidFill>
                  <a:srgbClr val="FF0000"/>
                </a:solidFill>
              </a:rPr>
              <a:t>public works</a:t>
            </a:r>
            <a:r>
              <a:rPr lang="en-US" sz="2600">
                <a:solidFill>
                  <a:schemeClr val="dk2"/>
                </a:solidFill>
              </a:rPr>
              <a:t> that can help the poor (roads, streets, libraries, schools etc.)</a:t>
            </a:r>
            <a:endParaRPr sz="20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600"/>
          </a:p>
        </p:txBody>
      </p:sp>
      <p:pic>
        <p:nvPicPr>
          <p:cNvPr id="237" name="Google Shape;237;p30" descr="https://lh3.googleusercontent.com/WEhli1KB9Mutv0aE4jKq95apBQPCneASVi86rWeqplIq0tqQpvGjvEfsT04IHFy263EOc9KnEKYJGD2Br3LtMd9WIztWSa1hdqinjsYVkjxSbjNJVJwDN82F-hlJ87hAsU4Yapwy--3UB0ii_gdLbcU17Xm2ZBRxeDi-Xr58gvCFF2i5dr5rhTsY3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221" y="1931901"/>
            <a:ext cx="3751343" cy="313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 descr="https://lh6.googleusercontent.com/VNYN92bbxUMj0w5H13COe37BcnO6RJmMpzbkhRYvlR8ETt7MaoOYXEds-awXuffj2X7mptWia9ZZ1QAFyeavF1RR6kmnYGJuSq0Knx3RMy6R1Tt2ediOXpX-8UJxksoh1HfPmMAmRY3itWjsT3giTzhVxALbRzbQD06M0Xhsv0Aa1Ty3hKwA7wBTIP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2657" y="4042835"/>
            <a:ext cx="4166690" cy="250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10. GILDED AGE PROBLEM: SELECTED GOV’T OFFICIALS</a:t>
            </a:r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body" idx="1"/>
          </p:nvPr>
        </p:nvSpPr>
        <p:spPr>
          <a:xfrm>
            <a:off x="7977655" y="2902300"/>
            <a:ext cx="39546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 b="1">
                <a:solidFill>
                  <a:schemeClr val="dk2"/>
                </a:solidFill>
              </a:rPr>
              <a:t>Senators were chosen by state government officials</a:t>
            </a:r>
            <a:endParaRPr sz="2000" b="1">
              <a:solidFill>
                <a:schemeClr val="dk2"/>
              </a:solidFill>
            </a:endParaRPr>
          </a:p>
          <a:p>
            <a:pPr marL="342900" lvl="0" indent="-35560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 b="1">
                <a:solidFill>
                  <a:schemeClr val="dk2"/>
                </a:solidFill>
              </a:rPr>
              <a:t>Often times they would bribe people to select them</a:t>
            </a:r>
            <a:endParaRPr sz="2000" b="1">
              <a:solidFill>
                <a:schemeClr val="dk2"/>
              </a:solidFill>
            </a:endParaRPr>
          </a:p>
        </p:txBody>
      </p:sp>
      <p:pic>
        <p:nvPicPr>
          <p:cNvPr id="245" name="Google Shape;245;p31" descr="Image result for patron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252" y="2059697"/>
            <a:ext cx="5627873" cy="316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 descr="https://lh4.googleusercontent.com/gk2GXtxQWtr19U8tBFc5eXPe8eYkqO8-Jqw-5xPP5UxxLuOTGy9DYWqB2pqMtIsmYU3eRgJTFPEAnL-R5lNpkr3fL_26JaKLOzHwWrOSt-DGBgQWaOI2s2hzJrH5j9JthWyjfaSd87HoCQbTA3iq-0pRpg4-_weVsjK61WHmiGsyBHLA9YDRUEaJxW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97128">
            <a:off x="6009993" y="3888452"/>
            <a:ext cx="1849492" cy="251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237844" y="30512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82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b="1"/>
              <a:t>POLITICAL REFORMS IN THE PROGRESSIVE ERA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8026275" y="2392675"/>
            <a:ext cx="3854100" cy="3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600">
                <a:solidFill>
                  <a:schemeClr val="dk2"/>
                </a:solidFill>
              </a:rPr>
              <a:t>During the Progressive Era, many </a:t>
            </a:r>
            <a:r>
              <a:rPr lang="en-US" sz="2600" b="1" i="1" u="sng">
                <a:solidFill>
                  <a:srgbClr val="FF0000"/>
                </a:solidFill>
              </a:rPr>
              <a:t>reforms</a:t>
            </a:r>
            <a:r>
              <a:rPr lang="en-US" sz="2600">
                <a:solidFill>
                  <a:schemeClr val="dk2"/>
                </a:solidFill>
              </a:rPr>
              <a:t> were made to address the </a:t>
            </a:r>
            <a:r>
              <a:rPr lang="en-US" sz="2600" b="1" i="1">
                <a:solidFill>
                  <a:schemeClr val="dk2"/>
                </a:solidFill>
              </a:rPr>
              <a:t>issues</a:t>
            </a:r>
            <a:r>
              <a:rPr lang="en-US" sz="2600" b="1">
                <a:solidFill>
                  <a:schemeClr val="dk2"/>
                </a:solidFill>
              </a:rPr>
              <a:t> of</a:t>
            </a:r>
            <a:r>
              <a:rPr lang="en-US" sz="2600">
                <a:solidFill>
                  <a:schemeClr val="dk2"/>
                </a:solidFill>
              </a:rPr>
              <a:t> </a:t>
            </a:r>
            <a:r>
              <a:rPr lang="en-US" sz="2600" b="1" i="1" u="sng">
                <a:solidFill>
                  <a:srgbClr val="FF0000"/>
                </a:solidFill>
              </a:rPr>
              <a:t>corrupt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chemeClr val="dk2"/>
                </a:solidFill>
              </a:rPr>
              <a:t>politics from the Gilded Age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96" name="Google Shape;96;p14" descr="http://cdn.scragged.com/content/nonversioned/images/articles/TammanyHallBossTwe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624" y="2392668"/>
            <a:ext cx="3785706" cy="37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http://userscontent2.emaze.com/images/b7cd6b06-d8e2-4dc6-bee5-f128f534135e/f5c2c705-5a5f-4f8c-ba30-d608ce4a63f7image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0434" y="2392668"/>
            <a:ext cx="3610254" cy="3785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10. REFORM (SOLUTION): </a:t>
            </a:r>
            <a:r>
              <a:rPr lang="en-US" b="1">
                <a:solidFill>
                  <a:srgbClr val="FF0000"/>
                </a:solidFill>
              </a:rPr>
              <a:t>17</a:t>
            </a:r>
            <a:r>
              <a:rPr lang="en-US" b="1" baseline="30000">
                <a:solidFill>
                  <a:srgbClr val="FF0000"/>
                </a:solidFill>
              </a:rPr>
              <a:t>TH</a:t>
            </a:r>
            <a:r>
              <a:rPr lang="en-US" b="1">
                <a:solidFill>
                  <a:srgbClr val="FF0000"/>
                </a:solidFill>
              </a:rPr>
              <a:t> AMENDMENT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7604777" y="3276600"/>
            <a:ext cx="4336200" cy="17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 b="1">
                <a:solidFill>
                  <a:schemeClr val="dk2"/>
                </a:solidFill>
              </a:rPr>
              <a:t>Established the direct election (people choose by voting) of U.S. Senators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53" name="Google Shape;253;p32" descr="https://lh6.googleusercontent.com/cSmN8w9WVQ_KLh19Y46qqUKA_R8pT_PAsiejbJDfamkWhk6JAK6nlVuVv0oPODwMNmH9_ab0ZDcDM4OQn1aL7EDnci5cpPe9PdTcZ5gxJfnIpajrS0apTueS15AEYwXMqVlKDt-kEhmBdJZ99ZgquS2ntoUOPPwEQD-zrH8HYPA_hZPCzl_-T6o24m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489" y="2287915"/>
            <a:ext cx="6584497" cy="428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11. GILDED AGE PROBLEM: ALCOHOL</a:t>
            </a:r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1"/>
          </p:nvPr>
        </p:nvSpPr>
        <p:spPr>
          <a:xfrm>
            <a:off x="8026559" y="2971806"/>
            <a:ext cx="3954477" cy="209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 b="1">
                <a:solidFill>
                  <a:schemeClr val="dk2"/>
                </a:solidFill>
              </a:rPr>
              <a:t>Women thought </a:t>
            </a:r>
            <a:r>
              <a:rPr lang="en-US" sz="2600" b="1" u="sng">
                <a:solidFill>
                  <a:schemeClr val="dk2"/>
                </a:solidFill>
              </a:rPr>
              <a:t>many of America’s social problems</a:t>
            </a:r>
            <a:r>
              <a:rPr lang="en-US" sz="2600" b="1">
                <a:solidFill>
                  <a:schemeClr val="dk2"/>
                </a:solidFill>
              </a:rPr>
              <a:t> seemed to be linked to alcohol</a:t>
            </a:r>
            <a:endParaRPr sz="2000" b="1">
              <a:solidFill>
                <a:schemeClr val="dk2"/>
              </a:solidFill>
            </a:endParaRPr>
          </a:p>
        </p:txBody>
      </p:sp>
      <p:pic>
        <p:nvPicPr>
          <p:cNvPr id="260" name="Google Shape;260;p33" descr="The Temperance Movement Was Totally Badass | by Banned Filename Jr | Med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409" y="2357396"/>
            <a:ext cx="6663924" cy="3947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11. REFORM (SOLUTION): </a:t>
            </a:r>
            <a:r>
              <a:rPr lang="en-US" b="1" i="1" u="sng">
                <a:solidFill>
                  <a:srgbClr val="FF0000"/>
                </a:solidFill>
              </a:rPr>
              <a:t>18</a:t>
            </a:r>
            <a:r>
              <a:rPr lang="en-US" b="1" i="1" u="sng" baseline="30000">
                <a:solidFill>
                  <a:srgbClr val="FF0000"/>
                </a:solidFill>
              </a:rPr>
              <a:t>TH</a:t>
            </a:r>
            <a:r>
              <a:rPr lang="en-US" b="1" i="1" u="sng">
                <a:solidFill>
                  <a:srgbClr val="FF0000"/>
                </a:solidFill>
              </a:rPr>
              <a:t> AMENDMENT</a:t>
            </a:r>
            <a:endParaRPr i="1" u="sng">
              <a:solidFill>
                <a:srgbClr val="FF0000"/>
              </a:solidFill>
            </a:endParaRPr>
          </a:p>
        </p:txBody>
      </p:sp>
      <p:sp>
        <p:nvSpPr>
          <p:cNvPr id="266" name="Google Shape;266;p34"/>
          <p:cNvSpPr txBox="1">
            <a:spLocks noGrp="1"/>
          </p:cNvSpPr>
          <p:nvPr>
            <p:ph type="body" idx="1"/>
          </p:nvPr>
        </p:nvSpPr>
        <p:spPr>
          <a:xfrm>
            <a:off x="8468557" y="3603143"/>
            <a:ext cx="3612136" cy="124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>
                <a:solidFill>
                  <a:schemeClr val="dk2"/>
                </a:solidFill>
              </a:rPr>
              <a:t>Made making, </a:t>
            </a:r>
            <a:r>
              <a:rPr lang="en-US" sz="2600" b="1" i="1" u="sng">
                <a:solidFill>
                  <a:srgbClr val="FF0000"/>
                </a:solidFill>
              </a:rPr>
              <a:t>selling</a:t>
            </a:r>
            <a:r>
              <a:rPr lang="en-US" sz="2600">
                <a:solidFill>
                  <a:schemeClr val="dk2"/>
                </a:solidFill>
              </a:rPr>
              <a:t>, or transporting alcohol </a:t>
            </a:r>
            <a:r>
              <a:rPr lang="en-US" sz="2600" b="1" i="1" u="sng">
                <a:solidFill>
                  <a:srgbClr val="FF0000"/>
                </a:solidFill>
              </a:rPr>
              <a:t>illegal</a:t>
            </a:r>
            <a:endParaRPr sz="2000" b="1" i="1" u="sng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67" name="Google Shape;267;p34" descr="http://www.medialifemagazine.com/archives/images/moonshiners.jpg"/>
          <p:cNvPicPr preferRelativeResize="0"/>
          <p:nvPr/>
        </p:nvPicPr>
        <p:blipFill rotWithShape="1">
          <a:blip r:embed="rId3">
            <a:alphaModFix/>
          </a:blip>
          <a:srcRect r="6975"/>
          <a:stretch/>
        </p:blipFill>
        <p:spPr>
          <a:xfrm>
            <a:off x="215152" y="2003618"/>
            <a:ext cx="3908613" cy="284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 descr="Temperance Mov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9906" y="2589018"/>
            <a:ext cx="3984806" cy="398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12. GILDED AGE PROBLEM: VOTING</a:t>
            </a:r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xfrm>
            <a:off x="8026559" y="2971806"/>
            <a:ext cx="3954477" cy="209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 b="1">
                <a:solidFill>
                  <a:schemeClr val="dk2"/>
                </a:solidFill>
              </a:rPr>
              <a:t>Women could not vote</a:t>
            </a:r>
            <a:endParaRPr sz="2000" b="1">
              <a:solidFill>
                <a:schemeClr val="dk2"/>
              </a:solidFill>
            </a:endParaRPr>
          </a:p>
          <a:p>
            <a:pPr marL="342900" lvl="0" indent="-35560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orbel"/>
              <a:buChar char="-"/>
            </a:pPr>
            <a:r>
              <a:rPr lang="en-US" sz="2600" b="1">
                <a:solidFill>
                  <a:schemeClr val="dk2"/>
                </a:solidFill>
              </a:rPr>
              <a:t>They had no voice or say in their government</a:t>
            </a:r>
            <a:endParaRPr sz="2000" b="1">
              <a:solidFill>
                <a:schemeClr val="dk2"/>
              </a:solidFill>
            </a:endParaRPr>
          </a:p>
        </p:txBody>
      </p:sp>
      <p:pic>
        <p:nvPicPr>
          <p:cNvPr id="275" name="Google Shape;275;p35" descr="https://lh3.googleusercontent.com/FD4uoiGE9L-HBJFJMOfbyAEfMi8MMd7SmgxjzzO0Gwn5A3LCtvNvWqT8WXjDLN8Rl21PRlbQKtlQ9VgxPpdqswsQrCBaQnsFxWsEvDj5BS6SsR5ittP9gyxlJ32Nm1zgE_dWSwdrpxyswTdwWDLvrapIqqdO6bjDSQkXccBum3oNeAYDU-itZ9mK1m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964" y="2064129"/>
            <a:ext cx="2769231" cy="415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 descr="https://lh4.googleusercontent.com/eKjh8_xPkSeARFufzqIo-QcZxKa7jRF_v-UcxoCuXe9a7GVBqDVm2elXkebrwc68j4_1Hi2dpvc6o9lb9KZyRn56qIQgXcrD25tgbIbUgU63aGmEb8okFuDLp2W9Dy0NRbYBIYGAAXaTWe5tU5Dqsc2b_SVY0PgpqTslHMX7oX7VQAnmoTKbq-0m8h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4035" y="2494435"/>
            <a:ext cx="4398683" cy="329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12. REFORM (SOLUTION): 19</a:t>
            </a:r>
            <a:r>
              <a:rPr lang="en-US" b="1" baseline="30000"/>
              <a:t>TH</a:t>
            </a:r>
            <a:r>
              <a:rPr lang="en-US" b="1"/>
              <a:t> AMENDMENT</a:t>
            </a:r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1"/>
          </p:nvPr>
        </p:nvSpPr>
        <p:spPr>
          <a:xfrm>
            <a:off x="8020322" y="3603143"/>
            <a:ext cx="3612136" cy="146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rbel"/>
              <a:buChar char="-"/>
            </a:pPr>
            <a:r>
              <a:rPr lang="en-US" sz="2700" b="1">
                <a:solidFill>
                  <a:schemeClr val="dk2"/>
                </a:solidFill>
              </a:rPr>
              <a:t>Granted women’s suffrage (the right to vote)</a:t>
            </a:r>
            <a:endParaRPr sz="21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83" name="Google Shape;283;p36" descr="https://lh5.googleusercontent.com/YFtxleWNyC84wNMlrssOrFrr_N4ArtJxcSTpcLCaWCTYx3NLoruZjj0oSH2zqvJKGLvVCm_yH9CWAzskVzkfPR9JvIGoFGGwbmoW0D__EL8zP_PZhmEkig1_9gNVodQ27Md_a8st95DdtXd7JKZCbU6C07HfmLgcyYA-nXOAcyEx9y747xmXx4znV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793" y="2019091"/>
            <a:ext cx="5717666" cy="455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2. GILDED AGE PROBLEM: POLITICAL MACHINES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7793568" y="2080965"/>
            <a:ext cx="4006583" cy="449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600">
                <a:solidFill>
                  <a:schemeClr val="dk2"/>
                </a:solidFill>
              </a:rPr>
              <a:t>Political machines and corrupt officials were </a:t>
            </a:r>
            <a:r>
              <a:rPr lang="en-US" sz="2600" b="1">
                <a:solidFill>
                  <a:schemeClr val="dk2"/>
                </a:solidFill>
              </a:rPr>
              <a:t>not passing laws</a:t>
            </a:r>
            <a:r>
              <a:rPr lang="en-US" sz="2600">
                <a:solidFill>
                  <a:schemeClr val="dk2"/>
                </a:solidFill>
              </a:rPr>
              <a:t> </a:t>
            </a:r>
            <a:r>
              <a:rPr lang="en-US" sz="2600" b="1">
                <a:solidFill>
                  <a:schemeClr val="dk2"/>
                </a:solidFill>
              </a:rPr>
              <a:t>that benefited the people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600" b="1">
                <a:solidFill>
                  <a:schemeClr val="dk2"/>
                </a:solidFill>
              </a:rPr>
              <a:t>Laws were passed that helped</a:t>
            </a:r>
            <a:r>
              <a:rPr lang="en-US" sz="2600">
                <a:solidFill>
                  <a:schemeClr val="dk2"/>
                </a:solidFill>
              </a:rPr>
              <a:t> </a:t>
            </a:r>
            <a:r>
              <a:rPr lang="en-US" sz="2600" b="1">
                <a:solidFill>
                  <a:schemeClr val="dk2"/>
                </a:solidFill>
              </a:rPr>
              <a:t>political machines and</a:t>
            </a:r>
            <a:r>
              <a:rPr lang="en-US" sz="2600">
                <a:solidFill>
                  <a:schemeClr val="dk2"/>
                </a:solidFill>
              </a:rPr>
              <a:t> </a:t>
            </a:r>
            <a:r>
              <a:rPr lang="en-US" sz="2600" b="1">
                <a:solidFill>
                  <a:schemeClr val="dk2"/>
                </a:solidFill>
              </a:rPr>
              <a:t>monopolies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chemeClr val="dk2"/>
                </a:solidFill>
              </a:rPr>
              <a:t>who influenced the government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104" name="Google Shape;104;p15" descr="Image result for monopolies in the sen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393" y="2080966"/>
            <a:ext cx="6903384" cy="4492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2.REFORM (SOLUTION): </a:t>
            </a:r>
            <a:r>
              <a:rPr lang="en-US" b="1" u="sng">
                <a:solidFill>
                  <a:srgbClr val="FF0000"/>
                </a:solidFill>
              </a:rPr>
              <a:t>REFERENDUM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7943400" y="3332871"/>
            <a:ext cx="4006500" cy="26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600" b="1">
                <a:solidFill>
                  <a:schemeClr val="dk2"/>
                </a:solidFill>
              </a:rPr>
              <a:t>Allows voters to put a bill on the ballot so voters can vote on it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11" name="Google Shape;111;p16" descr="http://ppakm.org/wp-content/uploads/2012/06/Go-Vote-500x500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17" y="3070813"/>
            <a:ext cx="2536210" cy="253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https://lh3.googleusercontent.com/w7RTTOc6FxJOgbQayAkiOpON_Rsp9CE1K0kc-k3YQC6I0O0U1BfMxOGs3rT5hm4wMvtCdgKdBffUmOhV1AZ6oeAsSSL-tFd9oPhv_Jl4YBNlqqJNwKU7mo5vHYLubrYSrYDl6Q62VdIP3xEsDDZfzMV2KOlLcGxiT7LRBPHtIVrEEZA37KwP6GT9t-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0670" y="2924817"/>
            <a:ext cx="2613009" cy="2805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6"/>
          <p:cNvCxnSpPr/>
          <p:nvPr/>
        </p:nvCxnSpPr>
        <p:spPr>
          <a:xfrm>
            <a:off x="2814918" y="4338918"/>
            <a:ext cx="21336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3. GILDED AGE PROBLEM: PATRONAGE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7919050" y="3307050"/>
            <a:ext cx="4112100" cy="21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>
                <a:solidFill>
                  <a:schemeClr val="dk2"/>
                </a:solidFill>
              </a:rPr>
              <a:t>Patronage and political machines helped </a:t>
            </a:r>
            <a:r>
              <a:rPr lang="en-US" sz="2600" b="1" i="1" u="sng">
                <a:solidFill>
                  <a:srgbClr val="FF0000"/>
                </a:solidFill>
              </a:rPr>
              <a:t>corrupt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 b="1">
                <a:solidFill>
                  <a:schemeClr val="dk2"/>
                </a:solidFill>
              </a:rPr>
              <a:t>people become mayors and other elected officials</a:t>
            </a:r>
            <a:endParaRPr sz="2000" b="1">
              <a:solidFill>
                <a:schemeClr val="dk2"/>
              </a:solidFill>
            </a:endParaRPr>
          </a:p>
        </p:txBody>
      </p:sp>
      <p:pic>
        <p:nvPicPr>
          <p:cNvPr id="120" name="Google Shape;120;p17" descr="25 Memes for When You Just Can't Stand Your Job | Fairygodbo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344" y="2739839"/>
            <a:ext cx="3241022" cy="324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 descr="Image result for patron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137" y="2960175"/>
            <a:ext cx="4112164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3. REFORM (SOLUTION): </a:t>
            </a:r>
            <a:r>
              <a:rPr lang="en-US" b="1" i="1" u="sng">
                <a:solidFill>
                  <a:srgbClr val="FF0000"/>
                </a:solidFill>
              </a:rPr>
              <a:t>RECALL</a:t>
            </a:r>
            <a:endParaRPr i="1" u="sng">
              <a:solidFill>
                <a:srgbClr val="FF0000"/>
              </a:solidFill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7385707" y="3332886"/>
            <a:ext cx="4006500" cy="19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400"/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92307"/>
              <a:buNone/>
            </a:pPr>
            <a:r>
              <a:rPr lang="en-US" sz="2600" b="1">
                <a:solidFill>
                  <a:schemeClr val="dk2"/>
                </a:solidFill>
              </a:rPr>
              <a:t>Allows voters to remove an elected official from office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2400"/>
          </a:p>
        </p:txBody>
      </p:sp>
      <p:pic>
        <p:nvPicPr>
          <p:cNvPr id="128" name="Google Shape;128;p18" descr="https://lh6.googleusercontent.com/APpV4rlv75RIctVVc0RyALBTG1gRpXk5M0iodgACmiQpG053xqpenbfqz6FS32g73cpExRj3aPFKMDFiyrwEgyrIoGYTSZI7aMfEnVKPqMcfcz8Od0_HiBIvAT2hNzPRndQVgUz3NaOuEqXLWipW7S4mV3Hsq4_hBpyqkWExBMC29b0quAI0CQmleD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934" y="2112816"/>
            <a:ext cx="571500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4. GILDED AGE PROBLEM: LAWMAKERS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7210983" y="3142164"/>
            <a:ext cx="4682100" cy="21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b="1">
                <a:solidFill>
                  <a:schemeClr val="dk2"/>
                </a:solidFill>
              </a:rPr>
              <a:t>Lawmakers would not even discuss some of the issues that people thought were most important because of the </a:t>
            </a:r>
            <a:r>
              <a:rPr lang="en-US" sz="2600" b="1" i="1" u="sng">
                <a:solidFill>
                  <a:schemeClr val="dk2"/>
                </a:solidFill>
              </a:rPr>
              <a:t>influence</a:t>
            </a:r>
            <a:r>
              <a:rPr lang="en-US" sz="2600" b="1" i="1">
                <a:solidFill>
                  <a:schemeClr val="dk2"/>
                </a:solidFill>
              </a:rPr>
              <a:t> </a:t>
            </a:r>
            <a:r>
              <a:rPr lang="en-US" sz="2600" b="1">
                <a:solidFill>
                  <a:schemeClr val="dk2"/>
                </a:solidFill>
              </a:rPr>
              <a:t>of political machines and monopolies</a:t>
            </a:r>
            <a:endParaRPr sz="2000" b="1">
              <a:solidFill>
                <a:schemeClr val="dk2"/>
              </a:solidFill>
            </a:endParaRPr>
          </a:p>
        </p:txBody>
      </p:sp>
      <p:pic>
        <p:nvPicPr>
          <p:cNvPr id="135" name="Google Shape;135;p19" descr="Image result for Gilded Age polit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171" y="2342590"/>
            <a:ext cx="57150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4. REFORM (SOLUTION): </a:t>
            </a:r>
            <a:r>
              <a:rPr lang="en-US" b="1" i="1" u="sng">
                <a:solidFill>
                  <a:srgbClr val="FF0000"/>
                </a:solidFill>
              </a:rPr>
              <a:t>INITIATIVE</a:t>
            </a:r>
            <a:endParaRPr i="1" u="sng">
              <a:solidFill>
                <a:srgbClr val="FF0000"/>
              </a:solidFill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7602750" y="3392499"/>
            <a:ext cx="40065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600" b="1">
                <a:solidFill>
                  <a:schemeClr val="dk2"/>
                </a:solidFill>
              </a:rPr>
              <a:t>Allows the people to create new laws rather than lawmakers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42" name="Google Shape;142;p20" descr="https://lh4.googleusercontent.com/-tK_wi8tHmNc/TWp7xE_ZnSI/AAAAAAAAAHY/_IBjS8bw90A/s1600/OR+1+10+1911+1+Initiative+Editorial+Carto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919" y="2200196"/>
            <a:ext cx="4216704" cy="437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5. GILDED AGE PROBLEM: OPEN BALLOT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7781365" y="3209364"/>
            <a:ext cx="4144292" cy="21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b="1">
                <a:solidFill>
                  <a:schemeClr val="dk2"/>
                </a:solidFill>
              </a:rPr>
              <a:t>Voters were intimidated and coerced (forced) to vote a certain way because people could see who they voted for</a:t>
            </a:r>
            <a:endParaRPr sz="2600" b="1">
              <a:solidFill>
                <a:schemeClr val="dk2"/>
              </a:solidFill>
            </a:endParaRPr>
          </a:p>
        </p:txBody>
      </p:sp>
      <p:pic>
        <p:nvPicPr>
          <p:cNvPr id="149" name="Google Shape;149;p21" descr="Image result for voter intimid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07" y="1984142"/>
            <a:ext cx="2938198" cy="196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 descr="Image result for patronage tammany h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366" y="3151124"/>
            <a:ext cx="4572000" cy="359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Widescreen</PresentationFormat>
  <Paragraphs>75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Corbel</vt:lpstr>
      <vt:lpstr>Noto Sans Symbols</vt:lpstr>
      <vt:lpstr>Arial</vt:lpstr>
      <vt:lpstr>Trebuchet MS</vt:lpstr>
      <vt:lpstr>Tahoma</vt:lpstr>
      <vt:lpstr>Banded</vt:lpstr>
      <vt:lpstr>POLITICAL REFORMS </vt:lpstr>
      <vt:lpstr>POLITICAL REFORMS IN THE PROGRESSIVE ERA</vt:lpstr>
      <vt:lpstr>2. GILDED AGE PROBLEM: POLITICAL MACHINES</vt:lpstr>
      <vt:lpstr>2.REFORM (SOLUTION): REFERENDUM</vt:lpstr>
      <vt:lpstr>3. GILDED AGE PROBLEM: PATRONAGE</vt:lpstr>
      <vt:lpstr>3. REFORM (SOLUTION): RECALL</vt:lpstr>
      <vt:lpstr>4. GILDED AGE PROBLEM: LAWMAKERS</vt:lpstr>
      <vt:lpstr>4. REFORM (SOLUTION): INITIATIVE</vt:lpstr>
      <vt:lpstr>5. GILDED AGE PROBLEM: OPEN BALLOT</vt:lpstr>
      <vt:lpstr>5. REFORM (SOLUTION): SECRET BALLOT</vt:lpstr>
      <vt:lpstr>6. GILDED AGE PROBLEM: POLITICAL CANDIDATES</vt:lpstr>
      <vt:lpstr>6. REFORM (SOLUTION): DIRECT PRIMARY</vt:lpstr>
      <vt:lpstr>7. DIRECT PRIMARY EXPLAINED</vt:lpstr>
      <vt:lpstr>EXAMPLE: 2016 PRESIDENTIAL ELECTION</vt:lpstr>
      <vt:lpstr>8. GILDED AGE PROBLEM: PATRONAGE 2.0</vt:lpstr>
      <vt:lpstr>8. REFORM (SOLUTION): PENDLETON ACT</vt:lpstr>
      <vt:lpstr>9. GILDED AGE PROBLEM: INCOME INEQUALITY</vt:lpstr>
      <vt:lpstr>9. REFORM (SOLUTION): 16TH AMENDMENT</vt:lpstr>
      <vt:lpstr>10. GILDED AGE PROBLEM: SELECTED GOV’T OFFICIALS</vt:lpstr>
      <vt:lpstr>10. REFORM (SOLUTION): 17TH AMENDMENT</vt:lpstr>
      <vt:lpstr>11. GILDED AGE PROBLEM: ALCOHOL</vt:lpstr>
      <vt:lpstr>11. REFORM (SOLUTION): 18TH AMENDMENT</vt:lpstr>
      <vt:lpstr>12. GILDED AGE PROBLEM: VOTING</vt:lpstr>
      <vt:lpstr>12. REFORM (SOLUTION): 19TH AMENDMENT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REFORMS </dc:title>
  <dc:creator>Greg Scott</dc:creator>
  <cp:lastModifiedBy>Greg Scott</cp:lastModifiedBy>
  <cp:revision>1</cp:revision>
  <dcterms:modified xsi:type="dcterms:W3CDTF">2023-09-10T21:51:56Z</dcterms:modified>
</cp:coreProperties>
</file>