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158413" cy="7616825"/>
  <p:notesSz cx="6858000" cy="9144000"/>
  <p:embeddedFontLst>
    <p:embeddedFont>
      <p:font typeface="PT Sans" panose="020B060402020202020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7" y="5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5" name="Google Shape;5;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6" name="Google Shape;6;n"/>
          <p:cNvSpPr txBox="1">
            <a:spLocks noGrp="1"/>
          </p:cNvSpPr>
          <p:nvPr>
            <p:ph type="hdr" idx="2"/>
          </p:nvPr>
        </p:nvSpPr>
        <p:spPr>
          <a:xfrm>
            <a:off x="0" y="0"/>
            <a:ext cx="2967038" cy="452438"/>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1200"/>
              <a:buFont typeface="Times New Roman"/>
              <a:buNone/>
              <a:defRPr sz="1200">
                <a:solidFill>
                  <a:srgbClr val="000000"/>
                </a:solidFill>
                <a:latin typeface="PT Sans"/>
                <a:ea typeface="PT Sans"/>
                <a:cs typeface="PT Sans"/>
                <a:sym typeface="PT Sans"/>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3886200" y="0"/>
            <a:ext cx="2967038" cy="452438"/>
          </a:xfrm>
          <a:prstGeom prst="rect">
            <a:avLst/>
          </a:prstGeom>
          <a:noFill/>
          <a:ln>
            <a:noFill/>
          </a:ln>
        </p:spPr>
        <p:txBody>
          <a:bodyPr spcFirstLastPara="1" wrap="square" lIns="90000" tIns="46800" rIns="90000" bIns="46800" anchor="t" anchorCtr="0">
            <a:noAutofit/>
          </a:bodyPr>
          <a:lstStyle>
            <a:lvl1pPr marR="0" lvl="0" algn="r" rtl="0">
              <a:spcBef>
                <a:spcPts val="0"/>
              </a:spcBef>
              <a:spcAft>
                <a:spcPts val="0"/>
              </a:spcAft>
              <a:buClr>
                <a:srgbClr val="000000"/>
              </a:buClr>
              <a:buSzPts val="1200"/>
              <a:buFont typeface="Times New Roman"/>
              <a:buNone/>
              <a:defRPr sz="1200">
                <a:solidFill>
                  <a:srgbClr val="000000"/>
                </a:solidFill>
                <a:latin typeface="PT Sans"/>
                <a:ea typeface="PT Sans"/>
                <a:cs typeface="PT Sans"/>
                <a:sym typeface="PT Sans"/>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8" name="Google Shape;8;n"/>
          <p:cNvSpPr>
            <a:spLocks noGrp="1" noRot="1" noChangeAspect="1"/>
          </p:cNvSpPr>
          <p:nvPr>
            <p:ph type="sldImg" idx="3"/>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 name="Google Shape;9;n"/>
          <p:cNvSpPr txBox="1">
            <a:spLocks noGrp="1"/>
          </p:cNvSpPr>
          <p:nvPr>
            <p:ph type="body" idx="1"/>
          </p:nvPr>
        </p:nvSpPr>
        <p:spPr>
          <a:xfrm>
            <a:off x="914400" y="4343400"/>
            <a:ext cx="5024438" cy="4110038"/>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n"/>
          <p:cNvSpPr txBox="1">
            <a:spLocks noGrp="1"/>
          </p:cNvSpPr>
          <p:nvPr>
            <p:ph type="ftr" idx="11"/>
          </p:nvPr>
        </p:nvSpPr>
        <p:spPr>
          <a:xfrm>
            <a:off x="0" y="8686800"/>
            <a:ext cx="2967038" cy="452438"/>
          </a:xfrm>
          <a:prstGeom prst="rect">
            <a:avLst/>
          </a:prstGeom>
          <a:noFill/>
          <a:ln>
            <a:noFill/>
          </a:ln>
        </p:spPr>
        <p:txBody>
          <a:bodyPr spcFirstLastPara="1" wrap="square" lIns="90000" tIns="46800" rIns="90000" bIns="46800" anchor="b" anchorCtr="0">
            <a:noAutofit/>
          </a:bodyPr>
          <a:lstStyle>
            <a:lvl1pPr marR="0" lvl="0" algn="l" rtl="0">
              <a:spcBef>
                <a:spcPts val="0"/>
              </a:spcBef>
              <a:spcAft>
                <a:spcPts val="0"/>
              </a:spcAft>
              <a:buClr>
                <a:srgbClr val="000000"/>
              </a:buClr>
              <a:buSzPts val="1200"/>
              <a:buFont typeface="Times New Roman"/>
              <a:buNone/>
              <a:defRPr sz="1200">
                <a:solidFill>
                  <a:srgbClr val="000000"/>
                </a:solidFill>
                <a:latin typeface="PT Sans"/>
                <a:ea typeface="PT Sans"/>
                <a:cs typeface="PT Sans"/>
                <a:sym typeface="PT Sans"/>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1" name="Google Shape;11;n"/>
          <p:cNvSpPr txBox="1">
            <a:spLocks noGrp="1"/>
          </p:cNvSpPr>
          <p:nvPr>
            <p:ph type="sldNum" idx="12"/>
          </p:nvPr>
        </p:nvSpPr>
        <p:spPr>
          <a:xfrm>
            <a:off x="3886200" y="8686800"/>
            <a:ext cx="2967038" cy="452438"/>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u="none">
                <a:solidFill>
                  <a:srgbClr val="000000"/>
                </a:solidFill>
                <a:latin typeface="PT Sans"/>
                <a:ea typeface="PT Sans"/>
                <a:cs typeface="PT Sans"/>
                <a:sym typeface="PT Sans"/>
              </a:rPr>
              <a:t>‹#›</a:t>
            </a:fld>
            <a:endParaRPr sz="1200" b="0" u="none">
              <a:solidFill>
                <a:srgbClr val="000000"/>
              </a:solidFill>
              <a:latin typeface="PT Sans"/>
              <a:ea typeface="PT Sans"/>
              <a:cs typeface="PT Sans"/>
              <a:sym typeface="PT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96" name="Google Shape;96;p1: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21869773e_0_7:notes"/>
          <p:cNvSpPr>
            <a:spLocks noGrp="1" noRot="1" noChangeAspect="1"/>
          </p:cNvSpPr>
          <p:nvPr>
            <p:ph type="sldImg" idx="2"/>
          </p:nvPr>
        </p:nvSpPr>
        <p:spPr>
          <a:xfrm>
            <a:off x="1143000" y="685800"/>
            <a:ext cx="4567200" cy="342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21869773e_0_7:notes"/>
          <p:cNvSpPr txBox="1">
            <a:spLocks noGrp="1"/>
          </p:cNvSpPr>
          <p:nvPr>
            <p:ph type="body" idx="1"/>
          </p:nvPr>
        </p:nvSpPr>
        <p:spPr>
          <a:xfrm>
            <a:off x="914400" y="4343400"/>
            <a:ext cx="5024400" cy="4110000"/>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79" name="Google Shape;179;g521869773e_0_7:notes"/>
          <p:cNvSpPr txBox="1">
            <a:spLocks noGrp="1"/>
          </p:cNvSpPr>
          <p:nvPr>
            <p:ph type="sldNum" idx="12"/>
          </p:nvPr>
        </p:nvSpPr>
        <p:spPr>
          <a:xfrm>
            <a:off x="3886200" y="8686800"/>
            <a:ext cx="29670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86" name="Google Shape;186;p9: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96" name="Google Shape;196;p10: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204" name="Google Shape;204;p11: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21869773e_0_21:notes"/>
          <p:cNvSpPr>
            <a:spLocks noGrp="1" noRot="1" noChangeAspect="1"/>
          </p:cNvSpPr>
          <p:nvPr>
            <p:ph type="sldImg" idx="2"/>
          </p:nvPr>
        </p:nvSpPr>
        <p:spPr>
          <a:xfrm>
            <a:off x="1143000" y="685800"/>
            <a:ext cx="4567200" cy="342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21869773e_0_21:notes"/>
          <p:cNvSpPr txBox="1">
            <a:spLocks noGrp="1"/>
          </p:cNvSpPr>
          <p:nvPr>
            <p:ph type="body" idx="1"/>
          </p:nvPr>
        </p:nvSpPr>
        <p:spPr>
          <a:xfrm>
            <a:off x="914400" y="4343400"/>
            <a:ext cx="5024400" cy="4110000"/>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213" name="Google Shape;213;g521869773e_0_21:notes"/>
          <p:cNvSpPr txBox="1">
            <a:spLocks noGrp="1"/>
          </p:cNvSpPr>
          <p:nvPr>
            <p:ph type="sldNum" idx="12"/>
          </p:nvPr>
        </p:nvSpPr>
        <p:spPr>
          <a:xfrm>
            <a:off x="3886200" y="8686800"/>
            <a:ext cx="29670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220" name="Google Shape;220;p12: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21869773e_0_28:notes"/>
          <p:cNvSpPr>
            <a:spLocks noGrp="1" noRot="1" noChangeAspect="1"/>
          </p:cNvSpPr>
          <p:nvPr>
            <p:ph type="sldImg" idx="2"/>
          </p:nvPr>
        </p:nvSpPr>
        <p:spPr>
          <a:xfrm>
            <a:off x="1143000" y="685800"/>
            <a:ext cx="4567200" cy="342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21869773e_0_28:notes"/>
          <p:cNvSpPr txBox="1">
            <a:spLocks noGrp="1"/>
          </p:cNvSpPr>
          <p:nvPr>
            <p:ph type="body" idx="1"/>
          </p:nvPr>
        </p:nvSpPr>
        <p:spPr>
          <a:xfrm>
            <a:off x="914400" y="4343400"/>
            <a:ext cx="5024400" cy="4110000"/>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230" name="Google Shape;230;g521869773e_0_28:notes"/>
          <p:cNvSpPr txBox="1">
            <a:spLocks noGrp="1"/>
          </p:cNvSpPr>
          <p:nvPr>
            <p:ph type="sldNum" idx="12"/>
          </p:nvPr>
        </p:nvSpPr>
        <p:spPr>
          <a:xfrm>
            <a:off x="3886200" y="8686800"/>
            <a:ext cx="29670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06" name="Google Shape;106;p2: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21869773e_0_0:notes"/>
          <p:cNvSpPr>
            <a:spLocks noGrp="1" noRot="1" noChangeAspect="1"/>
          </p:cNvSpPr>
          <p:nvPr>
            <p:ph type="sldImg" idx="2"/>
          </p:nvPr>
        </p:nvSpPr>
        <p:spPr>
          <a:xfrm>
            <a:off x="1143000" y="685800"/>
            <a:ext cx="4567200" cy="342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21869773e_0_0:notes"/>
          <p:cNvSpPr txBox="1">
            <a:spLocks noGrp="1"/>
          </p:cNvSpPr>
          <p:nvPr>
            <p:ph type="body" idx="1"/>
          </p:nvPr>
        </p:nvSpPr>
        <p:spPr>
          <a:xfrm>
            <a:off x="914400" y="4343400"/>
            <a:ext cx="5024400" cy="4110000"/>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18" name="Google Shape;118;g521869773e_0_0:notes"/>
          <p:cNvSpPr txBox="1">
            <a:spLocks noGrp="1"/>
          </p:cNvSpPr>
          <p:nvPr>
            <p:ph type="sldNum" idx="12"/>
          </p:nvPr>
        </p:nvSpPr>
        <p:spPr>
          <a:xfrm>
            <a:off x="3886200" y="8686800"/>
            <a:ext cx="2967000" cy="452400"/>
          </a:xfrm>
          <a:prstGeom prst="rect">
            <a:avLst/>
          </a:prstGeom>
        </p:spPr>
        <p:txBody>
          <a:bodyPr spcFirstLastPara="1" wrap="square" lIns="90000" tIns="46800" rIns="90000" bIns="468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25" name="Google Shape;125;p3: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34" name="Google Shape;134;p4: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40" name="Google Shape;140;p5: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52" name="Google Shape;152;p6: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62" name="Google Shape;162;p7: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14400" y="4343400"/>
            <a:ext cx="5024438" cy="4110038"/>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70" name="Google Shape;170;p8:notes"/>
          <p:cNvSpPr>
            <a:spLocks noGrp="1" noRot="1" noChangeAspect="1"/>
          </p:cNvSpPr>
          <p:nvPr>
            <p:ph type="sldImg" idx="2"/>
          </p:nvPr>
        </p:nvSpPr>
        <p:spPr>
          <a:xfrm>
            <a:off x="1143000" y="685800"/>
            <a:ext cx="4567238" cy="3424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335228" y="507788"/>
            <a:ext cx="9650492" cy="934331"/>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2650484" y="-585742"/>
            <a:ext cx="5026752" cy="9650492"/>
          </a:xfrm>
          <a:prstGeom prst="rect">
            <a:avLst/>
          </a:prstGeom>
          <a:noFill/>
          <a:ln>
            <a:noFill/>
          </a:ln>
        </p:spPr>
        <p:txBody>
          <a:bodyPr spcFirstLastPara="1" wrap="square" lIns="101550" tIns="50775" rIns="101550" bIns="50775"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85" name="Google Shape;85;p11"/>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5385159" y="2843704"/>
            <a:ext cx="6498985" cy="2031683"/>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729219" y="388755"/>
            <a:ext cx="6498985" cy="6941582"/>
          </a:xfrm>
          <a:prstGeom prst="rect">
            <a:avLst/>
          </a:prstGeom>
          <a:noFill/>
          <a:ln>
            <a:noFill/>
          </a:ln>
        </p:spPr>
        <p:txBody>
          <a:bodyPr spcFirstLastPara="1" wrap="square" lIns="101550" tIns="50775" rIns="101550" bIns="50775"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91" name="Google Shape;91;p12"/>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338614" y="1726128"/>
            <a:ext cx="9650492" cy="5026752"/>
          </a:xfrm>
          <a:prstGeom prst="rect">
            <a:avLst/>
          </a:prstGeom>
          <a:noFill/>
          <a:ln>
            <a:noFill/>
          </a:ln>
        </p:spPr>
        <p:txBody>
          <a:bodyPr spcFirstLastPara="1" wrap="square" lIns="101550" tIns="50775" rIns="101550" bIns="50775"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08610" algn="l">
              <a:spcBef>
                <a:spcPts val="360"/>
              </a:spcBef>
              <a:spcAft>
                <a:spcPts val="0"/>
              </a:spcAft>
              <a:buSzPts val="1260"/>
              <a:buChar char="✱"/>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29" name="Google Shape;29;p3"/>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978712" y="84632"/>
            <a:ext cx="321683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9142572" y="7190283"/>
            <a:ext cx="843148" cy="27420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cxnSp>
        <p:nvCxnSpPr>
          <p:cNvPr id="33" name="Google Shape;33;p4"/>
          <p:cNvCxnSpPr/>
          <p:nvPr/>
        </p:nvCxnSpPr>
        <p:spPr>
          <a:xfrm>
            <a:off x="571411" y="5941860"/>
            <a:ext cx="9587002" cy="2644"/>
          </a:xfrm>
          <a:prstGeom prst="straightConnector1">
            <a:avLst/>
          </a:prstGeom>
          <a:noFill/>
          <a:ln w="9525" cap="flat" cmpd="sng">
            <a:solidFill>
              <a:schemeClr val="accent1"/>
            </a:solidFill>
            <a:prstDash val="solid"/>
            <a:round/>
            <a:headEnd type="none" w="sm" len="sm"/>
            <a:tailEnd type="none" w="sm" len="sm"/>
          </a:ln>
        </p:spPr>
      </p:cxnSp>
      <p:sp>
        <p:nvSpPr>
          <p:cNvPr id="34" name="Google Shape;34;p4"/>
          <p:cNvSpPr txBox="1">
            <a:spLocks noGrp="1"/>
          </p:cNvSpPr>
          <p:nvPr>
            <p:ph type="ctrTitle"/>
          </p:nvPr>
        </p:nvSpPr>
        <p:spPr>
          <a:xfrm>
            <a:off x="423267" y="5390432"/>
            <a:ext cx="9396532" cy="1357629"/>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subTitle" idx="1"/>
          </p:nvPr>
        </p:nvSpPr>
        <p:spPr>
          <a:xfrm>
            <a:off x="423267" y="4316201"/>
            <a:ext cx="9396532" cy="1015577"/>
          </a:xfrm>
          <a:prstGeom prst="rect">
            <a:avLst/>
          </a:prstGeom>
          <a:noFill/>
          <a:ln>
            <a:noFill/>
          </a:ln>
        </p:spPr>
        <p:txBody>
          <a:bodyPr spcFirstLastPara="1" wrap="square" lIns="101550" tIns="50775" rIns="101550" bIns="50775" anchor="b" anchorCtr="0">
            <a:noAutofit/>
          </a:bodyPr>
          <a:lstStyle>
            <a:lvl1pPr lvl="0" algn="l">
              <a:spcBef>
                <a:spcPts val="540"/>
              </a:spcBef>
              <a:spcAft>
                <a:spcPts val="0"/>
              </a:spcAft>
              <a:buSzPts val="1890"/>
              <a:buNone/>
              <a:defRPr sz="27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a:endParaRPr/>
          </a:p>
        </p:txBody>
      </p:sp>
      <p:sp>
        <p:nvSpPr>
          <p:cNvPr id="36" name="Google Shape;36;p4"/>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9142572" y="7190283"/>
            <a:ext cx="843148" cy="27420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9"/>
        <p:cNvGrpSpPr/>
        <p:nvPr/>
      </p:nvGrpSpPr>
      <p:grpSpPr>
        <a:xfrm>
          <a:off x="0" y="0"/>
          <a:ext cx="0" cy="0"/>
          <a:chOff x="0" y="0"/>
          <a:chExt cx="0" cy="0"/>
        </a:xfrm>
      </p:grpSpPr>
      <p:cxnSp>
        <p:nvCxnSpPr>
          <p:cNvPr id="40" name="Google Shape;40;p5"/>
          <p:cNvCxnSpPr/>
          <p:nvPr/>
        </p:nvCxnSpPr>
        <p:spPr>
          <a:xfrm>
            <a:off x="571411" y="3826075"/>
            <a:ext cx="9587002" cy="2644"/>
          </a:xfrm>
          <a:prstGeom prst="straightConnector1">
            <a:avLst/>
          </a:prstGeom>
          <a:noFill/>
          <a:ln w="9525" cap="flat" cmpd="sng">
            <a:solidFill>
              <a:schemeClr val="accent1"/>
            </a:solidFill>
            <a:prstDash val="solid"/>
            <a:round/>
            <a:headEnd type="none" w="sm" len="sm"/>
            <a:tailEnd type="none" w="sm" len="sm"/>
          </a:ln>
        </p:spPr>
      </p:cxnSp>
      <p:sp>
        <p:nvSpPr>
          <p:cNvPr id="41" name="Google Shape;41;p5"/>
          <p:cNvSpPr txBox="1">
            <a:spLocks noGrp="1"/>
          </p:cNvSpPr>
          <p:nvPr>
            <p:ph type="body" idx="1"/>
          </p:nvPr>
        </p:nvSpPr>
        <p:spPr>
          <a:xfrm>
            <a:off x="423267" y="1861891"/>
            <a:ext cx="9396532" cy="1354102"/>
          </a:xfrm>
          <a:prstGeom prst="rect">
            <a:avLst/>
          </a:prstGeom>
          <a:noFill/>
          <a:ln>
            <a:noFill/>
          </a:ln>
        </p:spPr>
        <p:txBody>
          <a:bodyPr spcFirstLastPara="1" wrap="square" lIns="101550" tIns="50775" rIns="101550" bIns="50775" anchor="b" anchorCtr="0">
            <a:noAutofit/>
          </a:bodyPr>
          <a:lstStyle>
            <a:lvl1pPr marL="457200" lvl="0" indent="-228600" algn="r">
              <a:spcBef>
                <a:spcPts val="440"/>
              </a:spcBef>
              <a:spcAft>
                <a:spcPts val="0"/>
              </a:spcAft>
              <a:buSzPts val="1540"/>
              <a:buNone/>
              <a:defRPr sz="2200">
                <a:solidFill>
                  <a:srgbClr val="DCD0B0"/>
                </a:solidFill>
              </a:defRPr>
            </a:lvl1pPr>
            <a:lvl2pPr marL="914400" lvl="1" indent="-228600" algn="l">
              <a:spcBef>
                <a:spcPts val="400"/>
              </a:spcBef>
              <a:spcAft>
                <a:spcPts val="0"/>
              </a:spcAft>
              <a:buSzPts val="1400"/>
              <a:buNone/>
              <a:defRPr sz="2000">
                <a:solidFill>
                  <a:schemeClr val="lt1"/>
                </a:solidFill>
              </a:defRPr>
            </a:lvl2pPr>
            <a:lvl3pPr marL="1371600" lvl="2" indent="-228600" algn="l">
              <a:spcBef>
                <a:spcPts val="360"/>
              </a:spcBef>
              <a:spcAft>
                <a:spcPts val="0"/>
              </a:spcAft>
              <a:buSzPts val="1260"/>
              <a:buNone/>
              <a:defRPr sz="1800">
                <a:solidFill>
                  <a:schemeClr val="lt1"/>
                </a:solidFill>
              </a:defRPr>
            </a:lvl3pPr>
            <a:lvl4pPr marL="1828800" lvl="3" indent="-228600" algn="l">
              <a:spcBef>
                <a:spcPts val="320"/>
              </a:spcBef>
              <a:spcAft>
                <a:spcPts val="0"/>
              </a:spcAft>
              <a:buSzPts val="1120"/>
              <a:buNone/>
              <a:defRPr sz="1600">
                <a:solidFill>
                  <a:schemeClr val="lt1"/>
                </a:solidFill>
              </a:defRPr>
            </a:lvl4pPr>
            <a:lvl5pPr marL="2286000" lvl="4" indent="-228600" algn="l">
              <a:spcBef>
                <a:spcPts val="320"/>
              </a:spcBef>
              <a:spcAft>
                <a:spcPts val="0"/>
              </a:spcAft>
              <a:buSzPts val="960"/>
              <a:buNone/>
              <a:defRPr sz="1600">
                <a:solidFill>
                  <a:schemeClr val="lt1"/>
                </a:solidFill>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42" name="Google Shape;42;p5"/>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5"/>
          <p:cNvSpPr txBox="1">
            <a:spLocks noGrp="1"/>
          </p:cNvSpPr>
          <p:nvPr>
            <p:ph type="title"/>
          </p:nvPr>
        </p:nvSpPr>
        <p:spPr>
          <a:xfrm>
            <a:off x="200497" y="3273175"/>
            <a:ext cx="9650492" cy="131592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Clr>
                <a:schemeClr val="lt2"/>
              </a:buClr>
              <a:buSzPts val="4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335228" y="507788"/>
            <a:ext cx="9650492" cy="934331"/>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338614" y="1777259"/>
            <a:ext cx="4655939" cy="5247146"/>
          </a:xfrm>
          <a:prstGeom prst="rect">
            <a:avLst/>
          </a:prstGeom>
          <a:noFill/>
          <a:ln>
            <a:noFill/>
          </a:ln>
        </p:spPr>
        <p:txBody>
          <a:bodyPr spcFirstLastPara="1" wrap="square" lIns="101550" tIns="50775" rIns="101550" bIns="50775" anchor="t" anchorCtr="0">
            <a:noAutofit/>
          </a:bodyPr>
          <a:lstStyle>
            <a:lvl1pPr marL="457200" lvl="0" indent="-366395" algn="l">
              <a:spcBef>
                <a:spcPts val="620"/>
              </a:spcBef>
              <a:spcAft>
                <a:spcPts val="0"/>
              </a:spcAft>
              <a:buSzPts val="2170"/>
              <a:buChar char="✕"/>
              <a:defRPr sz="3100"/>
            </a:lvl1pPr>
            <a:lvl2pPr marL="914400" lvl="1" indent="-348615" algn="l">
              <a:spcBef>
                <a:spcPts val="540"/>
              </a:spcBef>
              <a:spcAft>
                <a:spcPts val="0"/>
              </a:spcAft>
              <a:buSzPts val="1890"/>
              <a:buChar char="+"/>
              <a:defRPr sz="2700"/>
            </a:lvl2pPr>
            <a:lvl3pPr marL="1371600" lvl="2" indent="-326389" algn="l">
              <a:spcBef>
                <a:spcPts val="440"/>
              </a:spcBef>
              <a:spcAft>
                <a:spcPts val="0"/>
              </a:spcAft>
              <a:buSzPts val="1540"/>
              <a:buChar char="✕"/>
              <a:defRPr sz="2200"/>
            </a:lvl3pPr>
            <a:lvl4pPr marL="1828800" lvl="3" indent="-317500" algn="l">
              <a:spcBef>
                <a:spcPts val="400"/>
              </a:spcBef>
              <a:spcAft>
                <a:spcPts val="0"/>
              </a:spcAft>
              <a:buSzPts val="1400"/>
              <a:buChar char="✱"/>
              <a:defRPr sz="2000"/>
            </a:lvl4pPr>
            <a:lvl5pPr marL="2286000" lvl="4" indent="-304800" algn="l">
              <a:spcBef>
                <a:spcPts val="400"/>
              </a:spcBef>
              <a:spcAft>
                <a:spcPts val="0"/>
              </a:spcAft>
              <a:buSzPts val="1200"/>
              <a:buChar char="✕"/>
              <a:defRPr sz="20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49" name="Google Shape;49;p6"/>
          <p:cNvSpPr txBox="1">
            <a:spLocks noGrp="1"/>
          </p:cNvSpPr>
          <p:nvPr>
            <p:ph type="body" idx="2"/>
          </p:nvPr>
        </p:nvSpPr>
        <p:spPr>
          <a:xfrm>
            <a:off x="5163860" y="1777259"/>
            <a:ext cx="4825246" cy="5247146"/>
          </a:xfrm>
          <a:prstGeom prst="rect">
            <a:avLst/>
          </a:prstGeom>
          <a:noFill/>
          <a:ln>
            <a:noFill/>
          </a:ln>
        </p:spPr>
        <p:txBody>
          <a:bodyPr spcFirstLastPara="1" wrap="square" lIns="101550" tIns="50775" rIns="101550" bIns="50775" anchor="t" anchorCtr="0">
            <a:noAutofit/>
          </a:bodyPr>
          <a:lstStyle>
            <a:lvl1pPr marL="457200" lvl="0" indent="-366395" algn="l">
              <a:spcBef>
                <a:spcPts val="620"/>
              </a:spcBef>
              <a:spcAft>
                <a:spcPts val="0"/>
              </a:spcAft>
              <a:buSzPts val="2170"/>
              <a:buChar char="✕"/>
              <a:defRPr sz="3100"/>
            </a:lvl1pPr>
            <a:lvl2pPr marL="914400" lvl="1" indent="-348615" algn="l">
              <a:spcBef>
                <a:spcPts val="540"/>
              </a:spcBef>
              <a:spcAft>
                <a:spcPts val="0"/>
              </a:spcAft>
              <a:buSzPts val="1890"/>
              <a:buChar char="+"/>
              <a:defRPr sz="2700"/>
            </a:lvl2pPr>
            <a:lvl3pPr marL="1371600" lvl="2" indent="-326389" algn="l">
              <a:spcBef>
                <a:spcPts val="440"/>
              </a:spcBef>
              <a:spcAft>
                <a:spcPts val="0"/>
              </a:spcAft>
              <a:buSzPts val="1540"/>
              <a:buChar char="✕"/>
              <a:defRPr sz="2200"/>
            </a:lvl3pPr>
            <a:lvl4pPr marL="1828800" lvl="3" indent="-317500" algn="l">
              <a:spcBef>
                <a:spcPts val="400"/>
              </a:spcBef>
              <a:spcAft>
                <a:spcPts val="0"/>
              </a:spcAft>
              <a:buSzPts val="1400"/>
              <a:buChar char="✱"/>
              <a:defRPr sz="2000"/>
            </a:lvl4pPr>
            <a:lvl5pPr marL="2286000" lvl="4" indent="-304800" algn="l">
              <a:spcBef>
                <a:spcPts val="400"/>
              </a:spcBef>
              <a:spcAft>
                <a:spcPts val="0"/>
              </a:spcAft>
              <a:buSzPts val="1200"/>
              <a:buChar char="✕"/>
              <a:defRPr sz="20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50" name="Google Shape;50;p6"/>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338614" y="6008828"/>
            <a:ext cx="9565839" cy="980314"/>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4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312667" y="740525"/>
            <a:ext cx="4766540" cy="710550"/>
          </a:xfrm>
          <a:prstGeom prst="rect">
            <a:avLst/>
          </a:prstGeom>
          <a:noFill/>
          <a:ln>
            <a:noFill/>
          </a:ln>
        </p:spPr>
        <p:txBody>
          <a:bodyPr spcFirstLastPara="1" wrap="square" lIns="101550" tIns="50775" rIns="101550" bIns="50775" anchor="ctr" anchorCtr="0">
            <a:noAutofit/>
          </a:bodyPr>
          <a:lstStyle>
            <a:lvl1pPr marL="457200" lvl="0" indent="-228600" algn="l">
              <a:spcBef>
                <a:spcPts val="400"/>
              </a:spcBef>
              <a:spcAft>
                <a:spcPts val="0"/>
              </a:spcAft>
              <a:buSzPts val="1400"/>
              <a:buNone/>
              <a:defRPr sz="2000" b="0" cap="none">
                <a:solidFill>
                  <a:srgbClr val="AF7621"/>
                </a:solidFill>
                <a:latin typeface="Source Sans Pro"/>
                <a:ea typeface="Source Sans Pro"/>
                <a:cs typeface="Source Sans Pro"/>
                <a:sym typeface="Source Sans Pro"/>
              </a:defRPr>
            </a:lvl1pPr>
            <a:lvl2pPr marL="914400" lvl="1" indent="-228600" algn="l">
              <a:spcBef>
                <a:spcPts val="440"/>
              </a:spcBef>
              <a:spcAft>
                <a:spcPts val="0"/>
              </a:spcAft>
              <a:buSzPts val="1540"/>
              <a:buNone/>
              <a:defRPr sz="2200" b="1"/>
            </a:lvl2pPr>
            <a:lvl3pPr marL="1371600" lvl="2" indent="-228600" algn="l">
              <a:spcBef>
                <a:spcPts val="400"/>
              </a:spcBef>
              <a:spcAft>
                <a:spcPts val="0"/>
              </a:spcAft>
              <a:buSzPts val="1400"/>
              <a:buNone/>
              <a:defRPr sz="2000" b="1"/>
            </a:lvl3pPr>
            <a:lvl4pPr marL="1828800" lvl="3" indent="-228600" algn="l">
              <a:spcBef>
                <a:spcPts val="360"/>
              </a:spcBef>
              <a:spcAft>
                <a:spcPts val="0"/>
              </a:spcAft>
              <a:buSzPts val="1260"/>
              <a:buNone/>
              <a:defRPr sz="1800" b="1"/>
            </a:lvl4pPr>
            <a:lvl5pPr marL="2286000" lvl="4" indent="-228600" algn="l">
              <a:spcBef>
                <a:spcPts val="360"/>
              </a:spcBef>
              <a:spcAft>
                <a:spcPts val="0"/>
              </a:spcAft>
              <a:buSzPts val="1080"/>
              <a:buNone/>
              <a:defRPr sz="1800" b="1"/>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56" name="Google Shape;56;p7"/>
          <p:cNvSpPr txBox="1">
            <a:spLocks noGrp="1"/>
          </p:cNvSpPr>
          <p:nvPr>
            <p:ph type="body" idx="2"/>
          </p:nvPr>
        </p:nvSpPr>
        <p:spPr>
          <a:xfrm>
            <a:off x="5160333" y="740525"/>
            <a:ext cx="4768412" cy="710550"/>
          </a:xfrm>
          <a:prstGeom prst="rect">
            <a:avLst/>
          </a:prstGeom>
          <a:noFill/>
          <a:ln>
            <a:noFill/>
          </a:ln>
        </p:spPr>
        <p:txBody>
          <a:bodyPr spcFirstLastPara="1" wrap="square" lIns="101550" tIns="50775" rIns="101550" bIns="50775" anchor="ctr" anchorCtr="0">
            <a:noAutofit/>
          </a:bodyPr>
          <a:lstStyle>
            <a:lvl1pPr marL="457200" lvl="0" indent="-228600" algn="l">
              <a:spcBef>
                <a:spcPts val="400"/>
              </a:spcBef>
              <a:spcAft>
                <a:spcPts val="0"/>
              </a:spcAft>
              <a:buSzPts val="1400"/>
              <a:buNone/>
              <a:defRPr sz="2000" b="0" cap="none">
                <a:solidFill>
                  <a:srgbClr val="AF7621"/>
                </a:solidFill>
                <a:latin typeface="Source Sans Pro"/>
                <a:ea typeface="Source Sans Pro"/>
                <a:cs typeface="Source Sans Pro"/>
                <a:sym typeface="Source Sans Pro"/>
              </a:defRPr>
            </a:lvl1pPr>
            <a:lvl2pPr marL="914400" lvl="1" indent="-228600" algn="l">
              <a:spcBef>
                <a:spcPts val="440"/>
              </a:spcBef>
              <a:spcAft>
                <a:spcPts val="0"/>
              </a:spcAft>
              <a:buSzPts val="1540"/>
              <a:buNone/>
              <a:defRPr sz="2200" b="1"/>
            </a:lvl2pPr>
            <a:lvl3pPr marL="1371600" lvl="2" indent="-228600" algn="l">
              <a:spcBef>
                <a:spcPts val="400"/>
              </a:spcBef>
              <a:spcAft>
                <a:spcPts val="0"/>
              </a:spcAft>
              <a:buSzPts val="1400"/>
              <a:buNone/>
              <a:defRPr sz="2000" b="1"/>
            </a:lvl3pPr>
            <a:lvl4pPr marL="1828800" lvl="3" indent="-228600" algn="l">
              <a:spcBef>
                <a:spcPts val="360"/>
              </a:spcBef>
              <a:spcAft>
                <a:spcPts val="0"/>
              </a:spcAft>
              <a:buSzPts val="1260"/>
              <a:buNone/>
              <a:defRPr sz="1800" b="1"/>
            </a:lvl4pPr>
            <a:lvl5pPr marL="2286000" lvl="4" indent="-228600" algn="l">
              <a:spcBef>
                <a:spcPts val="360"/>
              </a:spcBef>
              <a:spcAft>
                <a:spcPts val="0"/>
              </a:spcAft>
              <a:buSzPts val="1080"/>
              <a:buNone/>
              <a:defRPr sz="1800" b="1"/>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57" name="Google Shape;57;p7"/>
          <p:cNvSpPr txBox="1">
            <a:spLocks noGrp="1"/>
          </p:cNvSpPr>
          <p:nvPr>
            <p:ph type="body" idx="3"/>
          </p:nvPr>
        </p:nvSpPr>
        <p:spPr>
          <a:xfrm>
            <a:off x="312667" y="1461655"/>
            <a:ext cx="4766540" cy="4377912"/>
          </a:xfrm>
          <a:prstGeom prst="rect">
            <a:avLst/>
          </a:prstGeom>
          <a:noFill/>
          <a:ln>
            <a:noFill/>
          </a:ln>
        </p:spPr>
        <p:txBody>
          <a:bodyPr spcFirstLastPara="1" wrap="square" lIns="101550" tIns="50775" rIns="101550" bIns="50775" anchor="t" anchorCtr="0">
            <a:noAutofit/>
          </a:bodyPr>
          <a:lstStyle>
            <a:lvl1pPr marL="457200" lvl="0" indent="-348615" algn="l">
              <a:spcBef>
                <a:spcPts val="540"/>
              </a:spcBef>
              <a:spcAft>
                <a:spcPts val="0"/>
              </a:spcAft>
              <a:buSzPts val="1890"/>
              <a:buChar char="✕"/>
              <a:defRPr sz="2700"/>
            </a:lvl1pPr>
            <a:lvl2pPr marL="914400" lvl="1" indent="-326390" algn="l">
              <a:spcBef>
                <a:spcPts val="440"/>
              </a:spcBef>
              <a:spcAft>
                <a:spcPts val="0"/>
              </a:spcAft>
              <a:buSzPts val="1540"/>
              <a:buChar char="+"/>
              <a:defRPr sz="22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58" name="Google Shape;58;p7"/>
          <p:cNvSpPr txBox="1">
            <a:spLocks noGrp="1"/>
          </p:cNvSpPr>
          <p:nvPr>
            <p:ph type="body" idx="4"/>
          </p:nvPr>
        </p:nvSpPr>
        <p:spPr>
          <a:xfrm>
            <a:off x="5164449" y="1461655"/>
            <a:ext cx="4764296" cy="4377912"/>
          </a:xfrm>
          <a:prstGeom prst="rect">
            <a:avLst/>
          </a:prstGeom>
          <a:noFill/>
          <a:ln>
            <a:noFill/>
          </a:ln>
        </p:spPr>
        <p:txBody>
          <a:bodyPr spcFirstLastPara="1" wrap="square" lIns="101550" tIns="50775" rIns="101550" bIns="50775" anchor="t" anchorCtr="0">
            <a:noAutofit/>
          </a:bodyPr>
          <a:lstStyle>
            <a:lvl1pPr marL="457200" lvl="0" indent="-348615" algn="l">
              <a:spcBef>
                <a:spcPts val="540"/>
              </a:spcBef>
              <a:spcAft>
                <a:spcPts val="0"/>
              </a:spcAft>
              <a:buSzPts val="1890"/>
              <a:buChar char="✕"/>
              <a:defRPr sz="2700"/>
            </a:lvl1pPr>
            <a:lvl2pPr marL="914400" lvl="1" indent="-326390" algn="l">
              <a:spcBef>
                <a:spcPts val="440"/>
              </a:spcBef>
              <a:spcAft>
                <a:spcPts val="0"/>
              </a:spcAft>
              <a:buSzPts val="1540"/>
              <a:buChar char="+"/>
              <a:defRPr sz="2200"/>
            </a:lvl2pPr>
            <a:lvl3pPr marL="1371600" lvl="2" indent="-317500" algn="l">
              <a:spcBef>
                <a:spcPts val="400"/>
              </a:spcBef>
              <a:spcAft>
                <a:spcPts val="0"/>
              </a:spcAft>
              <a:buSzPts val="1400"/>
              <a:buChar char="✕"/>
              <a:defRPr sz="2000"/>
            </a:lvl3pPr>
            <a:lvl4pPr marL="1828800" lvl="3" indent="-308610" algn="l">
              <a:spcBef>
                <a:spcPts val="360"/>
              </a:spcBef>
              <a:spcAft>
                <a:spcPts val="0"/>
              </a:spcAft>
              <a:buSzPts val="1260"/>
              <a:buChar char="✱"/>
              <a:defRPr sz="1800"/>
            </a:lvl4pPr>
            <a:lvl5pPr marL="2286000" lvl="4" indent="-297179" algn="l">
              <a:spcBef>
                <a:spcPts val="360"/>
              </a:spcBef>
              <a:spcAft>
                <a:spcPts val="0"/>
              </a:spcAft>
              <a:buSzPts val="1080"/>
              <a:buChar char="✕"/>
              <a:defRPr sz="18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59" name="Google Shape;59;p7"/>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9142572" y="7193668"/>
            <a:ext cx="846534" cy="27420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7"/>
          <p:cNvCxnSpPr/>
          <p:nvPr/>
        </p:nvCxnSpPr>
        <p:spPr>
          <a:xfrm>
            <a:off x="571411" y="6685881"/>
            <a:ext cx="9587002" cy="2644"/>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8"/>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7"/>
        <p:cNvGrpSpPr/>
        <p:nvPr/>
      </p:nvGrpSpPr>
      <p:grpSpPr>
        <a:xfrm>
          <a:off x="0" y="0"/>
          <a:ext cx="0" cy="0"/>
          <a:chOff x="0" y="0"/>
          <a:chExt cx="0" cy="0"/>
        </a:xfrm>
      </p:grpSpPr>
      <p:cxnSp>
        <p:nvCxnSpPr>
          <p:cNvPr id="68" name="Google Shape;68;p9"/>
          <p:cNvCxnSpPr/>
          <p:nvPr/>
        </p:nvCxnSpPr>
        <p:spPr>
          <a:xfrm>
            <a:off x="571411" y="6496312"/>
            <a:ext cx="9587002" cy="2644"/>
          </a:xfrm>
          <a:prstGeom prst="straightConnector1">
            <a:avLst/>
          </a:prstGeom>
          <a:noFill/>
          <a:ln w="9525" cap="flat" cmpd="sng">
            <a:solidFill>
              <a:schemeClr val="accent1"/>
            </a:solidFill>
            <a:prstDash val="solid"/>
            <a:round/>
            <a:headEnd type="none" w="sm" len="sm"/>
            <a:tailEnd type="none" w="sm" len="sm"/>
          </a:ln>
        </p:spPr>
      </p:cxnSp>
      <p:sp>
        <p:nvSpPr>
          <p:cNvPr id="69" name="Google Shape;69;p9"/>
          <p:cNvSpPr txBox="1">
            <a:spLocks noGrp="1"/>
          </p:cNvSpPr>
          <p:nvPr>
            <p:ph type="title"/>
          </p:nvPr>
        </p:nvSpPr>
        <p:spPr>
          <a:xfrm>
            <a:off x="507921" y="6093460"/>
            <a:ext cx="9396532" cy="578314"/>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2200"/>
              <a:buFont typeface="Source Sans Pro"/>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507921" y="677051"/>
            <a:ext cx="3342048" cy="5331778"/>
          </a:xfrm>
          <a:prstGeom prst="rect">
            <a:avLst/>
          </a:prstGeom>
          <a:noFill/>
          <a:ln>
            <a:noFill/>
          </a:ln>
        </p:spPr>
        <p:txBody>
          <a:bodyPr spcFirstLastPara="1" wrap="square" lIns="101550" tIns="50775" rIns="101550" bIns="50775" anchor="t" anchorCtr="0">
            <a:noAutofit/>
          </a:bodyPr>
          <a:lstStyle>
            <a:lvl1pPr marL="457200" lvl="0" indent="-228600" algn="l">
              <a:spcBef>
                <a:spcPts val="320"/>
              </a:spcBef>
              <a:spcAft>
                <a:spcPts val="0"/>
              </a:spcAft>
              <a:buSzPts val="1120"/>
              <a:buNone/>
              <a:defRPr sz="1600"/>
            </a:lvl1pPr>
            <a:lvl2pPr marL="914400" lvl="1" indent="-228600" algn="l">
              <a:spcBef>
                <a:spcPts val="260"/>
              </a:spcBef>
              <a:spcAft>
                <a:spcPts val="0"/>
              </a:spcAft>
              <a:buSzPts val="910"/>
              <a:buNone/>
              <a:defRPr sz="1300"/>
            </a:lvl2pPr>
            <a:lvl3pPr marL="1371600" lvl="2" indent="-228600" algn="l">
              <a:spcBef>
                <a:spcPts val="220"/>
              </a:spcBef>
              <a:spcAft>
                <a:spcPts val="0"/>
              </a:spcAft>
              <a:buSzPts val="770"/>
              <a:buNone/>
              <a:defRPr sz="1100"/>
            </a:lvl3pPr>
            <a:lvl4pPr marL="1828800" lvl="3" indent="-228600" algn="l">
              <a:spcBef>
                <a:spcPts val="200"/>
              </a:spcBef>
              <a:spcAft>
                <a:spcPts val="0"/>
              </a:spcAft>
              <a:buSzPts val="700"/>
              <a:buNone/>
              <a:defRPr sz="1000"/>
            </a:lvl4pPr>
            <a:lvl5pPr marL="2286000" lvl="4" indent="-228600" algn="l">
              <a:spcBef>
                <a:spcPts val="200"/>
              </a:spcBef>
              <a:spcAft>
                <a:spcPts val="0"/>
              </a:spcAft>
              <a:buSzPts val="600"/>
              <a:buNone/>
              <a:defRPr sz="10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71" name="Google Shape;71;p9"/>
          <p:cNvSpPr txBox="1">
            <a:spLocks noGrp="1"/>
          </p:cNvSpPr>
          <p:nvPr>
            <p:ph type="body" idx="2"/>
          </p:nvPr>
        </p:nvSpPr>
        <p:spPr>
          <a:xfrm>
            <a:off x="3971657" y="677051"/>
            <a:ext cx="5932795" cy="5331778"/>
          </a:xfrm>
          <a:prstGeom prst="rect">
            <a:avLst/>
          </a:prstGeom>
          <a:noFill/>
          <a:ln>
            <a:noFill/>
          </a:ln>
        </p:spPr>
        <p:txBody>
          <a:bodyPr spcFirstLastPara="1" wrap="square" lIns="101550" tIns="50775" rIns="101550" bIns="50775" anchor="t" anchorCtr="0">
            <a:noAutofit/>
          </a:bodyPr>
          <a:lstStyle>
            <a:lvl1pPr marL="457200" lvl="0" indent="-388620" algn="l">
              <a:spcBef>
                <a:spcPts val="720"/>
              </a:spcBef>
              <a:spcAft>
                <a:spcPts val="0"/>
              </a:spcAft>
              <a:buSzPts val="2520"/>
              <a:buChar char="✕"/>
              <a:defRPr sz="3600"/>
            </a:lvl1pPr>
            <a:lvl2pPr marL="914400" lvl="1" indent="-366394" algn="l">
              <a:spcBef>
                <a:spcPts val="620"/>
              </a:spcBef>
              <a:spcAft>
                <a:spcPts val="0"/>
              </a:spcAft>
              <a:buSzPts val="2170"/>
              <a:buChar char="+"/>
              <a:defRPr sz="3100"/>
            </a:lvl2pPr>
            <a:lvl3pPr marL="1371600" lvl="2" indent="-348614" algn="l">
              <a:spcBef>
                <a:spcPts val="540"/>
              </a:spcBef>
              <a:spcAft>
                <a:spcPts val="0"/>
              </a:spcAft>
              <a:buSzPts val="1890"/>
              <a:buChar char="✕"/>
              <a:defRPr sz="2700"/>
            </a:lvl3pPr>
            <a:lvl4pPr marL="1828800" lvl="3" indent="-326389" algn="l">
              <a:spcBef>
                <a:spcPts val="440"/>
              </a:spcBef>
              <a:spcAft>
                <a:spcPts val="0"/>
              </a:spcAft>
              <a:buSzPts val="1540"/>
              <a:buChar char="✱"/>
              <a:defRPr sz="2200"/>
            </a:lvl4pPr>
            <a:lvl5pPr marL="2286000" lvl="4" indent="-312420" algn="l">
              <a:spcBef>
                <a:spcPts val="440"/>
              </a:spcBef>
              <a:spcAft>
                <a:spcPts val="0"/>
              </a:spcAft>
              <a:buSzPts val="1320"/>
              <a:buChar char="✕"/>
              <a:defRPr sz="22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
        <p:nvSpPr>
          <p:cNvPr id="72" name="Google Shape;72;p9"/>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a:spLocks noGrp="1"/>
          </p:cNvSpPr>
          <p:nvPr>
            <p:ph type="pic" idx="2"/>
          </p:nvPr>
        </p:nvSpPr>
        <p:spPr>
          <a:xfrm>
            <a:off x="3894058" y="684863"/>
            <a:ext cx="5587127" cy="4062307"/>
          </a:xfrm>
          <a:prstGeom prst="rect">
            <a:avLst/>
          </a:prstGeom>
          <a:solidFill>
            <a:schemeClr val="lt1"/>
          </a:solidFill>
          <a:ln w="9525" cap="flat" cmpd="sng">
            <a:solidFill>
              <a:schemeClr val="accent1"/>
            </a:solidFill>
            <a:prstDash val="solid"/>
            <a:round/>
            <a:headEnd type="none" w="sm" len="sm"/>
            <a:tailEnd type="none" w="sm" len="sm"/>
          </a:ln>
          <a:effectLst>
            <a:reflection stA="49000" endA="500" endPos="10000" dist="900" dir="5400000" sy="-90000" algn="bl" rotWithShape="0"/>
          </a:effectLst>
        </p:spPr>
        <p:txBody>
          <a:bodyPr spcFirstLastPara="1" wrap="square" lIns="101550" tIns="50775" rIns="101550" bIns="50775" anchor="t" anchorCtr="0">
            <a:noAutofit/>
          </a:bodyPr>
          <a:lstStyle>
            <a:lvl1pPr marR="0" lvl="0" algn="l" rtl="0">
              <a:spcBef>
                <a:spcPts val="720"/>
              </a:spcBef>
              <a:spcAft>
                <a:spcPts val="0"/>
              </a:spcAft>
              <a:buClr>
                <a:schemeClr val="accent1"/>
              </a:buClr>
              <a:buSzPts val="2520"/>
              <a:buFont typeface="Noto Sans Symbols"/>
              <a:buNone/>
              <a:defRPr sz="3600" b="0" i="0" u="none" strike="noStrike" cap="none">
                <a:solidFill>
                  <a:schemeClr val="dk2"/>
                </a:solidFill>
                <a:latin typeface="Source Sans Pro"/>
                <a:ea typeface="Source Sans Pro"/>
                <a:cs typeface="Source Sans Pro"/>
                <a:sym typeface="Source Sans Pro"/>
              </a:defRPr>
            </a:lvl1pPr>
            <a:lvl2pPr marR="0" lvl="1" algn="l" rtl="0">
              <a:spcBef>
                <a:spcPts val="620"/>
              </a:spcBef>
              <a:spcAft>
                <a:spcPts val="0"/>
              </a:spcAft>
              <a:buClr>
                <a:schemeClr val="accent1"/>
              </a:buClr>
              <a:buSzPts val="2170"/>
              <a:buFont typeface="Noto Sans Symbols"/>
              <a:buChar char="+"/>
              <a:defRPr sz="3100" b="0" i="0" u="none" strike="noStrike" cap="none">
                <a:solidFill>
                  <a:schemeClr val="dk2"/>
                </a:solidFill>
                <a:latin typeface="Source Sans Pro"/>
                <a:ea typeface="Source Sans Pro"/>
                <a:cs typeface="Source Sans Pro"/>
                <a:sym typeface="Source Sans Pro"/>
              </a:defRPr>
            </a:lvl2pPr>
            <a:lvl3pPr marR="0" lvl="2" algn="l" rtl="0">
              <a:spcBef>
                <a:spcPts val="540"/>
              </a:spcBef>
              <a:spcAft>
                <a:spcPts val="0"/>
              </a:spcAft>
              <a:buClr>
                <a:schemeClr val="accent1"/>
              </a:buClr>
              <a:buSzPts val="1890"/>
              <a:buFont typeface="Noto Sans Symbols"/>
              <a:buChar char="✕"/>
              <a:defRPr sz="2700" b="0" i="0" u="none" strike="noStrike" cap="none">
                <a:solidFill>
                  <a:schemeClr val="dk2"/>
                </a:solidFill>
                <a:latin typeface="Source Sans Pro"/>
                <a:ea typeface="Source Sans Pro"/>
                <a:cs typeface="Source Sans Pro"/>
                <a:sym typeface="Source Sans Pro"/>
              </a:defRPr>
            </a:lvl3pPr>
            <a:lvl4pPr marR="0" lvl="3" algn="l" rtl="0">
              <a:spcBef>
                <a:spcPts val="440"/>
              </a:spcBef>
              <a:spcAft>
                <a:spcPts val="0"/>
              </a:spcAft>
              <a:buClr>
                <a:schemeClr val="accent1"/>
              </a:buClr>
              <a:buSzPts val="1540"/>
              <a:buFont typeface="Noto Sans Symbols"/>
              <a:buChar char="✱"/>
              <a:defRPr sz="2200" b="0" i="0" u="none" strike="noStrike" cap="none">
                <a:solidFill>
                  <a:schemeClr val="dk2"/>
                </a:solidFill>
                <a:latin typeface="Source Sans Pro"/>
                <a:ea typeface="Source Sans Pro"/>
                <a:cs typeface="Source Sans Pro"/>
                <a:sym typeface="Source Sans Pro"/>
              </a:defRPr>
            </a:lvl4pPr>
            <a:lvl5pPr marR="0" lvl="4" algn="l" rtl="0">
              <a:spcBef>
                <a:spcPts val="400"/>
              </a:spcBef>
              <a:spcAft>
                <a:spcPts val="0"/>
              </a:spcAft>
              <a:buClr>
                <a:schemeClr val="accent1"/>
              </a:buClr>
              <a:buSzPts val="12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R="0" lvl="5" algn="l" rtl="0">
              <a:spcBef>
                <a:spcPts val="400"/>
              </a:spcBef>
              <a:spcAft>
                <a:spcPts val="0"/>
              </a:spcAft>
              <a:buClr>
                <a:schemeClr val="accent1"/>
              </a:buClr>
              <a:buSzPts val="1200"/>
              <a:buFont typeface="Noto Sans Symbols"/>
              <a:buChar char="+"/>
              <a:defRPr sz="2000" b="0" i="0" u="none" strike="noStrike" cap="none">
                <a:solidFill>
                  <a:schemeClr val="dk2"/>
                </a:solidFill>
                <a:latin typeface="Source Sans Pro"/>
                <a:ea typeface="Source Sans Pro"/>
                <a:cs typeface="Source Sans Pro"/>
                <a:sym typeface="Source Sans Pro"/>
              </a:defRPr>
            </a:lvl6pPr>
            <a:lvl7pPr marR="0" lvl="6"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R="0" lvl="7"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R="0" lvl="8"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77" name="Google Shape;77;p10"/>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10"/>
          <p:cNvSpPr txBox="1">
            <a:spLocks noGrp="1"/>
          </p:cNvSpPr>
          <p:nvPr>
            <p:ph type="title"/>
          </p:nvPr>
        </p:nvSpPr>
        <p:spPr>
          <a:xfrm>
            <a:off x="423267" y="5546310"/>
            <a:ext cx="6518315" cy="580078"/>
          </a:xfrm>
          <a:prstGeom prst="rect">
            <a:avLst/>
          </a:prstGeom>
          <a:noFill/>
          <a:ln>
            <a:noFill/>
          </a:ln>
        </p:spPr>
        <p:txBody>
          <a:bodyPr spcFirstLastPara="1" wrap="square" lIns="101550" tIns="50775" rIns="101550" bIns="50775" anchor="ctr" anchorCtr="0">
            <a:noAutofit/>
          </a:bodyPr>
          <a:lstStyle>
            <a:lvl1pPr lvl="0" algn="l">
              <a:spcBef>
                <a:spcPts val="0"/>
              </a:spcBef>
              <a:spcAft>
                <a:spcPts val="0"/>
              </a:spcAft>
              <a:buClr>
                <a:schemeClr val="dk2"/>
              </a:buClr>
              <a:buSzPts val="2200"/>
              <a:buFont typeface="Source Sans Pro"/>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423267" y="6145458"/>
            <a:ext cx="6518315" cy="853367"/>
          </a:xfrm>
          <a:prstGeom prst="rect">
            <a:avLst/>
          </a:prstGeom>
          <a:noFill/>
          <a:ln>
            <a:noFill/>
          </a:ln>
        </p:spPr>
        <p:txBody>
          <a:bodyPr spcFirstLastPara="1" wrap="square" lIns="121875" tIns="0" rIns="101550" bIns="50775" anchor="t" anchorCtr="0">
            <a:noAutofit/>
          </a:bodyPr>
          <a:lstStyle>
            <a:lvl1pPr marL="457200" lvl="0" indent="-228600" algn="l">
              <a:spcBef>
                <a:spcPts val="320"/>
              </a:spcBef>
              <a:spcAft>
                <a:spcPts val="0"/>
              </a:spcAft>
              <a:buSzPts val="1120"/>
              <a:buNone/>
              <a:defRPr sz="1600"/>
            </a:lvl1pPr>
            <a:lvl2pPr marL="914400" lvl="1" indent="-286385" algn="l">
              <a:spcBef>
                <a:spcPts val="260"/>
              </a:spcBef>
              <a:spcAft>
                <a:spcPts val="0"/>
              </a:spcAft>
              <a:buSzPts val="910"/>
              <a:buChar char="+"/>
              <a:defRPr sz="1300"/>
            </a:lvl2pPr>
            <a:lvl3pPr marL="1371600" lvl="2" indent="-277494" algn="l">
              <a:spcBef>
                <a:spcPts val="220"/>
              </a:spcBef>
              <a:spcAft>
                <a:spcPts val="0"/>
              </a:spcAft>
              <a:buSzPts val="770"/>
              <a:buChar char="✕"/>
              <a:defRPr sz="1100"/>
            </a:lvl3pPr>
            <a:lvl4pPr marL="1828800" lvl="3" indent="-273050" algn="l">
              <a:spcBef>
                <a:spcPts val="200"/>
              </a:spcBef>
              <a:spcAft>
                <a:spcPts val="0"/>
              </a:spcAft>
              <a:buSzPts val="700"/>
              <a:buChar char="✱"/>
              <a:defRPr sz="1000"/>
            </a:lvl4pPr>
            <a:lvl5pPr marL="2286000" lvl="4" indent="-266700" algn="l">
              <a:spcBef>
                <a:spcPts val="200"/>
              </a:spcBef>
              <a:spcAft>
                <a:spcPts val="0"/>
              </a:spcAft>
              <a:buSzPts val="600"/>
              <a:buChar char="✕"/>
              <a:defRPr sz="1000"/>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2"/>
        <p:cNvGrpSpPr/>
        <p:nvPr/>
      </p:nvGrpSpPr>
      <p:grpSpPr>
        <a:xfrm>
          <a:off x="0" y="0"/>
          <a:ext cx="0" cy="0"/>
          <a:chOff x="0" y="0"/>
          <a:chExt cx="0" cy="0"/>
        </a:xfrm>
      </p:grpSpPr>
      <p:cxnSp>
        <p:nvCxnSpPr>
          <p:cNvPr id="13" name="Google Shape;13;p1"/>
          <p:cNvCxnSpPr/>
          <p:nvPr/>
        </p:nvCxnSpPr>
        <p:spPr>
          <a:xfrm>
            <a:off x="571411" y="1167179"/>
            <a:ext cx="9587002" cy="2644"/>
          </a:xfrm>
          <a:prstGeom prst="straightConnector1">
            <a:avLst/>
          </a:prstGeom>
          <a:noFill/>
          <a:ln w="9525" cap="flat" cmpd="sng">
            <a:solidFill>
              <a:schemeClr val="accent1"/>
            </a:solidFill>
            <a:prstDash val="solid"/>
            <a:round/>
            <a:headEnd type="none" w="sm" len="sm"/>
            <a:tailEnd type="none" w="sm" len="sm"/>
          </a:ln>
        </p:spPr>
      </p:cxnSp>
      <p:sp>
        <p:nvSpPr>
          <p:cNvPr id="14" name="Google Shape;14;p1"/>
          <p:cNvSpPr txBox="1">
            <a:spLocks noGrp="1"/>
          </p:cNvSpPr>
          <p:nvPr>
            <p:ph type="body" idx="1"/>
          </p:nvPr>
        </p:nvSpPr>
        <p:spPr>
          <a:xfrm>
            <a:off x="338614" y="1726128"/>
            <a:ext cx="9650492" cy="5026752"/>
          </a:xfrm>
          <a:prstGeom prst="rect">
            <a:avLst/>
          </a:prstGeom>
          <a:noFill/>
          <a:ln>
            <a:noFill/>
          </a:ln>
        </p:spPr>
        <p:txBody>
          <a:bodyPr spcFirstLastPara="1" wrap="square" lIns="101550" tIns="50775" rIns="101550" bIns="50775" anchor="t" anchorCtr="0">
            <a:noAutofit/>
          </a:bodyPr>
          <a:lstStyle>
            <a:lvl1pPr marL="457200" marR="0" lvl="0" indent="-388620" algn="l" rtl="0">
              <a:spcBef>
                <a:spcPts val="720"/>
              </a:spcBef>
              <a:spcAft>
                <a:spcPts val="0"/>
              </a:spcAft>
              <a:buClr>
                <a:schemeClr val="accent1"/>
              </a:buClr>
              <a:buSzPts val="2520"/>
              <a:buFont typeface="Noto Sans Symbols"/>
              <a:buChar char="✕"/>
              <a:defRPr sz="3600" b="0" i="0" u="none" strike="noStrike" cap="none">
                <a:solidFill>
                  <a:schemeClr val="dk2"/>
                </a:solidFill>
                <a:latin typeface="Source Sans Pro"/>
                <a:ea typeface="Source Sans Pro"/>
                <a:cs typeface="Source Sans Pro"/>
                <a:sym typeface="Source Sans Pro"/>
              </a:defRPr>
            </a:lvl1pPr>
            <a:lvl2pPr marL="914400" marR="0" lvl="1" indent="-366394" algn="l" rtl="0">
              <a:spcBef>
                <a:spcPts val="620"/>
              </a:spcBef>
              <a:spcAft>
                <a:spcPts val="0"/>
              </a:spcAft>
              <a:buClr>
                <a:schemeClr val="accent1"/>
              </a:buClr>
              <a:buSzPts val="2170"/>
              <a:buFont typeface="Noto Sans Symbols"/>
              <a:buChar char="+"/>
              <a:defRPr sz="3100" b="0" i="0" u="none" strike="noStrike" cap="none">
                <a:solidFill>
                  <a:schemeClr val="dk2"/>
                </a:solidFill>
                <a:latin typeface="Source Sans Pro"/>
                <a:ea typeface="Source Sans Pro"/>
                <a:cs typeface="Source Sans Pro"/>
                <a:sym typeface="Source Sans Pro"/>
              </a:defRPr>
            </a:lvl2pPr>
            <a:lvl3pPr marL="1371600" marR="0" lvl="2" indent="-348614" algn="l" rtl="0">
              <a:spcBef>
                <a:spcPts val="540"/>
              </a:spcBef>
              <a:spcAft>
                <a:spcPts val="0"/>
              </a:spcAft>
              <a:buClr>
                <a:schemeClr val="accent1"/>
              </a:buClr>
              <a:buSzPts val="1890"/>
              <a:buFont typeface="Noto Sans Symbols"/>
              <a:buChar char="✕"/>
              <a:defRPr sz="2700" b="0" i="0" u="none" strike="noStrike" cap="none">
                <a:solidFill>
                  <a:schemeClr val="dk2"/>
                </a:solidFill>
                <a:latin typeface="Source Sans Pro"/>
                <a:ea typeface="Source Sans Pro"/>
                <a:cs typeface="Source Sans Pro"/>
                <a:sym typeface="Source Sans Pro"/>
              </a:defRPr>
            </a:lvl3pPr>
            <a:lvl4pPr marL="1828800" marR="0" lvl="3" indent="-326389" algn="l" rtl="0">
              <a:spcBef>
                <a:spcPts val="440"/>
              </a:spcBef>
              <a:spcAft>
                <a:spcPts val="0"/>
              </a:spcAft>
              <a:buClr>
                <a:schemeClr val="accent1"/>
              </a:buClr>
              <a:buSzPts val="1540"/>
              <a:buFont typeface="Noto Sans Symbols"/>
              <a:buChar char="✱"/>
              <a:defRPr sz="2200" b="0" i="0" u="none" strike="noStrike" cap="none">
                <a:solidFill>
                  <a:schemeClr val="dk2"/>
                </a:solidFill>
                <a:latin typeface="Source Sans Pro"/>
                <a:ea typeface="Source Sans Pro"/>
                <a:cs typeface="Source Sans Pro"/>
                <a:sym typeface="Source Sans Pro"/>
              </a:defRPr>
            </a:lvl4pPr>
            <a:lvl5pPr marL="2286000" marR="0" lvl="4"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400"/>
              </a:spcBef>
              <a:spcAft>
                <a:spcPts val="0"/>
              </a:spcAft>
              <a:buClr>
                <a:schemeClr val="accent1"/>
              </a:buClr>
              <a:buSzPts val="1200"/>
              <a:buFont typeface="Noto Sans Symbols"/>
              <a:buChar char="+"/>
              <a:defRPr sz="2000" b="0" i="0" u="none" strike="noStrike" cap="none">
                <a:solidFill>
                  <a:schemeClr val="dk2"/>
                </a:solidFill>
                <a:latin typeface="Source Sans Pro"/>
                <a:ea typeface="Source Sans Pro"/>
                <a:cs typeface="Source Sans Pro"/>
                <a:sym typeface="Source Sans Pro"/>
              </a:defRPr>
            </a:lvl6pPr>
            <a:lvl7pPr marL="3200400" marR="0" lvl="6"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3657600" marR="0" lvl="7" indent="-297179" algn="l" rtl="0">
              <a:spcBef>
                <a:spcPts val="360"/>
              </a:spcBef>
              <a:spcAft>
                <a:spcPts val="0"/>
              </a:spcAft>
              <a:buClr>
                <a:schemeClr val="accent1"/>
              </a:buClr>
              <a:buSzPts val="108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4114800" marR="0" lvl="8" indent="-289559" algn="l" rtl="0">
              <a:spcBef>
                <a:spcPts val="320"/>
              </a:spcBef>
              <a:spcAft>
                <a:spcPts val="0"/>
              </a:spcAft>
              <a:buClr>
                <a:schemeClr val="accent1"/>
              </a:buClr>
              <a:buSzPts val="96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15" name="Google Shape;15;p1"/>
          <p:cNvSpPr txBox="1">
            <a:spLocks noGrp="1"/>
          </p:cNvSpPr>
          <p:nvPr>
            <p:ph type="dt" idx="10"/>
          </p:nvPr>
        </p:nvSpPr>
        <p:spPr>
          <a:xfrm>
            <a:off x="7195542" y="84632"/>
            <a:ext cx="2793564" cy="320894"/>
          </a:xfrm>
          <a:prstGeom prst="rect">
            <a:avLst/>
          </a:prstGeom>
          <a:noFill/>
          <a:ln>
            <a:noFill/>
          </a:ln>
        </p:spPr>
        <p:txBody>
          <a:bodyPr spcFirstLastPara="1" wrap="square" lIns="101550" tIns="50775" rIns="101550" bIns="50775" anchor="t" anchorCtr="0">
            <a:noAutofit/>
          </a:bodyPr>
          <a:lstStyle>
            <a:lvl1pPr marR="0" lvl="0" algn="l" rtl="0">
              <a:spcBef>
                <a:spcPts val="0"/>
              </a:spcBef>
              <a:spcAft>
                <a:spcPts val="0"/>
              </a:spcAft>
              <a:buSzPts val="1400"/>
              <a:buNone/>
              <a:defRPr sz="1300">
                <a:solidFill>
                  <a:srgbClr val="D28E2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3470791" y="84632"/>
            <a:ext cx="3724751" cy="320894"/>
          </a:xfrm>
          <a:prstGeom prst="rect">
            <a:avLst/>
          </a:prstGeom>
          <a:noFill/>
          <a:ln>
            <a:noFill/>
          </a:ln>
        </p:spPr>
        <p:txBody>
          <a:bodyPr spcFirstLastPara="1" wrap="square" lIns="101550" tIns="50775" rIns="101550" bIns="50775" anchor="t" anchorCtr="0">
            <a:noAutofit/>
          </a:bodyPr>
          <a:lstStyle>
            <a:lvl1pPr marR="0" lvl="0" algn="r" rtl="0">
              <a:spcBef>
                <a:spcPts val="0"/>
              </a:spcBef>
              <a:spcAft>
                <a:spcPts val="0"/>
              </a:spcAft>
              <a:buSzPts val="1400"/>
              <a:buNone/>
              <a:defRPr sz="1300">
                <a:solidFill>
                  <a:srgbClr val="D28E2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9142572" y="7193668"/>
            <a:ext cx="846534" cy="271526"/>
          </a:xfrm>
          <a:prstGeom prst="rect">
            <a:avLst/>
          </a:prstGeom>
          <a:noFill/>
          <a:ln>
            <a:noFill/>
          </a:ln>
        </p:spPr>
        <p:txBody>
          <a:bodyPr spcFirstLastPara="1" wrap="square" lIns="101550" tIns="50775" rIns="101550" bIns="50775" anchor="t" anchorCtr="0">
            <a:noAutofit/>
          </a:bodyPr>
          <a:lstStyle>
            <a:lvl1pPr marL="0" marR="0" lvl="0" indent="0" algn="r" rtl="0">
              <a:spcBef>
                <a:spcPts val="0"/>
              </a:spcBef>
              <a:spcAft>
                <a:spcPts val="0"/>
              </a:spcAft>
              <a:buNone/>
              <a:defRPr sz="1300">
                <a:solidFill>
                  <a:srgbClr val="D28E28"/>
                </a:solidFill>
                <a:latin typeface="Arial"/>
                <a:ea typeface="Arial"/>
                <a:cs typeface="Arial"/>
                <a:sym typeface="Arial"/>
              </a:defRPr>
            </a:lvl1pPr>
            <a:lvl2pPr marL="0" marR="0" lvl="1" indent="0" algn="r" rtl="0">
              <a:spcBef>
                <a:spcPts val="0"/>
              </a:spcBef>
              <a:spcAft>
                <a:spcPts val="0"/>
              </a:spcAft>
              <a:buNone/>
              <a:defRPr sz="1300">
                <a:solidFill>
                  <a:srgbClr val="D28E28"/>
                </a:solidFill>
                <a:latin typeface="Arial"/>
                <a:ea typeface="Arial"/>
                <a:cs typeface="Arial"/>
                <a:sym typeface="Arial"/>
              </a:defRPr>
            </a:lvl2pPr>
            <a:lvl3pPr marL="0" marR="0" lvl="2" indent="0" algn="r" rtl="0">
              <a:spcBef>
                <a:spcPts val="0"/>
              </a:spcBef>
              <a:spcAft>
                <a:spcPts val="0"/>
              </a:spcAft>
              <a:buNone/>
              <a:defRPr sz="1300">
                <a:solidFill>
                  <a:srgbClr val="D28E28"/>
                </a:solidFill>
                <a:latin typeface="Arial"/>
                <a:ea typeface="Arial"/>
                <a:cs typeface="Arial"/>
                <a:sym typeface="Arial"/>
              </a:defRPr>
            </a:lvl3pPr>
            <a:lvl4pPr marL="0" marR="0" lvl="3" indent="0" algn="r" rtl="0">
              <a:spcBef>
                <a:spcPts val="0"/>
              </a:spcBef>
              <a:spcAft>
                <a:spcPts val="0"/>
              </a:spcAft>
              <a:buNone/>
              <a:defRPr sz="1300">
                <a:solidFill>
                  <a:srgbClr val="D28E28"/>
                </a:solidFill>
                <a:latin typeface="Arial"/>
                <a:ea typeface="Arial"/>
                <a:cs typeface="Arial"/>
                <a:sym typeface="Arial"/>
              </a:defRPr>
            </a:lvl4pPr>
            <a:lvl5pPr marL="0" marR="0" lvl="4" indent="0" algn="r" rtl="0">
              <a:spcBef>
                <a:spcPts val="0"/>
              </a:spcBef>
              <a:spcAft>
                <a:spcPts val="0"/>
              </a:spcAft>
              <a:buNone/>
              <a:defRPr sz="1300">
                <a:solidFill>
                  <a:srgbClr val="D28E28"/>
                </a:solidFill>
                <a:latin typeface="Arial"/>
                <a:ea typeface="Arial"/>
                <a:cs typeface="Arial"/>
                <a:sym typeface="Arial"/>
              </a:defRPr>
            </a:lvl5pPr>
            <a:lvl6pPr marL="0" marR="0" lvl="5" indent="0" algn="r" rtl="0">
              <a:spcBef>
                <a:spcPts val="0"/>
              </a:spcBef>
              <a:spcAft>
                <a:spcPts val="0"/>
              </a:spcAft>
              <a:buNone/>
              <a:defRPr sz="1300">
                <a:solidFill>
                  <a:srgbClr val="D28E28"/>
                </a:solidFill>
                <a:latin typeface="Arial"/>
                <a:ea typeface="Arial"/>
                <a:cs typeface="Arial"/>
                <a:sym typeface="Arial"/>
              </a:defRPr>
            </a:lvl6pPr>
            <a:lvl7pPr marL="0" marR="0" lvl="6" indent="0" algn="r" rtl="0">
              <a:spcBef>
                <a:spcPts val="0"/>
              </a:spcBef>
              <a:spcAft>
                <a:spcPts val="0"/>
              </a:spcAft>
              <a:buNone/>
              <a:defRPr sz="1300">
                <a:solidFill>
                  <a:srgbClr val="D28E28"/>
                </a:solidFill>
                <a:latin typeface="Arial"/>
                <a:ea typeface="Arial"/>
                <a:cs typeface="Arial"/>
                <a:sym typeface="Arial"/>
              </a:defRPr>
            </a:lvl7pPr>
            <a:lvl8pPr marL="0" marR="0" lvl="7" indent="0" algn="r" rtl="0">
              <a:spcBef>
                <a:spcPts val="0"/>
              </a:spcBef>
              <a:spcAft>
                <a:spcPts val="0"/>
              </a:spcAft>
              <a:buNone/>
              <a:defRPr sz="1300">
                <a:solidFill>
                  <a:srgbClr val="D28E28"/>
                </a:solidFill>
                <a:latin typeface="Arial"/>
                <a:ea typeface="Arial"/>
                <a:cs typeface="Arial"/>
                <a:sym typeface="Arial"/>
              </a:defRPr>
            </a:lvl8pPr>
            <a:lvl9pPr marL="0" marR="0" lvl="8" indent="0" algn="r" rtl="0">
              <a:spcBef>
                <a:spcPts val="0"/>
              </a:spcBef>
              <a:spcAft>
                <a:spcPts val="0"/>
              </a:spcAft>
              <a:buNone/>
              <a:defRPr sz="1300">
                <a:solidFill>
                  <a:srgbClr val="D28E2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1"/>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lvl1pPr marR="0" lvl="0" algn="l" rtl="0">
              <a:spcBef>
                <a:spcPts val="0"/>
              </a:spcBef>
              <a:spcAft>
                <a:spcPts val="0"/>
              </a:spcAft>
              <a:buClr>
                <a:schemeClr val="dk2"/>
              </a:buClr>
              <a:buSzPts val="40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 name="Google Shape;19;p1"/>
          <p:cNvCxnSpPr/>
          <p:nvPr/>
        </p:nvCxnSpPr>
        <p:spPr>
          <a:xfrm>
            <a:off x="571411" y="1167179"/>
            <a:ext cx="9587002" cy="2644"/>
          </a:xfrm>
          <a:prstGeom prst="straightConnector1">
            <a:avLst/>
          </a:prstGeom>
          <a:noFill/>
          <a:ln w="9525" cap="flat" cmpd="sng">
            <a:solidFill>
              <a:schemeClr val="accent1"/>
            </a:solidFill>
            <a:prstDash val="solid"/>
            <a:round/>
            <a:headEnd type="none" w="sm" len="sm"/>
            <a:tailEnd type="none" w="sm" len="sm"/>
          </a:ln>
        </p:spPr>
      </p:cxnSp>
      <p:cxnSp>
        <p:nvCxnSpPr>
          <p:cNvPr id="20" name="Google Shape;20;p1"/>
          <p:cNvCxnSpPr/>
          <p:nvPr/>
        </p:nvCxnSpPr>
        <p:spPr>
          <a:xfrm>
            <a:off x="571411" y="1175051"/>
            <a:ext cx="9587002" cy="2644"/>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UweTdyoU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jl5y-1ewW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lWzh7m1UUr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93onRmj9gu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508000" y="303213"/>
            <a:ext cx="9137650" cy="2133599"/>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C87D0E"/>
              </a:buClr>
              <a:buSzPts val="4320"/>
              <a:buFont typeface="Verdana"/>
              <a:buNone/>
            </a:pPr>
            <a:r>
              <a:rPr lang="en-US" sz="4320" b="1">
                <a:solidFill>
                  <a:srgbClr val="C87D0E"/>
                </a:solidFill>
                <a:latin typeface="Verdana"/>
                <a:ea typeface="Verdana"/>
                <a:cs typeface="Verdana"/>
                <a:sym typeface="Verdana"/>
              </a:rPr>
              <a:t>PHYSICAL GEOGRAPHY OF THE EASTERN MEDITERRANEAN</a:t>
            </a:r>
            <a:br>
              <a:rPr lang="en-US" sz="4860">
                <a:solidFill>
                  <a:srgbClr val="C87D0E"/>
                </a:solidFill>
                <a:latin typeface="Verdana"/>
                <a:ea typeface="Verdana"/>
                <a:cs typeface="Verdana"/>
                <a:sym typeface="Verdana"/>
              </a:rPr>
            </a:br>
            <a:endParaRPr sz="3600"/>
          </a:p>
        </p:txBody>
      </p:sp>
      <p:pic>
        <p:nvPicPr>
          <p:cNvPr id="99" name="Google Shape;99;p13" descr="http://www.makehummusnotwar.com/images/content/levant.jpg"/>
          <p:cNvPicPr preferRelativeResize="0"/>
          <p:nvPr/>
        </p:nvPicPr>
        <p:blipFill rotWithShape="1">
          <a:blip r:embed="rId3">
            <a:alphaModFix/>
          </a:blip>
          <a:srcRect/>
          <a:stretch/>
        </p:blipFill>
        <p:spPr>
          <a:xfrm>
            <a:off x="6374606" y="1065212"/>
            <a:ext cx="3478694" cy="3200400"/>
          </a:xfrm>
          <a:prstGeom prst="rect">
            <a:avLst/>
          </a:prstGeom>
          <a:noFill/>
          <a:ln>
            <a:noFill/>
          </a:ln>
        </p:spPr>
      </p:pic>
      <p:pic>
        <p:nvPicPr>
          <p:cNvPr id="100" name="Google Shape;100;p13" descr="http://al-hakawati.net/english/Environment/Images/env68.jpg"/>
          <p:cNvPicPr preferRelativeResize="0"/>
          <p:nvPr/>
        </p:nvPicPr>
        <p:blipFill rotWithShape="1">
          <a:blip r:embed="rId4">
            <a:alphaModFix/>
          </a:blip>
          <a:srcRect/>
          <a:stretch/>
        </p:blipFill>
        <p:spPr>
          <a:xfrm>
            <a:off x="0" y="4951412"/>
            <a:ext cx="3555206" cy="2328661"/>
          </a:xfrm>
          <a:prstGeom prst="rect">
            <a:avLst/>
          </a:prstGeom>
          <a:noFill/>
          <a:ln>
            <a:noFill/>
          </a:ln>
        </p:spPr>
      </p:pic>
      <p:pic>
        <p:nvPicPr>
          <p:cNvPr id="101" name="Google Shape;101;p13" descr="http://proteus.brown.edu/mesopotamianarchaeology/admin/image.html?imageid=18286"/>
          <p:cNvPicPr preferRelativeResize="0"/>
          <p:nvPr/>
        </p:nvPicPr>
        <p:blipFill rotWithShape="1">
          <a:blip r:embed="rId5">
            <a:alphaModFix/>
          </a:blip>
          <a:srcRect/>
          <a:stretch/>
        </p:blipFill>
        <p:spPr>
          <a:xfrm>
            <a:off x="0" y="2284412"/>
            <a:ext cx="3479006" cy="2063051"/>
          </a:xfrm>
          <a:prstGeom prst="rect">
            <a:avLst/>
          </a:prstGeom>
          <a:noFill/>
          <a:ln>
            <a:noFill/>
          </a:ln>
        </p:spPr>
      </p:pic>
      <p:pic>
        <p:nvPicPr>
          <p:cNvPr id="102" name="Google Shape;102;p13" descr="http://www.biblestudy.org/maps/euphrates-valley.jpg"/>
          <p:cNvPicPr preferRelativeResize="0"/>
          <p:nvPr/>
        </p:nvPicPr>
        <p:blipFill rotWithShape="1">
          <a:blip r:embed="rId6">
            <a:alphaModFix/>
          </a:blip>
          <a:srcRect/>
          <a:stretch/>
        </p:blipFill>
        <p:spPr>
          <a:xfrm>
            <a:off x="3174206" y="2894012"/>
            <a:ext cx="3125391" cy="2667000"/>
          </a:xfrm>
          <a:prstGeom prst="rect">
            <a:avLst/>
          </a:prstGeom>
          <a:noFill/>
          <a:ln>
            <a:noFill/>
          </a:ln>
        </p:spPr>
      </p:pic>
      <p:pic>
        <p:nvPicPr>
          <p:cNvPr id="103" name="Google Shape;103;p13" descr="http://m5.i.pbase.com/o3/93/329493/1/116804325.DjF1OJZU.ISTHAM09110.jpg"/>
          <p:cNvPicPr preferRelativeResize="0"/>
          <p:nvPr/>
        </p:nvPicPr>
        <p:blipFill rotWithShape="1">
          <a:blip r:embed="rId7">
            <a:alphaModFix/>
          </a:blip>
          <a:srcRect/>
          <a:stretch/>
        </p:blipFill>
        <p:spPr>
          <a:xfrm>
            <a:off x="6069806" y="4570412"/>
            <a:ext cx="3848100" cy="256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38614" y="507788"/>
            <a:ext cx="9650400" cy="930900"/>
          </a:xfrm>
          <a:prstGeom prst="rect">
            <a:avLst/>
          </a:prstGeom>
        </p:spPr>
        <p:txBody>
          <a:bodyPr spcFirstLastPara="1" wrap="square" lIns="101550" tIns="50775" rIns="101550" bIns="50775" anchor="ctr" anchorCtr="0">
            <a:noAutofit/>
          </a:bodyPr>
          <a:lstStyle/>
          <a:p>
            <a:pPr marL="0" lvl="0" indent="0" algn="l" rtl="0">
              <a:spcBef>
                <a:spcPts val="0"/>
              </a:spcBef>
              <a:spcAft>
                <a:spcPts val="0"/>
              </a:spcAft>
              <a:buNone/>
            </a:pPr>
            <a:r>
              <a:rPr lang="en-US"/>
              <a:t>Geography of Turkey</a:t>
            </a:r>
            <a:endParaRPr/>
          </a:p>
        </p:txBody>
      </p:sp>
      <p:sp>
        <p:nvSpPr>
          <p:cNvPr id="182" name="Google Shape;182;p22"/>
          <p:cNvSpPr txBox="1">
            <a:spLocks noGrp="1"/>
          </p:cNvSpPr>
          <p:nvPr>
            <p:ph type="body" idx="1"/>
          </p:nvPr>
        </p:nvSpPr>
        <p:spPr>
          <a:xfrm>
            <a:off x="338619" y="1726127"/>
            <a:ext cx="4372200" cy="1353600"/>
          </a:xfrm>
          <a:prstGeom prst="rect">
            <a:avLst/>
          </a:prstGeom>
        </p:spPr>
        <p:txBody>
          <a:bodyPr spcFirstLastPara="1" wrap="square" lIns="101550" tIns="50775" rIns="101550" bIns="50775" anchor="t" anchorCtr="0">
            <a:noAutofit/>
          </a:bodyPr>
          <a:lstStyle/>
          <a:p>
            <a:pPr marL="0" lvl="0" indent="0" algn="l" rtl="0">
              <a:spcBef>
                <a:spcPts val="360"/>
              </a:spcBef>
              <a:spcAft>
                <a:spcPts val="0"/>
              </a:spcAft>
              <a:buNone/>
            </a:pPr>
            <a:r>
              <a:rPr lang="en-US"/>
              <a:t>List any 4 facts</a:t>
            </a:r>
            <a:endParaRPr/>
          </a:p>
        </p:txBody>
      </p:sp>
      <p:pic>
        <p:nvPicPr>
          <p:cNvPr id="183" name="Google Shape;183;p22" descr="Learn about the regions and the largest city's within the country of Turkey with this educational music video for children and parents. Brought to you by Kids Learning Tube! &#10;&#10;Support Kids Learning Tube by becoming a Patreon today at the link below! You can vote for the video of the week, get your name in the credits and supports something you believe in! https://www.patreon.com/kidslearningtube&#10;&#10;I'd love to thank my Patreon supporters: Isla and Mia, &#10;Parker Templeton, Matthew Leache, Bennett Mancill, Jaxon Gish, Matt B, Maxwell Shapiro, Jesse Guzelyurt, Sajel Patel, Mauro Johnson, The Richards/Steele Family, Jake Milan. You all do so much to keep Kids Learning Tube alive! &#10;&#10;&#10;Facebook: https://www.facebook.com/kidslearningtube&#10;Subscribe: http://www.youtube.com/c/kidslearningtube&#10;Tweet Us: https://twitter.com/learningtube&#10;Instagram: https://instagram.com/kidslearningtube&#10;Add us on Google+: https://plus.google.com/+KidsLearningTube&#10;iTunes: http://itunes.apple.com/album/id1192890817?ls=1&amp;app=itunes &#10;&#10;Music: Copyright 2015, 2016, 2017 Kids Learning Tube&#10;Video: Copyright 2015, 2016, 2017 Kids Learning Tube&#10;&#10;Lyrics:&#10;We are the 7 regions &#10;of the of Turkey&#10;straddling eastern Europe &#10;and western Asia we are&#10;&#10;We are the 7 regions &#10;of the of Turkey&#10;Sandwiched between the &#10;The Mediterranean and the Black Sea&#10;&#10;I’m the Ege or&#10;Aegean Region that’s me&#10;Located in western Turkey &#10;bordering the Aegean Sea&#10;&#10;İzmir is my largest city &#10;touching the Gulf of İzmir too&#10;And the 3rd most populous city’s in Turkey&#10;real nice talking to you&#10;&#10;I’m Karadeniz or&#10;or Black Sea Region&#10;Located in the northern part&#10;of Turkey, I am not done&#10;&#10;My most populous city&#10;is named Samsun&#10;on the coast of the Black Sea&#10;Onto the chorus everyone &#10;&#10;We are the 7 regions &#10;of the of Turkey&#10;straddling eastern Europe &#10;and western Asia we are&#10;&#10;We are the 7 regions &#10;of the of Turkey&#10;Sandwiched between the &#10;The Mediterranean and the Black Sea&#10;&#10;My name’s İç Anadolu or&#10;Central Anatolia Region&#10;Located in the Center&#10;of Turkey come here to have some fun &#10;&#10;I’m home to Ankara&#10;the most populous city in me&#10;It's also the capital of this &#10;beautiful country Turkey &#10;&#10;I am Doğu Anadolu or&#10;Eastern Anatolia Region &#10;Located in Eastern Turkey&#10;I hope that you learn everyone&#10;&#10;Malatya is the most populous city &#10;my region has known&#10;for thousands of years human &#10;settlers have called it home &#10;&#10;I’m the Marmara Region &#10;you can find me in the Northwest&#10;I touch the Black Sea and Sea of Marmara&#10;that I attest &#10;&#10;My most populous city &#10;goes by the name Istanbul&#10;Now here comes the chorus &#10;my new friends Let’s sing it in full&#10;&#10;We are the 7 regions &#10;of the of Turkey&#10;straddling eastern Europe &#10;and western Asia we are&#10;&#10;We are the 7 regions &#10;of the of Turkey&#10;Sandwiched between the &#10;The Mediterranean and the Black Sea&#10;&#10;I’ am Akdeniz also the &#10;Mediterranean Region&#10;I am located in Turkeys South&#10;Visit me any season &#10;&#10;My most populous city &#10;has a name it’s Adana&#10;learn the next region &#10;only if you wanna &#10;&#10;I’m Güneydoğu Anadolu or the &#10;that is my name &#10;Southeastern Anatolia Region&#10;it is one and the same &#10;&#10;Gaziantep is my most &#10;populous city &#10;It is most famous &#10;for its popularity &#10;&#10;I am  Turkey&#10;a glorious country you can see&#10;My capitals named Ankara &#10;Thanks for learning about me&#10;&#10;We are the 7 regions &#10;of the of Turkey&#10;straddling eastern Europe &#10;and western Asia we are&#10;&#10;We are the 7 regions &#10;of the of Turkey&#10;Sandwiched between the &#10;The Mediterranean and the Black Sea" title="Turkey Geography/Country of Turkey">
            <a:hlinkClick r:id="rId3"/>
          </p:cNvPr>
          <p:cNvPicPr preferRelativeResize="0"/>
          <p:nvPr/>
        </p:nvPicPr>
        <p:blipFill>
          <a:blip r:embed="rId4">
            <a:alphaModFix/>
          </a:blip>
          <a:stretch>
            <a:fillRect/>
          </a:stretch>
        </p:blipFill>
        <p:spPr>
          <a:xfrm>
            <a:off x="2068575" y="2491774"/>
            <a:ext cx="5772076" cy="432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508000" y="303213"/>
            <a:ext cx="9137650" cy="2133599"/>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990099"/>
              </a:buClr>
              <a:buSzPts val="4860"/>
              <a:buFont typeface="Verdana"/>
              <a:buNone/>
            </a:pPr>
            <a:r>
              <a:rPr lang="en-US" sz="4860" b="1">
                <a:solidFill>
                  <a:srgbClr val="990099"/>
                </a:solidFill>
                <a:latin typeface="Verdana"/>
                <a:ea typeface="Verdana"/>
                <a:cs typeface="Verdana"/>
                <a:sym typeface="Verdana"/>
              </a:rPr>
              <a:t>PHYSICAL GEOGRAPHY OF THE ARABIAN PENINSULA</a:t>
            </a:r>
            <a:br>
              <a:rPr lang="en-US" sz="4860">
                <a:solidFill>
                  <a:srgbClr val="990099"/>
                </a:solidFill>
                <a:latin typeface="Verdana"/>
                <a:ea typeface="Verdana"/>
                <a:cs typeface="Verdana"/>
                <a:sym typeface="Verdana"/>
              </a:rPr>
            </a:br>
            <a:endParaRPr sz="3600"/>
          </a:p>
        </p:txBody>
      </p:sp>
      <p:pic>
        <p:nvPicPr>
          <p:cNvPr id="189" name="Google Shape;189;p23" descr="http://looklex.com/e.o/slides/rub_al-khali01.jpg"/>
          <p:cNvPicPr preferRelativeResize="0"/>
          <p:nvPr/>
        </p:nvPicPr>
        <p:blipFill rotWithShape="1">
          <a:blip r:embed="rId3">
            <a:alphaModFix/>
          </a:blip>
          <a:srcRect/>
          <a:stretch/>
        </p:blipFill>
        <p:spPr>
          <a:xfrm>
            <a:off x="5765006" y="1598612"/>
            <a:ext cx="4110181" cy="2743200"/>
          </a:xfrm>
          <a:prstGeom prst="rect">
            <a:avLst/>
          </a:prstGeom>
          <a:noFill/>
          <a:ln>
            <a:noFill/>
          </a:ln>
        </p:spPr>
      </p:pic>
      <p:pic>
        <p:nvPicPr>
          <p:cNvPr id="190" name="Google Shape;190;p23" descr="http://www.rotaru.com/pics/red-sea.jpg"/>
          <p:cNvPicPr preferRelativeResize="0"/>
          <p:nvPr/>
        </p:nvPicPr>
        <p:blipFill rotWithShape="1">
          <a:blip r:embed="rId4">
            <a:alphaModFix/>
          </a:blip>
          <a:srcRect/>
          <a:stretch/>
        </p:blipFill>
        <p:spPr>
          <a:xfrm>
            <a:off x="0" y="2360612"/>
            <a:ext cx="3657600" cy="2743200"/>
          </a:xfrm>
          <a:prstGeom prst="rect">
            <a:avLst/>
          </a:prstGeom>
          <a:noFill/>
          <a:ln>
            <a:noFill/>
          </a:ln>
        </p:spPr>
      </p:pic>
      <p:pic>
        <p:nvPicPr>
          <p:cNvPr id="191" name="Google Shape;191;p23" descr="http://www.parstimes.com/spaceimages/persian_gulf_lg.jpg"/>
          <p:cNvPicPr preferRelativeResize="0"/>
          <p:nvPr/>
        </p:nvPicPr>
        <p:blipFill rotWithShape="1">
          <a:blip r:embed="rId5">
            <a:alphaModFix/>
          </a:blip>
          <a:srcRect/>
          <a:stretch/>
        </p:blipFill>
        <p:spPr>
          <a:xfrm>
            <a:off x="6450806" y="4875212"/>
            <a:ext cx="3422915" cy="2567186"/>
          </a:xfrm>
          <a:prstGeom prst="rect">
            <a:avLst/>
          </a:prstGeom>
          <a:noFill/>
          <a:ln>
            <a:noFill/>
          </a:ln>
        </p:spPr>
      </p:pic>
      <p:pic>
        <p:nvPicPr>
          <p:cNvPr id="192" name="Google Shape;192;p23" descr="http://ichef.bbci.co.uk/images/ic/976x549/p0154fx7.jpg"/>
          <p:cNvPicPr preferRelativeResize="0"/>
          <p:nvPr/>
        </p:nvPicPr>
        <p:blipFill rotWithShape="1">
          <a:blip r:embed="rId6">
            <a:alphaModFix/>
          </a:blip>
          <a:srcRect/>
          <a:stretch/>
        </p:blipFill>
        <p:spPr>
          <a:xfrm>
            <a:off x="0" y="5332412"/>
            <a:ext cx="3581400" cy="2014538"/>
          </a:xfrm>
          <a:prstGeom prst="rect">
            <a:avLst/>
          </a:prstGeom>
          <a:noFill/>
          <a:ln>
            <a:noFill/>
          </a:ln>
        </p:spPr>
      </p:pic>
      <p:pic>
        <p:nvPicPr>
          <p:cNvPr id="193" name="Google Shape;193;p23" descr="http://sophialearning.s3.amazonaws.com/packet_logos/101422/large/ArabianPeninsula.jpg?1365737271"/>
          <p:cNvPicPr preferRelativeResize="0"/>
          <p:nvPr/>
        </p:nvPicPr>
        <p:blipFill rotWithShape="1">
          <a:blip r:embed="rId7">
            <a:alphaModFix/>
          </a:blip>
          <a:srcRect/>
          <a:stretch/>
        </p:blipFill>
        <p:spPr>
          <a:xfrm>
            <a:off x="3250406" y="2817812"/>
            <a:ext cx="3428999"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990099"/>
              </a:buClr>
              <a:buSzPts val="2800"/>
              <a:buFont typeface="Verdana"/>
              <a:buNone/>
            </a:pPr>
            <a:r>
              <a:rPr lang="en-US" sz="2800" b="1">
                <a:solidFill>
                  <a:srgbClr val="990099"/>
                </a:solidFill>
                <a:latin typeface="Verdana"/>
                <a:ea typeface="Verdana"/>
                <a:cs typeface="Verdana"/>
                <a:sym typeface="Verdana"/>
              </a:rPr>
              <a:t>PHYSICAL GEOGRAPHY OF THE ARABIAN PENINSULA</a:t>
            </a:r>
            <a:endParaRPr sz="2800"/>
          </a:p>
        </p:txBody>
      </p:sp>
      <p:sp>
        <p:nvSpPr>
          <p:cNvPr id="199" name="Google Shape;199;p24"/>
          <p:cNvSpPr txBox="1">
            <a:spLocks noGrp="1"/>
          </p:cNvSpPr>
          <p:nvPr>
            <p:ph type="body" idx="1"/>
          </p:nvPr>
        </p:nvSpPr>
        <p:spPr>
          <a:xfrm>
            <a:off x="354806" y="1446212"/>
            <a:ext cx="9295686" cy="3682484"/>
          </a:xfrm>
          <a:prstGeom prst="rect">
            <a:avLst/>
          </a:prstGeom>
          <a:noFill/>
          <a:ln>
            <a:noFill/>
          </a:ln>
        </p:spPr>
        <p:txBody>
          <a:bodyPr spcFirstLastPara="1" wrap="square" lIns="101550" tIns="50775" rIns="101550" bIns="50775" anchor="t" anchorCtr="0">
            <a:noAutofit/>
          </a:bodyPr>
          <a:lstStyle/>
          <a:p>
            <a:pPr marL="457200" lvl="1" indent="0" algn="l" rtl="0">
              <a:lnSpc>
                <a:spcPct val="100000"/>
              </a:lnSpc>
              <a:spcBef>
                <a:spcPts val="0"/>
              </a:spcBef>
              <a:spcAft>
                <a:spcPts val="0"/>
              </a:spcAft>
              <a:buClr>
                <a:schemeClr val="dk1"/>
              </a:buClr>
              <a:buSzPts val="1425"/>
              <a:buNone/>
            </a:pPr>
            <a:r>
              <a:rPr lang="en-US" sz="2035" b="1">
                <a:solidFill>
                  <a:schemeClr val="dk1"/>
                </a:solidFill>
                <a:latin typeface="Verdana"/>
                <a:ea typeface="Verdana"/>
                <a:cs typeface="Verdana"/>
                <a:sym typeface="Verdana"/>
              </a:rPr>
              <a:t>Landforms</a:t>
            </a:r>
            <a:endParaRPr/>
          </a:p>
          <a:p>
            <a:pPr marL="825269" lvl="1" indent="-317411" algn="l" rtl="0">
              <a:lnSpc>
                <a:spcPct val="100000"/>
              </a:lnSpc>
              <a:spcBef>
                <a:spcPts val="1500"/>
              </a:spcBef>
              <a:spcAft>
                <a:spcPts val="0"/>
              </a:spcAft>
              <a:buClr>
                <a:schemeClr val="dk1"/>
              </a:buClr>
              <a:buSzPts val="1425"/>
              <a:buFont typeface="Arial"/>
              <a:buChar char="•"/>
            </a:pPr>
            <a:r>
              <a:rPr lang="en-US" sz="2035">
                <a:solidFill>
                  <a:schemeClr val="dk1"/>
                </a:solidFill>
                <a:latin typeface="Verdana"/>
                <a:ea typeface="Verdana"/>
                <a:cs typeface="Verdana"/>
                <a:sym typeface="Verdana"/>
              </a:rPr>
              <a:t>The </a:t>
            </a:r>
            <a:r>
              <a:rPr lang="en-US" sz="2035" b="1">
                <a:solidFill>
                  <a:schemeClr val="dk1"/>
                </a:solidFill>
                <a:latin typeface="Verdana"/>
                <a:ea typeface="Verdana"/>
                <a:cs typeface="Verdana"/>
                <a:sym typeface="Verdana"/>
              </a:rPr>
              <a:t>Arabian Peninsula </a:t>
            </a:r>
            <a:r>
              <a:rPr lang="en-US" sz="2035">
                <a:solidFill>
                  <a:schemeClr val="dk1"/>
                </a:solidFill>
                <a:latin typeface="Verdana"/>
                <a:ea typeface="Verdana"/>
                <a:cs typeface="Verdana"/>
                <a:sym typeface="Verdana"/>
              </a:rPr>
              <a:t>is </a:t>
            </a:r>
            <a:r>
              <a:rPr lang="en-US" sz="2035" b="1">
                <a:solidFill>
                  <a:schemeClr val="dk1"/>
                </a:solidFill>
                <a:latin typeface="Verdana"/>
                <a:ea typeface="Verdana"/>
                <a:cs typeface="Verdana"/>
                <a:sym typeface="Verdana"/>
              </a:rPr>
              <a:t>surrounded</a:t>
            </a:r>
            <a:r>
              <a:rPr lang="en-US" sz="2035">
                <a:solidFill>
                  <a:schemeClr val="dk1"/>
                </a:solidFill>
                <a:latin typeface="Verdana"/>
                <a:ea typeface="Verdana"/>
                <a:cs typeface="Verdana"/>
                <a:sym typeface="Verdana"/>
              </a:rPr>
              <a:t> almost entirely by </a:t>
            </a:r>
            <a:r>
              <a:rPr lang="en-US" sz="2035" b="1">
                <a:solidFill>
                  <a:schemeClr val="dk1"/>
                </a:solidFill>
                <a:latin typeface="Verdana"/>
                <a:ea typeface="Verdana"/>
                <a:cs typeface="Verdana"/>
                <a:sym typeface="Verdana"/>
              </a:rPr>
              <a:t>water</a:t>
            </a:r>
            <a:r>
              <a:rPr lang="en-US" sz="2035">
                <a:solidFill>
                  <a:schemeClr val="dk1"/>
                </a:solidFill>
                <a:latin typeface="Verdana"/>
                <a:ea typeface="Verdana"/>
                <a:cs typeface="Verdana"/>
                <a:sym typeface="Verdana"/>
              </a:rPr>
              <a:t>.</a:t>
            </a:r>
            <a:endParaRPr/>
          </a:p>
          <a:p>
            <a:pPr marL="825269" lvl="1" indent="-317411" algn="l" rtl="0">
              <a:lnSpc>
                <a:spcPct val="100000"/>
              </a:lnSpc>
              <a:spcBef>
                <a:spcPts val="1500"/>
              </a:spcBef>
              <a:spcAft>
                <a:spcPts val="0"/>
              </a:spcAft>
              <a:buClr>
                <a:schemeClr val="dk1"/>
              </a:buClr>
              <a:buSzPts val="1425"/>
              <a:buFont typeface="Arial"/>
              <a:buChar char="•"/>
            </a:pPr>
            <a:r>
              <a:rPr lang="en-US" sz="2035">
                <a:solidFill>
                  <a:schemeClr val="dk1"/>
                </a:solidFill>
                <a:latin typeface="Verdana"/>
                <a:ea typeface="Verdana"/>
                <a:cs typeface="Verdana"/>
                <a:sym typeface="Verdana"/>
              </a:rPr>
              <a:t>The climate of the interior is </a:t>
            </a:r>
            <a:r>
              <a:rPr lang="en-US" sz="2035" b="1">
                <a:solidFill>
                  <a:schemeClr val="dk1"/>
                </a:solidFill>
                <a:latin typeface="Verdana"/>
                <a:ea typeface="Verdana"/>
                <a:cs typeface="Verdana"/>
                <a:sym typeface="Verdana"/>
              </a:rPr>
              <a:t>arid</a:t>
            </a:r>
            <a:r>
              <a:rPr lang="en-US" sz="2035">
                <a:solidFill>
                  <a:schemeClr val="dk1"/>
                </a:solidFill>
                <a:latin typeface="Verdana"/>
                <a:ea typeface="Verdana"/>
                <a:cs typeface="Verdana"/>
                <a:sym typeface="Verdana"/>
              </a:rPr>
              <a:t>, or very dry, and is </a:t>
            </a:r>
            <a:r>
              <a:rPr lang="en-US" sz="2035" b="1">
                <a:solidFill>
                  <a:schemeClr val="dk1"/>
                </a:solidFill>
                <a:latin typeface="Verdana"/>
                <a:ea typeface="Verdana"/>
                <a:cs typeface="Verdana"/>
                <a:sym typeface="Verdana"/>
              </a:rPr>
              <a:t>unsuitable </a:t>
            </a:r>
            <a:r>
              <a:rPr lang="en-US" sz="2035">
                <a:solidFill>
                  <a:schemeClr val="dk1"/>
                </a:solidFill>
                <a:latin typeface="Verdana"/>
                <a:ea typeface="Verdana"/>
                <a:cs typeface="Verdana"/>
                <a:sym typeface="Verdana"/>
              </a:rPr>
              <a:t>for </a:t>
            </a:r>
            <a:r>
              <a:rPr lang="en-US" sz="2035" b="1">
                <a:solidFill>
                  <a:schemeClr val="dk1"/>
                </a:solidFill>
                <a:latin typeface="Verdana"/>
                <a:ea typeface="Verdana"/>
                <a:cs typeface="Verdana"/>
                <a:sym typeface="Verdana"/>
              </a:rPr>
              <a:t>agriculture</a:t>
            </a:r>
            <a:r>
              <a:rPr lang="en-US" sz="2035">
                <a:solidFill>
                  <a:schemeClr val="dk1"/>
                </a:solidFill>
                <a:latin typeface="Verdana"/>
                <a:ea typeface="Verdana"/>
                <a:cs typeface="Verdana"/>
                <a:sym typeface="Verdana"/>
              </a:rPr>
              <a:t> or </a:t>
            </a:r>
            <a:r>
              <a:rPr lang="en-US" sz="2035" b="1">
                <a:solidFill>
                  <a:schemeClr val="dk1"/>
                </a:solidFill>
                <a:latin typeface="Verdana"/>
                <a:ea typeface="Verdana"/>
                <a:cs typeface="Verdana"/>
                <a:sym typeface="Verdana"/>
              </a:rPr>
              <a:t>human settlement</a:t>
            </a:r>
            <a:r>
              <a:rPr lang="en-US" sz="2035">
                <a:solidFill>
                  <a:schemeClr val="dk1"/>
                </a:solidFill>
                <a:latin typeface="Verdana"/>
                <a:ea typeface="Verdana"/>
                <a:cs typeface="Verdana"/>
                <a:sym typeface="Verdana"/>
              </a:rPr>
              <a:t>. </a:t>
            </a:r>
            <a:endParaRPr/>
          </a:p>
          <a:p>
            <a:pPr marL="380893" lvl="0" indent="-232874" algn="l" rtl="0">
              <a:lnSpc>
                <a:spcPct val="90000"/>
              </a:lnSpc>
              <a:spcBef>
                <a:spcPts val="666"/>
              </a:spcBef>
              <a:spcAft>
                <a:spcPts val="0"/>
              </a:spcAft>
              <a:buSzPts val="2331"/>
              <a:buNone/>
            </a:pPr>
            <a:endParaRPr sz="3330"/>
          </a:p>
        </p:txBody>
      </p:sp>
      <p:pic>
        <p:nvPicPr>
          <p:cNvPr id="200" name="Google Shape;200;p24" descr="http://upload.wikimedia.org/wikipedia/commons/6/6d/Empty_quarter_Arabia.PNG"/>
          <p:cNvPicPr preferRelativeResize="0"/>
          <p:nvPr/>
        </p:nvPicPr>
        <p:blipFill rotWithShape="1">
          <a:blip r:embed="rId3">
            <a:alphaModFix/>
          </a:blip>
          <a:srcRect/>
          <a:stretch/>
        </p:blipFill>
        <p:spPr>
          <a:xfrm>
            <a:off x="1040606" y="4951412"/>
            <a:ext cx="3681126" cy="2420619"/>
          </a:xfrm>
          <a:prstGeom prst="rect">
            <a:avLst/>
          </a:prstGeom>
          <a:noFill/>
          <a:ln>
            <a:noFill/>
          </a:ln>
        </p:spPr>
      </p:pic>
      <p:pic>
        <p:nvPicPr>
          <p:cNvPr id="201" name="Google Shape;201;p24" descr="http://waterinventory.org/sites/waterinventory.org/files/images/Chapter-13-Wasia-Biyadh-Aruma-Aquifer-System-North-03.jpg"/>
          <p:cNvPicPr preferRelativeResize="0"/>
          <p:nvPr/>
        </p:nvPicPr>
        <p:blipFill rotWithShape="1">
          <a:blip r:embed="rId4">
            <a:alphaModFix/>
          </a:blip>
          <a:srcRect/>
          <a:stretch/>
        </p:blipFill>
        <p:spPr>
          <a:xfrm>
            <a:off x="5079206" y="4951412"/>
            <a:ext cx="3276599" cy="238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507921" y="303212"/>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990099"/>
              </a:buClr>
              <a:buSzPts val="2800"/>
              <a:buFont typeface="Verdana"/>
              <a:buNone/>
            </a:pPr>
            <a:r>
              <a:rPr lang="en-US" sz="2800" b="1">
                <a:solidFill>
                  <a:srgbClr val="990099"/>
                </a:solidFill>
                <a:latin typeface="Verdana"/>
                <a:ea typeface="Verdana"/>
                <a:cs typeface="Verdana"/>
                <a:sym typeface="Verdana"/>
              </a:rPr>
              <a:t>PHYSICAL GEOGRAPHY OF THE ARABIAN PENINSULA</a:t>
            </a:r>
            <a:endParaRPr sz="2800"/>
          </a:p>
        </p:txBody>
      </p:sp>
      <p:sp>
        <p:nvSpPr>
          <p:cNvPr id="207" name="Google Shape;207;p25"/>
          <p:cNvSpPr txBox="1">
            <a:spLocks noGrp="1"/>
          </p:cNvSpPr>
          <p:nvPr>
            <p:ph type="body" idx="1"/>
          </p:nvPr>
        </p:nvSpPr>
        <p:spPr>
          <a:xfrm>
            <a:off x="338614" y="1293812"/>
            <a:ext cx="5807392" cy="5943600"/>
          </a:xfrm>
          <a:prstGeom prst="rect">
            <a:avLst/>
          </a:prstGeom>
          <a:noFill/>
          <a:ln>
            <a:noFill/>
          </a:ln>
        </p:spPr>
        <p:txBody>
          <a:bodyPr spcFirstLastPara="1" wrap="square" lIns="101550" tIns="50775" rIns="101550" bIns="50775" anchor="t" anchorCtr="0">
            <a:noAutofit/>
          </a:bodyPr>
          <a:lstStyle/>
          <a:p>
            <a:pPr marL="457200" lvl="1" indent="0" algn="l" rtl="0">
              <a:lnSpc>
                <a:spcPct val="110000"/>
              </a:lnSpc>
              <a:spcBef>
                <a:spcPts val="0"/>
              </a:spcBef>
              <a:spcAft>
                <a:spcPts val="0"/>
              </a:spcAft>
              <a:buClr>
                <a:schemeClr val="dk1"/>
              </a:buClr>
              <a:buSzPts val="1425"/>
              <a:buNone/>
            </a:pPr>
            <a:r>
              <a:rPr lang="en-US" sz="2035" b="1">
                <a:solidFill>
                  <a:schemeClr val="dk1"/>
                </a:solidFill>
                <a:latin typeface="Verdana"/>
                <a:ea typeface="Verdana"/>
                <a:cs typeface="Verdana"/>
                <a:sym typeface="Verdana"/>
              </a:rPr>
              <a:t>Water Systems</a:t>
            </a:r>
            <a:endParaRPr/>
          </a:p>
          <a:p>
            <a:pPr marL="825269" lvl="1" indent="-317411" algn="l" rtl="0">
              <a:lnSpc>
                <a:spcPct val="110000"/>
              </a:lnSpc>
              <a:spcBef>
                <a:spcPts val="1500"/>
              </a:spcBef>
              <a:spcAft>
                <a:spcPts val="0"/>
              </a:spcAft>
              <a:buClr>
                <a:schemeClr val="dk1"/>
              </a:buClr>
              <a:buSzPts val="1425"/>
              <a:buFont typeface="Arial"/>
              <a:buChar char="•"/>
            </a:pPr>
            <a:r>
              <a:rPr lang="en-US" sz="2035">
                <a:solidFill>
                  <a:schemeClr val="dk1"/>
                </a:solidFill>
                <a:latin typeface="Verdana"/>
                <a:ea typeface="Verdana"/>
                <a:cs typeface="Verdana"/>
                <a:sym typeface="Verdana"/>
              </a:rPr>
              <a:t>The </a:t>
            </a:r>
            <a:r>
              <a:rPr lang="en-US" sz="2035" b="1">
                <a:solidFill>
                  <a:schemeClr val="dk1"/>
                </a:solidFill>
                <a:latin typeface="Verdana"/>
                <a:ea typeface="Verdana"/>
                <a:cs typeface="Verdana"/>
                <a:sym typeface="Verdana"/>
              </a:rPr>
              <a:t>waters</a:t>
            </a:r>
            <a:r>
              <a:rPr lang="en-US" sz="2035">
                <a:solidFill>
                  <a:schemeClr val="dk1"/>
                </a:solidFill>
                <a:latin typeface="Verdana"/>
                <a:ea typeface="Verdana"/>
                <a:cs typeface="Verdana"/>
                <a:sym typeface="Verdana"/>
              </a:rPr>
              <a:t> that surround the peninsula are </a:t>
            </a:r>
            <a:r>
              <a:rPr lang="en-US" sz="2035" b="1">
                <a:solidFill>
                  <a:schemeClr val="dk1"/>
                </a:solidFill>
                <a:latin typeface="Verdana"/>
                <a:ea typeface="Verdana"/>
                <a:cs typeface="Verdana"/>
                <a:sym typeface="Verdana"/>
              </a:rPr>
              <a:t>vital</a:t>
            </a:r>
            <a:r>
              <a:rPr lang="en-US" sz="2035">
                <a:solidFill>
                  <a:schemeClr val="dk1"/>
                </a:solidFill>
                <a:latin typeface="Verdana"/>
                <a:ea typeface="Verdana"/>
                <a:cs typeface="Verdana"/>
                <a:sym typeface="Verdana"/>
              </a:rPr>
              <a:t> to the </a:t>
            </a:r>
            <a:r>
              <a:rPr lang="en-US" sz="2035" b="1">
                <a:solidFill>
                  <a:schemeClr val="dk1"/>
                </a:solidFill>
                <a:latin typeface="Verdana"/>
                <a:ea typeface="Verdana"/>
                <a:cs typeface="Verdana"/>
                <a:sym typeface="Verdana"/>
              </a:rPr>
              <a:t>economy</a:t>
            </a:r>
            <a:r>
              <a:rPr lang="en-US" sz="2035">
                <a:solidFill>
                  <a:schemeClr val="dk1"/>
                </a:solidFill>
                <a:latin typeface="Verdana"/>
                <a:ea typeface="Verdana"/>
                <a:cs typeface="Verdana"/>
                <a:sym typeface="Verdana"/>
              </a:rPr>
              <a:t>.</a:t>
            </a:r>
            <a:endParaRPr/>
          </a:p>
          <a:p>
            <a:pPr marL="825268" lvl="1" indent="-317411" algn="l" rtl="0">
              <a:lnSpc>
                <a:spcPct val="110000"/>
              </a:lnSpc>
              <a:spcBef>
                <a:spcPts val="1500"/>
              </a:spcBef>
              <a:spcAft>
                <a:spcPts val="0"/>
              </a:spcAft>
              <a:buClr>
                <a:schemeClr val="dk1"/>
              </a:buClr>
              <a:buSzPts val="1425"/>
              <a:buFont typeface="Arial"/>
              <a:buChar char="•"/>
            </a:pPr>
            <a:r>
              <a:rPr lang="en-US" sz="2035">
                <a:solidFill>
                  <a:schemeClr val="dk1"/>
                </a:solidFill>
                <a:latin typeface="Verdana"/>
                <a:ea typeface="Verdana"/>
                <a:cs typeface="Verdana"/>
                <a:sym typeface="Verdana"/>
              </a:rPr>
              <a:t>The </a:t>
            </a:r>
            <a:r>
              <a:rPr lang="en-US" sz="2035" b="1">
                <a:solidFill>
                  <a:schemeClr val="dk1"/>
                </a:solidFill>
                <a:latin typeface="Verdana"/>
                <a:ea typeface="Verdana"/>
                <a:cs typeface="Verdana"/>
                <a:sym typeface="Verdana"/>
              </a:rPr>
              <a:t>Red Sea </a:t>
            </a:r>
            <a:r>
              <a:rPr lang="en-US" sz="2035">
                <a:solidFill>
                  <a:schemeClr val="dk1"/>
                </a:solidFill>
                <a:latin typeface="Verdana"/>
                <a:ea typeface="Verdana"/>
                <a:cs typeface="Verdana"/>
                <a:sym typeface="Verdana"/>
              </a:rPr>
              <a:t>links the </a:t>
            </a:r>
            <a:r>
              <a:rPr lang="en-US" sz="2035" b="1">
                <a:solidFill>
                  <a:schemeClr val="dk1"/>
                </a:solidFill>
                <a:latin typeface="Verdana"/>
                <a:ea typeface="Verdana"/>
                <a:cs typeface="Verdana"/>
                <a:sym typeface="Verdana"/>
              </a:rPr>
              <a:t>Suez Canal </a:t>
            </a:r>
            <a:r>
              <a:rPr lang="en-US" sz="2035">
                <a:solidFill>
                  <a:schemeClr val="dk1"/>
                </a:solidFill>
                <a:latin typeface="Verdana"/>
                <a:ea typeface="Verdana"/>
                <a:cs typeface="Verdana"/>
                <a:sym typeface="Verdana"/>
              </a:rPr>
              <a:t>to the </a:t>
            </a:r>
            <a:r>
              <a:rPr lang="en-US" sz="2035" b="1">
                <a:solidFill>
                  <a:schemeClr val="dk1"/>
                </a:solidFill>
                <a:latin typeface="Verdana"/>
                <a:ea typeface="Verdana"/>
                <a:cs typeface="Verdana"/>
                <a:sym typeface="Verdana"/>
              </a:rPr>
              <a:t>Gulf of Aden</a:t>
            </a:r>
            <a:r>
              <a:rPr lang="en-US" sz="2035">
                <a:solidFill>
                  <a:schemeClr val="dk1"/>
                </a:solidFill>
                <a:latin typeface="Verdana"/>
                <a:ea typeface="Verdana"/>
                <a:cs typeface="Verdana"/>
                <a:sym typeface="Verdana"/>
              </a:rPr>
              <a:t>, allowing the </a:t>
            </a:r>
            <a:r>
              <a:rPr lang="en-US" sz="2035" b="1">
                <a:solidFill>
                  <a:schemeClr val="dk1"/>
                </a:solidFill>
                <a:latin typeface="Verdana"/>
                <a:ea typeface="Verdana"/>
                <a:cs typeface="Verdana"/>
                <a:sym typeface="Verdana"/>
              </a:rPr>
              <a:t>transportation </a:t>
            </a:r>
            <a:r>
              <a:rPr lang="en-US" sz="2035">
                <a:solidFill>
                  <a:schemeClr val="dk1"/>
                </a:solidFill>
                <a:latin typeface="Verdana"/>
                <a:ea typeface="Verdana"/>
                <a:cs typeface="Verdana"/>
                <a:sym typeface="Verdana"/>
              </a:rPr>
              <a:t>of </a:t>
            </a:r>
            <a:r>
              <a:rPr lang="en-US" sz="2035" b="1">
                <a:solidFill>
                  <a:schemeClr val="dk1"/>
                </a:solidFill>
                <a:latin typeface="Verdana"/>
                <a:ea typeface="Verdana"/>
                <a:cs typeface="Verdana"/>
                <a:sym typeface="Verdana"/>
              </a:rPr>
              <a:t>goods</a:t>
            </a:r>
            <a:r>
              <a:rPr lang="en-US" sz="2035">
                <a:solidFill>
                  <a:schemeClr val="dk1"/>
                </a:solidFill>
                <a:latin typeface="Verdana"/>
                <a:ea typeface="Verdana"/>
                <a:cs typeface="Verdana"/>
                <a:sym typeface="Verdana"/>
              </a:rPr>
              <a:t> between </a:t>
            </a:r>
            <a:r>
              <a:rPr lang="en-US" sz="2035" b="1">
                <a:solidFill>
                  <a:schemeClr val="dk1"/>
                </a:solidFill>
                <a:latin typeface="Verdana"/>
                <a:ea typeface="Verdana"/>
                <a:cs typeface="Verdana"/>
                <a:sym typeface="Verdana"/>
              </a:rPr>
              <a:t>Europe</a:t>
            </a:r>
            <a:r>
              <a:rPr lang="en-US" sz="2035">
                <a:solidFill>
                  <a:schemeClr val="dk1"/>
                </a:solidFill>
                <a:latin typeface="Verdana"/>
                <a:ea typeface="Verdana"/>
                <a:cs typeface="Verdana"/>
                <a:sym typeface="Verdana"/>
              </a:rPr>
              <a:t> and </a:t>
            </a:r>
            <a:r>
              <a:rPr lang="en-US" sz="2035" b="1">
                <a:solidFill>
                  <a:schemeClr val="dk1"/>
                </a:solidFill>
                <a:latin typeface="Verdana"/>
                <a:ea typeface="Verdana"/>
                <a:cs typeface="Verdana"/>
                <a:sym typeface="Verdana"/>
              </a:rPr>
              <a:t>Asia</a:t>
            </a:r>
            <a:r>
              <a:rPr lang="en-US" sz="2035">
                <a:solidFill>
                  <a:schemeClr val="dk1"/>
                </a:solidFill>
                <a:latin typeface="Verdana"/>
                <a:ea typeface="Verdana"/>
                <a:cs typeface="Verdana"/>
                <a:sym typeface="Verdana"/>
              </a:rPr>
              <a:t>.</a:t>
            </a:r>
            <a:endParaRPr/>
          </a:p>
          <a:p>
            <a:pPr marL="825269" lvl="1" indent="-317411" algn="l" rtl="0">
              <a:lnSpc>
                <a:spcPct val="110000"/>
              </a:lnSpc>
              <a:spcBef>
                <a:spcPts val="1500"/>
              </a:spcBef>
              <a:spcAft>
                <a:spcPts val="0"/>
              </a:spcAft>
              <a:buClr>
                <a:schemeClr val="dk1"/>
              </a:buClr>
              <a:buSzPts val="1425"/>
              <a:buFont typeface="Arial"/>
              <a:buChar char="•"/>
            </a:pPr>
            <a:r>
              <a:rPr lang="en-US" sz="2035">
                <a:solidFill>
                  <a:schemeClr val="dk1"/>
                </a:solidFill>
                <a:latin typeface="Verdana"/>
                <a:ea typeface="Verdana"/>
                <a:cs typeface="Verdana"/>
                <a:sym typeface="Verdana"/>
              </a:rPr>
              <a:t>Rapidly</a:t>
            </a:r>
            <a:r>
              <a:rPr lang="en-US" sz="2035" b="1">
                <a:solidFill>
                  <a:schemeClr val="dk1"/>
                </a:solidFill>
                <a:latin typeface="Verdana"/>
                <a:ea typeface="Verdana"/>
                <a:cs typeface="Verdana"/>
                <a:sym typeface="Verdana"/>
              </a:rPr>
              <a:t> growing populations </a:t>
            </a:r>
            <a:r>
              <a:rPr lang="en-US" sz="2035">
                <a:solidFill>
                  <a:schemeClr val="dk1"/>
                </a:solidFill>
                <a:latin typeface="Verdana"/>
                <a:ea typeface="Verdana"/>
                <a:cs typeface="Verdana"/>
                <a:sym typeface="Verdana"/>
              </a:rPr>
              <a:t>are using up the already </a:t>
            </a:r>
            <a:r>
              <a:rPr lang="en-US" sz="2035" b="1">
                <a:solidFill>
                  <a:schemeClr val="dk1"/>
                </a:solidFill>
                <a:latin typeface="Verdana"/>
                <a:ea typeface="Verdana"/>
                <a:cs typeface="Verdana"/>
                <a:sym typeface="Verdana"/>
              </a:rPr>
              <a:t>scarce</a:t>
            </a:r>
            <a:r>
              <a:rPr lang="en-US" sz="2035">
                <a:solidFill>
                  <a:schemeClr val="dk1"/>
                </a:solidFill>
                <a:latin typeface="Verdana"/>
                <a:ea typeface="Verdana"/>
                <a:cs typeface="Verdana"/>
                <a:sym typeface="Verdana"/>
              </a:rPr>
              <a:t> sources of </a:t>
            </a:r>
            <a:r>
              <a:rPr lang="en-US" sz="2035" b="1">
                <a:solidFill>
                  <a:schemeClr val="dk1"/>
                </a:solidFill>
                <a:latin typeface="Verdana"/>
                <a:ea typeface="Verdana"/>
                <a:cs typeface="Verdana"/>
                <a:sym typeface="Verdana"/>
              </a:rPr>
              <a:t>freshwater</a:t>
            </a:r>
            <a:r>
              <a:rPr lang="en-US" sz="2035">
                <a:solidFill>
                  <a:schemeClr val="dk1"/>
                </a:solidFill>
                <a:latin typeface="Verdana"/>
                <a:ea typeface="Verdana"/>
                <a:cs typeface="Verdana"/>
                <a:sym typeface="Verdana"/>
              </a:rPr>
              <a:t>.</a:t>
            </a:r>
            <a:endParaRPr/>
          </a:p>
          <a:p>
            <a:pPr marL="380893" lvl="0" indent="-232874" algn="l" rtl="0">
              <a:spcBef>
                <a:spcPts val="666"/>
              </a:spcBef>
              <a:spcAft>
                <a:spcPts val="0"/>
              </a:spcAft>
              <a:buSzPts val="2331"/>
              <a:buNone/>
            </a:pPr>
            <a:endParaRPr sz="3330"/>
          </a:p>
        </p:txBody>
      </p:sp>
      <p:pic>
        <p:nvPicPr>
          <p:cNvPr id="208" name="Google Shape;208;p25" descr="http://www.egyptindependent.com/sites/default/files/imagecache/highslide_zoom/photo/2012/05/14/36/red_sea_pic.jpg"/>
          <p:cNvPicPr preferRelativeResize="0"/>
          <p:nvPr/>
        </p:nvPicPr>
        <p:blipFill rotWithShape="1">
          <a:blip r:embed="rId3">
            <a:alphaModFix/>
          </a:blip>
          <a:srcRect/>
          <a:stretch/>
        </p:blipFill>
        <p:spPr>
          <a:xfrm>
            <a:off x="6146006" y="1217612"/>
            <a:ext cx="3733800" cy="2489200"/>
          </a:xfrm>
          <a:prstGeom prst="rect">
            <a:avLst/>
          </a:prstGeom>
          <a:noFill/>
          <a:ln>
            <a:noFill/>
          </a:ln>
        </p:spPr>
      </p:pic>
      <p:pic>
        <p:nvPicPr>
          <p:cNvPr id="209" name="Google Shape;209;p25" descr="http://upload.wikimedia.org/wikipedia/commons/8/82/USS_America_(CV-66)_in_the_Suez_canal_1981.jpg"/>
          <p:cNvPicPr preferRelativeResize="0"/>
          <p:nvPr/>
        </p:nvPicPr>
        <p:blipFill rotWithShape="1">
          <a:blip r:embed="rId4">
            <a:alphaModFix/>
          </a:blip>
          <a:srcRect/>
          <a:stretch/>
        </p:blipFill>
        <p:spPr>
          <a:xfrm>
            <a:off x="6171866" y="4037013"/>
            <a:ext cx="3986547" cy="266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338614" y="507788"/>
            <a:ext cx="9650400" cy="930900"/>
          </a:xfrm>
          <a:prstGeom prst="rect">
            <a:avLst/>
          </a:prstGeom>
        </p:spPr>
        <p:txBody>
          <a:bodyPr spcFirstLastPara="1" wrap="square" lIns="101550" tIns="50775" rIns="101550" bIns="50775" anchor="ctr" anchorCtr="0">
            <a:noAutofit/>
          </a:bodyPr>
          <a:lstStyle/>
          <a:p>
            <a:pPr marL="0" lvl="0" indent="0" algn="l" rtl="0">
              <a:spcBef>
                <a:spcPts val="0"/>
              </a:spcBef>
              <a:spcAft>
                <a:spcPts val="0"/>
              </a:spcAft>
              <a:buNone/>
            </a:pPr>
            <a:r>
              <a:rPr lang="en-US"/>
              <a:t>Suez Canal</a:t>
            </a:r>
            <a:endParaRPr/>
          </a:p>
        </p:txBody>
      </p:sp>
      <p:sp>
        <p:nvSpPr>
          <p:cNvPr id="216" name="Google Shape;216;p26"/>
          <p:cNvSpPr txBox="1">
            <a:spLocks noGrp="1"/>
          </p:cNvSpPr>
          <p:nvPr>
            <p:ph type="body" idx="1"/>
          </p:nvPr>
        </p:nvSpPr>
        <p:spPr>
          <a:xfrm>
            <a:off x="338620" y="1726125"/>
            <a:ext cx="4867200" cy="5026800"/>
          </a:xfrm>
          <a:prstGeom prst="rect">
            <a:avLst/>
          </a:prstGeom>
        </p:spPr>
        <p:txBody>
          <a:bodyPr spcFirstLastPara="1" wrap="square" lIns="101550" tIns="50775" rIns="101550" bIns="50775" anchor="t" anchorCtr="0">
            <a:noAutofit/>
          </a:bodyPr>
          <a:lstStyle/>
          <a:p>
            <a:pPr marL="457200" lvl="0" indent="-308610" algn="l" rtl="0">
              <a:spcBef>
                <a:spcPts val="360"/>
              </a:spcBef>
              <a:spcAft>
                <a:spcPts val="0"/>
              </a:spcAft>
              <a:buSzPts val="1260"/>
              <a:buAutoNum type="arabicPeriod"/>
            </a:pPr>
            <a:r>
              <a:rPr lang="en-US"/>
              <a:t> How long is it?</a:t>
            </a:r>
            <a:endParaRPr/>
          </a:p>
          <a:p>
            <a:pPr marL="457200" lvl="0" indent="-308610" algn="l" rtl="0">
              <a:spcBef>
                <a:spcPts val="0"/>
              </a:spcBef>
              <a:spcAft>
                <a:spcPts val="0"/>
              </a:spcAft>
              <a:buSzPts val="1260"/>
              <a:buAutoNum type="arabicPeriod"/>
            </a:pPr>
            <a:r>
              <a:rPr lang="en-US"/>
              <a:t>When did it open?</a:t>
            </a:r>
            <a:endParaRPr/>
          </a:p>
          <a:p>
            <a:pPr marL="457200" lvl="0" indent="-308610" algn="l" rtl="0">
              <a:spcBef>
                <a:spcPts val="0"/>
              </a:spcBef>
              <a:spcAft>
                <a:spcPts val="0"/>
              </a:spcAft>
              <a:buSzPts val="1260"/>
              <a:buAutoNum type="arabicPeriod"/>
            </a:pPr>
            <a:r>
              <a:rPr lang="en-US"/>
              <a:t>What nation built the canal?</a:t>
            </a:r>
            <a:endParaRPr/>
          </a:p>
          <a:p>
            <a:pPr marL="457200" lvl="0" indent="-308610" algn="l" rtl="0">
              <a:spcBef>
                <a:spcPts val="0"/>
              </a:spcBef>
              <a:spcAft>
                <a:spcPts val="0"/>
              </a:spcAft>
              <a:buSzPts val="1260"/>
              <a:buAutoNum type="arabicPeriod"/>
            </a:pPr>
            <a:r>
              <a:rPr lang="en-US"/>
              <a:t>When did Egypt take over the Canal?</a:t>
            </a:r>
            <a:endParaRPr/>
          </a:p>
          <a:p>
            <a:pPr marL="457200" lvl="0" indent="-308610" algn="l" rtl="0">
              <a:spcBef>
                <a:spcPts val="0"/>
              </a:spcBef>
              <a:spcAft>
                <a:spcPts val="0"/>
              </a:spcAft>
              <a:buSzPts val="1260"/>
              <a:buAutoNum type="arabicPeriod"/>
            </a:pPr>
            <a:r>
              <a:rPr lang="en-US"/>
              <a:t>Who can use it?</a:t>
            </a:r>
            <a:endParaRPr/>
          </a:p>
        </p:txBody>
      </p:sp>
      <p:pic>
        <p:nvPicPr>
          <p:cNvPr id="217" name="Google Shape;217;p26" descr="How a 193km canal running through Egypt has dramatically changed the fabric of today's reality. &#10;&#10;The Suez Canal is undeniably one of man's most significant creations. And, we managed to build it in the time before computers. In fact, picks, shovels and perseverance ensured that world shipping was revolutionized way back in the late 1800s. &#10;&#10;By the end of this video, you'll understand the immense effort that went into creating the Suez Canal, and the simple reason that makes it's creation so important to today's world. &#10;&#10;Supreme History is a new type of history tool that aims to use short and simplistic videos to better explain the intricacies of past and present human issues. &#10;&#10;Be sure to check out the rest of our channel, as it continues to grow throughout 2018.&#10;&#10;Proudly brought to you by Supreme History.&#10;&#10;Like us on Facebook Now! https://www.facebook.com/supremehistory&#10;Follow us on Instagram, too! https://www.instagram.com/supreme_history&#10;Or, check out our website! https://www.supremehistory101.com" title="The significant &amp; shocking history of the Suez Canal">
            <a:hlinkClick r:id="rId3"/>
          </p:cNvPr>
          <p:cNvPicPr preferRelativeResize="0"/>
          <p:nvPr/>
        </p:nvPicPr>
        <p:blipFill>
          <a:blip r:embed="rId4">
            <a:alphaModFix/>
          </a:blip>
          <a:stretch>
            <a:fillRect/>
          </a:stretch>
        </p:blipFill>
        <p:spPr>
          <a:xfrm>
            <a:off x="4985925" y="1591101"/>
            <a:ext cx="4944300" cy="370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7" descr="http://gulfnews.com/polopoly_fs/1.1196897!/image/2590050340.jpg_gen/derivatives/box_640/2590050340.jpg"/>
          <p:cNvPicPr preferRelativeResize="0"/>
          <p:nvPr/>
        </p:nvPicPr>
        <p:blipFill rotWithShape="1">
          <a:blip r:embed="rId3">
            <a:alphaModFix/>
          </a:blip>
          <a:srcRect/>
          <a:stretch/>
        </p:blipFill>
        <p:spPr>
          <a:xfrm>
            <a:off x="3011893" y="5559437"/>
            <a:ext cx="3120227" cy="2057400"/>
          </a:xfrm>
          <a:prstGeom prst="rect">
            <a:avLst/>
          </a:prstGeom>
          <a:noFill/>
          <a:ln>
            <a:noFill/>
          </a:ln>
        </p:spPr>
      </p:pic>
      <p:sp>
        <p:nvSpPr>
          <p:cNvPr id="223" name="Google Shape;223;p27"/>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990099"/>
              </a:buClr>
              <a:buSzPts val="2800"/>
              <a:buFont typeface="Verdana"/>
              <a:buNone/>
            </a:pPr>
            <a:r>
              <a:rPr lang="en-US" sz="2800" b="1">
                <a:solidFill>
                  <a:srgbClr val="990099"/>
                </a:solidFill>
                <a:latin typeface="Verdana"/>
                <a:ea typeface="Verdana"/>
                <a:cs typeface="Verdana"/>
                <a:sym typeface="Verdana"/>
              </a:rPr>
              <a:t>PHYSICAL GEOGRAPHY OF THE ARABIAN PENINSULA</a:t>
            </a:r>
            <a:endParaRPr sz="2800"/>
          </a:p>
        </p:txBody>
      </p:sp>
      <p:sp>
        <p:nvSpPr>
          <p:cNvPr id="224" name="Google Shape;224;p27"/>
          <p:cNvSpPr txBox="1">
            <a:spLocks noGrp="1"/>
          </p:cNvSpPr>
          <p:nvPr>
            <p:ph type="body" idx="1"/>
          </p:nvPr>
        </p:nvSpPr>
        <p:spPr>
          <a:xfrm>
            <a:off x="338614" y="1726128"/>
            <a:ext cx="7864792" cy="3377684"/>
          </a:xfrm>
          <a:prstGeom prst="rect">
            <a:avLst/>
          </a:prstGeom>
          <a:noFill/>
          <a:ln>
            <a:noFill/>
          </a:ln>
        </p:spPr>
        <p:txBody>
          <a:bodyPr spcFirstLastPara="1" wrap="square" lIns="101550" tIns="50775" rIns="101550" bIns="50775" anchor="t" anchorCtr="0">
            <a:noAutofit/>
          </a:bodyPr>
          <a:lstStyle/>
          <a:p>
            <a:pPr marL="457200" lvl="1" indent="0" algn="l" rtl="0">
              <a:lnSpc>
                <a:spcPct val="90000"/>
              </a:lnSpc>
              <a:spcBef>
                <a:spcPts val="0"/>
              </a:spcBef>
              <a:spcAft>
                <a:spcPts val="0"/>
              </a:spcAft>
              <a:buClr>
                <a:srgbClr val="000000"/>
              </a:buClr>
              <a:buSzPts val="1309"/>
              <a:buNone/>
            </a:pPr>
            <a:r>
              <a:rPr lang="en-US" sz="1870" b="1">
                <a:solidFill>
                  <a:srgbClr val="000000"/>
                </a:solidFill>
                <a:latin typeface="Verdana"/>
                <a:ea typeface="Verdana"/>
                <a:cs typeface="Verdana"/>
                <a:sym typeface="Verdana"/>
              </a:rPr>
              <a:t>Climate, Biomes, and Resources</a:t>
            </a:r>
            <a:endParaRPr/>
          </a:p>
          <a:p>
            <a:pPr marL="825269" lvl="1" indent="-317410" algn="l" rtl="0">
              <a:lnSpc>
                <a:spcPct val="90000"/>
              </a:lnSpc>
              <a:spcBef>
                <a:spcPts val="1500"/>
              </a:spcBef>
              <a:spcAft>
                <a:spcPts val="0"/>
              </a:spcAft>
              <a:buClr>
                <a:srgbClr val="000000"/>
              </a:buClr>
              <a:buSzPts val="1309"/>
              <a:buFont typeface="Arial"/>
              <a:buChar char="•"/>
            </a:pPr>
            <a:r>
              <a:rPr lang="en-US" sz="1870">
                <a:solidFill>
                  <a:srgbClr val="000000"/>
                </a:solidFill>
                <a:latin typeface="Verdana"/>
                <a:ea typeface="Verdana"/>
                <a:cs typeface="Verdana"/>
                <a:sym typeface="Verdana"/>
              </a:rPr>
              <a:t>The </a:t>
            </a:r>
            <a:r>
              <a:rPr lang="en-US" sz="1870" b="1">
                <a:solidFill>
                  <a:srgbClr val="000000"/>
                </a:solidFill>
                <a:latin typeface="Verdana"/>
                <a:ea typeface="Verdana"/>
                <a:cs typeface="Verdana"/>
                <a:sym typeface="Verdana"/>
              </a:rPr>
              <a:t>dry heat </a:t>
            </a:r>
            <a:r>
              <a:rPr lang="en-US" sz="1870">
                <a:solidFill>
                  <a:srgbClr val="000000"/>
                </a:solidFill>
                <a:latin typeface="Verdana"/>
                <a:ea typeface="Verdana"/>
                <a:cs typeface="Verdana"/>
                <a:sym typeface="Verdana"/>
              </a:rPr>
              <a:t>of the desert areas </a:t>
            </a:r>
            <a:r>
              <a:rPr lang="en-US" sz="1870" b="1">
                <a:solidFill>
                  <a:srgbClr val="000000"/>
                </a:solidFill>
                <a:latin typeface="Verdana"/>
                <a:ea typeface="Verdana"/>
                <a:cs typeface="Verdana"/>
                <a:sym typeface="Verdana"/>
              </a:rPr>
              <a:t>contrasts</a:t>
            </a:r>
            <a:r>
              <a:rPr lang="en-US" sz="1870">
                <a:solidFill>
                  <a:srgbClr val="000000"/>
                </a:solidFill>
                <a:latin typeface="Verdana"/>
                <a:ea typeface="Verdana"/>
                <a:cs typeface="Verdana"/>
                <a:sym typeface="Verdana"/>
              </a:rPr>
              <a:t> with extreme </a:t>
            </a:r>
            <a:r>
              <a:rPr lang="en-US" sz="1870" b="1">
                <a:solidFill>
                  <a:srgbClr val="000000"/>
                </a:solidFill>
                <a:latin typeface="Verdana"/>
                <a:ea typeface="Verdana"/>
                <a:cs typeface="Verdana"/>
                <a:sym typeface="Verdana"/>
              </a:rPr>
              <a:t>humidity</a:t>
            </a:r>
            <a:r>
              <a:rPr lang="en-US" sz="1870">
                <a:solidFill>
                  <a:srgbClr val="000000"/>
                </a:solidFill>
                <a:latin typeface="Verdana"/>
                <a:ea typeface="Verdana"/>
                <a:cs typeface="Verdana"/>
                <a:sym typeface="Verdana"/>
              </a:rPr>
              <a:t> of the coastal regions.</a:t>
            </a:r>
            <a:endParaRPr/>
          </a:p>
          <a:p>
            <a:pPr marL="825269" lvl="1" indent="-317410" algn="l" rtl="0">
              <a:lnSpc>
                <a:spcPct val="90000"/>
              </a:lnSpc>
              <a:spcBef>
                <a:spcPts val="1500"/>
              </a:spcBef>
              <a:spcAft>
                <a:spcPts val="0"/>
              </a:spcAft>
              <a:buClr>
                <a:schemeClr val="dk1"/>
              </a:buClr>
              <a:buSzPts val="1309"/>
              <a:buFont typeface="Arial"/>
              <a:buChar char="•"/>
            </a:pPr>
            <a:r>
              <a:rPr lang="en-US" sz="1870">
                <a:solidFill>
                  <a:schemeClr val="dk1"/>
                </a:solidFill>
                <a:latin typeface="Verdana"/>
                <a:ea typeface="Verdana"/>
                <a:cs typeface="Verdana"/>
                <a:sym typeface="Verdana"/>
              </a:rPr>
              <a:t>The </a:t>
            </a:r>
            <a:r>
              <a:rPr lang="en-US" sz="1870" b="1">
                <a:solidFill>
                  <a:schemeClr val="dk1"/>
                </a:solidFill>
                <a:latin typeface="Verdana"/>
                <a:ea typeface="Verdana"/>
                <a:cs typeface="Verdana"/>
                <a:sym typeface="Verdana"/>
              </a:rPr>
              <a:t>Arabian deserts </a:t>
            </a:r>
            <a:r>
              <a:rPr lang="en-US" sz="1870">
                <a:solidFill>
                  <a:schemeClr val="dk1"/>
                </a:solidFill>
                <a:latin typeface="Verdana"/>
                <a:ea typeface="Verdana"/>
                <a:cs typeface="Verdana"/>
                <a:sym typeface="Verdana"/>
              </a:rPr>
              <a:t>are estimated to contain at least </a:t>
            </a:r>
            <a:r>
              <a:rPr lang="en-US" sz="1870" b="1">
                <a:solidFill>
                  <a:schemeClr val="dk1"/>
                </a:solidFill>
                <a:latin typeface="Verdana"/>
                <a:ea typeface="Verdana"/>
                <a:cs typeface="Verdana"/>
                <a:sym typeface="Verdana"/>
              </a:rPr>
              <a:t>25 percent</a:t>
            </a:r>
            <a:r>
              <a:rPr lang="en-US" sz="1870">
                <a:solidFill>
                  <a:schemeClr val="dk1"/>
                </a:solidFill>
                <a:latin typeface="Verdana"/>
                <a:ea typeface="Verdana"/>
                <a:cs typeface="Verdana"/>
                <a:sym typeface="Verdana"/>
              </a:rPr>
              <a:t> of the </a:t>
            </a:r>
            <a:r>
              <a:rPr lang="en-US" sz="1870" b="1">
                <a:solidFill>
                  <a:schemeClr val="dk1"/>
                </a:solidFill>
                <a:latin typeface="Verdana"/>
                <a:ea typeface="Verdana"/>
                <a:cs typeface="Verdana"/>
                <a:sym typeface="Verdana"/>
              </a:rPr>
              <a:t>world’s oil </a:t>
            </a:r>
            <a:r>
              <a:rPr lang="en-US" sz="1870">
                <a:solidFill>
                  <a:schemeClr val="dk1"/>
                </a:solidFill>
                <a:latin typeface="Verdana"/>
                <a:ea typeface="Verdana"/>
                <a:cs typeface="Verdana"/>
                <a:sym typeface="Verdana"/>
              </a:rPr>
              <a:t>reserves.</a:t>
            </a:r>
            <a:endParaRPr/>
          </a:p>
          <a:p>
            <a:pPr marL="380893" lvl="0" indent="-244876" algn="l" rtl="0">
              <a:lnSpc>
                <a:spcPct val="80000"/>
              </a:lnSpc>
              <a:spcBef>
                <a:spcPts val="612"/>
              </a:spcBef>
              <a:spcAft>
                <a:spcPts val="0"/>
              </a:spcAft>
              <a:buSzPts val="2142"/>
              <a:buNone/>
            </a:pPr>
            <a:endParaRPr sz="3060"/>
          </a:p>
        </p:txBody>
      </p:sp>
      <p:pic>
        <p:nvPicPr>
          <p:cNvPr id="225" name="Google Shape;225;p27" descr="http://www.andrewlawler.com/website/wp-content/uploads/2014/09/green-arabia-lg.jpg"/>
          <p:cNvPicPr preferRelativeResize="0"/>
          <p:nvPr/>
        </p:nvPicPr>
        <p:blipFill rotWithShape="1">
          <a:blip r:embed="rId4">
            <a:alphaModFix/>
          </a:blip>
          <a:srcRect/>
          <a:stretch/>
        </p:blipFill>
        <p:spPr>
          <a:xfrm>
            <a:off x="0" y="5559425"/>
            <a:ext cx="2668161" cy="2057401"/>
          </a:xfrm>
          <a:prstGeom prst="rect">
            <a:avLst/>
          </a:prstGeom>
          <a:noFill/>
          <a:ln>
            <a:noFill/>
          </a:ln>
        </p:spPr>
      </p:pic>
      <p:pic>
        <p:nvPicPr>
          <p:cNvPr id="226" name="Google Shape;226;p27" descr="http://upload.wikimedia.org/wikipedia/commons/d/d3/Haboob_Ransom_Canyon_Texas_2009.jpg"/>
          <p:cNvPicPr preferRelativeResize="0"/>
          <p:nvPr/>
        </p:nvPicPr>
        <p:blipFill rotWithShape="1">
          <a:blip r:embed="rId5">
            <a:alphaModFix/>
          </a:blip>
          <a:srcRect/>
          <a:stretch/>
        </p:blipFill>
        <p:spPr>
          <a:xfrm>
            <a:off x="5979467" y="5178437"/>
            <a:ext cx="4178921" cy="2438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338614" y="507788"/>
            <a:ext cx="9650400" cy="930900"/>
          </a:xfrm>
          <a:prstGeom prst="rect">
            <a:avLst/>
          </a:prstGeom>
        </p:spPr>
        <p:txBody>
          <a:bodyPr spcFirstLastPara="1" wrap="square" lIns="101550" tIns="50775" rIns="101550" bIns="50775" anchor="ctr" anchorCtr="0">
            <a:noAutofit/>
          </a:bodyPr>
          <a:lstStyle/>
          <a:p>
            <a:pPr marL="0" lvl="0" indent="0" algn="l" rtl="0">
              <a:spcBef>
                <a:spcPts val="0"/>
              </a:spcBef>
              <a:spcAft>
                <a:spcPts val="0"/>
              </a:spcAft>
              <a:buNone/>
            </a:pPr>
            <a:r>
              <a:rPr lang="en-US"/>
              <a:t>Sandstorms in 2018</a:t>
            </a:r>
            <a:endParaRPr/>
          </a:p>
        </p:txBody>
      </p:sp>
      <p:sp>
        <p:nvSpPr>
          <p:cNvPr id="233" name="Google Shape;233;p28"/>
          <p:cNvSpPr txBox="1">
            <a:spLocks noGrp="1"/>
          </p:cNvSpPr>
          <p:nvPr>
            <p:ph type="body" idx="1"/>
          </p:nvPr>
        </p:nvSpPr>
        <p:spPr>
          <a:xfrm>
            <a:off x="338624" y="1726127"/>
            <a:ext cx="9194700" cy="1337700"/>
          </a:xfrm>
          <a:prstGeom prst="rect">
            <a:avLst/>
          </a:prstGeom>
        </p:spPr>
        <p:txBody>
          <a:bodyPr spcFirstLastPara="1" wrap="square" lIns="101550" tIns="50775" rIns="101550" bIns="50775" anchor="t" anchorCtr="0">
            <a:noAutofit/>
          </a:bodyPr>
          <a:lstStyle/>
          <a:p>
            <a:pPr marL="0" lvl="0" indent="0" algn="l" rtl="0">
              <a:spcBef>
                <a:spcPts val="360"/>
              </a:spcBef>
              <a:spcAft>
                <a:spcPts val="0"/>
              </a:spcAft>
              <a:buNone/>
            </a:pPr>
            <a:r>
              <a:rPr lang="en-US"/>
              <a:t>Explain what is causing the increase in Sandstorms in the Middle East</a:t>
            </a:r>
            <a:endParaRPr/>
          </a:p>
        </p:txBody>
      </p:sp>
      <p:pic>
        <p:nvPicPr>
          <p:cNvPr id="234" name="Google Shape;234;p28" descr="Subscribe to France 24 now:&#10;http://f24.my/youtubeEN&#10;&#10;FRANCE 24 live news stream: all the latest news 24/7&#10;http://f24.my/YTliveEN&#10;&#10;Sandstorms have long been known to cause chaos in the Middle East - blocking out the sun in the middle of the day, or leaving passenger jets grounded on the airport tarmac. But the phenomenon is becoming increasingly common, with both the effects of global warming and local conflicts having an important impact. Our colleagues from France 2 report, with Alex Jennings.&#10;A programme prepared by Patrick Lovett and Emerald Maxwell&#10;http://www.france24.com/en/reportages&#10;&#10;Visit our website:&#10;http://www.france24.com&#10;&#10;Subscribe to our YouTube channel:&#10;http://f24.my/youtubeEN&#10;&#10;Like us on Facebook:&#10;https://www.facebook.com/FRANCE24.English&#10;&#10;Follow us on Twitter:&#10;https://twitter.com/France24_en" title="Rise of sandstorms plagues Middle East">
            <a:hlinkClick r:id="rId3"/>
          </p:cNvPr>
          <p:cNvPicPr preferRelativeResize="0"/>
          <p:nvPr/>
        </p:nvPicPr>
        <p:blipFill>
          <a:blip r:embed="rId4">
            <a:alphaModFix/>
          </a:blip>
          <a:stretch>
            <a:fillRect/>
          </a:stretch>
        </p:blipFill>
        <p:spPr>
          <a:xfrm>
            <a:off x="1829050" y="3063825"/>
            <a:ext cx="5293025" cy="3969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C87D0E"/>
              </a:buClr>
              <a:buSzPts val="2790"/>
              <a:buFont typeface="Verdana"/>
              <a:buNone/>
            </a:pPr>
            <a:r>
              <a:rPr lang="en-US" sz="2790" b="1">
                <a:solidFill>
                  <a:srgbClr val="C87D0E"/>
                </a:solidFill>
                <a:latin typeface="Verdana"/>
                <a:ea typeface="Verdana"/>
                <a:cs typeface="Verdana"/>
                <a:sym typeface="Verdana"/>
              </a:rPr>
              <a:t>PHYSICAL GEOGRAPHY OF THE EASTERN MEDITERRANEAN</a:t>
            </a:r>
            <a:br>
              <a:rPr lang="en-US" sz="3600">
                <a:solidFill>
                  <a:srgbClr val="C87D0E"/>
                </a:solidFill>
                <a:latin typeface="Verdana"/>
                <a:ea typeface="Verdana"/>
                <a:cs typeface="Verdana"/>
                <a:sym typeface="Verdana"/>
              </a:rPr>
            </a:br>
            <a:endParaRPr sz="3600"/>
          </a:p>
        </p:txBody>
      </p:sp>
      <p:sp>
        <p:nvSpPr>
          <p:cNvPr id="109" name="Google Shape;109;p14"/>
          <p:cNvSpPr txBox="1">
            <a:spLocks noGrp="1"/>
          </p:cNvSpPr>
          <p:nvPr>
            <p:ph type="body" idx="1"/>
          </p:nvPr>
        </p:nvSpPr>
        <p:spPr>
          <a:xfrm>
            <a:off x="0" y="1293812"/>
            <a:ext cx="6527006" cy="5892284"/>
          </a:xfrm>
          <a:prstGeom prst="rect">
            <a:avLst/>
          </a:prstGeom>
          <a:noFill/>
          <a:ln>
            <a:noFill/>
          </a:ln>
        </p:spPr>
        <p:txBody>
          <a:bodyPr spcFirstLastPara="1" wrap="square" lIns="101550" tIns="50775" rIns="101550" bIns="50775" anchor="t" anchorCtr="0">
            <a:noAutofit/>
          </a:bodyPr>
          <a:lstStyle/>
          <a:p>
            <a:pPr marL="457200" lvl="1" indent="0" algn="l" rtl="0">
              <a:lnSpc>
                <a:spcPct val="100000"/>
              </a:lnSpc>
              <a:spcBef>
                <a:spcPts val="0"/>
              </a:spcBef>
              <a:spcAft>
                <a:spcPts val="0"/>
              </a:spcAft>
              <a:buClr>
                <a:schemeClr val="dk1"/>
              </a:buClr>
              <a:buSzPts val="1540"/>
              <a:buNone/>
            </a:pPr>
            <a:r>
              <a:rPr lang="en-US" sz="2200" b="1">
                <a:solidFill>
                  <a:schemeClr val="dk1"/>
                </a:solidFill>
                <a:latin typeface="Verdana"/>
                <a:ea typeface="Verdana"/>
                <a:cs typeface="Verdana"/>
                <a:sym typeface="Verdana"/>
              </a:rPr>
              <a:t>Landforms</a:t>
            </a:r>
            <a:endParaRPr/>
          </a:p>
          <a:p>
            <a:pPr marL="825269" lvl="1" indent="-317411" algn="l" rtl="0">
              <a:lnSpc>
                <a:spcPct val="10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This area is known as the </a:t>
            </a:r>
            <a:r>
              <a:rPr lang="en-US" sz="2200" b="1">
                <a:solidFill>
                  <a:schemeClr val="dk1"/>
                </a:solidFill>
                <a:latin typeface="Verdana"/>
                <a:ea typeface="Verdana"/>
                <a:cs typeface="Verdana"/>
                <a:sym typeface="Verdana"/>
              </a:rPr>
              <a:t>Levant</a:t>
            </a:r>
            <a:r>
              <a:rPr lang="en-US" sz="2200">
                <a:solidFill>
                  <a:schemeClr val="dk1"/>
                </a:solidFill>
                <a:latin typeface="Verdana"/>
                <a:ea typeface="Verdana"/>
                <a:cs typeface="Verdana"/>
                <a:sym typeface="Verdana"/>
              </a:rPr>
              <a:t> and includes </a:t>
            </a:r>
            <a:r>
              <a:rPr lang="en-US" sz="2200" b="1">
                <a:solidFill>
                  <a:schemeClr val="dk1"/>
                </a:solidFill>
                <a:latin typeface="Verdana"/>
                <a:ea typeface="Verdana"/>
                <a:cs typeface="Verdana"/>
                <a:sym typeface="Verdana"/>
              </a:rPr>
              <a:t>Syria</a:t>
            </a:r>
            <a:r>
              <a:rPr lang="en-US" sz="2200">
                <a:solidFill>
                  <a:schemeClr val="dk1"/>
                </a:solidFill>
                <a:latin typeface="Verdana"/>
                <a:ea typeface="Verdana"/>
                <a:cs typeface="Verdana"/>
                <a:sym typeface="Verdana"/>
              </a:rPr>
              <a:t>, </a:t>
            </a:r>
            <a:r>
              <a:rPr lang="en-US" sz="2200" b="1">
                <a:solidFill>
                  <a:schemeClr val="dk1"/>
                </a:solidFill>
                <a:latin typeface="Verdana"/>
                <a:ea typeface="Verdana"/>
                <a:cs typeface="Verdana"/>
                <a:sym typeface="Verdana"/>
              </a:rPr>
              <a:t>Jordan, Lebanon, Israel</a:t>
            </a:r>
            <a:r>
              <a:rPr lang="en-US" sz="2200">
                <a:solidFill>
                  <a:schemeClr val="dk1"/>
                </a:solidFill>
                <a:latin typeface="Verdana"/>
                <a:ea typeface="Verdana"/>
                <a:cs typeface="Verdana"/>
                <a:sym typeface="Verdana"/>
              </a:rPr>
              <a:t>, and the </a:t>
            </a:r>
            <a:r>
              <a:rPr lang="en-US" sz="2200" b="1">
                <a:solidFill>
                  <a:schemeClr val="dk1"/>
                </a:solidFill>
                <a:latin typeface="Verdana"/>
                <a:ea typeface="Verdana"/>
                <a:cs typeface="Verdana"/>
                <a:sym typeface="Verdana"/>
              </a:rPr>
              <a:t>Palestinian territories</a:t>
            </a:r>
            <a:r>
              <a:rPr lang="en-US" sz="2200">
                <a:solidFill>
                  <a:schemeClr val="dk1"/>
                </a:solidFill>
                <a:latin typeface="Verdana"/>
                <a:ea typeface="Verdana"/>
                <a:cs typeface="Verdana"/>
                <a:sym typeface="Verdana"/>
              </a:rPr>
              <a:t>. </a:t>
            </a:r>
            <a:endParaRPr/>
          </a:p>
          <a:p>
            <a:pPr marL="825269" lvl="1" indent="-317411" algn="l" rtl="0">
              <a:lnSpc>
                <a:spcPct val="10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The area is marked by </a:t>
            </a:r>
            <a:r>
              <a:rPr lang="en-US" sz="2200" b="1">
                <a:solidFill>
                  <a:schemeClr val="dk1"/>
                </a:solidFill>
                <a:latin typeface="Verdana"/>
                <a:ea typeface="Verdana"/>
                <a:cs typeface="Verdana"/>
                <a:sym typeface="Verdana"/>
              </a:rPr>
              <a:t>mountains</a:t>
            </a:r>
            <a:r>
              <a:rPr lang="en-US" sz="2200">
                <a:solidFill>
                  <a:schemeClr val="dk1"/>
                </a:solidFill>
                <a:latin typeface="Verdana"/>
                <a:ea typeface="Verdana"/>
                <a:cs typeface="Verdana"/>
                <a:sym typeface="Verdana"/>
              </a:rPr>
              <a:t> and </a:t>
            </a:r>
            <a:r>
              <a:rPr lang="en-US" sz="2200" b="1">
                <a:solidFill>
                  <a:schemeClr val="dk1"/>
                </a:solidFill>
                <a:latin typeface="Verdana"/>
                <a:ea typeface="Verdana"/>
                <a:cs typeface="Verdana"/>
                <a:sym typeface="Verdana"/>
              </a:rPr>
              <a:t>deserts</a:t>
            </a:r>
            <a:r>
              <a:rPr lang="en-US" sz="2200">
                <a:solidFill>
                  <a:schemeClr val="dk1"/>
                </a:solidFill>
                <a:latin typeface="Verdana"/>
                <a:ea typeface="Verdana"/>
                <a:cs typeface="Verdana"/>
                <a:sym typeface="Verdana"/>
              </a:rPr>
              <a:t> and has a generally </a:t>
            </a:r>
            <a:r>
              <a:rPr lang="en-US" sz="2200" b="1">
                <a:solidFill>
                  <a:schemeClr val="dk1"/>
                </a:solidFill>
                <a:latin typeface="Verdana"/>
                <a:ea typeface="Verdana"/>
                <a:cs typeface="Verdana"/>
                <a:sym typeface="Verdana"/>
              </a:rPr>
              <a:t>temperate climate</a:t>
            </a:r>
            <a:r>
              <a:rPr lang="en-US" sz="2200">
                <a:solidFill>
                  <a:schemeClr val="dk1"/>
                </a:solidFill>
                <a:latin typeface="Verdana"/>
                <a:ea typeface="Verdana"/>
                <a:cs typeface="Verdana"/>
                <a:sym typeface="Verdana"/>
              </a:rPr>
              <a:t>.</a:t>
            </a:r>
            <a:endParaRPr/>
          </a:p>
          <a:p>
            <a:pPr marL="825269" lvl="1" indent="-317411" algn="l" rtl="0">
              <a:lnSpc>
                <a:spcPct val="10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The </a:t>
            </a:r>
            <a:r>
              <a:rPr lang="en-US" sz="2200" b="1">
                <a:solidFill>
                  <a:schemeClr val="dk1"/>
                </a:solidFill>
                <a:latin typeface="Verdana"/>
                <a:ea typeface="Verdana"/>
                <a:cs typeface="Verdana"/>
                <a:sym typeface="Verdana"/>
              </a:rPr>
              <a:t>sparsely populated </a:t>
            </a:r>
            <a:r>
              <a:rPr lang="en-US" sz="2200">
                <a:solidFill>
                  <a:schemeClr val="dk1"/>
                </a:solidFill>
                <a:latin typeface="Verdana"/>
                <a:ea typeface="Verdana"/>
                <a:cs typeface="Verdana"/>
                <a:sym typeface="Verdana"/>
              </a:rPr>
              <a:t>Anti-Lebanon mountain range runs along the border between Syria and Lebanon.</a:t>
            </a:r>
            <a:endParaRPr/>
          </a:p>
          <a:p>
            <a:pPr marL="825269" lvl="1" indent="-317411" algn="l" rtl="0">
              <a:lnSpc>
                <a:spcPct val="10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The </a:t>
            </a:r>
            <a:r>
              <a:rPr lang="en-US" sz="2200" b="1">
                <a:solidFill>
                  <a:schemeClr val="dk1"/>
                </a:solidFill>
                <a:latin typeface="Verdana"/>
                <a:ea typeface="Verdana"/>
                <a:cs typeface="Verdana"/>
                <a:sym typeface="Verdana"/>
              </a:rPr>
              <a:t>Syrian Desert</a:t>
            </a:r>
            <a:r>
              <a:rPr lang="en-US" sz="2200">
                <a:solidFill>
                  <a:schemeClr val="dk1"/>
                </a:solidFill>
                <a:latin typeface="Verdana"/>
                <a:ea typeface="Verdana"/>
                <a:cs typeface="Verdana"/>
                <a:sym typeface="Verdana"/>
              </a:rPr>
              <a:t> is composed of gravel and used as a roadway. </a:t>
            </a:r>
            <a:endParaRPr/>
          </a:p>
          <a:p>
            <a:pPr marL="380893" lvl="0" indent="-220873" algn="l" rtl="0">
              <a:lnSpc>
                <a:spcPct val="90000"/>
              </a:lnSpc>
              <a:spcBef>
                <a:spcPts val="720"/>
              </a:spcBef>
              <a:spcAft>
                <a:spcPts val="0"/>
              </a:spcAft>
              <a:buSzPts val="2520"/>
              <a:buNone/>
            </a:pPr>
            <a:endParaRPr/>
          </a:p>
        </p:txBody>
      </p:sp>
      <p:pic>
        <p:nvPicPr>
          <p:cNvPr id="110" name="Google Shape;110;p14" descr="http://www.makehummusnotwar.com/images/content/levant.jpg"/>
          <p:cNvPicPr preferRelativeResize="0"/>
          <p:nvPr/>
        </p:nvPicPr>
        <p:blipFill rotWithShape="1">
          <a:blip r:embed="rId3">
            <a:alphaModFix/>
          </a:blip>
          <a:srcRect/>
          <a:stretch/>
        </p:blipFill>
        <p:spPr>
          <a:xfrm>
            <a:off x="6623084" y="1065212"/>
            <a:ext cx="3230216" cy="2971800"/>
          </a:xfrm>
          <a:prstGeom prst="rect">
            <a:avLst/>
          </a:prstGeom>
          <a:noFill/>
          <a:ln>
            <a:noFill/>
          </a:ln>
        </p:spPr>
      </p:pic>
      <p:sp>
        <p:nvSpPr>
          <p:cNvPr id="111" name="Google Shape;111;p14" descr="https://citydesert.files.wordpress.com/2014/02/syrian-desert-3.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112" name="Google Shape;112;p14" descr="https://citydesert.files.wordpress.com/2014/02/syrian-desert-3.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113" name="Google Shape;113;p14" descr="https://citydesert.files.wordpress.com/2014/02/syrian-desert-3.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pic>
        <p:nvPicPr>
          <p:cNvPr id="114" name="Google Shape;114;p14" descr="http://www.traveljournals.net/pictures/l/23/233689-syrian-desert-palmyra-syria.jpg"/>
          <p:cNvPicPr preferRelativeResize="0"/>
          <p:nvPr/>
        </p:nvPicPr>
        <p:blipFill rotWithShape="1">
          <a:blip r:embed="rId4">
            <a:alphaModFix/>
          </a:blip>
          <a:srcRect/>
          <a:stretch/>
        </p:blipFill>
        <p:spPr>
          <a:xfrm>
            <a:off x="6374606" y="4418012"/>
            <a:ext cx="3532261" cy="236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338614" y="507788"/>
            <a:ext cx="9650400" cy="930900"/>
          </a:xfrm>
          <a:prstGeom prst="rect">
            <a:avLst/>
          </a:prstGeom>
        </p:spPr>
        <p:txBody>
          <a:bodyPr spcFirstLastPara="1" wrap="square" lIns="101550" tIns="50775" rIns="101550" bIns="50775" anchor="ctr" anchorCtr="0">
            <a:noAutofit/>
          </a:bodyPr>
          <a:lstStyle/>
          <a:p>
            <a:pPr marL="0" lvl="0" indent="0" algn="l" rtl="0">
              <a:spcBef>
                <a:spcPts val="0"/>
              </a:spcBef>
              <a:spcAft>
                <a:spcPts val="0"/>
              </a:spcAft>
              <a:buNone/>
            </a:pPr>
            <a:r>
              <a:rPr lang="en-US"/>
              <a:t>Israel Geo </a:t>
            </a:r>
            <a:endParaRPr/>
          </a:p>
        </p:txBody>
      </p:sp>
      <p:sp>
        <p:nvSpPr>
          <p:cNvPr id="121" name="Google Shape;121;p15"/>
          <p:cNvSpPr txBox="1">
            <a:spLocks noGrp="1"/>
          </p:cNvSpPr>
          <p:nvPr>
            <p:ph type="body" idx="1"/>
          </p:nvPr>
        </p:nvSpPr>
        <p:spPr>
          <a:xfrm>
            <a:off x="338619" y="1726125"/>
            <a:ext cx="4803300" cy="5026800"/>
          </a:xfrm>
          <a:prstGeom prst="rect">
            <a:avLst/>
          </a:prstGeom>
        </p:spPr>
        <p:txBody>
          <a:bodyPr spcFirstLastPara="1" wrap="square" lIns="101550" tIns="50775" rIns="101550" bIns="50775" anchor="t" anchorCtr="0">
            <a:noAutofit/>
          </a:bodyPr>
          <a:lstStyle/>
          <a:p>
            <a:pPr marL="457200" lvl="0" indent="-308610" algn="l" rtl="0">
              <a:spcBef>
                <a:spcPts val="360"/>
              </a:spcBef>
              <a:spcAft>
                <a:spcPts val="0"/>
              </a:spcAft>
              <a:buSzPts val="1260"/>
              <a:buAutoNum type="arabicPeriod"/>
            </a:pPr>
            <a:r>
              <a:rPr lang="en-US"/>
              <a:t>What major body of water borders Israel? </a:t>
            </a:r>
            <a:endParaRPr/>
          </a:p>
          <a:p>
            <a:pPr marL="457200" lvl="0" indent="-308610" algn="l" rtl="0">
              <a:spcBef>
                <a:spcPts val="0"/>
              </a:spcBef>
              <a:spcAft>
                <a:spcPts val="0"/>
              </a:spcAft>
              <a:buSzPts val="1260"/>
              <a:buAutoNum type="arabicPeriod"/>
            </a:pPr>
            <a:r>
              <a:rPr lang="en-US"/>
              <a:t>What nations border Israel?</a:t>
            </a:r>
            <a:endParaRPr/>
          </a:p>
          <a:p>
            <a:pPr marL="457200" lvl="0" indent="-308610" algn="l" rtl="0">
              <a:spcBef>
                <a:spcPts val="0"/>
              </a:spcBef>
              <a:spcAft>
                <a:spcPts val="0"/>
              </a:spcAft>
              <a:buSzPts val="1260"/>
              <a:buAutoNum type="arabicPeriod"/>
            </a:pPr>
            <a:r>
              <a:rPr lang="en-US"/>
              <a:t>List the geographic regions of Israel:</a:t>
            </a:r>
            <a:endParaRPr/>
          </a:p>
        </p:txBody>
      </p:sp>
      <p:pic>
        <p:nvPicPr>
          <p:cNvPr id="122" name="Google Shape;122;p15" descr="Stratfor explains Israel's primary geographic challenge rooted in its dearth of natural resources and lack of strategic depth.&#10;&#10;About Stratfor:&#10;Stratfor brings global events into valuable perspective, empowering businesses, governments and individuals to more confidently navigate their way through an increasingly complex international environment. For individual and enterprise subscriptions to Stratfor Worldview, our online publication, visit us at: https://worldview.stratfor.com/&#10;&#10;And make sure to connect with Stratfor on social media: &#10;&#10;Twitter: https://twitter.com/stratfor&#10;Facebook: https://www.facebook.com/stratfor/&#10;LinkedIn: https://www.linkedin.com/company/stra...&#10;YouTube: https://www.youtube.com/stratfor&#10;&#10;Learn more about Stratfor here: https://www.Stratfor.com&#10;Get the latest company news here: https://marcom.stratfor.com/horizons&#10;Or review and purchase our longform reports on geopolitics here: https://marcom.stratfor.com/horizons&#10;&#10;And listen to the Stratfor podcast for free here:&#10;iTunes - https://itunes.apple.com/us/podcast/s...&#10;Stitcher - http://www.stitcher.com/podcast/strat...&#10;Soundcloud - https://soundcloud.com/stratfortalks&#10;Libsyn - http://stratfor.libsyn.com/&#10;&#10;To subscribe to Stratfor Worldview, click here: https://worldview.stratfor.com/subscribe&#10;Join Stratfor Worldview to cut through the noise and make sense of an increasingly complicated world.  &#10;&#10;Membership to Stratfor Worldview includes:&#10;Unrestricted access to Stratfor Worldview's latest insights, podcasts, videos, and more.&#10;Members-only community forums. &#10;My Collections - your personal library of Stratfor insights saved for later reading.&#10;Discounts to our long-form reports on the Stratfor Store." title="Israel's Geographic Challenge">
            <a:hlinkClick r:id="rId3"/>
          </p:cNvPr>
          <p:cNvPicPr preferRelativeResize="0"/>
          <p:nvPr/>
        </p:nvPicPr>
        <p:blipFill>
          <a:blip r:embed="rId4">
            <a:alphaModFix/>
          </a:blip>
          <a:stretch>
            <a:fillRect/>
          </a:stretch>
        </p:blipFill>
        <p:spPr>
          <a:xfrm>
            <a:off x="5294319" y="1591088"/>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C87D0E"/>
              </a:buClr>
              <a:buSzPts val="2790"/>
              <a:buFont typeface="Verdana"/>
              <a:buNone/>
            </a:pPr>
            <a:r>
              <a:rPr lang="en-US" sz="2790" b="1">
                <a:solidFill>
                  <a:srgbClr val="C87D0E"/>
                </a:solidFill>
                <a:latin typeface="Verdana"/>
                <a:ea typeface="Verdana"/>
                <a:cs typeface="Verdana"/>
                <a:sym typeface="Verdana"/>
              </a:rPr>
              <a:t>PHYSICAL GEOGRAPHY OF THE EASTERN MEDITERRANEAN</a:t>
            </a:r>
            <a:br>
              <a:rPr lang="en-US" sz="3600">
                <a:solidFill>
                  <a:srgbClr val="C87D0E"/>
                </a:solidFill>
                <a:latin typeface="Verdana"/>
                <a:ea typeface="Verdana"/>
                <a:cs typeface="Verdana"/>
                <a:sym typeface="Verdana"/>
              </a:rPr>
            </a:br>
            <a:endParaRPr sz="3600"/>
          </a:p>
        </p:txBody>
      </p:sp>
      <p:sp>
        <p:nvSpPr>
          <p:cNvPr id="128" name="Google Shape;128;p16"/>
          <p:cNvSpPr txBox="1">
            <a:spLocks noGrp="1"/>
          </p:cNvSpPr>
          <p:nvPr>
            <p:ph type="body" idx="1"/>
          </p:nvPr>
        </p:nvSpPr>
        <p:spPr>
          <a:xfrm>
            <a:off x="507921" y="1293812"/>
            <a:ext cx="9650492" cy="5026752"/>
          </a:xfrm>
          <a:prstGeom prst="rect">
            <a:avLst/>
          </a:prstGeom>
          <a:noFill/>
          <a:ln>
            <a:noFill/>
          </a:ln>
        </p:spPr>
        <p:txBody>
          <a:bodyPr spcFirstLastPara="1" wrap="square" lIns="101550" tIns="50775" rIns="101550" bIns="50775" anchor="t" anchorCtr="0">
            <a:noAutofit/>
          </a:bodyPr>
          <a:lstStyle/>
          <a:p>
            <a:pPr marL="457200" lvl="1" indent="0" algn="l" rtl="0">
              <a:lnSpc>
                <a:spcPct val="110000"/>
              </a:lnSpc>
              <a:spcBef>
                <a:spcPts val="0"/>
              </a:spcBef>
              <a:spcAft>
                <a:spcPts val="0"/>
              </a:spcAft>
              <a:buClr>
                <a:schemeClr val="dk1"/>
              </a:buClr>
              <a:buSzPts val="1540"/>
              <a:buNone/>
            </a:pPr>
            <a:r>
              <a:rPr lang="en-US" sz="2200" b="1">
                <a:solidFill>
                  <a:schemeClr val="dk1"/>
                </a:solidFill>
                <a:latin typeface="Verdana"/>
                <a:ea typeface="Verdana"/>
                <a:cs typeface="Verdana"/>
                <a:sym typeface="Verdana"/>
              </a:rPr>
              <a:t>Water Systems</a:t>
            </a:r>
            <a:endParaRPr/>
          </a:p>
          <a:p>
            <a:pPr marL="825269" lvl="1" indent="-317411" algn="l" rtl="0">
              <a:lnSpc>
                <a:spcPct val="11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The </a:t>
            </a:r>
            <a:r>
              <a:rPr lang="en-US" sz="2200" b="1">
                <a:solidFill>
                  <a:schemeClr val="dk1"/>
                </a:solidFill>
                <a:latin typeface="Verdana"/>
                <a:ea typeface="Verdana"/>
                <a:cs typeface="Verdana"/>
                <a:sym typeface="Verdana"/>
              </a:rPr>
              <a:t>Euphrates River </a:t>
            </a:r>
            <a:r>
              <a:rPr lang="en-US" sz="2200">
                <a:solidFill>
                  <a:schemeClr val="dk1"/>
                </a:solidFill>
                <a:latin typeface="Verdana"/>
                <a:ea typeface="Verdana"/>
                <a:cs typeface="Verdana"/>
                <a:sym typeface="Verdana"/>
              </a:rPr>
              <a:t>is the most important river in </a:t>
            </a:r>
            <a:r>
              <a:rPr lang="en-US" sz="2200" b="1">
                <a:solidFill>
                  <a:schemeClr val="dk1"/>
                </a:solidFill>
                <a:latin typeface="Verdana"/>
                <a:ea typeface="Verdana"/>
                <a:cs typeface="Verdana"/>
                <a:sym typeface="Verdana"/>
              </a:rPr>
              <a:t>the Eastern Mediterranean</a:t>
            </a:r>
            <a:endParaRPr/>
          </a:p>
          <a:p>
            <a:pPr marL="380893" lvl="0" indent="-220873" algn="l" rtl="0">
              <a:spcBef>
                <a:spcPts val="720"/>
              </a:spcBef>
              <a:spcAft>
                <a:spcPts val="0"/>
              </a:spcAft>
              <a:buSzPts val="2520"/>
              <a:buNone/>
            </a:pPr>
            <a:endParaRPr/>
          </a:p>
        </p:txBody>
      </p:sp>
      <p:pic>
        <p:nvPicPr>
          <p:cNvPr id="129" name="Google Shape;129;p16" descr="http://looklex.com/e.o/slides/euphrates05.jpg"/>
          <p:cNvPicPr preferRelativeResize="0"/>
          <p:nvPr/>
        </p:nvPicPr>
        <p:blipFill rotWithShape="1">
          <a:blip r:embed="rId3">
            <a:alphaModFix/>
          </a:blip>
          <a:srcRect/>
          <a:stretch/>
        </p:blipFill>
        <p:spPr>
          <a:xfrm>
            <a:off x="0" y="5332412"/>
            <a:ext cx="2993500" cy="1997909"/>
          </a:xfrm>
          <a:prstGeom prst="rect">
            <a:avLst/>
          </a:prstGeom>
          <a:noFill/>
          <a:ln>
            <a:noFill/>
          </a:ln>
        </p:spPr>
      </p:pic>
      <p:pic>
        <p:nvPicPr>
          <p:cNvPr id="130" name="Google Shape;130;p16" descr="http://looklex.com/e.o/slides/aqaba_gulf03.jpg"/>
          <p:cNvPicPr preferRelativeResize="0"/>
          <p:nvPr/>
        </p:nvPicPr>
        <p:blipFill rotWithShape="1">
          <a:blip r:embed="rId4">
            <a:alphaModFix/>
          </a:blip>
          <a:srcRect/>
          <a:stretch/>
        </p:blipFill>
        <p:spPr>
          <a:xfrm>
            <a:off x="7136605" y="5290243"/>
            <a:ext cx="3021807" cy="2196752"/>
          </a:xfrm>
          <a:prstGeom prst="rect">
            <a:avLst/>
          </a:prstGeom>
          <a:noFill/>
          <a:ln>
            <a:noFill/>
          </a:ln>
        </p:spPr>
      </p:pic>
      <p:pic>
        <p:nvPicPr>
          <p:cNvPr id="131" name="Google Shape;131;p16" descr="http://www.biblestudy.org/maps/euphrates-valley.jpg"/>
          <p:cNvPicPr preferRelativeResize="0"/>
          <p:nvPr/>
        </p:nvPicPr>
        <p:blipFill rotWithShape="1">
          <a:blip r:embed="rId5">
            <a:alphaModFix/>
          </a:blip>
          <a:srcRect/>
          <a:stretch/>
        </p:blipFill>
        <p:spPr>
          <a:xfrm>
            <a:off x="3860006" y="5332412"/>
            <a:ext cx="2438400" cy="20807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C87D0E"/>
              </a:buClr>
              <a:buSzPts val="2790"/>
              <a:buFont typeface="Verdana"/>
              <a:buNone/>
            </a:pPr>
            <a:r>
              <a:rPr lang="en-US" sz="2790" b="1">
                <a:solidFill>
                  <a:srgbClr val="C87D0E"/>
                </a:solidFill>
                <a:latin typeface="Verdana"/>
                <a:ea typeface="Verdana"/>
                <a:cs typeface="Verdana"/>
                <a:sym typeface="Verdana"/>
              </a:rPr>
              <a:t>PHYSICAL GEOGRAPHY OF THE EASTERN MEDITERRANEAN</a:t>
            </a:r>
            <a:br>
              <a:rPr lang="en-US" sz="3600">
                <a:solidFill>
                  <a:srgbClr val="C87D0E"/>
                </a:solidFill>
                <a:latin typeface="Verdana"/>
                <a:ea typeface="Verdana"/>
                <a:cs typeface="Verdana"/>
                <a:sym typeface="Verdana"/>
              </a:rPr>
            </a:br>
            <a:endParaRPr sz="3600"/>
          </a:p>
        </p:txBody>
      </p:sp>
      <p:sp>
        <p:nvSpPr>
          <p:cNvPr id="137" name="Google Shape;137;p17"/>
          <p:cNvSpPr txBox="1">
            <a:spLocks noGrp="1"/>
          </p:cNvSpPr>
          <p:nvPr>
            <p:ph type="body" idx="1"/>
          </p:nvPr>
        </p:nvSpPr>
        <p:spPr>
          <a:xfrm>
            <a:off x="338614" y="1726128"/>
            <a:ext cx="9650492" cy="5026752"/>
          </a:xfrm>
          <a:prstGeom prst="rect">
            <a:avLst/>
          </a:prstGeom>
          <a:noFill/>
          <a:ln>
            <a:noFill/>
          </a:ln>
        </p:spPr>
        <p:txBody>
          <a:bodyPr spcFirstLastPara="1" wrap="square" lIns="101550" tIns="50775" rIns="101550" bIns="50775" anchor="t" anchorCtr="0">
            <a:noAutofit/>
          </a:bodyPr>
          <a:lstStyle/>
          <a:p>
            <a:pPr marL="457200" lvl="1" indent="0" algn="l" rtl="0">
              <a:lnSpc>
                <a:spcPct val="110000"/>
              </a:lnSpc>
              <a:spcBef>
                <a:spcPts val="0"/>
              </a:spcBef>
              <a:spcAft>
                <a:spcPts val="0"/>
              </a:spcAft>
              <a:buClr>
                <a:srgbClr val="000000"/>
              </a:buClr>
              <a:buSzPts val="1540"/>
              <a:buNone/>
            </a:pPr>
            <a:r>
              <a:rPr lang="en-US" sz="2200" b="1">
                <a:solidFill>
                  <a:srgbClr val="000000"/>
                </a:solidFill>
                <a:latin typeface="Verdana"/>
                <a:ea typeface="Verdana"/>
                <a:cs typeface="Verdana"/>
                <a:sym typeface="Verdana"/>
              </a:rPr>
              <a:t>Climate, Biomes, and Resources</a:t>
            </a:r>
            <a:endParaRPr/>
          </a:p>
          <a:p>
            <a:pPr marL="825269" lvl="1" indent="-317411" algn="l" rtl="0">
              <a:lnSpc>
                <a:spcPct val="110000"/>
              </a:lnSpc>
              <a:spcBef>
                <a:spcPts val="1500"/>
              </a:spcBef>
              <a:spcAft>
                <a:spcPts val="0"/>
              </a:spcAft>
              <a:buClr>
                <a:srgbClr val="000000"/>
              </a:buClr>
              <a:buSzPts val="1540"/>
              <a:buFont typeface="Arial"/>
              <a:buChar char="•"/>
            </a:pPr>
            <a:r>
              <a:rPr lang="en-US" sz="2200" b="1">
                <a:solidFill>
                  <a:srgbClr val="000000"/>
                </a:solidFill>
                <a:latin typeface="Verdana"/>
                <a:ea typeface="Verdana"/>
                <a:cs typeface="Verdana"/>
                <a:sym typeface="Verdana"/>
              </a:rPr>
              <a:t>Rainfall is limited </a:t>
            </a:r>
            <a:r>
              <a:rPr lang="en-US" sz="2200">
                <a:solidFill>
                  <a:srgbClr val="000000"/>
                </a:solidFill>
                <a:latin typeface="Verdana"/>
                <a:ea typeface="Verdana"/>
                <a:cs typeface="Verdana"/>
                <a:sym typeface="Verdana"/>
              </a:rPr>
              <a:t>in the subregion, which consists of mostly semi-arid and arid climates. </a:t>
            </a:r>
            <a:endParaRPr/>
          </a:p>
          <a:p>
            <a:pPr marL="825269" lvl="1" indent="-317411" algn="l" rtl="0">
              <a:lnSpc>
                <a:spcPct val="110000"/>
              </a:lnSpc>
              <a:spcBef>
                <a:spcPts val="1500"/>
              </a:spcBef>
              <a:spcAft>
                <a:spcPts val="0"/>
              </a:spcAft>
              <a:buClr>
                <a:srgbClr val="000000"/>
              </a:buClr>
              <a:buSzPts val="1540"/>
              <a:buFont typeface="Arial"/>
              <a:buChar char="•"/>
            </a:pPr>
            <a:r>
              <a:rPr lang="en-US" sz="2200">
                <a:solidFill>
                  <a:srgbClr val="000000"/>
                </a:solidFill>
                <a:latin typeface="Verdana"/>
                <a:ea typeface="Verdana"/>
                <a:cs typeface="Verdana"/>
                <a:sym typeface="Verdana"/>
              </a:rPr>
              <a:t>The </a:t>
            </a:r>
            <a:r>
              <a:rPr lang="en-US" sz="2200" b="1">
                <a:solidFill>
                  <a:srgbClr val="000000"/>
                </a:solidFill>
                <a:latin typeface="Verdana"/>
                <a:ea typeface="Verdana"/>
                <a:cs typeface="Verdana"/>
                <a:sym typeface="Verdana"/>
              </a:rPr>
              <a:t>coastal regions </a:t>
            </a:r>
            <a:r>
              <a:rPr lang="en-US" sz="2200">
                <a:solidFill>
                  <a:srgbClr val="000000"/>
                </a:solidFill>
                <a:latin typeface="Verdana"/>
                <a:ea typeface="Verdana"/>
                <a:cs typeface="Verdana"/>
                <a:sym typeface="Verdana"/>
              </a:rPr>
              <a:t>have a </a:t>
            </a:r>
            <a:r>
              <a:rPr lang="en-US" sz="2200" b="1">
                <a:solidFill>
                  <a:srgbClr val="000000"/>
                </a:solidFill>
                <a:latin typeface="Verdana"/>
                <a:ea typeface="Verdana"/>
                <a:cs typeface="Verdana"/>
                <a:sym typeface="Verdana"/>
              </a:rPr>
              <a:t>Mediterranean climate </a:t>
            </a:r>
            <a:r>
              <a:rPr lang="en-US" sz="2200">
                <a:solidFill>
                  <a:srgbClr val="000000"/>
                </a:solidFill>
                <a:latin typeface="Verdana"/>
                <a:ea typeface="Verdana"/>
                <a:cs typeface="Verdana"/>
                <a:sym typeface="Verdana"/>
              </a:rPr>
              <a:t>that supports agriculture, and a </a:t>
            </a:r>
            <a:r>
              <a:rPr lang="en-US" sz="2200" b="1">
                <a:solidFill>
                  <a:srgbClr val="000000"/>
                </a:solidFill>
                <a:latin typeface="Verdana"/>
                <a:ea typeface="Verdana"/>
                <a:cs typeface="Verdana"/>
                <a:sym typeface="Verdana"/>
              </a:rPr>
              <a:t>wide array </a:t>
            </a:r>
            <a:r>
              <a:rPr lang="en-US" sz="2200">
                <a:solidFill>
                  <a:srgbClr val="000000"/>
                </a:solidFill>
                <a:latin typeface="Verdana"/>
                <a:ea typeface="Verdana"/>
                <a:cs typeface="Verdana"/>
                <a:sym typeface="Verdana"/>
              </a:rPr>
              <a:t>of </a:t>
            </a:r>
            <a:r>
              <a:rPr lang="en-US" sz="2200" b="1">
                <a:solidFill>
                  <a:srgbClr val="000000"/>
                </a:solidFill>
                <a:latin typeface="Verdana"/>
                <a:ea typeface="Verdana"/>
                <a:cs typeface="Verdana"/>
                <a:sym typeface="Verdana"/>
              </a:rPr>
              <a:t>vegetation</a:t>
            </a:r>
            <a:r>
              <a:rPr lang="en-US" sz="2200">
                <a:solidFill>
                  <a:srgbClr val="000000"/>
                </a:solidFill>
                <a:latin typeface="Verdana"/>
                <a:ea typeface="Verdana"/>
                <a:cs typeface="Verdana"/>
                <a:sym typeface="Verdana"/>
              </a:rPr>
              <a:t> and </a:t>
            </a:r>
            <a:r>
              <a:rPr lang="en-US" sz="2200" b="1">
                <a:solidFill>
                  <a:srgbClr val="000000"/>
                </a:solidFill>
                <a:latin typeface="Verdana"/>
                <a:ea typeface="Verdana"/>
                <a:cs typeface="Verdana"/>
                <a:sym typeface="Verdana"/>
              </a:rPr>
              <a:t>wildlife</a:t>
            </a:r>
            <a:r>
              <a:rPr lang="en-US" sz="2200">
                <a:solidFill>
                  <a:srgbClr val="000000"/>
                </a:solidFill>
                <a:latin typeface="Verdana"/>
                <a:ea typeface="Verdana"/>
                <a:cs typeface="Verdana"/>
                <a:sym typeface="Verdana"/>
              </a:rPr>
              <a:t>.</a:t>
            </a:r>
            <a:endParaRPr/>
          </a:p>
          <a:p>
            <a:pPr marL="825269" lvl="1" indent="-317411" algn="l" rtl="0">
              <a:lnSpc>
                <a:spcPct val="110000"/>
              </a:lnSpc>
              <a:spcBef>
                <a:spcPts val="1500"/>
              </a:spcBef>
              <a:spcAft>
                <a:spcPts val="0"/>
              </a:spcAft>
              <a:buClr>
                <a:srgbClr val="000000"/>
              </a:buClr>
              <a:buSzPts val="1540"/>
              <a:buFont typeface="Arial"/>
              <a:buChar char="•"/>
            </a:pPr>
            <a:r>
              <a:rPr lang="en-US" sz="2200">
                <a:solidFill>
                  <a:srgbClr val="000000"/>
                </a:solidFill>
                <a:latin typeface="Verdana"/>
                <a:ea typeface="Verdana"/>
                <a:cs typeface="Verdana"/>
                <a:sym typeface="Verdana"/>
              </a:rPr>
              <a:t>As one moves </a:t>
            </a:r>
            <a:r>
              <a:rPr lang="en-US" sz="2200" b="1">
                <a:solidFill>
                  <a:srgbClr val="000000"/>
                </a:solidFill>
                <a:latin typeface="Verdana"/>
                <a:ea typeface="Verdana"/>
                <a:cs typeface="Verdana"/>
                <a:sym typeface="Verdana"/>
              </a:rPr>
              <a:t>inland</a:t>
            </a:r>
            <a:r>
              <a:rPr lang="en-US" sz="2200">
                <a:solidFill>
                  <a:srgbClr val="000000"/>
                </a:solidFill>
                <a:latin typeface="Verdana"/>
                <a:ea typeface="Verdana"/>
                <a:cs typeface="Verdana"/>
                <a:sym typeface="Verdana"/>
              </a:rPr>
              <a:t>, the climate becomes </a:t>
            </a:r>
            <a:r>
              <a:rPr lang="en-US" sz="2200" b="1">
                <a:solidFill>
                  <a:srgbClr val="000000"/>
                </a:solidFill>
                <a:latin typeface="Verdana"/>
                <a:ea typeface="Verdana"/>
                <a:cs typeface="Verdana"/>
                <a:sym typeface="Verdana"/>
              </a:rPr>
              <a:t>humid subtropical</a:t>
            </a:r>
            <a:r>
              <a:rPr lang="en-US" sz="2200">
                <a:solidFill>
                  <a:srgbClr val="000000"/>
                </a:solidFill>
                <a:latin typeface="Verdana"/>
                <a:ea typeface="Verdana"/>
                <a:cs typeface="Verdana"/>
                <a:sym typeface="Verdana"/>
              </a:rPr>
              <a:t>, and </a:t>
            </a:r>
            <a:r>
              <a:rPr lang="en-US" sz="2200" b="1">
                <a:solidFill>
                  <a:srgbClr val="000000"/>
                </a:solidFill>
                <a:latin typeface="Verdana"/>
                <a:ea typeface="Verdana"/>
                <a:cs typeface="Verdana"/>
                <a:sym typeface="Verdana"/>
              </a:rPr>
              <a:t>arid desert. </a:t>
            </a:r>
            <a:endParaRPr/>
          </a:p>
          <a:p>
            <a:pPr marL="825269" lvl="1" indent="-317411" algn="l" rtl="0">
              <a:lnSpc>
                <a:spcPct val="110000"/>
              </a:lnSpc>
              <a:spcBef>
                <a:spcPts val="1500"/>
              </a:spcBef>
              <a:spcAft>
                <a:spcPts val="0"/>
              </a:spcAft>
              <a:buClr>
                <a:schemeClr val="dk1"/>
              </a:buClr>
              <a:buSzPts val="1540"/>
              <a:buFont typeface="Arial"/>
              <a:buChar char="•"/>
            </a:pPr>
            <a:r>
              <a:rPr lang="en-US" sz="2200" b="1">
                <a:solidFill>
                  <a:schemeClr val="dk1"/>
                </a:solidFill>
                <a:latin typeface="Verdana"/>
                <a:ea typeface="Verdana"/>
                <a:cs typeface="Verdana"/>
                <a:sym typeface="Verdana"/>
              </a:rPr>
              <a:t>Lumber</a:t>
            </a:r>
            <a:r>
              <a:rPr lang="en-US" sz="2200">
                <a:solidFill>
                  <a:schemeClr val="dk1"/>
                </a:solidFill>
                <a:latin typeface="Verdana"/>
                <a:ea typeface="Verdana"/>
                <a:cs typeface="Verdana"/>
                <a:sym typeface="Verdana"/>
              </a:rPr>
              <a:t> and </a:t>
            </a:r>
            <a:r>
              <a:rPr lang="en-US" sz="2200" b="1">
                <a:solidFill>
                  <a:schemeClr val="dk1"/>
                </a:solidFill>
                <a:latin typeface="Verdana"/>
                <a:ea typeface="Verdana"/>
                <a:cs typeface="Verdana"/>
                <a:sym typeface="Verdana"/>
              </a:rPr>
              <a:t>minerals</a:t>
            </a:r>
            <a:r>
              <a:rPr lang="en-US" sz="2200">
                <a:solidFill>
                  <a:schemeClr val="dk1"/>
                </a:solidFill>
                <a:latin typeface="Verdana"/>
                <a:ea typeface="Verdana"/>
                <a:cs typeface="Verdana"/>
                <a:sym typeface="Verdana"/>
              </a:rPr>
              <a:t> are important natural resources in the subregion.</a:t>
            </a:r>
            <a:endParaRPr/>
          </a:p>
          <a:p>
            <a:pPr marL="380893" lvl="0" indent="-220873" algn="l" rtl="0">
              <a:spcBef>
                <a:spcPts val="720"/>
              </a:spcBef>
              <a:spcAft>
                <a:spcPts val="0"/>
              </a:spcAft>
              <a:buSzPts val="252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508000" y="303213"/>
            <a:ext cx="9137650" cy="1904999"/>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0070C0"/>
              </a:buClr>
              <a:buSzPts val="4860"/>
              <a:buFont typeface="Verdana"/>
              <a:buNone/>
            </a:pPr>
            <a:r>
              <a:rPr lang="en-US" sz="4860" b="1">
                <a:solidFill>
                  <a:srgbClr val="0070C0"/>
                </a:solidFill>
                <a:latin typeface="Verdana"/>
                <a:ea typeface="Verdana"/>
                <a:cs typeface="Verdana"/>
                <a:sym typeface="Verdana"/>
              </a:rPr>
              <a:t>PHYSICAL GEOGRAPHY OF THE NORTHEAST</a:t>
            </a:r>
            <a:br>
              <a:rPr lang="en-US" sz="4860">
                <a:solidFill>
                  <a:srgbClr val="0070C0"/>
                </a:solidFill>
                <a:latin typeface="Verdana"/>
                <a:ea typeface="Verdana"/>
                <a:cs typeface="Verdana"/>
                <a:sym typeface="Verdana"/>
              </a:rPr>
            </a:br>
            <a:endParaRPr sz="3600"/>
          </a:p>
        </p:txBody>
      </p:sp>
      <p:sp>
        <p:nvSpPr>
          <p:cNvPr id="143" name="Google Shape;143;p18" descr="data:image/jpeg;base64,/9j/4AAQSkZJRgABAQAAAQABAAD/2wCEAAkGBxITEhUUExQWFhUXGBwbGRcYGCAgHhocHB0dHSIaHRggHSggHCAnHBwfJDEhJSwrLi4uHCAzODMsNygtLisBCgoKDg0OGxAQGy8kICQsLSwsLCwsLC80LCwsLCwsLCwsLSwsLSw0LC8sLCwsLCwsLCwsLCwsLCwsLCwsLCwsLP/AABEIAKQBMgMBEQACEQEDEQH/xAAcAAACAwEBAQEAAAAAAAAAAAAEBQADBgIBBwj/xABNEAACAQIEBAMEBAsEBgoDAAABAhEDIQAEEjEFIkFRBhNhMnGBkRQjQrEHFRYzUlNiocHR0nKSk/BDVWOC4fEXJDVUdIOio7KzZNPi/8QAGwEAAgMBAQEAAAAAAAAAAAAAAAQBAgMFBgf/xAA4EQABBAAEAgkDBAICAgMBAAABAAIDEQQSITFBUQUTFCJhcYGRobHB8DLR4fEjQgYVUnJigqI0/9oADAMBAAIRAxEAPwDvi1bN8Tz2ZopWqZdMnVdNVGoyl9TmC/NBgLbHN6R6QGEA8VIa9x7oQ+b8C59YKcRzbgiSfNYEfDXf4Y5sf/IGn9Qr1UPjmbsLWq4dxLiNKklM0UqaFCiowqFn0iNTHXOox8TON/8AvIvD3WR68f6oTjWfz+ay70wi0Qd6tIujppYGzF4ExB9Dix6ZYDSqHSnXKsbm+BZmkgZ+JZwEjZajMN/0g0YmPpR8jqa0e9fCh8rmC3I/wz4nzGTpsms5nU+rXmCzFbAQCH2tMYcGKdxCx7WeSZ/9JeZ1KBQy5lgDZ7SY/TxtHMXOAI3UjFHkkWY4RmGdm/GGbXUxOlarQJMwBq2GOn2Yc1TtjuSO8PUcxla61jm69eAR5dZ2ZDIiSNW46YOzDmjtjuS1n5X1v1dH5N/Xg7MOaO2O5LLeJRmM3WFUZqtl4ULooOyrYk6o1bmf3DE9mHNHbHckp/EeZ/1jnf8AFb+rEdmHNHbHclvvyurfq6Pyb+vB2Yc0dsdySnxPxOvm6QpiocvDhtdAsrGAw0k6/Z5pjuBiezDmjtjuSzH4jzH+sc7/AIrf1Yjsw5o7Y7ktX4d4zXytEUi3nwSfMramcyZgnXsMHZhzR2x3JH1/FdZlZdFJdQIkBpEiJB17jB2Yc0dsdyWF/EeZ/wBY53/Fb+rB2Yc0dsdyTnwu9fJ1Gc5irmNS6dNdmYC4Mgat7YOzDmjtjuS0v5X1v1dH5N/Xg7MOaO2O5LH8cyuYzFd6wzmYo64+rpVGCLAA5RqtMT7ycHZhzR2x3JUZDhmYp1adT6fmn0OraHqMVbSQdLDVcGIIwdmHNHbHclt/yvrfq6Pyb+vE9mHNHbHcki8U5yvnBTArPltBJnLsylpizc94i3vOI7MOaO2O5LO/iPMf6xzv+K39WDsw5o7Y7ktnwnxDWo0adI6KuhY8ypqLt6sddziezDmjtjuS64p4jrVqNSkAlPWpXXT1Blnqp12OI7MOaO2O5LF/iPMf6xzv+K39WJ7MOaO2O5Jpwniua4cjkPUzmtlnzi7lAA11hrAk3+GMZ4XMbbNVZuKJ4BOOG/hOWqSrpSokAnU86DAkida6W9Dvjjz4jExi2sDvAXf3T+GfG92WSx6j7rPcS4bUr/X0OIZv69mdVWoy01DMRy3MIG5b+mEf+2ma8tkYBXqV1sP0dHNbg7u/Ku4RwfP5aqldszWqFZIpVq5ZHsQZGoAgSDvMjbAOnBegv3WrOjMO7TOfZPm8b5xTL0KHlL7boHaBO8a5j1gj1wyOlQ4UBqdgdFd3Q7BXfPslfFOJJxHy6xzlTKKBpVaNUpqvJLKW3UE3nYYwm6SxTHZRGDW+/wBlg/otumR1+iGo+HEcSvGc4VmD9cLbf7TpInC7umcU00Yhfr+yxPRrxxWkyXj6n5Z0oWSnTXTUZQTUJKosIK2vmJFyBv64bOPxQcGlrbPC3acTZqtPBYnC0zOdBw8fup4n8X5rLZI5psuiMrhfKcd7SWSswi8/AYthOlevxHUiiKuxf3AS5icG5iteuVzTc2skN5LLDEaQpJYETeViZ1STttHZWaK/FOY/75U/uL/GT88CF8Z4bxRaHFOKswDf9YMAzFmftYmO+ON0vhzNlA8VlJMI9VdxvxUXfzEHktEFlb2h+0pEG/fCWH6NDW5Hd7wPD1SzsU97w6PunwK+geHvDAr0vPrV3Luv1Rp1QRQP6SlZRqki+6gStwWLdXD9GwsjLHNBvfT8KdGa7JJK+Y+IcxVo5h6L1dbqTLo40sCd9K+zcQVNwRHYnHsbYtKFcNFz5mva7UpTVzTkwXa5vJJE98WDGjYLGyh8y5Agb9/440aApaBxTTw4tJmOqWqkfbAgAH7In3GTfHVwYi1Dd/zZS/Qd3ZaXHQWKmBCmBCmBCmBCmBCmBCmBCV+JA/k8mqdaTp1Tp1DV7HNEbxfGcl1otYazapTlquZQSVqlvKRQSGa/m1bkQT7OncFgCJnfGYLwtiI3ct/srMzm8zUouGVlY0VKqqNdiAW5/skNbTv78SXPI1UBsbXCiic9UqvlgW1o4c6lVHvBPJ9Xz6DbnG9j1jEmy3VVaGh+m3p91SOIZpTHlMFWmCFhmb82DZ4hmD2uZMbTuZn8lOSPmmvBq9R6c1RDamGxEgGxggG49B7sXYSRqspA0Huo7F1mpgQpgQpgQpgQpgQpgQpgQsb4opaMyHjlqLediRYz8IxzMazvWEyzVmnBHeGuPPljpRh5J/0bjUB6oZlb+8emODjMGzECyO9zH3TGHxb4XX7rX8F8QhxoFCVK3VCjL3M6vKA7nuZ6Rjj4jA5NS71Nj6Zl0GdIuklz5iD+eK647xgCkyZfJ1HrABQKawVWQWIZJAEDYNcxI3xTDYXvh0sgDfE7nhof2TsePIdo7MbuuCR8S4ai0oZjf2PMpmnotfVrUA3gW3vhqKV/WW0edG78qK7sfSMMhpxy+at4b4UD06YVqca1Zgkm5gH7RWIH7sVl6Qc15sHatf6UdogApo9tkjznh00nCq7LTAcL006mVgRyqxKuoNyYIXDsWOztLiNdL9q5kaj7qrej4JK1OxFWNOOnH5VXi+vmDkaq1qi1CHQs1izSbTpUBQO3qb4tgWw9pDo2kaHTh8lKdIQCLDUbOoon+gv0fw/81T/sL9wx6FedRGBC+N1fAzfS8/VrMkZiqXolWOpRrcHWCAI2kCT2xw+l8WcO5lcbv4+UHC9e0+CFr+AKugkVULSQFg3IMb9L9T6Y57emYy6i01zSpwDw27CZeFeL5nJZOqrDTTp06m6iaVZ3rlGad1ZlVI/SKdCSPTYd4fGHN2K2iBDACsBxEf8AWKxbY1qv/wBjYWk/UaXPl/UaXlaksrDW+XwjGLXGjYWdozK0UaQTBix6TjKR7m6gKAAVTXDUm1rEr9obEdiOojDGHnLXAtUjktNlqutFaCNQBg9J6Y9I02AVUiirMWUKYEKYEKYEKYEKYEKExgQuKVQudNNS5mLbT/aNsIYnpPD4cd93stGROdsER9Er3BoVZAk2Bj4zhVvT2CIsupX7LL/4oSrmNPtJUEbyht7yLYZb0phXbO+qzMbhuEHW4oRVRAh0tbU0rc7RI/h1GLsx0cjw1htAZpqmWHVRTAhTAhTAhTAhTAhTAhTAhTAhTAhIPGmUDUA5MeWwPwaAf4YWxTbZfJbQOo0lfBvDVesAaaVCDYM2lVJ97kah6rqx53EY6KHR7hfLUn4+9JxmHml1DdEw4XwWuWrppvRYKSKihWMTy6tIa3uiRjCbGQtax1/q8DfrV0tT0VOTVLe8FzdShQE0K3mEfoppv+2KhU9NyLnHBxDY5ZLDxXr9KTMMMkbctaqn8rKtOutGtRrKzJrC6BUBQGCfqmeIIv2kd8X/AOvZJEZI3Ai63rX/AOwCM8rHao/K18jmnUCihJMawtxY/bEFSNuhxg+PE4dp7xHhf2V24gOdXFLOP+FKqZhczlpq6UKeVVdnBU3IhjqB2IINiBY4ZwuPjfEYZe7ZuwANfTT4UvfiIniSPWvHVZ3PcM/GFL6Hlx9Hrs4mjVJKcoLErUCkxymxA6WGOtgIHsxIcSHAg94fcfst5elxiojG8d5fWqXFqqwmgKB5KprVvrNWoNzyFX2ZBvAixLBcehXPRf0zO/8Adk/xQP3QY+ZwIQWezFNaqqxAZtemTvFRrD5jHlv+SRud1ZaNr+y3gkDTlJ3XFOoDqIggGIXeQbzPrOPLlhBAOiZzty93VYfxFxOqjOlOoAtYstSmadNwRflYskkXNjIuceu6OxcrYQyhQGi4+JnLXaLHV6YIZ2MlmYmREySTeIBkzAw51jnOSBdZtIajEML2n5YZGoWoAIRFLM33xUtVCxH/AE8lNBMjt2xh1QDs1aqmuyb8K4koVUqMAwsCT7Xb49Ix3cJimvaGu3UEXqE2w8qqYEKYEKYEKYEJbxHi601JUayLT0n39fhhOXGxsOUalWa2174WFWpVD1E1ifaKFgg76INz0/fjzPSmJL295/pdJmAd4UPi19OyPCkQ6gFg9NK7+8D+OPJy4hzhR+pXZZC1pv7BE5nNoguG9wUmf4YwbEXbfVaOeGoFDUq6iEWmB+sQsWEdpEC/rhjKyOhZPkapZZnv1qvMJDW4llsyDSr0lpVBZS209IIAIHXp0x0GQzwESxOzDfTdKGWOTuvFFJfEnCs3lqRdSjr+kRJFryBAMHrj0eC/5D13ccNUpLhDH3jqEo8O5mswZa/tAypIglT6dgbY7+ExHWg63SWkDf8AVN8NrNVVqrKRCMwO5WLe8Egx7p92IJUgA8VMxmUQAu6qCYBYgCe0nASBugNJ2CsVgRIuPTEqF1gQpgQqq9dUEuwUdyYxBIG6kAnZcV9bJ9WwViLMykx/uyD88BsjRSKB7yE4HwepUel5wFYqxLmbalJIgEaFUCJESbCN8ec6Yx3VxmK9eJ+w8U7CzO8ZBpyW2q1KJD6lnQNJZUkKVGwMmw9ceKp1ijvzO69Zh4p42tGYAHhsvMpxfLIqs6rqLSdPS1jB6naBbA6CVztExJhJ3uIaTXisVn8vmjlaIai5o0nLNRZqZFUMamkqquZCkg6Xi/eMdts0BmcWvAcQADRFVV8OPgkYYCXNY5lkE3tr7lbbwmlJ6YampplVClZ9n9gAGI9BbHEx3WMeWPN3r5+K0xBygGtOGgQfi3jFIBUWQysCrwRpbvEXw30fhXnU7HcLz2NxDTpx5pfwzxHUqIw80o6wQd9XwicMT4FjHDu2D8LCPFPLT3qP1RnhSslbiFCoYFYNU1RsQadQXBvIMX7Y6fRzXRShg/TwURuD35juvqWT/Np/ZH3Y76bV2BC+Q/hC8UAVRToaKoptUGY5SfKPmnSGP2ZGr5Y52Ow8cpaXGjrWu6xmc4Ch9Fms94pTLr9VUcmop1rAhmOzCRKKLiPf645zOj3Sn/I0Ctjrt9/NYtc4aMJ13Sqp4icRNAS8MpckldxYkAXtv6d8Ou6OygEk14CvdULdCj6fExUoMKg0kkEARcibm1t8KmAslBZqsi4ZS1ZWqxdzGwO/pjpAZQrgBoRDZYSAPniubTVUDuauTLVANS03ZR1Cn93f4Y0bDI9tgaKN0VW4XmShPl9JgEE/EfyxqMFKNUDKDuq8rnMxTHKH0jeVJUCY3I292LsfiGC9a8VYtBOqPocdrXlUaPeMSOkHDcBZENXWZ8QVAOWmAe5aR9wxc9IWNApDW81fkePlwS1FrblTq++MX/7GMaP0QWAbFEZmnVzDLSVSnMJJO9toWe+EMb0rEYzlulZkZJyp3T8Lg1Fp1Z0Ks6pgMxsYMRYwIx5k4+mF7Nz8BONwveyu2Who8KzFNFp06kamLMAAIEbBgsRtNrx0m3OdiYXuL3t2TghkY0Na5E1M6KLAZjNKrGwUsiz6BSNRPu3xlkMouKO/Q/0t2NcP1O+iV8Y8SV2lMtTKkwFq1EIMz9lKopq46CGvNsMYfCRjWU+YB+7cxHstnBoH6vj+lXQ8T19N1pFlfy311BTJbSW0+WvmQ2kTBIJAJGJd0fGHbkAixQvTnZy6eiy67u3l9/2SyrxKiyVqhSmpB0M9GqPqmkcreYtMB9XrM+7DjYZWuayyRvThuPS9EoY2PsjQn4VHDKyLU8yu2tawAWpVQpOuBylhoYkfokk40mzOZljFFvAG/etfdYshcx9v1vimXF+AvUYMNYFMHy46+gHWw6+7GWD6QOHNtOp3/lE2Hc4+A2WFp+Hc75zVVZiQ8Me5idJUdItj0I6XYCHE6lL5SW1lTdeJMtqlMqTtF5PaIkXx04ulIng3olSxSrVpV6bU6hCzKspMEfEx2nDUeIimZvvwQLYbCvPk06ejkVIgL0jtHXfGrnMYNSAFFuJvivMhQW5oUDcbqgAMdz6euOfJ0rhIt3fC0DJJOZQVahRaslU1GRlmUYkBidpBtIPbDTJoZSHNd8oD3BpbSPqZhNYAGtxsFGoj+WJnxcMOshWYDjoEwPDKiqamZIp0wJ0j2m2hSb9bGMeYxf8AyB0tx4Ya8/BdbA9FSTyAHZOOGamChqIpaB9X+iFPTuIBho/ljzcjgCe9d7+f5su5iMHDEAYTZBoef7KjNcZSmEo0BT5gSbGwEXCRf2ov1PXAMO59yPvT83T8GGc52bEE5uA5/sltQ0aaElSyqQb22xqOse7Tcp8da929ITNcaqmrdH8uNwuoelhzfCMM9kjY2g5pPnX1rVLRZQzM5jgQTrp9AbRnhjjFKjVql6yqpiSfsn9oG6/70YXxeGkexuVpv825+ijGvZNCC0gkbrTZlaWaplWZGVagBamQ1wAeaLCVIMeo74TjdJhnA0QSOOnsuDPho5u60rKeIPC7LUJy6kqLkyIHoMdnCdINcypTquLiMG5rjkGiE8K8Xo0M5QqZgikqawzmwg03An4kDHYwjf8AJYNhY4c/5AvrOT49TP1agsU8pWII/wBJImJmxWMdVdFWfj//APHzP+F/xwIXwtsoKnE+KBmbT9IaVBIDcz7/AOZxdmGZK7M4bJPFuIpMa+U1VEJpqyp7JIU6fmNQMxEHphhzJDKCKy16pQOpp1RtWIOqI6ztHrhg1WqzHglvE+DU3puqIqvB0kCCGH3XwuYYnstgGuxFfZaNeWu1WWbhppHmIBH2QwYgx1gGJ9Ywg/DvH6iFvZcEx4dw6u5DMBTT1uT8D392CPAudvt+bLJ2Rvimq8rlFrOirsPq4HoAaeqPUnHQzNj7pNDhqEcLr6/uqzSrvOqSFuG1KQw7rpQHF6cVNsGy9OUWjqUVAuq5VoAMnpqMFp7X74WxGIbh6sE3yH4FIJfqlIyTByTUFJCTJgEKdtvf0Fr/AAxy5pQ8F7Iyfj+FbQmiFbnuGBFIbNh6h9mmuXqGR/ahY+NsJx4guNiOhxJc3+VqYGtGpF8r/hMODeEs+NX1b6HAiyaT6sPODKOwg+7C+I6Rw2neFjz+O7XytW4Uu3B9D/S1fhLwznKGpvMoKSNtDvHUE86iY7HrjlY7HwTUC1x9QPsU1h8KGG2lPUyjmoRVzNaR0RKaKZ7HQzgegbHOMzQ3uRj1JJ+oHwn+zms12rTwCjcsKjjcrVq1KgYf2XcgfADFO1ycKH/qAPoAVIa076onh+RorT00qNOmCLoiBRffYDGck0rn29xJ5k39UGNrTSGyWQyeWZ9CKhLFiSSWJIF5JLRHrG8DDEkk87RmJPDw+Fhnaw8lja+SP0oV8vzP571XW8ONLCnqMTqQs3wc+mO02cdR1cugygeXP0KUM4Lu6LRGR8B1VBpHMltRy1Sr9lg9OpqcqUUGSNmJ1TcnGb+lmHvZNswHHQjS7P8AC2Eeu6t4nmadCsi06tao4EeXeqbWipctcb6rmcZwsfLGS5oA5/p9uHslZRlkBaSpnuGVKgIygr0VIOqmtNBSJuZ8pqoC73IAYm84Ip2Rn/PldyJJv3Ddfels9jpBofSldwXiuZysHO5U01JCmtTKlYFg1SmpOkXu1gOuK4iCHEf/AM8lnfKbvyBP0URh8R7w9R9wtKcnQqslZQrCLMIYMD1kW+PuxyxPLGDG6/omXYdjnZglOdyGUoKyvSLBmDFmBMm2777yT7z0wyzEzykFrtvzZbQdFMlFCj9UGeH5BFJSmH5h8Bbr12n4417ViXGiaUx9CDNThSaZPMa6MUdItdbX9J7nqffhSQU+3psYVsDsjxpwSnPcSokOK1FRJB5z7RHTVFxFvhhuNsgosd7cFd/Q8TwDmu90M/FaNGooo0lLOpgKp1kxEKbco7+h63xr1csrDndoPb+1fD9Dwx6nR1+GyX5bhNSqTVztSoiK3KsmSTsAepsLbbY0diGRjJAASeK6j5Q3uQAEnlt6pjxjilSlSpUsrTVmZh9TVYljTuWd2DAoJ+0xvBF5jGWHgjkc587iBzHPkNNfRcXECTrbYbdx5BF5vK00pu9Y6swWBc0xZbHTSWfsqCY95O5xj1pe4NjFMG1/JPiUxg2SB9jjzQGSoO5Bey9vT1xZ7mtFN3XRlkYwU3daPg9SlUJUKvKO3T/nhKYPYLvdczENkYLJOqxvifL5SnXAUupdrJGoKTaEBB8sXnkI3semOxhJcRJHZANDU7X58/W1fD4HM3M4+Wv0XuU4dWpVGqJoNgGV5UNAtqqrDORO76zc4h87JGBj78CNa9DoPSlq7DRx6xHU89T77+4KeZHxcnmKrg0dQ06XiCe6vMN7jcDGOK6HmhZn3G4IXOhMOIBa098HUHQ/nl7JZ+F6jSbh1SoFTUHQK43NxN+vUekY16Ckk7UGEmqOiRxOHawZqor69kaSmnTJUE6EvHYSPkSY9+PaJNF4EL87HKv+NOJsCyH6Q0Wsw1vuCL/DG0TXEEtOv180niiNLTxTaTbv6YdBNWUgd9EE/EkMin9YZgwQFBNoLm29oEn0xXOOGq0EZG+iHFKs1QK4Ip9dDaRtO862vb7P9nGTQ4OyhtN8NPhWLhuN/FZ/NsQ7QIXUdGwCi8WAt6ACdtycc6d1PJ48PBaDXzQ5pVqukGobdTPfosyvxM+gxg6etSSfVGZjTsi+IpW1aatSo6jTcHv2C6QTB2OLNxhmHeOnkoDq2AH56pc+YYto5yki7TqA9xaNsXLrN5zX5wV+F2tFwjwtVrEqvlRe5G46SAJE452K6SbDepPx9VMTHymgflNs1wustSnRK001gAaUIQwYi4mfQ4ThxoMTnNc4jiL/AJpTPh5GSBjqvnw90Q/CmoZi4dk0iSgJk+4G/URYC2MBiBNFoQD419woMJjfR1HgtNluIU00tRUsxPMqIzECPtEwEvv2+GOY+F7rEhrkSQPbmnmyNbRYPYH8CZcS42tMKWV9JkezHxkjbfC0OELzQIv3W8k+UXRVWX4ualMFabsv2mIsOvvaB2xMmFyvNkDwUR4k1bQfNOKVcHSZksJ+GFSyr8FuHWuqqgCL37emKt0KubISWtwTzQXdm2kAbntJ6k4ebichpoSboM+pKB4BnigKU6L1Xm8WVf7TtyjeYBJ7A41xEQeQ57g0fXyG/wBvFGGBa3ZM/wAT1Kp15hwP9lQlV6WerapUv/YUg3XC/aWRioh6u1PoNh8nxTGTW1bw7hq0tIVFBAgR9kfsgAKvuAxSWcyCyTX1+6o2OjfFSnwt9Zc1nlo1BQBt6xbfpGIdiG5coYPW1AhOay4+lIh10g6RqawksZPxxjns66BNMibxKTZrI0zzqGoux5no2vvLIQabmRElSexGG2Tv/S6nAcHfY7j0K1GHFnKaKDo16xqlXFOuQLmWpSLkcpLIzCN5QY0LYsti2+zvnQj5WxZiI4w5tEeWqJHEqShRoagv2i6FgP8AzE1IN+rYzMDydCHeRr4NH4WYmO8t37Ial9CQF6eapqHNyXEEjoO3uxcjEuOV0Z08E27EvcB1g04LLcc4vRzVdafmT5FZSahCsjKabg+WpBDw7Rpv3x1sNhpMNFnr9Q21BBsb8tEk6QS9xooA/nggqGYajmUGUp1iioiOzKpkJT0gqzBWRrQQCFI1GL41eBLCevc0GyQATxN61YI+VvDhckgIYXDiTsfK61+F03Dc/WD+bUL85ZRfUomQvmG0Rb2Z9RjPr8JGRkbWlHl7fz6Lo4Zj4rEkgAPIajwv+PVNlytRVKpQgIpuJJdr7sTLEW5j/DCwka54c53HjwH0A8FdzYY4nBjtT7/hSBctnaWVVtFY1Gu+tau6qp0tr1EkmeYaUsbiwL5dhpJSLaANqLffSvmyuVBipI2NZGLPkfvfxQRzVMyKg1u6ZcV1BqKhE0yHFkZdRAOnUw1C4MxYZZMPlOUAuynQnj5g15bFaumnkPdabB4DSlv/AA4lJWIp1VqBtrQ3uFrj444GJzuHeFKca6Vwt7SPojOIZbLl5ekrMIgnER9YG0HEBc8YyWMZWuNJf4qyZqZUmgADciOhPoNzjTCuEcw6zUJ7o7Ef5bcd1h1zCtSHnhRqEMrRcj0OPYdHY2PDtfG7M4cK139dFXpfoebETtlw9DmbrVZ3xbSnKlaNV3SVJpe1BkCVbeI6GfQiIxnhHNdiiclb0dtPEbK+Ngmiwf8AlIJ0/AeXmv0Pl+MUERVZ4KImqxhZWZJAgCBJOwtMSMdtedXZ8RZUb1lB7GfujAhY7x17dL/zf/sOGsNxSOM4LKVqCuIYBhMwdvl1wyQDukwSNkEnCqfmisCSZmLRsRb5/uxkIWZs4Vs5qkZmwdB0sEIvqIkCLmR1EY0dsqtq9VjeG8JDOoarpU3JiZncGLgegj1x5ySVxvI3MeQTIks1stNmVyikUKNQ6wBqY0YU9tIN1G94Pvxzg3FNOeZtchevqpkayqab8aSjMMBcTpFh6xhpmuiWTTwvRp1TUFULpbq4vIEWM2t93wwpjnPjALCbHJMwBpNOWmyD0EIgMGUslN7AQBY6gQDBmZ3nHLlErh56kfxumozGD8ArXrS1EBtLWDSYkH0G2/UY5Lu7ZbYXSGtA0UQ9MiSCZPb+RxRhsaqxCHq06mn85B3EL9+LjJeyrTq3Up+cbFU23JsfgMQRHwtFv2KX+a3mBLoh3UERy/o9gThihkvcrGzmrYJllcsTq8y97SZgR3xg5+watQ3mrs0o0NqMLF+kDFGXnFbq7qpJ+H8RpZjKq9GrrD8oa6wVMGxAgCO3rhqWCSGYtkbVa1ust2UCiBWagp8x00IJLsY0KNy3YQN8Z5RMe6DZ4c1LczBR2R2YzdNKb1GYaFQ1CRfkUSSALmw6YwZA978gGpNeq1Lhuq8txGk4LKTAIEspWSVDiJA1WYXE9R0xaSGSI5SPkHw4Ib3tlFzgclVho3uLfDGbmEC3Lbq8upXei0GL7wMUvXRRethcVKqUxBgdh1PuGLAOcrBrnpXmnLOQaYA6NF/32PukYYYKbYKaYMrbDlw/CWpgCkWIJjSSALzPT5YsJg424KwxTXkl+nilOc4HlUqs9R1TluyuBVBveAIYdNJkHthqPFTlga0Ei9iLCt35mjI05uYGnr/KzmX4rmaNQkBaqhgsuAJssFXDBWDBhBIRpsEJBGOk/CwyNGtWL0+4Oor1H/yCo6eUtySNynmB+D1seRTzLceSs1QafJqpEKHOlwQJsVDIwMjS6gkQetkZcGYg0g5mnw2+SCPEEowrnvOVzdPf+VmfE1bOGrTanJ8saxDxqYsJAAEOQikQYHP3x0cEMM2Nwfx0220+NeS2xEDnPBibo3U8L129vJdUeIcQp6yGqERUhQFBXTUUIQSpmUJMQZC7TgdDgnUNOGuuumvHmqSNmcScmhutBprp8eaFNXiT8zGoWNNhpKjSSKhExsHKQw6E29Ma5cC0UK3315fS1DOuZ3qN14c9z40iBwvMko70nNiAzgSy/SqBBZdg/lBz7hNsQ2fDhrmtcB5XvlOx5XSXllxEjwRrWnpfFV0Kmd84tTLIDUWGIQsqE1A0coUgQhmD7W5xDm4TIA6joeep0rjfPimusxMjckgIFjgPG+Hktpw7iWfbKCq9GnUzGheXbUYlgQLAxO2ORLHhmzljHkM57pVsEJy57BrXlfyndGsdCvBph1GtJBKE/PCpAJLbutjzSkrRBJ3dRaVcS4TlRCvqJaXFQgECJne4tjWOaYat4aUuxBip5BmbVDStkn8F8NVeJ0HokimpdSCCJHlVIa+98ej6OnJlDX7mytulnnshDt9Pqvp2X4JQIV9EMyrqIJGqJMEDcEsZ79cehXkUyGXT9BfkMCF888ej6yjePztu/wBYfuw1h+KSxnBZvDSRUAjbAhB8SzBQDk1KZ1GCQB6gX7+mF8RI9je63MrNFpbksy5BRStNmgowQaTp3EiAZ/n6YWw05dbLF+G3kr0NyqKfHEy1N9aB8xUlSGkwfUiwjpEzYC0442Jw008/fNAfn5yTEI30XvDKrFQ1emQjiEOwBBE8sSoF97nGUrQDUZ1G/wDazeGhbLwrwd6f1vlpVVoamwqQSe2k226Ha+ONjsS2TuWWniK+4TeGhc3vVY4arY0URtI8vSOxAi426g44xLhfetdIAGtEVlqYCgQBA6d+sfHGT3EkklXDaFUrdNsQbIU3quXgiMQ11KaQZ1o1rjthjuuGqz1GyozA1urAcw3BuPl39cXacraOyo4W6wmdBpUd+vvwu8arUbJd4ny3mZaqvmeVqQrriQpbl1Eek4awNiZpDcxu650qSVl1KyS+FEMpVfTTFRqq066K2r6hqBIYEBtleIkR6hsdd+PcKdGMxoAlpIrvB1EEeYu6Pws2i99Ety3CsvmWUDOK/m0Tl0nLurHXlxpYhiJWaLVFYi8QGsMaHETQtJMRFHMe8CNHajz1ogeymgeKcZjwcjVADmKCvURtISlDWy5oFEOv8wNWvy+/W+Fh0mchIYaBF2dP1ZrOn6uF8uCnJqq+KeBqjqQtdCrVNZmnsQlBAwYNIK+STGx1XHKMVZ0wwOssN1W/i47V4/HitGRcymXBfCaZSv54YEkVw8JBbzaq1FkzfQBp+J22wriukjiIuqIr9Na7UKPDirsYS6/NO6mZIix/hHuHXHODLTAYhs7TIVnQ/WQdE2Gq8A3mJ9cbREFwa/8ATx8vBWLnZSGo8cApZmglTzXYtoqK77LpIcDyhpVbiDs24nHuoei8KyItjFWP1bnXxP20XJMjs1lZviPEK1WlopXrOs+WogeWSQtRmP5oMLgNJJBADQY8p2aKKVxJ7jTWbmRwA4/lkLqYeaOMtLhZ38vND8F8LCkD531laqOZm2U9ltO03JMx0xTEY7rDUejR8+addjJXEuzaDgNB+flI3LeHWRCg0wzSQLcvbV1t78YvxQc6zeyl2Oa5wdroPnyQ/FuFUPKA1DkJhogL6BxBUjuIxeDESh+nHhz9FVrusfmkb80fPms5wym7PDVB5ZIh3BDxfnBiCu0AgEi87T0J8jRt3uQ28vPnXsmo5Zf1sGZnC9/SuHml2S8NZpEDur1NdZIpqCdSLmA5djJA+rUxEWa/o47HQFxaCBTTryJbVDjuuWesIu6IOo157mz9Am2WyufbTqSrTRcxSbTpUsEOsOp5QGCkJJA6zJGFXOwbbogktPPfSuOnFYmedzrJKE4nmeJNScuCKmoABVEU7VCfsQyGEAgkgmS2LxR4EPGU6eJ328dDv+y1gknbsPz22/LSpKOeSouoOodpZyo0BDTBtex8zULfHfDDzhCw5SDQ243f7LrQYmaSUNcNL104Zf3TzJZ5qNRUZ2LapTUI3/RIEGNiNx1whJCJGFzQK4190zJ1UhLNj9R4flrfZLOpVBUgJUIiJkG147kY45jyG9wuBiIHNGmoVlElCFenI2DRNu3uxZzQ7UFJNe5uiCoZFqfEsu4url1PpFKoQAOgt+/HZ6BkDpg07i10JpmvwTmcQR9VqKfGKKKA7EFVXVKtABWdRMQFgXbYdTj2S4a6PiDKixrID2NiPhgQvgPGsxWq5/iVHUzas1oUM5hU1uzgG+kECLDqMaxO/wBBuUtPQIceFrjIUc8jU1JOkAAzDAlSVMneCgBBEb3k43aJAl3GI2VTlM/m6gYI5Yr5WsjyzpJ8zWEKggiQljJj3ziA552+ys5kY3HPmiK2ZzsmJ/NHSeTSz6FIZeol5EGR+7Elz/ylUCL58Uw4YmlqgqDU6MdB0gEoVBHsgLM6h0NsQzq2vINZvLUhZvo1l9Ulo16bVXdE9kewVYsYmTFwIuIt/Lj4wtcaaMo8+PurEOoLnOcRapUZmQppIJQgiB05YkfKL4WZC1rMoN3xQ5pu1pct4kNUBVZXdtQCBuZJMltNiLW+frjnPwIYSToBx5+q3zy1qFrOFeImBZSu32R0tAAWLDuccqbBjR1/nmmosUdqT/IJKS0h2ALXIIvIAnHOlvNQ2CehNCzureH8KaszVxWempJQBY5kQwGEggEvrOoC6sPQj1mA6HhdhmdaNf1e/DyWL5DmNL3IP7dNm1PRcoxm5gAqx9SjKT6zjz/S2CGGxBa3QHUeX8LaN9tXNPOKS+poAbSNS6fSxPtX6jCz8LK0NIF2L0Ob3rb1VusYdNq5/ZX/AEca9QnaDex+G0+vrjIOJGVT4ogjFSNVCzfizMPpKIbf6SIkKdpG8Eg39Mei/wCPRQHEZptD/pvqfPa/ApPHOeI6Z6+SI4PnfpFF1KhSJUdRBEA/D/O+E+l8EcBiR3s16/PFaYabrmXVJNR8CLTo0EpVdNSmvNVcFyxFCpRWFdjpVTULCn7IuIucT/2+Z7y9vdOwuq1B3A3033WvV0qMv4A0gfWoDNe607oK9NUJpktKOrKWB/aNhi7umWnZp/1475TeumxGijqk28NcHp5Si1HVTqMWkqghbIqfmyxiQtxt95RxuKdiJBILHj63vQW8cLgNRoUbxGmx0tqICmd7CPQe0cKxkait03CQLaAlNbOO7mLIL6sMNjDRrum2xNY2zvyTDhQlbPr7g3IxjLodRSWn0OopIeK1hTqOqmqNQLDmZUCuamoShBIL6qjzPQC7Ljv4LE4l0TafQbppufO/Ye/ArnzNawmxdpz4boAZYHQ1Mu2tmb22a3MYnYACJhQABYY5WNkHXEXYGgHAfnzuqtuQWm9TkWWflF+aPfvhOs50Gvgrat4rMV/EmYZqjZdEagqjTUAZpiZabKRsAFLtaSvQdJuCgaAJTTjw0Hpz96HiqgucaalGR4qKrvUzb0vo1Kma2mRzNJBGhTLwQCZMSyjRJ5W34YRtDYAc7jlvXT1O3131rfR8hOjuG+q0HD+KUswi1RSHlGHVyBcEEwTsCD++xxypsO+FxYXd7ZPtByBzH6nzTGlVo1AAhNNlsBt+7YjC5a9mrtQqOZJGbd3gfVJeOVGFUh2IISQR1UW3neT6Y6GCi60BjBua46ei2D444ut4N3H7WkqVNLFuYkrF2sPWIIkY9U3/AI66gC8cz3T7XY0XJm/5FnblYyvG/wCFeUYCmzMWkixJIj16R3GOXip4nF8EMbWhu5Ipx8r1H18UzgYHWJpXucTwB0F+X9IHO5dXVg43JbfYzMiNiDeRhGKQscC1elLGvpp/n+0R4S4jpqKtXSWnSKmoBGJ2k/Zf0+1uOoBjcPmaXR+1ajy5j6cVz8bmYMkh04Gt/A+K3xzlMg86llOkqrgkP+gY6+mOR1LxrRrfbhzXGFXQKwH4Vc/Uo5N1U1KZ1IUcVLk6oMEAFeX1747nQdOxIcOR4ImwwbB1jXXrqF9Sy/B6LojOuokU2v3QSvyJPv2NrY9kucmIytP9Bf7owIX5tztuLcQe8JmiTa0F2Ez3/wA9MAFEP5JTFbBN+OZkikDTqBTqUnpqW/KG0nSTG8dI64d61r22xwPklI266hAjjlQEjyiEFPVDDnP1eudMjVzcpUDuZG2J6w8lp1Q5q6jm6lWiD5Y16np8tlggrMSbEHuR64VxUPXxgZdb35KpAY7QqvP0KweFQKuy6TZuwItBEsficRiGP6xpa3bYqA4IFmUEVAaiMxIrLT5dUdDuQTeY6mcc3EPdI4tc1vhx1Vw+tN15W4hkSxasleo8C75iAYgBQQCzQLS3bCwhxQFRloHg3+h7JlrmnVwJTbhPBsnnkqGg1ahUQSV1CqsnaSFVw07QR6bYVmxOJwrh1mVwPhlP3C0DYnfoBBC0PhzM5hKeirTQVFuHJln7SDed432v68/FxxOfmYdDw5Ijea21Wq4TVYprctqJkL3mwxy5mgOyt25puFzstu3V2WyjaGSm1TLiCPLDakggiNJ9gRf6sph2PpjE4egHZ2+I++/uterY7wKiRQpUKRJ3CEogRTaCSuygm8DrbCccbsQ+R4rYnUkn05nz81Zzgyvz3VmZ4dT1ozLqVDIv7Bt8xaTPUe/FcPjpoWvYx1ZhR8f5WkkbJqLh3hsmRYTJPT/J/wA9sKAgqtFdrUB2M4taggjdVfRl6Ad/iZJPxJPzOLZieKlVZXKBLKABewHe/wB+JkkdIbebPioADRoqczxKktta7kHmgjv9+MhC48EyzDyHWj7IpQJnpjMHVZEmqQf0OjTd6iois1y/c+vwAvjZ0j3ANskDgthLI9oYSSBwQNdPMli2mkphVB9uSOY/GYGNG9zQCyfhMNPVjKBbj8LjhkIrtmdCKzALqIAkmAt+smPuxaQF7g2Kya4KuLlYKyFJ+PeI9AzFHK6qVemxA1Kv1wUK1QUpkawjSAw6gwQZHQwuA1ZJL3mnl/re2bbS96SLpXP04/my9yXEKdSmlfNsAXpKKNNT5jspOouAqhiW+rnlEFMTJG5hMUIOhOY/pAO1amtNeKh8Qea38tUZlWzDA/R18hATqNZg7GD0pKdKyLyW94wu7qQQJDmPhoPc6/Hqo7MY+JCT5DN5bO0lqAV82TfTVlaalTswAWisE/ZVmNt4w69k+EkLQWx+Ion0u3e5AHgq5mOb3hfunpy9N2X6VUWo0alpFR5Kkfo05Ooi3M8xEgLOEw5zQepbQ4u/29Tw8hXjaqXg7lW/TqTELUVGVTI5QdJ2sDIFrWxn1b26tJ18d1mJheqS5/iWXo1ilGoyO2kPFMGiTUkJrp6hflYak0mAAxiMOxwTSxgyNBGta97Tej9jfgpEoZq0rvhHHGqhqy0/MpERqpKy6yROryWuwgbAlgNhjKfBBhDC6nciQfkbfA8U4zGBwAdw4/srq9BK2ladVWldchgyxvIuSBe1rYpFLLhnF1FpGnIp9r4ZWf5Ghw5LPZzMKlSCri5VbWJAkiJsev8Ak49BgulsS2nPdnFbE0fO6VMR0BBNH/iprjrep+LVmZzlM0wAKkAix5bsP/V8Nsc6eSbETGSQizy5BdLo/A9kbkZX1/pBmuTUKp7Kjmadj29+K5KbbtzsF0hoO8nXAOBtmF1lzSFoKAAkdUcXR1I6EEbHphafFiB2UDN537jYgrjdLFppmt+apr8Hos/ll3kGKXm0kKAiwMRKCRY0RSj546rcPiez9oblIq3BrjfPyJHHMXLzYxEHWCN4I13/AD9ghvwn0s1+K3+k+SdLUwrIG1Hmi+pm6ddRJwn0O6E40GK9QdDX2A+iaxGVrMrTY9v3X17J5+ktNFZ1BCoCCepFvuPyOPZLnoj8Y0f1tP8Avj+eBC+X+NuHUKWYDJSC+eKzVnA9orUsWPuLY3gOpB2SeL4JB5PKppORsRcnUoFlEnbr88W6oMYTBQJ18Ck81nvK7K5gOoMiY5h2PUEdL4YY8OCqRSuZupxdQqXzAjl5j0A69f8AJxm6QZbbr5KwbzSziVam1OpKkFQSG9kE9wTHXv1wjNLHJHb2UeFjj6WtGsN0DaTcM4jmVVqmXASmTEhFLmxu0hhG5O/S+2ONNDC4hsup8zX2TLXFh0N/ROKOb4s4oVfPFNHYqjVCsEgH2itMxN/jO18KGPAtL2ZLIGtX8WVsJHmnOOh2K0jcGz9VadbzmavTJJUoFhtRkKdtMQN4N9pjHPGKwsZMeSmnjd+/ipdBNIOsadRwP28Fq8g+YKh6tOn5gBAAYi/rawxyZOoDsrHGvL+f2T0Ylq3gX5q1MzWWFZA1RpMCyIP2nN9+w+GLmKF4L2upo51mcfBo/fTmrZnCgRZPLYeqnEcmj6fsnUCSBEwRymTJkxEdYxGDxToC5zRehGvC+K0laZG5XO4g1zS3P1a1BmKsCgYMU6sGIWO+/bvhvozDwYp3VSCiQadexGvl7q+OkLYmys3Bo+KbVKqmmjAMoMETYqegI99oGOW+IxyuZYNaaag+RVoHF/e8EwyyQO2IYs3myunaO9zFgT92LBhJ0VLUM9sVIKkUqc1lKbiHUESDfuL4gEs1BWkcr2G2lZjxIa/l1/LLMxASkq2u3rtYYbwnVZ259tyulhzGMunibR2UpBKSJWJLAAkbyYvYTIBnGbhmeXMGiTnxTRI5zdFfpFRRpUXIPoI++CMUd3DRVIZbGYlZrxllRVFMrUC5qi+tD5gQQRFRC1yg8vUdQuCARjp9HOLMwc3uOFHS/I+OvBYTStLw1vBLOFcH+mVKrHyfOBplquktdbL5ZYBklVH1jHU2kMqqCGLk0/ZmNGuXWhdb73Wh8hoLok7IcRfd41+cT6/CbVUbLnQvkIJkuqF3J7yz7xaWJ7mcJANm7xzHwuh8DbypUdjBEKQlWvlzd6fndJrtrO24B5V2iEAF9sbNjl2acv8A66fz7kpN2N1vfzTHgmcptpV0Gmdt9I6BeoA7YwxMbm6g/wA+aiGUP0cE+znCaLBQFuJKnpbCUeJkYSL30KdMDXNWXr5aoCQBPux0GvYRquc5jwdErXwu9XM+e4YaTTPKgkeWWIGr2lB1XjcRhvt7Y4urbXHc8/hTG1+xCP4ZwN8r5pHmHzKiHXamoItJQAQ17sJn92MJcU2fKDWgOm59+XgrkOaKo1zRnBuHUadbPFKaeZUdCyREjQrSLGFLEmerTtbGOMme+KEEmgDr617hdPCMp2YmvEKnjtFlVatSmFaGtI5TFoADAn1i+M8O8EljTp+eS72FIcSxrrH55FZSvmqipBQtAJknmEwLiN5NrY6bY2udoa+i6oAGoKvyGTanQcOo1HnIUgswN9rESLXjGcsgfICDptrsFiHjNY8U+8PBnQAwHVgNGqIX0gmDhHE013geNJPFkNdfAjeuKO4rQ8nMI9Q6lJ1AD7MGQvuBI/fj0PRkxxfRsmHwzA1wABOnevc+ZA/leJxIEeJEkhJB+E/RMtnlRKiCpSZyGRxuVRmv7iAbY5HRmDlwfSQikq6OxsbJwyNljzN2TX8n6dQK7M0kUzHLHKCB9neDGreIvj2iXRx4Jlv1FP8AuD+WBCxHjxQXpg7EVQf8Q4aw+oKRxm4WQoSyMuoagWWQPZPQdNgRjZuoq0od1zUpAMD5mkgAtAEtFrzNr/dfEFrR3ia5n91PoiQQY+f/ABxZzWSNo6hVBIOirq07gqqyARJ6Aj+YFsTVbBSDzQfEcutegRqABgydlKm/Y9xikjesZVqzSWuQGQzIV1yxVDTLKWNiBcQykXEgCxtvtOPN47DOY4vvWtK5fRbA7XxW+4HkRTNWhV5Ub2Fk6dLTICydPz+OPM4mbNlkZqRvz90/AzKXMd6JtwRWSnFQFio5TvKwI5pjqcJ4khzrb6prDAgU73R3klhFo5TG8EGflI/dhcPLdt0zpeuoXTV1IbSJsSWERNh93X0xUAmgVYtLBmPsst4l4ulJ6GqtFRKksB0VvS8SBjr4TDOe19N7pGnmuXiJWhzddQU5y+e1O4UatEGOsuNVp7W+M458kOVgJ4/ZdKORsjiOGiNLqeRzvdT39PeD/DGFULC1AI7zPVG0373OKh1LFzV2rTebY0tVIrRUZzNhFLSLDrirSXOoLSKLOaWPPiHNV30UqaCGhnMkQeoQwW36SBjodlhYM0jj5fzquycFBA3M9x8v5XXGvEIylNdTLVrG1uWLbwBbtjTC4E4h5oZW+689jccxmkY34WsLxzxVWqc4OhbQq7COve5vfHfw/R8cYynU+K4r5nyO5eAQvBfE1amdQc2Ycl7/ALIUXk7WvjXEYKJ4oj1Q10jHDKmtfg1WtWpB2Z6jqajCxZQzcqzsBytygwIUyTBCrcTHFE4tFAGh41uf5+E7LwyiyVuaPD3y9KERUd4ZyoE6oAuepgCW3MY4b5xM+3GwNrWxbI1nis3mQ9Qm/MDfaf3CMdBhawDkuc/M4+KsymTC87MIFjPbFJJS7uNCsyMDvEq/K5tJJWLYzkifQzK7JG3ojm8WMqxaR1xkOj8xtanHECkRkfGGX0jzFYN+yLH19MVk6NlvunRWZj46726a5bxBQdbMFJ6NhZ+FlYdQmGYmNw3VHF86hXR5qX+zv8DG3uxMMTgc2UqJpGkVmCyee483mozGHpyEqKIkHdXX7SH9GR3EEA460WDBjIA0O4P1HIpLtpa4XwXfE/FSOEdstVNTzEUlOdFUxqeYPKBPtKrTG2+MYujXNJbnFUd9DfAf0SF18P0mA0hvHh/KZ5bJUqhrPRq0XFQypGl9twYaTfoevbCj3vZlbI0ivMfZdVuOa5rd9PFD/k9VRWqpBrk7M50EFiYM7ETi/a2PIY79PkLWwxcZdl/1VTU1o5imfNUSdLrNhqiSDbaI/liQS+IjL4grfMZYj3dtkdx7MebSQiZSQWmbNabdJXf1HfHU/wCNuEU72OdWYaeY/teX6YwzmtD64+yc+EMlUpmnrI0k6lW5Imm156e7DBxmGxHSjeqabAcHE8a+vnaWgjkZEcx0PBazK5umEQF1BhVuw3IBj3x0x6BCMwIXwmvxmvW4hn6dV9SUKzLSWFGlS7kiQAT8Z2w1h+KSxnBeUMyKh1DUFWbmwa3Y3ta/vxsHZjY2CUIrRD18rTkxJdm9o7BlhgJiBttHTGMsMb7B46fdSCUVSRxCgLAF27xsAJmfU42DSKAVSQiAL7/592NFVLczl2ZmVQdLHm1GFFh7IF5NiSLYXe0kkDY739loDoqkoUVnTTdpEHmgXMabsDv0wuIYHO0YTXgQPS6Hsp7yoyzVq3VvLUkKutlAgx8TFt8JOwXWvPVta3xy7+v1Vy6hRKZ+H/E1Sk3lZkt5SQfYvpBtJj2Z9LxjkY7odxJdEynfmqaixDhTSe6t7keO06oJVp0tAgbkiRee3fHlpsJJFWYbrtYaRk95OG9oirmGpAB4LuwAAsDcfLln5YzazMdNgmRG2SyNgF818T8Jq1cxV+sA5ogyTYDc/wAMe86IwfWYVrwa9F5XE02Y3qhOHvnsm3mIwq3uATcQblDvudpONcZ0M2VtVf1URzZXW00tjkuJpnUXQSrJsJWdhMiZ3x5CfCuwzjm2Pn+y9B0d0iG2wttOsjWqQFMMehBtYfce46zjnva27C6EzIz3tl5muNGjDVBppG2okSp927AjtJEHfpePCiYUz9XLn+y507xh3DNq08eS9zOU+kcytyESL7yLWxQOMOjhqnsPimNbbaKTcY4kmTBo0AHruNrW9Segk9/vx1Oj8BLjnhxGi53SXSRd3b/hfL/EFPNqdVQSOrLLD4mLf8sexGCMIqvZcSPI43eqA4eHrE07sTMD16kk4gROc7u7qz2huq2nhrhi5XMpWqFSiUnZjp9gqBJXuTMA79OuFOmcK8YcNadXED88FphJAZNdhqbTDg3GzNbMGBVrOVCyJAso0jso0rPdT3xxsThdGxD9LRv+/nurmY2ZOegTziPHZ5VIMDp+/CMWE4lWkxXALJnOla2ud7HHW6kOiyrnZyH2rcxmioN5B2xVkTXHyUlxCCyOa0hvXG8sWalRrqWY8XcVLMKayADLN3YXAB9N/fHbD+DgDRmKdw0f+xRHhzidV1OuGC21Tf4jr78VxELGnRZYmNrDonH0k4WyBK2vFzLDY4ksBRatbONAvcXB/wCOKCIKcxTrg3iDQyisoYWhiL/Pr8cI4nBZgTGfRMw4nKe9qnnFON5CpapRp1e0oG+ci3wwjDg8Ww21xb6p92NiqqtVDK5EmKaJTkf6KUqqf2GUAk+n34nPiRq4k+eo9QVduJbs0/uh8tkFoZevlqeqtUpkMjNdnFZmI19CwbV77Hc2maR0sjJnd0HQjll5ea7PRktPyF2gWk4bm/Ly9NyiraIiDIkQPjP+TjlTR55S0G1tNGZJS0EpV+EjxLVyuTNTLv5dcMpVoDQCdJsQRsTjo9AxVjAfArnYiIiMu4Wt1lOFagHZpDikSsbimCQJJP2iCYgW2uSfdLnrr8l8p+qH95v6sCF8Tyv/AGpxX/xB/wDk+GsNxSWM4JwcNJFV1VaAEIEEbi0dsQb4KRXFdCZPbpgULhMuqlmVeZtz3/z/AD74gNANhTZOhXVSmD7xsYmDESPniSLQCh8xVAADjWy820CVvIn59f4HCeZkTLk/CrNB4KnhealbhEUtpRV6nrHf4DocGHlL25iKHBBF7I2vSDAggH3+lx+/GksYkYWnioa6iCiuC5+nSXMVKo0VvOZ6Y1QralhdPT5yRvjxHSPRmJD2Nq2VRO67GExjYmPrc8Oarz/F3qIjU11VRuxkD2w0KxJLAgEHaca4ToOZxJIpvC9/b6KJuknOjyXV7gDTTZVUWLS5EF2LH4n+UY9ZgoOogbHyC5Ury55JXeGlmqKuWBOpeV7Q62Ntpj2h6G2F8Rhop2lrxau15adE64Dxeq9KGIVqTaXneN9Qtt/CMfPukej+onLa3XocBi4zGRLw2THiWc4e9IrUZdJWbHvex2kdO2E4I8YyTM0cVlM/DubSzlPi5y9IpkKpq6iW01EunT84LSYEC/XHch6LkxslzMquIOh9EiJhC2o3aHmNlRlaREs5mo93bue09h0x7HC4ZmHjDGBIPcXGyrjhhVQ6ZOmhLJTQNe4UAmbkTE3OKFoaCQNVbMToSs9x+uJKip5hUE1HUHSTYrTUE2VYnVElo/Qx59k0k7i+a2/+LeX9pxzWsprTqUlrSPLVvMV0RWULHNzGoWOpSAAwnfqBgGtkVROv04KQTvpS0uTzQ8tWLFiQDJEEyNyBYHCD4zmqkq40SpXzCkW3OJawgqhK4zVQQFHQYsxpu0FDUxfeMaFQra3CqNYKtUmAZsY6bT2xn18kerFtDJkOi9OQytFSKSsCe7TPrgbLPIbeR7IlkD1xQCzzYu660WKaUFygHO1Qnsqj7y38MKOOIJ7oHqf4WrRF/sT7IKvXSeRTp9TfG7GPrvHVZmr0QjRjUKF2KlgIFjv1904itbQn/hcJUqEVriJk7iB0OOfjszGWxNYYNc+nLUcbzaZeotXUSr0/LqaReNxUEbkSwIF+aRtB5WGidOwxgag2PuF2hiGROFqcDy9J6cUqhak7cmrdW3kNN572/djLFF7H98URvS6cePE4zgURofFZ/wDCuQOHVVYDWHT3nmEn3Ye6EvtYI2orDGWYrGy+w8Prr5Scy2VAbixIEA+p7Y9ouSi5wIXynxPwOhQzD1aSkPmGqPVJYmWFRgCATA36Yaw3FI4zglWGkkpgQpgQpgQq6tSNI6kx/En5DFS6qUgWlPFs7ScKobVB1csQbRGueXe5vHvKg4TtbIACtWRu4q3gtEnU7JpIJVZEQu50r9lSe9zEnoBpG2uFIlIGgKMr5sA6VBd/0R09WOyj33PQHFy7gsw2xZ2RGoTFpiY9O+LKtL3AhTAhTAhTAhc1KYO43EfDtOM5ImSCngHzUgkbLillUX2UUe4DpizWNbsEFxKtAxZQuXcC5IHvOIJpFL12ABJIAFyTsB3nEoAtBjMO3P7FJQTexe3r7C/vPoN6ZjvwWmUDTj9Etzempli1OkFHmJrbqWqsoInr1t2J63x5R0hOJLnu3sgeATDQXagbJPx7J5hKjllqlraCrgpsLMuraZmRtjbDyxPaMpHjoig2g6vHmmQKlYIuNj/PGfeDtNkqqRiyhQnAhC8R1eWwQSxsItE2mekC84vHWayrx1m1QlBq4AWDyh566oI0gMe4O/pjR2Q6rV3VnXnX8octmDDEPqXWAdIvIQiRAG8iYG3TfF/8Y08leohp5fdXO9cHlU3ckwBBEqO07SZkbdcVph3KrUZ3PBEZJquo+ZsQegEEMQBPqsHFHhtd1ZvDK7qOxksl4GxNIUp3P3Yg6IRWUzJpNI32IxlJGJBRUtcWnRaLIefoDHS6mF0EyIbqJEAz8RbHOkdE1+lgjW/JNx9ZV7jkmvCKtPLV6mXuEQBtp0uU1mIlmVxrZeupKo6qMK4mN+JibMNz8i69xoD4EeK7EJEbaWg4nwKhnvLpZhddJiDysRqGlmEMLxIGKdBksxob52FtM7/EQE2HAC5Wp5umQkABrBVI31+1DG/s3MqSSce5XPRR8L5T9V/63/qwIWL/AAh5Qu9FlqqjJ5pCuYVwahkTvMbWIvhabEywvbkYXDjlBNLGeNrm2XAHkeKzGQWvXMU1pruOZ5kjoIAE37/diMT06yDdhSUWGdIaCpoZqoanleUzOCVhYuVmSJO3v9+GG9MQZA9+gVOqJdlG6t+lgag/IVJUgm8iJt6TfDkOMiljEt0DtdKrmEGl3lq4dZHcj5GD8J7xhhjw8W3ZVIpA55mZvLBl72WwVGtLtuNrAXMW2JGT2ZnC9x+arVmgvgq6yU8rTWEDsWUdBsfkoAmAOpA3N7GmBAJkdvSHfO5mpyqpEkA6baQe7HYAX21mdktiMzjsrhjG6n8/PbzTChwikghfMHWRVe5O5PNvi4YAsjK47/QLj8TIKnmq9VahXTq1auXeIYERODqxdqetNZSBSvIrrsUqDsZQ/MagT8Bie8FXuHw+UNmONBGpq9KouswzMBpQdy4JW5jr8sVMlEWFYRWCQU0BnGiyUwIXFSqqxqYCdpMTiC4DcopLTxtQzCBCsRM7x/u/xwlJjmscWlpPlX8K+Tmh34/qYJTC6msJJifXaI+OKjGukIbG33/i/qrdXxRI0Uues+upF7+z1OkbKo6sYsMMtYG955s/mwUAF2g2VaZsVqwQg6QNWkjtENU9SSCtPcDmN4AteZ1K+XI2/wA9P3TTMUA6lG2YQf8AnjRzQ4UViDRsLO5jUuSqUosK2uZuRTdacR6mqDP7Jx5Z8TRjL5Cvf+k/EDkPmF7knqVFUM2o6bk9bbxjN4YwkgUk3kucV39CbEda1Voq/wCgMAIE2xn14JU5CqWyRm9hjQSitFFJpkOHUdJZ226d8JzTy5qaFsyNhFuKzHiGkXrKKMqulr6mgGVg2sTvY23x0sMSI+/qVLXMAJrilyZmqpChWMu0kqdi5FjHQXvAiN8MFrDr+bKxYw63w+ylPN1h5akEyeYlTvqgiwtbY7X9MBYzUqCyPU/dOSJGFksuSuJtCrcxiQpCm2JUqxGxUhVpaLgXFUVGR945W7drY5uLwznODm+qZhmDQQVpfxcMzSWoz6Kq3DqBqgQRqB/RZVYHuinvPNGIOHeWAW3kft8j1XTiJeyydVV4A4lWGc+juBHmMSAZWn9SeVL2QxqUdA8dMdvCwRmeOYb0fXz8RsSqGd5OXgvqWT/Np/ZH3Y7ylXYEL4Tn/EFetn87Tqc1PL1nSmFUSql2PQS2GcOatJYsXSV5rPU6tRqbq9JVCsKroVkgmVBYCNxeb3+MzMZLbXaeNful+rIbY18ETwtqSN5iZrUbwQ6GJ+Ha15ws7ozCvbldqPP9lIdIw20UfVV8U4tRpyxqGo9R1BCPqc/tFQZIHbEnAYRjQ0N8tTp8qzRK8klEVMxUZYoId/bqSgubkAjUTudo9+HGNDWhsYoBZ0AbefZdZfK1VEAok3YiXYnuWaBPvU4uAQoc5p8VfSySg6jLsPtMZI9w2X4AYkNCqXk6IjFlVTAhTAhTAhTAhCNkdN6R8s9gJQ+9NviIPriuXkr570dqhs1xdqRprUpMNbhS4M0xJAkv032IH8cVL63Cu2IOsg/uu8vWSjWbzlLIwIlpKgEzY9D0gHoMee6Xw87z3Sa4fsrxPAOosLridXJOpGWoPqBiVkr8bQLetsIYTC44u7+o8laYwkdwUltHgSaTUrnQVOoQwGlQBuY3mbg9selhwYa237+axDjs1F5Th4dzVcG8EBvabT7LP2jcJ0Nzzey21lmypc+hlCZ0aSqAFEAf5knqSeuLgUsiSdSrBiVCyFErrKOxUytNu169Jpj/AHPkcebna5jnacz8FORuoFp2Kb5TIMW9x3GOdJOANVg1hJWx4bwhEQNVIjfT1P8ALHEmxDnupq6cWHDW25N6S5Qp0Hcdfl1wqTNmTA6mki47VyyKVpGWm9hHwO+HsK2d7rek8Q6Jopiw1dyCYOO8wAhcxUzjRCrcHEhCrbFgrK5BbFSqr3piEITNNjRqu1eeabHE0il2tQHb5YilFInKZkqZGMpGBwpGy0OR46tNSw1Gp0JO38DjnS4MyOrgt458gsbqvinFamVyozlBtGZp8pfQCtRajdZG41GO18MYJxGKyf68PDRNwOBZ4r6zS4Q7w8qNXksPTQCC0aYJIaINxvqsAPQLZE/k8n67Mf4pwIXxTK/9qcV/8Qf/AJPhrDcUljOCc4aSK4amDuAfeMFIsr1VA2Ee7AhJuP0K5ek9ESaYdgJgFpQBT711/LGUgcSCFvC5gBDuKDyuWzdLRTTVoDvLGDP1gI1TJ0lJ2j7sVAeNArudG7UrhcrmWqa3ViZpg6gkDTW1HRHQJcE3xGV5Nn81U5owKH35K3KrnF8pZeAza2YKZ+s62nSU2IiL9gMSM4pVd1Rsq2kM4ApLOx8uozLCCXEBEnTa0me/yxPf/KUHqvpzVJbPlLFgQKpEqksQUKA26gsLRt3xH+RW/wAN+3NWvUzuqrIaJhQoWw1iGUkGYSZBmTtGJuRVqLReZds9NMtqsKQZYSDLMKhPUQuk2OAdZxUnqta8ea9zlCuteq9FCzFDDOBykKICNquCfskbyZwEOzEhQ0sLQHH88VyXzn1Yhjzc0hLqXAKsIGyEmRE9sRb9FNRa/wApuMgF/NM1P0W6/wBw2H+7GNctbaLHPf6tV4i1lmFpNJkkEpJ7xDffg1CDlPP6qLl2dg1WIW6opkT+kxIGojoIgb3MEFE7ozACmozFlRTAhVZh2gBFLOx0qB3P/KcLYrEtw8RkdwVmMLjQV1Dgao6K1PzKtSqmqqY0awrOUWOwS57DHiZukXzufITQAOnsLK9COjWxQBzz3zsOQWo4V4fVUswY3Ddp7DvjjzYwvdqKVGYMxCjuludyNQkhdh2wxFK0auS0kTjoEo4tw5qQ5jLEWvt/PD2HnDzQFBKTQlm+6RplmNrzh8yNCVDSVeOFnrjPtI4K/VlDVspGNWyWqEUg2WMbA2oVWi+LWptelfXBahV+aQbjE0CppV5hCxCjckAT3ONIm2aVmIdiRY2IsR2xYto0ValTOBWV1Or0xUhVIReVcn1xm4KjhSa+KsqV4Q7dGNPsQefodwRNxhLCyB2Ny8gV0MMwhlr9AcPceUlxZVBvsYFsehTCKwIXyLxZ4N15hquTzCZV6tWp52tajGo/5wcpUhIRuljqA3gYs17m7Kj42v8A1BB0vwacXZQy8RokMAQfL3BuD7GL9c/mqdnj5Lc8O8FItKmtVRUqBFDuKrgMwF2ChYEm8YOufzUdmi5fVLPFfhmmtB0pMMtWIBSqzVHUQyyIKQSRaN74OufzR2aLl9Vlct+DritSdHEqJgwfq+v9zvI+B7YOufzU9nj5LWeF/AVWlTYZ2omYctKsrMkLA5YC3vJn1wdc/mo7NFy+qZ5zwzlaSF3pQqiSRVqGALkmF2Awdc/mjs0XL6r59+Q/EKlVlpcSojnYKhpm0SdMlLwOvWDg65/NT2ePknfh78HOfp11bNZqnXowZpqChJix1BZsb4OufzR2ePktZ+R1D9V/77/04Oufz+ijs0XL5KwnibwzVqVQ2UzlPLUtIXQ6O51hnB5jTmTpIC/snB1z+ans8fJVr+DHjBEjiNGD/s//AOMHXP5o7PHyW/8AyOofqv8A33/pwdc/n9FHZouXyVnfF/hWaZTK1BlqqEVHc+ZUBpwwI06CNypkfon1wdc/mjs0XL6rO5b8HPFagJTiVEgGD9X1/ueo+eDrn81PZ4+S2Xh3wK1OiFzZWvWkzUWoyAibDSFiwwdc/mo7NFy+qIz/AIXy6gLo0u8qjebUIDQYnlj1v2wdc/mjs0XL6rAZLwDxOr+b4nRbf/REbGDunf7weowdc/mp7PHyWl8L/g8zdKoxztenmUKwqrKaWkXkLe0iMHXP5qOzx8vqtGfCtCnFTyoKSwPnOYsRMab2JxhiGDEM6uXUe30pXZExhzNGqxPHeAZ3M1j9H4jSp0dSGnSZCxQ1afVzTmWBY32DRhJvReFbeVm/if3TYxEgdnvXyCN4V4J43SemH4jSakrqWQUwCyzLKG0SCRIn1xm7ofBONlnyf3UPxEjzbjqt1+KbEaRB6eYf/wBeI/6bBf8Ah/8Ap37qnWOWH8b8CerpXLZlMsyuVqFwz6iQsC9OBEzPrjZnRuFZ+lvyf3Wbmh26TZT8G3FioZOI0YPXyv5pIxd2Aw7t2/J/dVEbRsFuOF+DQtGmuYC1aoWHqCoyhj30hbe7FR0dhh/r8n90FjSgfEfhPLikyKBSrOrCm5qVG0kKTq06bxGx3sNzi4wUA2b8n91UwMPBYbK/gx4hV1BOIUSVjUPLYETNiCljY26RjTs8fJR2ePktR4X/AAXPTFT6c6ZknToKu9PTEzOkXm3ywdRHy+qg4aLl8lN854G4fTQu9GFG5+kVfuAnB2ePl8lHZouXyf3WDzv4Mc1UzFRaWdpUwaj6KTI8qvtBdRTmhI5usH1xIhYOCkYeMcEw4J+CHNpXpvmczSrUlMtTGpS1jEMFkQ0H4Ys2NrTYCnqI+S2GZ/BzkXYs2XBJ3P0ioJ+QGLPAebcjqWclhvFH4PaNVkbJV6eWTQ2oMatTVpfQWBZTAmw/SuRIvioY0cFPVM5If/oV4h/32j/cP9ODq28kdSzkt5lfwaZNVUNQBaBqIzFUSYuY6XxUwsPBVOHjPD6qcU8M5E0votRB5cqzU/OqEmZC3C6p1CYB6dsZMwULJOta3vc7P0ulq0Brco2Tb8RLWlhWsGpGEAiaJkTqncG0QNmuTOGlKK/JbK/oN/iP9waMCESnBKAIJTUVYsGYljLTNzcjmNjbAhMAMCF7gQgs1wynUfW2qYAHMYEMGBAmAdQBnrAmYwIV+UyqU0CIoVVAAA7AAC+5sAJPbAhXYEIfO5RaqhWmAQ1mIuDImNxPQ2wIXGT4dTpSUWCTMkyb9idsCEXgQocCEvpcFoqwbSSbnmJMk6rkEwTzsP8AeOBCYYEKYEIHOcJp1SWfVMRZ2FpVogHYlRI6xHUyIRiIBsI6/HvgQusCENnMilWBUGoAzpmx946/HAhe5PJU6QimoUSTb1JY/vJt64EIjAhcVU1Ai4nsYPzwIQeT4PRpEFE2ECSTFlFpNidCyfTAhH4EKYEJfV4NRZ9bAlpBksehBAiYgED/AJYEI9VAEAQBsBgQvcCEHnuF0apBqICw2bYixFmF/tH43wIV2Wyy0xCiO53JO8k7kydzgQrsCEPn8jTrIUqoHUzYjuCJHYwSJHfAheZTIpTkqCSWZiWJYy28E3A2EbAAAWAwIROBC5dAQQRIIgg9R2wIQNDgmXQhlpICNV4/SOoj3SbDp0wITDAhTAhLM7wGhVYuycxmWBg3XSfiUJWe3wwITClSVRCgAdgIwIXeBC//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144" name="Google Shape;144;p18" descr="data:image/jpeg;base64,/9j/4AAQSkZJRgABAQAAAQABAAD/2wCEAAkGBxITEhUUExQWFhUXGBwbGRcYGCAgHhocHB0dHSIaHRggHSggHCAnHBwfJDEhJSwrLi4uHCAzODMsNygtLisBCgoKDg0OGxAQGy8kICQsLSwsLCwsLC80LCwsLCwsLCwsLSwsLSw0LC8sLCwsLCwsLCwsLCwsLCwsLCwsLCwsLP/AABEIAKQBMgMBEQACEQEDEQH/xAAcAAACAwEBAQEAAAAAAAAAAAAEBQADBgIBBwj/xABNEAACAQIEBAMEBAsEBgoDAAABAhEDIQAEEjEFIkFRBhNhMnGBkRQjQrEHFRYzUlNiocHR0nKSk/BDVWOC4fEXJDVUdIOio7KzZNPi/8QAGwEAAgMBAQEAAAAAAAAAAAAAAAQBAgMFBgf/xAA4EQABBAAEAgkDBAICAgMBAAABAAIDEQQSITFBUQUTFCJhcYGRobHB8DLR4fEjQgYVUnJigqI0/9oADAMBAAIRAxEAPwDvi1bN8Tz2ZopWqZdMnVdNVGoyl9TmC/NBgLbHN6R6QGEA8VIa9x7oQ+b8C59YKcRzbgiSfNYEfDXf4Y5sf/IGn9Qr1UPjmbsLWq4dxLiNKklM0UqaFCiowqFn0iNTHXOox8TON/8AvIvD3WR68f6oTjWfz+ay70wi0Qd6tIujppYGzF4ExB9Dix6ZYDSqHSnXKsbm+BZmkgZ+JZwEjZajMN/0g0YmPpR8jqa0e9fCh8rmC3I/wz4nzGTpsms5nU+rXmCzFbAQCH2tMYcGKdxCx7WeSZ/9JeZ1KBQy5lgDZ7SY/TxtHMXOAI3UjFHkkWY4RmGdm/GGbXUxOlarQJMwBq2GOn2Yc1TtjuSO8PUcxla61jm69eAR5dZ2ZDIiSNW46YOzDmjtjuS1n5X1v1dH5N/Xg7MOaO2O5LLeJRmM3WFUZqtl4ULooOyrYk6o1bmf3DE9mHNHbHckp/EeZ/1jnf8AFb+rEdmHNHbHclvvyurfq6Pyb+vB2Yc0dsdySnxPxOvm6QpiocvDhtdAsrGAw0k6/Z5pjuBiezDmjtjuSzH4jzH+sc7/AIrf1Yjsw5o7Y7ktX4d4zXytEUi3nwSfMramcyZgnXsMHZhzR2x3JH1/FdZlZdFJdQIkBpEiJB17jB2Yc0dsdyWF/EeZ/wBY53/Fb+rB2Yc0dsdyTnwu9fJ1Gc5irmNS6dNdmYC4Mgat7YOzDmjtjuS0v5X1v1dH5N/Xg7MOaO2O5LH8cyuYzFd6wzmYo64+rpVGCLAA5RqtMT7ycHZhzR2x3JUZDhmYp1adT6fmn0OraHqMVbSQdLDVcGIIwdmHNHbHclt/yvrfq6Pyb+vE9mHNHbHcki8U5yvnBTArPltBJnLsylpizc94i3vOI7MOaO2O5LO/iPMf6xzv+K39WDsw5o7Y7ktnwnxDWo0adI6KuhY8ypqLt6sddziezDmjtjuS64p4jrVqNSkAlPWpXXT1Blnqp12OI7MOaO2O5LF/iPMf6xzv+K39WJ7MOaO2O5Jpwniua4cjkPUzmtlnzi7lAA11hrAk3+GMZ4XMbbNVZuKJ4BOOG/hOWqSrpSokAnU86DAkida6W9Dvjjz4jExi2sDvAXf3T+GfG92WSx6j7rPcS4bUr/X0OIZv69mdVWoy01DMRy3MIG5b+mEf+2ma8tkYBXqV1sP0dHNbg7u/Ku4RwfP5aqldszWqFZIpVq5ZHsQZGoAgSDvMjbAOnBegv3WrOjMO7TOfZPm8b5xTL0KHlL7boHaBO8a5j1gj1wyOlQ4UBqdgdFd3Q7BXfPslfFOJJxHy6xzlTKKBpVaNUpqvJLKW3UE3nYYwm6SxTHZRGDW+/wBlg/otumR1+iGo+HEcSvGc4VmD9cLbf7TpInC7umcU00Yhfr+yxPRrxxWkyXj6n5Z0oWSnTXTUZQTUJKosIK2vmJFyBv64bOPxQcGlrbPC3acTZqtPBYnC0zOdBw8fup4n8X5rLZI5psuiMrhfKcd7SWSswi8/AYthOlevxHUiiKuxf3AS5icG5iteuVzTc2skN5LLDEaQpJYETeViZ1STttHZWaK/FOY/75U/uL/GT88CF8Z4bxRaHFOKswDf9YMAzFmftYmO+ON0vhzNlA8VlJMI9VdxvxUXfzEHktEFlb2h+0pEG/fCWH6NDW5Hd7wPD1SzsU97w6PunwK+geHvDAr0vPrV3Luv1Rp1QRQP6SlZRqki+6gStwWLdXD9GwsjLHNBvfT8KdGa7JJK+Y+IcxVo5h6L1dbqTLo40sCd9K+zcQVNwRHYnHsbYtKFcNFz5mva7UpTVzTkwXa5vJJE98WDGjYLGyh8y5Agb9/440aApaBxTTw4tJmOqWqkfbAgAH7In3GTfHVwYi1Dd/zZS/Qd3ZaXHQWKmBCmBCmBCmBCmBCmBCmBCV+JA/k8mqdaTp1Tp1DV7HNEbxfGcl1otYazapTlquZQSVqlvKRQSGa/m1bkQT7OncFgCJnfGYLwtiI3ct/srMzm8zUouGVlY0VKqqNdiAW5/skNbTv78SXPI1UBsbXCiic9UqvlgW1o4c6lVHvBPJ9Xz6DbnG9j1jEmy3VVaGh+m3p91SOIZpTHlMFWmCFhmb82DZ4hmD2uZMbTuZn8lOSPmmvBq9R6c1RDamGxEgGxggG49B7sXYSRqspA0Huo7F1mpgQpgQpgQpgQpgQpgQpgQsb4opaMyHjlqLediRYz8IxzMazvWEyzVmnBHeGuPPljpRh5J/0bjUB6oZlb+8emODjMGzECyO9zH3TGHxb4XX7rX8F8QhxoFCVK3VCjL3M6vKA7nuZ6Rjj4jA5NS71Nj6Zl0GdIuklz5iD+eK647xgCkyZfJ1HrABQKawVWQWIZJAEDYNcxI3xTDYXvh0sgDfE7nhof2TsePIdo7MbuuCR8S4ai0oZjf2PMpmnotfVrUA3gW3vhqKV/WW0edG78qK7sfSMMhpxy+at4b4UD06YVqca1Zgkm5gH7RWIH7sVl6Qc15sHatf6UdogApo9tkjznh00nCq7LTAcL006mVgRyqxKuoNyYIXDsWOztLiNdL9q5kaj7qrej4JK1OxFWNOOnH5VXi+vmDkaq1qi1CHQs1izSbTpUBQO3qb4tgWw9pDo2kaHTh8lKdIQCLDUbOoon+gv0fw/81T/sL9wx6FedRGBC+N1fAzfS8/VrMkZiqXolWOpRrcHWCAI2kCT2xw+l8WcO5lcbv4+UHC9e0+CFr+AKugkVULSQFg3IMb9L9T6Y57emYy6i01zSpwDw27CZeFeL5nJZOqrDTTp06m6iaVZ3rlGad1ZlVI/SKdCSPTYd4fGHN2K2iBDACsBxEf8AWKxbY1qv/wBjYWk/UaXPl/UaXlaksrDW+XwjGLXGjYWdozK0UaQTBix6TjKR7m6gKAAVTXDUm1rEr9obEdiOojDGHnLXAtUjktNlqutFaCNQBg9J6Y9I02AVUiirMWUKYEKYEKYEKYEKYEKExgQuKVQudNNS5mLbT/aNsIYnpPD4cd93stGROdsER9Er3BoVZAk2Bj4zhVvT2CIsupX7LL/4oSrmNPtJUEbyht7yLYZb0phXbO+qzMbhuEHW4oRVRAh0tbU0rc7RI/h1GLsx0cjw1htAZpqmWHVRTAhTAhTAhTAhTAhTAhTAhTAhTAhIPGmUDUA5MeWwPwaAf4YWxTbZfJbQOo0lfBvDVesAaaVCDYM2lVJ97kah6rqx53EY6KHR7hfLUn4+9JxmHml1DdEw4XwWuWrppvRYKSKihWMTy6tIa3uiRjCbGQtax1/q8DfrV0tT0VOTVLe8FzdShQE0K3mEfoppv+2KhU9NyLnHBxDY5ZLDxXr9KTMMMkbctaqn8rKtOutGtRrKzJrC6BUBQGCfqmeIIv2kd8X/AOvZJEZI3Ai63rX/AOwCM8rHao/K18jmnUCihJMawtxY/bEFSNuhxg+PE4dp7xHhf2V24gOdXFLOP+FKqZhczlpq6UKeVVdnBU3IhjqB2IINiBY4ZwuPjfEYZe7ZuwANfTT4UvfiIniSPWvHVZ3PcM/GFL6Hlx9Hrs4mjVJKcoLErUCkxymxA6WGOtgIHsxIcSHAg94fcfst5elxiojG8d5fWqXFqqwmgKB5KprVvrNWoNzyFX2ZBvAixLBcehXPRf0zO/8Adk/xQP3QY+ZwIQWezFNaqqxAZtemTvFRrD5jHlv+SRud1ZaNr+y3gkDTlJ3XFOoDqIggGIXeQbzPrOPLlhBAOiZzty93VYfxFxOqjOlOoAtYstSmadNwRflYskkXNjIuceu6OxcrYQyhQGi4+JnLXaLHV6YIZ2MlmYmREySTeIBkzAw51jnOSBdZtIajEML2n5YZGoWoAIRFLM33xUtVCxH/AE8lNBMjt2xh1QDs1aqmuyb8K4koVUqMAwsCT7Xb49Ix3cJimvaGu3UEXqE2w8qqYEKYEKYEKYEJbxHi601JUayLT0n39fhhOXGxsOUalWa2174WFWpVD1E1ifaKFgg76INz0/fjzPSmJL295/pdJmAd4UPi19OyPCkQ6gFg9NK7+8D+OPJy4hzhR+pXZZC1pv7BE5nNoguG9wUmf4YwbEXbfVaOeGoFDUq6iEWmB+sQsWEdpEC/rhjKyOhZPkapZZnv1qvMJDW4llsyDSr0lpVBZS209IIAIHXp0x0GQzwESxOzDfTdKGWOTuvFFJfEnCs3lqRdSjr+kRJFryBAMHrj0eC/5D13ccNUpLhDH3jqEo8O5mswZa/tAypIglT6dgbY7+ExHWg63SWkDf8AVN8NrNVVqrKRCMwO5WLe8Egx7p92IJUgA8VMxmUQAu6qCYBYgCe0nASBugNJ2CsVgRIuPTEqF1gQpgQqq9dUEuwUdyYxBIG6kAnZcV9bJ9WwViLMykx/uyD88BsjRSKB7yE4HwepUel5wFYqxLmbalJIgEaFUCJESbCN8ec6Yx3VxmK9eJ+w8U7CzO8ZBpyW2q1KJD6lnQNJZUkKVGwMmw9ceKp1ijvzO69Zh4p42tGYAHhsvMpxfLIqs6rqLSdPS1jB6naBbA6CVztExJhJ3uIaTXisVn8vmjlaIai5o0nLNRZqZFUMamkqquZCkg6Xi/eMdts0BmcWvAcQADRFVV8OPgkYYCXNY5lkE3tr7lbbwmlJ6YampplVClZ9n9gAGI9BbHEx3WMeWPN3r5+K0xBygGtOGgQfi3jFIBUWQysCrwRpbvEXw30fhXnU7HcLz2NxDTpx5pfwzxHUqIw80o6wQd9XwicMT4FjHDu2D8LCPFPLT3qP1RnhSslbiFCoYFYNU1RsQadQXBvIMX7Y6fRzXRShg/TwURuD35juvqWT/Np/ZH3Y76bV2BC+Q/hC8UAVRToaKoptUGY5SfKPmnSGP2ZGr5Y52Ow8cpaXGjrWu6xmc4Ch9Fms94pTLr9VUcmop1rAhmOzCRKKLiPf645zOj3Sn/I0Ctjrt9/NYtc4aMJ13Sqp4icRNAS8MpckldxYkAXtv6d8Ou6OygEk14CvdULdCj6fExUoMKg0kkEARcibm1t8KmAslBZqsi4ZS1ZWqxdzGwO/pjpAZQrgBoRDZYSAPniubTVUDuauTLVANS03ZR1Cn93f4Y0bDI9tgaKN0VW4XmShPl9JgEE/EfyxqMFKNUDKDuq8rnMxTHKH0jeVJUCY3I292LsfiGC9a8VYtBOqPocdrXlUaPeMSOkHDcBZENXWZ8QVAOWmAe5aR9wxc9IWNApDW81fkePlwS1FrblTq++MX/7GMaP0QWAbFEZmnVzDLSVSnMJJO9toWe+EMb0rEYzlulZkZJyp3T8Lg1Fp1Z0Ks6pgMxsYMRYwIx5k4+mF7Nz8BONwveyu2Who8KzFNFp06kamLMAAIEbBgsRtNrx0m3OdiYXuL3t2TghkY0Na5E1M6KLAZjNKrGwUsiz6BSNRPu3xlkMouKO/Q/0t2NcP1O+iV8Y8SV2lMtTKkwFq1EIMz9lKopq46CGvNsMYfCRjWU+YB+7cxHstnBoH6vj+lXQ8T19N1pFlfy311BTJbSW0+WvmQ2kTBIJAJGJd0fGHbkAixQvTnZy6eiy67u3l9/2SyrxKiyVqhSmpB0M9GqPqmkcreYtMB9XrM+7DjYZWuayyRvThuPS9EoY2PsjQn4VHDKyLU8yu2tawAWpVQpOuBylhoYkfokk40mzOZljFFvAG/etfdYshcx9v1vimXF+AvUYMNYFMHy46+gHWw6+7GWD6QOHNtOp3/lE2Hc4+A2WFp+Hc75zVVZiQ8Me5idJUdItj0I6XYCHE6lL5SW1lTdeJMtqlMqTtF5PaIkXx04ulIng3olSxSrVpV6bU6hCzKspMEfEx2nDUeIimZvvwQLYbCvPk06ejkVIgL0jtHXfGrnMYNSAFFuJvivMhQW5oUDcbqgAMdz6euOfJ0rhIt3fC0DJJOZQVahRaslU1GRlmUYkBidpBtIPbDTJoZSHNd8oD3BpbSPqZhNYAGtxsFGoj+WJnxcMOshWYDjoEwPDKiqamZIp0wJ0j2m2hSb9bGMeYxf8AyB0tx4Ya8/BdbA9FSTyAHZOOGamChqIpaB9X+iFPTuIBho/ljzcjgCe9d7+f5su5iMHDEAYTZBoef7KjNcZSmEo0BT5gSbGwEXCRf2ov1PXAMO59yPvT83T8GGc52bEE5uA5/sltQ0aaElSyqQb22xqOse7Tcp8da929ITNcaqmrdH8uNwuoelhzfCMM9kjY2g5pPnX1rVLRZQzM5jgQTrp9AbRnhjjFKjVql6yqpiSfsn9oG6/70YXxeGkexuVpv825+ijGvZNCC0gkbrTZlaWaplWZGVagBamQ1wAeaLCVIMeo74TjdJhnA0QSOOnsuDPho5u60rKeIPC7LUJy6kqLkyIHoMdnCdINcypTquLiMG5rjkGiE8K8Xo0M5QqZgikqawzmwg03An4kDHYwjf8AJYNhY4c/5AvrOT49TP1agsU8pWII/wBJImJmxWMdVdFWfj//APHzP+F/xwIXwtsoKnE+KBmbT9IaVBIDcz7/AOZxdmGZK7M4bJPFuIpMa+U1VEJpqyp7JIU6fmNQMxEHphhzJDKCKy16pQOpp1RtWIOqI6ztHrhg1WqzHglvE+DU3puqIqvB0kCCGH3XwuYYnstgGuxFfZaNeWu1WWbhppHmIBH2QwYgx1gGJ9Ywg/DvH6iFvZcEx4dw6u5DMBTT1uT8D392CPAudvt+bLJ2Rvimq8rlFrOirsPq4HoAaeqPUnHQzNj7pNDhqEcLr6/uqzSrvOqSFuG1KQw7rpQHF6cVNsGy9OUWjqUVAuq5VoAMnpqMFp7X74WxGIbh6sE3yH4FIJfqlIyTByTUFJCTJgEKdtvf0Fr/AAxy5pQ8F7Iyfj+FbQmiFbnuGBFIbNh6h9mmuXqGR/ahY+NsJx4guNiOhxJc3+VqYGtGpF8r/hMODeEs+NX1b6HAiyaT6sPODKOwg+7C+I6Rw2neFjz+O7XytW4Uu3B9D/S1fhLwznKGpvMoKSNtDvHUE86iY7HrjlY7HwTUC1x9QPsU1h8KGG2lPUyjmoRVzNaR0RKaKZ7HQzgegbHOMzQ3uRj1JJ+oHwn+zms12rTwCjcsKjjcrVq1KgYf2XcgfADFO1ycKH/qAPoAVIa076onh+RorT00qNOmCLoiBRffYDGck0rn29xJ5k39UGNrTSGyWQyeWZ9CKhLFiSSWJIF5JLRHrG8DDEkk87RmJPDw+Fhnaw8lja+SP0oV8vzP571XW8ONLCnqMTqQs3wc+mO02cdR1cugygeXP0KUM4Lu6LRGR8B1VBpHMltRy1Sr9lg9OpqcqUUGSNmJ1TcnGb+lmHvZNswHHQjS7P8AC2Eeu6t4nmadCsi06tao4EeXeqbWipctcb6rmcZwsfLGS5oA5/p9uHslZRlkBaSpnuGVKgIygr0VIOqmtNBSJuZ8pqoC73IAYm84Ip2Rn/PldyJJv3Ddfels9jpBofSldwXiuZysHO5U01JCmtTKlYFg1SmpOkXu1gOuK4iCHEf/AM8lnfKbvyBP0URh8R7w9R9wtKcnQqslZQrCLMIYMD1kW+PuxyxPLGDG6/omXYdjnZglOdyGUoKyvSLBmDFmBMm2777yT7z0wyzEzykFrtvzZbQdFMlFCj9UGeH5BFJSmH5h8Bbr12n4417ViXGiaUx9CDNThSaZPMa6MUdItdbX9J7nqffhSQU+3psYVsDsjxpwSnPcSokOK1FRJB5z7RHTVFxFvhhuNsgosd7cFd/Q8TwDmu90M/FaNGooo0lLOpgKp1kxEKbco7+h63xr1csrDndoPb+1fD9Dwx6nR1+GyX5bhNSqTVztSoiK3KsmSTsAepsLbbY0diGRjJAASeK6j5Q3uQAEnlt6pjxjilSlSpUsrTVmZh9TVYljTuWd2DAoJ+0xvBF5jGWHgjkc587iBzHPkNNfRcXECTrbYbdx5BF5vK00pu9Y6swWBc0xZbHTSWfsqCY95O5xj1pe4NjFMG1/JPiUxg2SB9jjzQGSoO5Bey9vT1xZ7mtFN3XRlkYwU3daPg9SlUJUKvKO3T/nhKYPYLvdczENkYLJOqxvifL5SnXAUupdrJGoKTaEBB8sXnkI3semOxhJcRJHZANDU7X58/W1fD4HM3M4+Wv0XuU4dWpVGqJoNgGV5UNAtqqrDORO76zc4h87JGBj78CNa9DoPSlq7DRx6xHU89T77+4KeZHxcnmKrg0dQ06XiCe6vMN7jcDGOK6HmhZn3G4IXOhMOIBa098HUHQ/nl7JZ+F6jSbh1SoFTUHQK43NxN+vUekY16Ckk7UGEmqOiRxOHawZqor69kaSmnTJUE6EvHYSPkSY9+PaJNF4EL87HKv+NOJsCyH6Q0Wsw1vuCL/DG0TXEEtOv180niiNLTxTaTbv6YdBNWUgd9EE/EkMin9YZgwQFBNoLm29oEn0xXOOGq0EZG+iHFKs1QK4Ip9dDaRtO862vb7P9nGTQ4OyhtN8NPhWLhuN/FZ/NsQ7QIXUdGwCi8WAt6ACdtycc6d1PJ48PBaDXzQ5pVqukGobdTPfosyvxM+gxg6etSSfVGZjTsi+IpW1aatSo6jTcHv2C6QTB2OLNxhmHeOnkoDq2AH56pc+YYto5yki7TqA9xaNsXLrN5zX5wV+F2tFwjwtVrEqvlRe5G46SAJE452K6SbDepPx9VMTHymgflNs1wustSnRK001gAaUIQwYi4mfQ4ThxoMTnNc4jiL/AJpTPh5GSBjqvnw90Q/CmoZi4dk0iSgJk+4G/URYC2MBiBNFoQD419woMJjfR1HgtNluIU00tRUsxPMqIzECPtEwEvv2+GOY+F7rEhrkSQPbmnmyNbRYPYH8CZcS42tMKWV9JkezHxkjbfC0OELzQIv3W8k+UXRVWX4ualMFabsv2mIsOvvaB2xMmFyvNkDwUR4k1bQfNOKVcHSZksJ+GFSyr8FuHWuqqgCL37emKt0KubISWtwTzQXdm2kAbntJ6k4ebichpoSboM+pKB4BnigKU6L1Xm8WVf7TtyjeYBJ7A41xEQeQ57g0fXyG/wBvFGGBa3ZM/wAT1Kp15hwP9lQlV6WerapUv/YUg3XC/aWRioh6u1PoNh8nxTGTW1bw7hq0tIVFBAgR9kfsgAKvuAxSWcyCyTX1+6o2OjfFSnwt9Zc1nlo1BQBt6xbfpGIdiG5coYPW1AhOay4+lIh10g6RqawksZPxxjns66BNMibxKTZrI0zzqGoux5no2vvLIQabmRElSexGG2Tv/S6nAcHfY7j0K1GHFnKaKDo16xqlXFOuQLmWpSLkcpLIzCN5QY0LYsti2+zvnQj5WxZiI4w5tEeWqJHEqShRoagv2i6FgP8AzE1IN+rYzMDydCHeRr4NH4WYmO8t37Ial9CQF6eapqHNyXEEjoO3uxcjEuOV0Z08E27EvcB1g04LLcc4vRzVdafmT5FZSahCsjKabg+WpBDw7Rpv3x1sNhpMNFnr9Q21BBsb8tEk6QS9xooA/nggqGYajmUGUp1iioiOzKpkJT0gqzBWRrQQCFI1GL41eBLCevc0GyQATxN61YI+VvDhckgIYXDiTsfK61+F03Dc/WD+bUL85ZRfUomQvmG0Rb2Z9RjPr8JGRkbWlHl7fz6Lo4Zj4rEkgAPIajwv+PVNlytRVKpQgIpuJJdr7sTLEW5j/DCwka54c53HjwH0A8FdzYY4nBjtT7/hSBctnaWVVtFY1Gu+tau6qp0tr1EkmeYaUsbiwL5dhpJSLaANqLffSvmyuVBipI2NZGLPkfvfxQRzVMyKg1u6ZcV1BqKhE0yHFkZdRAOnUw1C4MxYZZMPlOUAuynQnj5g15bFaumnkPdabB4DSlv/AA4lJWIp1VqBtrQ3uFrj444GJzuHeFKca6Vwt7SPojOIZbLl5ekrMIgnER9YG0HEBc8YyWMZWuNJf4qyZqZUmgADciOhPoNzjTCuEcw6zUJ7o7Ef5bcd1h1zCtSHnhRqEMrRcj0OPYdHY2PDtfG7M4cK139dFXpfoebETtlw9DmbrVZ3xbSnKlaNV3SVJpe1BkCVbeI6GfQiIxnhHNdiiclb0dtPEbK+Ngmiwf8AlIJ0/AeXmv0Pl+MUERVZ4KImqxhZWZJAgCBJOwtMSMdtedXZ8RZUb1lB7GfujAhY7x17dL/zf/sOGsNxSOM4LKVqCuIYBhMwdvl1wyQDukwSNkEnCqfmisCSZmLRsRb5/uxkIWZs4Vs5qkZmwdB0sEIvqIkCLmR1EY0dsqtq9VjeG8JDOoarpU3JiZncGLgegj1x5ySVxvI3MeQTIks1stNmVyikUKNQ6wBqY0YU9tIN1G94Pvxzg3FNOeZtchevqpkayqab8aSjMMBcTpFh6xhpmuiWTTwvRp1TUFULpbq4vIEWM2t93wwpjnPjALCbHJMwBpNOWmyD0EIgMGUslN7AQBY6gQDBmZ3nHLlErh56kfxumozGD8ArXrS1EBtLWDSYkH0G2/UY5Lu7ZbYXSGtA0UQ9MiSCZPb+RxRhsaqxCHq06mn85B3EL9+LjJeyrTq3Up+cbFU23JsfgMQRHwtFv2KX+a3mBLoh3UERy/o9gThihkvcrGzmrYJllcsTq8y97SZgR3xg5+watQ3mrs0o0NqMLF+kDFGXnFbq7qpJ+H8RpZjKq9GrrD8oa6wVMGxAgCO3rhqWCSGYtkbVa1ust2UCiBWagp8x00IJLsY0KNy3YQN8Z5RMe6DZ4c1LczBR2R2YzdNKb1GYaFQ1CRfkUSSALmw6YwZA978gGpNeq1Lhuq8txGk4LKTAIEspWSVDiJA1WYXE9R0xaSGSI5SPkHw4Ib3tlFzgclVho3uLfDGbmEC3Lbq8upXei0GL7wMUvXRRethcVKqUxBgdh1PuGLAOcrBrnpXmnLOQaYA6NF/32PukYYYKbYKaYMrbDlw/CWpgCkWIJjSSALzPT5YsJg424KwxTXkl+nilOc4HlUqs9R1TluyuBVBveAIYdNJkHthqPFTlga0Ei9iLCt35mjI05uYGnr/KzmX4rmaNQkBaqhgsuAJssFXDBWDBhBIRpsEJBGOk/CwyNGtWL0+4Oor1H/yCo6eUtySNynmB+D1seRTzLceSs1QafJqpEKHOlwQJsVDIwMjS6gkQetkZcGYg0g5mnw2+SCPEEowrnvOVzdPf+VmfE1bOGrTanJ8saxDxqYsJAAEOQikQYHP3x0cEMM2Nwfx0220+NeS2xEDnPBibo3U8L129vJdUeIcQp6yGqERUhQFBXTUUIQSpmUJMQZC7TgdDgnUNOGuuumvHmqSNmcScmhutBprp8eaFNXiT8zGoWNNhpKjSSKhExsHKQw6E29Ma5cC0UK3315fS1DOuZ3qN14c9z40iBwvMko70nNiAzgSy/SqBBZdg/lBz7hNsQ2fDhrmtcB5XvlOx5XSXllxEjwRrWnpfFV0Kmd84tTLIDUWGIQsqE1A0coUgQhmD7W5xDm4TIA6joeep0rjfPimusxMjckgIFjgPG+Hktpw7iWfbKCq9GnUzGheXbUYlgQLAxO2ORLHhmzljHkM57pVsEJy57BrXlfyndGsdCvBph1GtJBKE/PCpAJLbutjzSkrRBJ3dRaVcS4TlRCvqJaXFQgECJne4tjWOaYat4aUuxBip5BmbVDStkn8F8NVeJ0HokimpdSCCJHlVIa+98ej6OnJlDX7mytulnnshDt9Pqvp2X4JQIV9EMyrqIJGqJMEDcEsZ79cehXkUyGXT9BfkMCF888ej6yjePztu/wBYfuw1h+KSxnBZvDSRUAjbAhB8SzBQDk1KZ1GCQB6gX7+mF8RI9je63MrNFpbksy5BRStNmgowQaTp3EiAZ/n6YWw05dbLF+G3kr0NyqKfHEy1N9aB8xUlSGkwfUiwjpEzYC0442Jw008/fNAfn5yTEI30XvDKrFQ1emQjiEOwBBE8sSoF97nGUrQDUZ1G/wDazeGhbLwrwd6f1vlpVVoamwqQSe2k226Ha+ONjsS2TuWWniK+4TeGhc3vVY4arY0URtI8vSOxAi426g44xLhfetdIAGtEVlqYCgQBA6d+sfHGT3EkklXDaFUrdNsQbIU3quXgiMQ11KaQZ1o1rjthjuuGqz1GyozA1urAcw3BuPl39cXacraOyo4W6wmdBpUd+vvwu8arUbJd4ny3mZaqvmeVqQrriQpbl1Eek4awNiZpDcxu650qSVl1KyS+FEMpVfTTFRqq066K2r6hqBIYEBtleIkR6hsdd+PcKdGMxoAlpIrvB1EEeYu6Pws2i99Ety3CsvmWUDOK/m0Tl0nLurHXlxpYhiJWaLVFYi8QGsMaHETQtJMRFHMe8CNHajz1ogeymgeKcZjwcjVADmKCvURtISlDWy5oFEOv8wNWvy+/W+Fh0mchIYaBF2dP1ZrOn6uF8uCnJqq+KeBqjqQtdCrVNZmnsQlBAwYNIK+STGx1XHKMVZ0wwOssN1W/i47V4/HitGRcymXBfCaZSv54YEkVw8JBbzaq1FkzfQBp+J22wriukjiIuqIr9Na7UKPDirsYS6/NO6mZIix/hHuHXHODLTAYhs7TIVnQ/WQdE2Gq8A3mJ9cbREFwa/8ATx8vBWLnZSGo8cApZmglTzXYtoqK77LpIcDyhpVbiDs24nHuoei8KyItjFWP1bnXxP20XJMjs1lZviPEK1WlopXrOs+WogeWSQtRmP5oMLgNJJBADQY8p2aKKVxJ7jTWbmRwA4/lkLqYeaOMtLhZ38vND8F8LCkD531laqOZm2U9ltO03JMx0xTEY7rDUejR8+addjJXEuzaDgNB+flI3LeHWRCg0wzSQLcvbV1t78YvxQc6zeyl2Oa5wdroPnyQ/FuFUPKA1DkJhogL6BxBUjuIxeDESh+nHhz9FVrusfmkb80fPms5wym7PDVB5ZIh3BDxfnBiCu0AgEi87T0J8jRt3uQ28vPnXsmo5Zf1sGZnC9/SuHml2S8NZpEDur1NdZIpqCdSLmA5djJA+rUxEWa/o47HQFxaCBTTryJbVDjuuWesIu6IOo157mz9Am2WyufbTqSrTRcxSbTpUsEOsOp5QGCkJJA6zJGFXOwbbogktPPfSuOnFYmedzrJKE4nmeJNScuCKmoABVEU7VCfsQyGEAgkgmS2LxR4EPGU6eJ328dDv+y1gknbsPz22/LSpKOeSouoOodpZyo0BDTBtex8zULfHfDDzhCw5SDQ243f7LrQYmaSUNcNL104Zf3TzJZ5qNRUZ2LapTUI3/RIEGNiNx1whJCJGFzQK4190zJ1UhLNj9R4flrfZLOpVBUgJUIiJkG147kY45jyG9wuBiIHNGmoVlElCFenI2DRNu3uxZzQ7UFJNe5uiCoZFqfEsu4url1PpFKoQAOgt+/HZ6BkDpg07i10JpmvwTmcQR9VqKfGKKKA7EFVXVKtABWdRMQFgXbYdTj2S4a6PiDKixrID2NiPhgQvgPGsxWq5/iVHUzas1oUM5hU1uzgG+kECLDqMaxO/wBBuUtPQIceFrjIUc8jU1JOkAAzDAlSVMneCgBBEb3k43aJAl3GI2VTlM/m6gYI5Yr5WsjyzpJ8zWEKggiQljJj3ziA552+ys5kY3HPmiK2ZzsmJ/NHSeTSz6FIZeol5EGR+7Elz/ylUCL58Uw4YmlqgqDU6MdB0gEoVBHsgLM6h0NsQzq2vINZvLUhZvo1l9Ulo16bVXdE9kewVYsYmTFwIuIt/Lj4wtcaaMo8+PurEOoLnOcRapUZmQppIJQgiB05YkfKL4WZC1rMoN3xQ5pu1pct4kNUBVZXdtQCBuZJMltNiLW+frjnPwIYSToBx5+q3zy1qFrOFeImBZSu32R0tAAWLDuccqbBjR1/nmmosUdqT/IJKS0h2ALXIIvIAnHOlvNQ2CehNCzureH8KaszVxWempJQBY5kQwGEggEvrOoC6sPQj1mA6HhdhmdaNf1e/DyWL5DmNL3IP7dNm1PRcoxm5gAqx9SjKT6zjz/S2CGGxBa3QHUeX8LaN9tXNPOKS+poAbSNS6fSxPtX6jCz8LK0NIF2L0Ob3rb1VusYdNq5/ZX/AEca9QnaDex+G0+vrjIOJGVT4ogjFSNVCzfizMPpKIbf6SIkKdpG8Eg39Mei/wCPRQHEZptD/pvqfPa/ApPHOeI6Z6+SI4PnfpFF1KhSJUdRBEA/D/O+E+l8EcBiR3s16/PFaYabrmXVJNR8CLTo0EpVdNSmvNVcFyxFCpRWFdjpVTULCn7IuIucT/2+Z7y9vdOwuq1B3A3033WvV0qMv4A0gfWoDNe607oK9NUJpktKOrKWB/aNhi7umWnZp/1475TeumxGijqk28NcHp5Si1HVTqMWkqghbIqfmyxiQtxt95RxuKdiJBILHj63vQW8cLgNRoUbxGmx0tqICmd7CPQe0cKxkait03CQLaAlNbOO7mLIL6sMNjDRrum2xNY2zvyTDhQlbPr7g3IxjLodRSWn0OopIeK1hTqOqmqNQLDmZUCuamoShBIL6qjzPQC7Ljv4LE4l0TafQbppufO/Ye/ArnzNawmxdpz4boAZYHQ1Mu2tmb22a3MYnYACJhQABYY5WNkHXEXYGgHAfnzuqtuQWm9TkWWflF+aPfvhOs50Gvgrat4rMV/EmYZqjZdEagqjTUAZpiZabKRsAFLtaSvQdJuCgaAJTTjw0Hpz96HiqgucaalGR4qKrvUzb0vo1Kma2mRzNJBGhTLwQCZMSyjRJ5W34YRtDYAc7jlvXT1O3131rfR8hOjuG+q0HD+KUswi1RSHlGHVyBcEEwTsCD++xxypsO+FxYXd7ZPtByBzH6nzTGlVo1AAhNNlsBt+7YjC5a9mrtQqOZJGbd3gfVJeOVGFUh2IISQR1UW3neT6Y6GCi60BjBua46ei2D444ut4N3H7WkqVNLFuYkrF2sPWIIkY9U3/AI66gC8cz3T7XY0XJm/5FnblYyvG/wCFeUYCmzMWkixJIj16R3GOXip4nF8EMbWhu5Ipx8r1H18UzgYHWJpXucTwB0F+X9IHO5dXVg43JbfYzMiNiDeRhGKQscC1elLGvpp/n+0R4S4jpqKtXSWnSKmoBGJ2k/Zf0+1uOoBjcPmaXR+1ajy5j6cVz8bmYMkh04Gt/A+K3xzlMg86llOkqrgkP+gY6+mOR1LxrRrfbhzXGFXQKwH4Vc/Uo5N1U1KZ1IUcVLk6oMEAFeX1747nQdOxIcOR4ImwwbB1jXXrqF9Sy/B6LojOuokU2v3QSvyJPv2NrY9kucmIytP9Bf7owIX5tztuLcQe8JmiTa0F2Ez3/wA9MAFEP5JTFbBN+OZkikDTqBTqUnpqW/KG0nSTG8dI64d61r22xwPklI266hAjjlQEjyiEFPVDDnP1eudMjVzcpUDuZG2J6w8lp1Q5q6jm6lWiD5Y16np8tlggrMSbEHuR64VxUPXxgZdb35KpAY7QqvP0KweFQKuy6TZuwItBEsficRiGP6xpa3bYqA4IFmUEVAaiMxIrLT5dUdDuQTeY6mcc3EPdI4tc1vhx1Vw+tN15W4hkSxasleo8C75iAYgBQQCzQLS3bCwhxQFRloHg3+h7JlrmnVwJTbhPBsnnkqGg1ahUQSV1CqsnaSFVw07QR6bYVmxOJwrh1mVwPhlP3C0DYnfoBBC0PhzM5hKeirTQVFuHJln7SDed432v68/FxxOfmYdDw5Ijea21Wq4TVYprctqJkL3mwxy5mgOyt25puFzstu3V2WyjaGSm1TLiCPLDakggiNJ9gRf6sph2PpjE4egHZ2+I++/uterY7wKiRQpUKRJ3CEogRTaCSuygm8DrbCccbsQ+R4rYnUkn05nz81Zzgyvz3VmZ4dT1ozLqVDIv7Bt8xaTPUe/FcPjpoWvYx1ZhR8f5WkkbJqLh3hsmRYTJPT/J/wA9sKAgqtFdrUB2M4taggjdVfRl6Ad/iZJPxJPzOLZieKlVZXKBLKABewHe/wB+JkkdIbebPioADRoqczxKktta7kHmgjv9+MhC48EyzDyHWj7IpQJnpjMHVZEmqQf0OjTd6iois1y/c+vwAvjZ0j3ANskDgthLI9oYSSBwQNdPMli2mkphVB9uSOY/GYGNG9zQCyfhMNPVjKBbj8LjhkIrtmdCKzALqIAkmAt+smPuxaQF7g2Kya4KuLlYKyFJ+PeI9AzFHK6qVemxA1Kv1wUK1QUpkawjSAw6gwQZHQwuA1ZJL3mnl/re2bbS96SLpXP04/my9yXEKdSmlfNsAXpKKNNT5jspOouAqhiW+rnlEFMTJG5hMUIOhOY/pAO1amtNeKh8Qea38tUZlWzDA/R18hATqNZg7GD0pKdKyLyW94wu7qQQJDmPhoPc6/Hqo7MY+JCT5DN5bO0lqAV82TfTVlaalTswAWisE/ZVmNt4w69k+EkLQWx+Ion0u3e5AHgq5mOb3hfunpy9N2X6VUWo0alpFR5Kkfo05Ooi3M8xEgLOEw5zQepbQ4u/29Tw8hXjaqXg7lW/TqTELUVGVTI5QdJ2sDIFrWxn1b26tJ18d1mJheqS5/iWXo1ilGoyO2kPFMGiTUkJrp6hflYak0mAAxiMOxwTSxgyNBGta97Tej9jfgpEoZq0rvhHHGqhqy0/MpERqpKy6yROryWuwgbAlgNhjKfBBhDC6nciQfkbfA8U4zGBwAdw4/srq9BK2ladVWldchgyxvIuSBe1rYpFLLhnF1FpGnIp9r4ZWf5Ghw5LPZzMKlSCri5VbWJAkiJsev8Ak49BgulsS2nPdnFbE0fO6VMR0BBNH/iprjrep+LVmZzlM0wAKkAix5bsP/V8Nsc6eSbETGSQizy5BdLo/A9kbkZX1/pBmuTUKp7Kjmadj29+K5KbbtzsF0hoO8nXAOBtmF1lzSFoKAAkdUcXR1I6EEbHphafFiB2UDN537jYgrjdLFppmt+apr8Hos/ll3kGKXm0kKAiwMRKCRY0RSj546rcPiez9oblIq3BrjfPyJHHMXLzYxEHWCN4I13/AD9ghvwn0s1+K3+k+SdLUwrIG1Hmi+pm6ddRJwn0O6E40GK9QdDX2A+iaxGVrMrTY9v3X17J5+ktNFZ1BCoCCepFvuPyOPZLnoj8Y0f1tP8Avj+eBC+X+NuHUKWYDJSC+eKzVnA9orUsWPuLY3gOpB2SeL4JB5PKppORsRcnUoFlEnbr88W6oMYTBQJ18Ck81nvK7K5gOoMiY5h2PUEdL4YY8OCqRSuZupxdQqXzAjl5j0A69f8AJxm6QZbbr5KwbzSziVam1OpKkFQSG9kE9wTHXv1wjNLHJHb2UeFjj6WtGsN0DaTcM4jmVVqmXASmTEhFLmxu0hhG5O/S+2ONNDC4hsup8zX2TLXFh0N/ROKOb4s4oVfPFNHYqjVCsEgH2itMxN/jO18KGPAtL2ZLIGtX8WVsJHmnOOh2K0jcGz9VadbzmavTJJUoFhtRkKdtMQN4N9pjHPGKwsZMeSmnjd+/ipdBNIOsadRwP28Fq8g+YKh6tOn5gBAAYi/rawxyZOoDsrHGvL+f2T0Ylq3gX5q1MzWWFZA1RpMCyIP2nN9+w+GLmKF4L2upo51mcfBo/fTmrZnCgRZPLYeqnEcmj6fsnUCSBEwRymTJkxEdYxGDxToC5zRehGvC+K0laZG5XO4g1zS3P1a1BmKsCgYMU6sGIWO+/bvhvozDwYp3VSCiQadexGvl7q+OkLYmys3Bo+KbVKqmmjAMoMETYqegI99oGOW+IxyuZYNaaag+RVoHF/e8EwyyQO2IYs3myunaO9zFgT92LBhJ0VLUM9sVIKkUqc1lKbiHUESDfuL4gEs1BWkcr2G2lZjxIa/l1/LLMxASkq2u3rtYYbwnVZ259tyulhzGMunibR2UpBKSJWJLAAkbyYvYTIBnGbhmeXMGiTnxTRI5zdFfpFRRpUXIPoI++CMUd3DRVIZbGYlZrxllRVFMrUC5qi+tD5gQQRFRC1yg8vUdQuCARjp9HOLMwc3uOFHS/I+OvBYTStLw1vBLOFcH+mVKrHyfOBplquktdbL5ZYBklVH1jHU2kMqqCGLk0/ZmNGuXWhdb73Wh8hoLok7IcRfd41+cT6/CbVUbLnQvkIJkuqF3J7yz7xaWJ7mcJANm7xzHwuh8DbypUdjBEKQlWvlzd6fndJrtrO24B5V2iEAF9sbNjl2acv8A66fz7kpN2N1vfzTHgmcptpV0Gmdt9I6BeoA7YwxMbm6g/wA+aiGUP0cE+znCaLBQFuJKnpbCUeJkYSL30KdMDXNWXr5aoCQBPux0GvYRquc5jwdErXwu9XM+e4YaTTPKgkeWWIGr2lB1XjcRhvt7Y4urbXHc8/hTG1+xCP4ZwN8r5pHmHzKiHXamoItJQAQ17sJn92MJcU2fKDWgOm59+XgrkOaKo1zRnBuHUadbPFKaeZUdCyREjQrSLGFLEmerTtbGOMme+KEEmgDr617hdPCMp2YmvEKnjtFlVatSmFaGtI5TFoADAn1i+M8O8EljTp+eS72FIcSxrrH55FZSvmqipBQtAJknmEwLiN5NrY6bY2udoa+i6oAGoKvyGTanQcOo1HnIUgswN9rESLXjGcsgfICDptrsFiHjNY8U+8PBnQAwHVgNGqIX0gmDhHE013geNJPFkNdfAjeuKO4rQ8nMI9Q6lJ1AD7MGQvuBI/fj0PRkxxfRsmHwzA1wABOnevc+ZA/leJxIEeJEkhJB+E/RMtnlRKiCpSZyGRxuVRmv7iAbY5HRmDlwfSQikq6OxsbJwyNljzN2TX8n6dQK7M0kUzHLHKCB9neDGreIvj2iXRx4Jlv1FP8AuD+WBCxHjxQXpg7EVQf8Q4aw+oKRxm4WQoSyMuoagWWQPZPQdNgRjZuoq0od1zUpAMD5mkgAtAEtFrzNr/dfEFrR3ia5n91PoiQQY+f/ABxZzWSNo6hVBIOirq07gqqyARJ6Aj+YFsTVbBSDzQfEcutegRqABgydlKm/Y9xikjesZVqzSWuQGQzIV1yxVDTLKWNiBcQykXEgCxtvtOPN47DOY4vvWtK5fRbA7XxW+4HkRTNWhV5Ub2Fk6dLTICydPz+OPM4mbNlkZqRvz90/AzKXMd6JtwRWSnFQFio5TvKwI5pjqcJ4khzrb6prDAgU73R3klhFo5TG8EGflI/dhcPLdt0zpeuoXTV1IbSJsSWERNh93X0xUAmgVYtLBmPsst4l4ulJ6GqtFRKksB0VvS8SBjr4TDOe19N7pGnmuXiJWhzddQU5y+e1O4UatEGOsuNVp7W+M458kOVgJ4/ZdKORsjiOGiNLqeRzvdT39PeD/DGFULC1AI7zPVG0373OKh1LFzV2rTebY0tVIrRUZzNhFLSLDrirSXOoLSKLOaWPPiHNV30UqaCGhnMkQeoQwW36SBjodlhYM0jj5fzquycFBA3M9x8v5XXGvEIylNdTLVrG1uWLbwBbtjTC4E4h5oZW+689jccxmkY34WsLxzxVWqc4OhbQq7COve5vfHfw/R8cYynU+K4r5nyO5eAQvBfE1amdQc2Ycl7/ALIUXk7WvjXEYKJ4oj1Q10jHDKmtfg1WtWpB2Z6jqajCxZQzcqzsBytygwIUyTBCrcTHFE4tFAGh41uf5+E7LwyiyVuaPD3y9KERUd4ZyoE6oAuepgCW3MY4b5xM+3GwNrWxbI1nis3mQ9Qm/MDfaf3CMdBhawDkuc/M4+KsymTC87MIFjPbFJJS7uNCsyMDvEq/K5tJJWLYzkifQzK7JG3ojm8WMqxaR1xkOj8xtanHECkRkfGGX0jzFYN+yLH19MVk6NlvunRWZj46726a5bxBQdbMFJ6NhZ+FlYdQmGYmNw3VHF86hXR5qX+zv8DG3uxMMTgc2UqJpGkVmCyee483mozGHpyEqKIkHdXX7SH9GR3EEA460WDBjIA0O4P1HIpLtpa4XwXfE/FSOEdstVNTzEUlOdFUxqeYPKBPtKrTG2+MYujXNJbnFUd9DfAf0SF18P0mA0hvHh/KZ5bJUqhrPRq0XFQypGl9twYaTfoevbCj3vZlbI0ivMfZdVuOa5rd9PFD/k9VRWqpBrk7M50EFiYM7ETi/a2PIY79PkLWwxcZdl/1VTU1o5imfNUSdLrNhqiSDbaI/liQS+IjL4grfMZYj3dtkdx7MebSQiZSQWmbNabdJXf1HfHU/wCNuEU72OdWYaeY/teX6YwzmtD64+yc+EMlUpmnrI0k6lW5Imm156e7DBxmGxHSjeqabAcHE8a+vnaWgjkZEcx0PBazK5umEQF1BhVuw3IBj3x0x6BCMwIXwmvxmvW4hn6dV9SUKzLSWFGlS7kiQAT8Z2w1h+KSxnBeUMyKh1DUFWbmwa3Y3ta/vxsHZjY2CUIrRD18rTkxJdm9o7BlhgJiBttHTGMsMb7B46fdSCUVSRxCgLAF27xsAJmfU42DSKAVSQiAL7/592NFVLczl2ZmVQdLHm1GFFh7IF5NiSLYXe0kkDY739loDoqkoUVnTTdpEHmgXMabsDv0wuIYHO0YTXgQPS6Hsp7yoyzVq3VvLUkKutlAgx8TFt8JOwXWvPVta3xy7+v1Vy6hRKZ+H/E1Sk3lZkt5SQfYvpBtJj2Z9LxjkY7odxJdEynfmqaixDhTSe6t7keO06oJVp0tAgbkiRee3fHlpsJJFWYbrtYaRk95OG9oirmGpAB4LuwAAsDcfLln5YzazMdNgmRG2SyNgF818T8Jq1cxV+sA5ogyTYDc/wAMe86IwfWYVrwa9F5XE02Y3qhOHvnsm3mIwq3uATcQblDvudpONcZ0M2VtVf1URzZXW00tjkuJpnUXQSrJsJWdhMiZ3x5CfCuwzjm2Pn+y9B0d0iG2wttOsjWqQFMMehBtYfce46zjnva27C6EzIz3tl5muNGjDVBppG2okSp927AjtJEHfpePCiYUz9XLn+y507xh3DNq08eS9zOU+kcytyESL7yLWxQOMOjhqnsPimNbbaKTcY4kmTBo0AHruNrW9Segk9/vx1Oj8BLjnhxGi53SXSRd3b/hfL/EFPNqdVQSOrLLD4mLf8sexGCMIqvZcSPI43eqA4eHrE07sTMD16kk4gROc7u7qz2huq2nhrhi5XMpWqFSiUnZjp9gqBJXuTMA79OuFOmcK8YcNadXED88FphJAZNdhqbTDg3GzNbMGBVrOVCyJAso0jso0rPdT3xxsThdGxD9LRv+/nurmY2ZOegTziPHZ5VIMDp+/CMWE4lWkxXALJnOla2ud7HHW6kOiyrnZyH2rcxmioN5B2xVkTXHyUlxCCyOa0hvXG8sWalRrqWY8XcVLMKayADLN3YXAB9N/fHbD+DgDRmKdw0f+xRHhzidV1OuGC21Tf4jr78VxELGnRZYmNrDonH0k4WyBK2vFzLDY4ksBRatbONAvcXB/wCOKCIKcxTrg3iDQyisoYWhiL/Pr8cI4nBZgTGfRMw4nKe9qnnFON5CpapRp1e0oG+ci3wwjDg8Ww21xb6p92NiqqtVDK5EmKaJTkf6KUqqf2GUAk+n34nPiRq4k+eo9QVduJbs0/uh8tkFoZevlqeqtUpkMjNdnFZmI19CwbV77Hc2maR0sjJnd0HQjll5ea7PRktPyF2gWk4bm/Ly9NyiraIiDIkQPjP+TjlTR55S0G1tNGZJS0EpV+EjxLVyuTNTLv5dcMpVoDQCdJsQRsTjo9AxVjAfArnYiIiMu4Wt1lOFagHZpDikSsbimCQJJP2iCYgW2uSfdLnrr8l8p+qH95v6sCF8Tyv/AGpxX/xB/wDk+GsNxSWM4JwcNJFV1VaAEIEEbi0dsQb4KRXFdCZPbpgULhMuqlmVeZtz3/z/AD74gNANhTZOhXVSmD7xsYmDESPniSLQCh8xVAADjWy820CVvIn59f4HCeZkTLk/CrNB4KnhealbhEUtpRV6nrHf4DocGHlL25iKHBBF7I2vSDAggH3+lx+/GksYkYWnioa6iCiuC5+nSXMVKo0VvOZ6Y1QralhdPT5yRvjxHSPRmJD2Nq2VRO67GExjYmPrc8Oarz/F3qIjU11VRuxkD2w0KxJLAgEHaca4ToOZxJIpvC9/b6KJuknOjyXV7gDTTZVUWLS5EF2LH4n+UY9ZgoOogbHyC5Ury55JXeGlmqKuWBOpeV7Q62Ntpj2h6G2F8Rhop2lrxau15adE64Dxeq9KGIVqTaXneN9Qtt/CMfPukej+onLa3XocBi4zGRLw2THiWc4e9IrUZdJWbHvex2kdO2E4I8YyTM0cVlM/DubSzlPi5y9IpkKpq6iW01EunT84LSYEC/XHch6LkxslzMquIOh9EiJhC2o3aHmNlRlaREs5mo93bue09h0x7HC4ZmHjDGBIPcXGyrjhhVQ6ZOmhLJTQNe4UAmbkTE3OKFoaCQNVbMToSs9x+uJKip5hUE1HUHSTYrTUE2VYnVElo/Qx59k0k7i+a2/+LeX9pxzWsprTqUlrSPLVvMV0RWULHNzGoWOpSAAwnfqBgGtkVROv04KQTvpS0uTzQ8tWLFiQDJEEyNyBYHCD4zmqkq40SpXzCkW3OJawgqhK4zVQQFHQYsxpu0FDUxfeMaFQra3CqNYKtUmAZsY6bT2xn18kerFtDJkOi9OQytFSKSsCe7TPrgbLPIbeR7IlkD1xQCzzYu660WKaUFygHO1Qnsqj7y38MKOOIJ7oHqf4WrRF/sT7IKvXSeRTp9TfG7GPrvHVZmr0QjRjUKF2KlgIFjv1904itbQn/hcJUqEVriJk7iB0OOfjszGWxNYYNc+nLUcbzaZeotXUSr0/LqaReNxUEbkSwIF+aRtB5WGidOwxgag2PuF2hiGROFqcDy9J6cUqhak7cmrdW3kNN572/djLFF7H98URvS6cePE4zgURofFZ/wDCuQOHVVYDWHT3nmEn3Ye6EvtYI2orDGWYrGy+w8Prr5Scy2VAbixIEA+p7Y9ouSi5wIXynxPwOhQzD1aSkPmGqPVJYmWFRgCATA36Yaw3FI4zglWGkkpgQpgQpgQq6tSNI6kx/En5DFS6qUgWlPFs7ScKobVB1csQbRGueXe5vHvKg4TtbIACtWRu4q3gtEnU7JpIJVZEQu50r9lSe9zEnoBpG2uFIlIGgKMr5sA6VBd/0R09WOyj33PQHFy7gsw2xZ2RGoTFpiY9O+LKtL3AhTAhTAhTAhc1KYO43EfDtOM5ImSCngHzUgkbLillUX2UUe4DpizWNbsEFxKtAxZQuXcC5IHvOIJpFL12ABJIAFyTsB3nEoAtBjMO3P7FJQTexe3r7C/vPoN6ZjvwWmUDTj9Etzempli1OkFHmJrbqWqsoInr1t2J63x5R0hOJLnu3sgeATDQXagbJPx7J5hKjllqlraCrgpsLMuraZmRtjbDyxPaMpHjoig2g6vHmmQKlYIuNj/PGfeDtNkqqRiyhQnAhC8R1eWwQSxsItE2mekC84vHWayrx1m1QlBq4AWDyh566oI0gMe4O/pjR2Q6rV3VnXnX8octmDDEPqXWAdIvIQiRAG8iYG3TfF/8Y08leohp5fdXO9cHlU3ckwBBEqO07SZkbdcVph3KrUZ3PBEZJquo+ZsQegEEMQBPqsHFHhtd1ZvDK7qOxksl4GxNIUp3P3Yg6IRWUzJpNI32IxlJGJBRUtcWnRaLIefoDHS6mF0EyIbqJEAz8RbHOkdE1+lgjW/JNx9ZV7jkmvCKtPLV6mXuEQBtp0uU1mIlmVxrZeupKo6qMK4mN+JibMNz8i69xoD4EeK7EJEbaWg4nwKhnvLpZhddJiDysRqGlmEMLxIGKdBksxob52FtM7/EQE2HAC5Wp5umQkABrBVI31+1DG/s3MqSSce5XPRR8L5T9V/63/qwIWL/AAh5Qu9FlqqjJ5pCuYVwahkTvMbWIvhabEywvbkYXDjlBNLGeNrm2XAHkeKzGQWvXMU1pruOZ5kjoIAE37/diMT06yDdhSUWGdIaCpoZqoanleUzOCVhYuVmSJO3v9+GG9MQZA9+gVOqJdlG6t+lgag/IVJUgm8iJt6TfDkOMiljEt0DtdKrmEGl3lq4dZHcj5GD8J7xhhjw8W3ZVIpA55mZvLBl72WwVGtLtuNrAXMW2JGT2ZnC9x+arVmgvgq6yU8rTWEDsWUdBsfkoAmAOpA3N7GmBAJkdvSHfO5mpyqpEkA6baQe7HYAX21mdktiMzjsrhjG6n8/PbzTChwikghfMHWRVe5O5PNvi4YAsjK47/QLj8TIKnmq9VahXTq1auXeIYERODqxdqetNZSBSvIrrsUqDsZQ/MagT8Bie8FXuHw+UNmONBGpq9KouswzMBpQdy4JW5jr8sVMlEWFYRWCQU0BnGiyUwIXFSqqxqYCdpMTiC4DcopLTxtQzCBCsRM7x/u/xwlJjmscWlpPlX8K+Tmh34/qYJTC6msJJifXaI+OKjGukIbG33/i/qrdXxRI0Uues+upF7+z1OkbKo6sYsMMtYG955s/mwUAF2g2VaZsVqwQg6QNWkjtENU9SSCtPcDmN4AteZ1K+XI2/wA9P3TTMUA6lG2YQf8AnjRzQ4UViDRsLO5jUuSqUosK2uZuRTdacR6mqDP7Jx5Z8TRjL5Cvf+k/EDkPmF7knqVFUM2o6bk9bbxjN4YwkgUk3kucV39CbEda1Voq/wCgMAIE2xn14JU5CqWyRm9hjQSitFFJpkOHUdJZ226d8JzTy5qaFsyNhFuKzHiGkXrKKMqulr6mgGVg2sTvY23x0sMSI+/qVLXMAJrilyZmqpChWMu0kqdi5FjHQXvAiN8MFrDr+bKxYw63w+ylPN1h5akEyeYlTvqgiwtbY7X9MBYzUqCyPU/dOSJGFksuSuJtCrcxiQpCm2JUqxGxUhVpaLgXFUVGR945W7drY5uLwznODm+qZhmDQQVpfxcMzSWoz6Kq3DqBqgQRqB/RZVYHuinvPNGIOHeWAW3kft8j1XTiJeyydVV4A4lWGc+juBHmMSAZWn9SeVL2QxqUdA8dMdvCwRmeOYb0fXz8RsSqGd5OXgvqWT/Np/ZH3Y7ylXYEL4Tn/EFetn87Tqc1PL1nSmFUSql2PQS2GcOatJYsXSV5rPU6tRqbq9JVCsKroVkgmVBYCNxeb3+MzMZLbXaeNful+rIbY18ETwtqSN5iZrUbwQ6GJ+Ha15ws7ozCvbldqPP9lIdIw20UfVV8U4tRpyxqGo9R1BCPqc/tFQZIHbEnAYRjQ0N8tTp8qzRK8klEVMxUZYoId/bqSgubkAjUTudo9+HGNDWhsYoBZ0AbefZdZfK1VEAok3YiXYnuWaBPvU4uAQoc5p8VfSySg6jLsPtMZI9w2X4AYkNCqXk6IjFlVTAhTAhTAhTAhCNkdN6R8s9gJQ+9NviIPriuXkr570dqhs1xdqRprUpMNbhS4M0xJAkv032IH8cVL63Cu2IOsg/uu8vWSjWbzlLIwIlpKgEzY9D0gHoMee6Xw87z3Sa4fsrxPAOosLridXJOpGWoPqBiVkr8bQLetsIYTC44u7+o8laYwkdwUltHgSaTUrnQVOoQwGlQBuY3mbg9selhwYa237+axDjs1F5Th4dzVcG8EBvabT7LP2jcJ0Nzzey21lmypc+hlCZ0aSqAFEAf5knqSeuLgUsiSdSrBiVCyFErrKOxUytNu169Jpj/AHPkcebna5jnacz8FORuoFp2Kb5TIMW9x3GOdJOANVg1hJWx4bwhEQNVIjfT1P8ALHEmxDnupq6cWHDW25N6S5Qp0Hcdfl1wqTNmTA6mki47VyyKVpGWm9hHwO+HsK2d7rek8Q6Jopiw1dyCYOO8wAhcxUzjRCrcHEhCrbFgrK5BbFSqr3piEITNNjRqu1eeabHE0il2tQHb5YilFInKZkqZGMpGBwpGy0OR46tNSw1Gp0JO38DjnS4MyOrgt458gsbqvinFamVyozlBtGZp8pfQCtRajdZG41GO18MYJxGKyf68PDRNwOBZ4r6zS4Q7w8qNXksPTQCC0aYJIaINxvqsAPQLZE/k8n67Mf4pwIXxTK/9qcV/8Qf/AJPhrDcUljOCc4aSK4amDuAfeMFIsr1VA2Ee7AhJuP0K5ek9ESaYdgJgFpQBT711/LGUgcSCFvC5gBDuKDyuWzdLRTTVoDvLGDP1gI1TJ0lJ2j7sVAeNArudG7UrhcrmWqa3ViZpg6gkDTW1HRHQJcE3xGV5Nn81U5owKH35K3KrnF8pZeAza2YKZ+s62nSU2IiL9gMSM4pVd1Rsq2kM4ApLOx8uozLCCXEBEnTa0me/yxPf/KUHqvpzVJbPlLFgQKpEqksQUKA26gsLRt3xH+RW/wAN+3NWvUzuqrIaJhQoWw1iGUkGYSZBmTtGJuRVqLReZds9NMtqsKQZYSDLMKhPUQuk2OAdZxUnqta8ea9zlCuteq9FCzFDDOBykKICNquCfskbyZwEOzEhQ0sLQHH88VyXzn1Yhjzc0hLqXAKsIGyEmRE9sRb9FNRa/wApuMgF/NM1P0W6/wBw2H+7GNctbaLHPf6tV4i1lmFpNJkkEpJ7xDffg1CDlPP6qLl2dg1WIW6opkT+kxIGojoIgb3MEFE7ozACmozFlRTAhVZh2gBFLOx0qB3P/KcLYrEtw8RkdwVmMLjQV1Dgao6K1PzKtSqmqqY0awrOUWOwS57DHiZukXzufITQAOnsLK9COjWxQBzz3zsOQWo4V4fVUswY3Ddp7DvjjzYwvdqKVGYMxCjuludyNQkhdh2wxFK0auS0kTjoEo4tw5qQ5jLEWvt/PD2HnDzQFBKTQlm+6RplmNrzh8yNCVDSVeOFnrjPtI4K/VlDVspGNWyWqEUg2WMbA2oVWi+LWptelfXBahV+aQbjE0CppV5hCxCjckAT3ONIm2aVmIdiRY2IsR2xYto0ValTOBWV1Or0xUhVIReVcn1xm4KjhSa+KsqV4Q7dGNPsQefodwRNxhLCyB2Ny8gV0MMwhlr9AcPceUlxZVBvsYFsehTCKwIXyLxZ4N15hquTzCZV6tWp52tajGo/5wcpUhIRuljqA3gYs17m7Kj42v8A1BB0vwacXZQy8RokMAQfL3BuD7GL9c/mqdnj5Lc8O8FItKmtVRUqBFDuKrgMwF2ChYEm8YOufzUdmi5fVLPFfhmmtB0pMMtWIBSqzVHUQyyIKQSRaN74OufzR2aLl9Vlct+DritSdHEqJgwfq+v9zvI+B7YOufzU9nj5LWeF/AVWlTYZ2omYctKsrMkLA5YC3vJn1wdc/mo7NFy+qZ5zwzlaSF3pQqiSRVqGALkmF2Awdc/mjs0XL6r59+Q/EKlVlpcSojnYKhpm0SdMlLwOvWDg65/NT2ePknfh78HOfp11bNZqnXowZpqChJix1BZsb4OufzR2ePktZ+R1D9V/77/04Oufz+ijs0XL5KwnibwzVqVQ2UzlPLUtIXQ6O51hnB5jTmTpIC/snB1z+ans8fJVr+DHjBEjiNGD/s//AOMHXP5o7PHyW/8AyOofqv8A33/pwdc/n9FHZouXyVnfF/hWaZTK1BlqqEVHc+ZUBpwwI06CNypkfon1wdc/mjs0XL6rO5b8HPFagJTiVEgGD9X1/ueo+eDrn81PZ4+S2Xh3wK1OiFzZWvWkzUWoyAibDSFiwwdc/mo7NFy+qIz/AIXy6gLo0u8qjebUIDQYnlj1v2wdc/mjs0XL6rAZLwDxOr+b4nRbf/REbGDunf7weowdc/mp7PHyWl8L/g8zdKoxztenmUKwqrKaWkXkLe0iMHXP5qOzx8vqtGfCtCnFTyoKSwPnOYsRMab2JxhiGDEM6uXUe30pXZExhzNGqxPHeAZ3M1j9H4jSp0dSGnSZCxQ1afVzTmWBY32DRhJvReFbeVm/if3TYxEgdnvXyCN4V4J43SemH4jSakrqWQUwCyzLKG0SCRIn1xm7ofBONlnyf3UPxEjzbjqt1+KbEaRB6eYf/wBeI/6bBf8Ah/8Ap37qnWOWH8b8CerpXLZlMsyuVqFwz6iQsC9OBEzPrjZnRuFZ+lvyf3Wbmh26TZT8G3FioZOI0YPXyv5pIxd2Aw7t2/J/dVEbRsFuOF+DQtGmuYC1aoWHqCoyhj30hbe7FR0dhh/r8n90FjSgfEfhPLikyKBSrOrCm5qVG0kKTq06bxGx3sNzi4wUA2b8n91UwMPBYbK/gx4hV1BOIUSVjUPLYETNiCljY26RjTs8fJR2ePktR4X/AAXPTFT6c6ZknToKu9PTEzOkXm3ywdRHy+qg4aLl8lN854G4fTQu9GFG5+kVfuAnB2ePl8lHZouXyf3WDzv4Mc1UzFRaWdpUwaj6KTI8qvtBdRTmhI5usH1xIhYOCkYeMcEw4J+CHNpXpvmczSrUlMtTGpS1jEMFkQ0H4Ys2NrTYCnqI+S2GZ/BzkXYs2XBJ3P0ioJ+QGLPAebcjqWclhvFH4PaNVkbJV6eWTQ2oMatTVpfQWBZTAmw/SuRIvioY0cFPVM5If/oV4h/32j/cP9ODq28kdSzkt5lfwaZNVUNQBaBqIzFUSYuY6XxUwsPBVOHjPD6qcU8M5E0votRB5cqzU/OqEmZC3C6p1CYB6dsZMwULJOta3vc7P0ulq0Brco2Tb8RLWlhWsGpGEAiaJkTqncG0QNmuTOGlKK/JbK/oN/iP9waMCESnBKAIJTUVYsGYljLTNzcjmNjbAhMAMCF7gQgs1wynUfW2qYAHMYEMGBAmAdQBnrAmYwIV+UyqU0CIoVVAAA7AAC+5sAJPbAhXYEIfO5RaqhWmAQ1mIuDImNxPQ2wIXGT4dTpSUWCTMkyb9idsCEXgQocCEvpcFoqwbSSbnmJMk6rkEwTzsP8AeOBCYYEKYEIHOcJp1SWfVMRZ2FpVogHYlRI6xHUyIRiIBsI6/HvgQusCENnMilWBUGoAzpmx946/HAhe5PJU6QimoUSTb1JY/vJt64EIjAhcVU1Ai4nsYPzwIQeT4PRpEFE2ECSTFlFpNidCyfTAhH4EKYEJfV4NRZ9bAlpBksehBAiYgED/AJYEI9VAEAQBsBgQvcCEHnuF0apBqICw2bYixFmF/tH43wIV2Wyy0xCiO53JO8k7kydzgQrsCEPn8jTrIUqoHUzYjuCJHYwSJHfAheZTIpTkqCSWZiWJYy28E3A2EbAAAWAwIROBC5dAQQRIIgg9R2wIQNDgmXQhlpICNV4/SOoj3SbDp0wITDAhTAhLM7wGhVYuycxmWBg3XSfiUJWe3wwITClSVRCgAdgIwIXeBC//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145" name="Google Shape;145;p18" descr="data:image/jpeg;base64,/9j/4AAQSkZJRgABAQAAAQABAAD/2wCEAAkGBxITEhUUExQWFhUXGBwbGRcYGCAgHhocHB0dHSIaHRggHSggHCAnHBwfJDEhJSwrLi4uHCAzODMsNygtLisBCgoKDg0OGxAQGy8kICQsLSwsLCwsLC80LCwsLCwsLCwsLSwsLSw0LC8sLCwsLCwsLCwsLCwsLCwsLCwsLCwsLP/AABEIAKQBMgMBEQACEQEDEQH/xAAcAAACAwEBAQEAAAAAAAAAAAAEBQADBgIBBwj/xABNEAACAQIEBAMEBAsEBgoDAAABAhEDIQAEEjEFIkFRBhNhMnGBkRQjQrEHFRYzUlNiocHR0nKSk/BDVWOC4fEXJDVUdIOio7KzZNPi/8QAGwEAAgMBAQEAAAAAAAAAAAAAAAQBAgMFBgf/xAA4EQABBAAEAgkDBAICAgMBAAABAAIDEQQSITFBUQUTFCJhcYGRobHB8DLR4fEjQgYVUnJigqI0/9oADAMBAAIRAxEAPwDvi1bN8Tz2ZopWqZdMnVdNVGoyl9TmC/NBgLbHN6R6QGEA8VIa9x7oQ+b8C59YKcRzbgiSfNYEfDXf4Y5sf/IGn9Qr1UPjmbsLWq4dxLiNKklM0UqaFCiowqFn0iNTHXOox8TON/8AvIvD3WR68f6oTjWfz+ay70wi0Qd6tIujppYGzF4ExB9Dix6ZYDSqHSnXKsbm+BZmkgZ+JZwEjZajMN/0g0YmPpR8jqa0e9fCh8rmC3I/wz4nzGTpsms5nU+rXmCzFbAQCH2tMYcGKdxCx7WeSZ/9JeZ1KBQy5lgDZ7SY/TxtHMXOAI3UjFHkkWY4RmGdm/GGbXUxOlarQJMwBq2GOn2Yc1TtjuSO8PUcxla61jm69eAR5dZ2ZDIiSNW46YOzDmjtjuS1n5X1v1dH5N/Xg7MOaO2O5LLeJRmM3WFUZqtl4ULooOyrYk6o1bmf3DE9mHNHbHckp/EeZ/1jnf8AFb+rEdmHNHbHclvvyurfq6Pyb+vB2Yc0dsdySnxPxOvm6QpiocvDhtdAsrGAw0k6/Z5pjuBiezDmjtjuSzH4jzH+sc7/AIrf1Yjsw5o7Y7ktX4d4zXytEUi3nwSfMramcyZgnXsMHZhzR2x3JH1/FdZlZdFJdQIkBpEiJB17jB2Yc0dsdyWF/EeZ/wBY53/Fb+rB2Yc0dsdyTnwu9fJ1Gc5irmNS6dNdmYC4Mgat7YOzDmjtjuS0v5X1v1dH5N/Xg7MOaO2O5LH8cyuYzFd6wzmYo64+rpVGCLAA5RqtMT7ycHZhzR2x3JUZDhmYp1adT6fmn0OraHqMVbSQdLDVcGIIwdmHNHbHclt/yvrfq6Pyb+vE9mHNHbHcki8U5yvnBTArPltBJnLsylpizc94i3vOI7MOaO2O5LO/iPMf6xzv+K39WDsw5o7Y7ktnwnxDWo0adI6KuhY8ypqLt6sddziezDmjtjuS64p4jrVqNSkAlPWpXXT1Blnqp12OI7MOaO2O5LF/iPMf6xzv+K39WJ7MOaO2O5Jpwniua4cjkPUzmtlnzi7lAA11hrAk3+GMZ4XMbbNVZuKJ4BOOG/hOWqSrpSokAnU86DAkida6W9Dvjjz4jExi2sDvAXf3T+GfG92WSx6j7rPcS4bUr/X0OIZv69mdVWoy01DMRy3MIG5b+mEf+2ma8tkYBXqV1sP0dHNbg7u/Ku4RwfP5aqldszWqFZIpVq5ZHsQZGoAgSDvMjbAOnBegv3WrOjMO7TOfZPm8b5xTL0KHlL7boHaBO8a5j1gj1wyOlQ4UBqdgdFd3Q7BXfPslfFOJJxHy6xzlTKKBpVaNUpqvJLKW3UE3nYYwm6SxTHZRGDW+/wBlg/otumR1+iGo+HEcSvGc4VmD9cLbf7TpInC7umcU00Yhfr+yxPRrxxWkyXj6n5Z0oWSnTXTUZQTUJKosIK2vmJFyBv64bOPxQcGlrbPC3acTZqtPBYnC0zOdBw8fup4n8X5rLZI5psuiMrhfKcd7SWSswi8/AYthOlevxHUiiKuxf3AS5icG5iteuVzTc2skN5LLDEaQpJYETeViZ1STttHZWaK/FOY/75U/uL/GT88CF8Z4bxRaHFOKswDf9YMAzFmftYmO+ON0vhzNlA8VlJMI9VdxvxUXfzEHktEFlb2h+0pEG/fCWH6NDW5Hd7wPD1SzsU97w6PunwK+geHvDAr0vPrV3Luv1Rp1QRQP6SlZRqki+6gStwWLdXD9GwsjLHNBvfT8KdGa7JJK+Y+IcxVo5h6L1dbqTLo40sCd9K+zcQVNwRHYnHsbYtKFcNFz5mva7UpTVzTkwXa5vJJE98WDGjYLGyh8y5Agb9/440aApaBxTTw4tJmOqWqkfbAgAH7In3GTfHVwYi1Dd/zZS/Qd3ZaXHQWKmBCmBCmBCmBCmBCmBCmBCV+JA/k8mqdaTp1Tp1DV7HNEbxfGcl1otYazapTlquZQSVqlvKRQSGa/m1bkQT7OncFgCJnfGYLwtiI3ct/srMzm8zUouGVlY0VKqqNdiAW5/skNbTv78SXPI1UBsbXCiic9UqvlgW1o4c6lVHvBPJ9Xz6DbnG9j1jEmy3VVaGh+m3p91SOIZpTHlMFWmCFhmb82DZ4hmD2uZMbTuZn8lOSPmmvBq9R6c1RDamGxEgGxggG49B7sXYSRqspA0Huo7F1mpgQpgQpgQpgQpgQpgQpgQsb4opaMyHjlqLediRYz8IxzMazvWEyzVmnBHeGuPPljpRh5J/0bjUB6oZlb+8emODjMGzECyO9zH3TGHxb4XX7rX8F8QhxoFCVK3VCjL3M6vKA7nuZ6Rjj4jA5NS71Nj6Zl0GdIuklz5iD+eK647xgCkyZfJ1HrABQKawVWQWIZJAEDYNcxI3xTDYXvh0sgDfE7nhof2TsePIdo7MbuuCR8S4ai0oZjf2PMpmnotfVrUA3gW3vhqKV/WW0edG78qK7sfSMMhpxy+at4b4UD06YVqca1Zgkm5gH7RWIH7sVl6Qc15sHatf6UdogApo9tkjznh00nCq7LTAcL006mVgRyqxKuoNyYIXDsWOztLiNdL9q5kaj7qrej4JK1OxFWNOOnH5VXi+vmDkaq1qi1CHQs1izSbTpUBQO3qb4tgWw9pDo2kaHTh8lKdIQCLDUbOoon+gv0fw/81T/sL9wx6FedRGBC+N1fAzfS8/VrMkZiqXolWOpRrcHWCAI2kCT2xw+l8WcO5lcbv4+UHC9e0+CFr+AKugkVULSQFg3IMb9L9T6Y57emYy6i01zSpwDw27CZeFeL5nJZOqrDTTp06m6iaVZ3rlGad1ZlVI/SKdCSPTYd4fGHN2K2iBDACsBxEf8AWKxbY1qv/wBjYWk/UaXPl/UaXlaksrDW+XwjGLXGjYWdozK0UaQTBix6TjKR7m6gKAAVTXDUm1rEr9obEdiOojDGHnLXAtUjktNlqutFaCNQBg9J6Y9I02AVUiirMWUKYEKYEKYEKYEKYEKExgQuKVQudNNS5mLbT/aNsIYnpPD4cd93stGROdsER9Er3BoVZAk2Bj4zhVvT2CIsupX7LL/4oSrmNPtJUEbyht7yLYZb0phXbO+qzMbhuEHW4oRVRAh0tbU0rc7RI/h1GLsx0cjw1htAZpqmWHVRTAhTAhTAhTAhTAhTAhTAhTAhTAhIPGmUDUA5MeWwPwaAf4YWxTbZfJbQOo0lfBvDVesAaaVCDYM2lVJ97kah6rqx53EY6KHR7hfLUn4+9JxmHml1DdEw4XwWuWrppvRYKSKihWMTy6tIa3uiRjCbGQtax1/q8DfrV0tT0VOTVLe8FzdShQE0K3mEfoppv+2KhU9NyLnHBxDY5ZLDxXr9KTMMMkbctaqn8rKtOutGtRrKzJrC6BUBQGCfqmeIIv2kd8X/AOvZJEZI3Ai63rX/AOwCM8rHao/K18jmnUCihJMawtxY/bEFSNuhxg+PE4dp7xHhf2V24gOdXFLOP+FKqZhczlpq6UKeVVdnBU3IhjqB2IINiBY4ZwuPjfEYZe7ZuwANfTT4UvfiIniSPWvHVZ3PcM/GFL6Hlx9Hrs4mjVJKcoLErUCkxymxA6WGOtgIHsxIcSHAg94fcfst5elxiojG8d5fWqXFqqwmgKB5KprVvrNWoNzyFX2ZBvAixLBcehXPRf0zO/8Adk/xQP3QY+ZwIQWezFNaqqxAZtemTvFRrD5jHlv+SRud1ZaNr+y3gkDTlJ3XFOoDqIggGIXeQbzPrOPLlhBAOiZzty93VYfxFxOqjOlOoAtYstSmadNwRflYskkXNjIuceu6OxcrYQyhQGi4+JnLXaLHV6YIZ2MlmYmREySTeIBkzAw51jnOSBdZtIajEML2n5YZGoWoAIRFLM33xUtVCxH/AE8lNBMjt2xh1QDs1aqmuyb8K4koVUqMAwsCT7Xb49Ix3cJimvaGu3UEXqE2w8qqYEKYEKYEKYEJbxHi601JUayLT0n39fhhOXGxsOUalWa2174WFWpVD1E1ifaKFgg76INz0/fjzPSmJL295/pdJmAd4UPi19OyPCkQ6gFg9NK7+8D+OPJy4hzhR+pXZZC1pv7BE5nNoguG9wUmf4YwbEXbfVaOeGoFDUq6iEWmB+sQsWEdpEC/rhjKyOhZPkapZZnv1qvMJDW4llsyDSr0lpVBZS209IIAIHXp0x0GQzwESxOzDfTdKGWOTuvFFJfEnCs3lqRdSjr+kRJFryBAMHrj0eC/5D13ccNUpLhDH3jqEo8O5mswZa/tAypIglT6dgbY7+ExHWg63SWkDf8AVN8NrNVVqrKRCMwO5WLe8Egx7p92IJUgA8VMxmUQAu6qCYBYgCe0nASBugNJ2CsVgRIuPTEqF1gQpgQqq9dUEuwUdyYxBIG6kAnZcV9bJ9WwViLMykx/uyD88BsjRSKB7yE4HwepUel5wFYqxLmbalJIgEaFUCJESbCN8ec6Yx3VxmK9eJ+w8U7CzO8ZBpyW2q1KJD6lnQNJZUkKVGwMmw9ceKp1ijvzO69Zh4p42tGYAHhsvMpxfLIqs6rqLSdPS1jB6naBbA6CVztExJhJ3uIaTXisVn8vmjlaIai5o0nLNRZqZFUMamkqquZCkg6Xi/eMdts0BmcWvAcQADRFVV8OPgkYYCXNY5lkE3tr7lbbwmlJ6YampplVClZ9n9gAGI9BbHEx3WMeWPN3r5+K0xBygGtOGgQfi3jFIBUWQysCrwRpbvEXw30fhXnU7HcLz2NxDTpx5pfwzxHUqIw80o6wQd9XwicMT4FjHDu2D8LCPFPLT3qP1RnhSslbiFCoYFYNU1RsQadQXBvIMX7Y6fRzXRShg/TwURuD35juvqWT/Np/ZH3Y76bV2BC+Q/hC8UAVRToaKoptUGY5SfKPmnSGP2ZGr5Y52Ow8cpaXGjrWu6xmc4Ch9Fms94pTLr9VUcmop1rAhmOzCRKKLiPf645zOj3Sn/I0Ctjrt9/NYtc4aMJ13Sqp4icRNAS8MpckldxYkAXtv6d8Ou6OygEk14CvdULdCj6fExUoMKg0kkEARcibm1t8KmAslBZqsi4ZS1ZWqxdzGwO/pjpAZQrgBoRDZYSAPniubTVUDuauTLVANS03ZR1Cn93f4Y0bDI9tgaKN0VW4XmShPl9JgEE/EfyxqMFKNUDKDuq8rnMxTHKH0jeVJUCY3I292LsfiGC9a8VYtBOqPocdrXlUaPeMSOkHDcBZENXWZ8QVAOWmAe5aR9wxc9IWNApDW81fkePlwS1FrblTq++MX/7GMaP0QWAbFEZmnVzDLSVSnMJJO9toWe+EMb0rEYzlulZkZJyp3T8Lg1Fp1Z0Ks6pgMxsYMRYwIx5k4+mF7Nz8BONwveyu2Who8KzFNFp06kamLMAAIEbBgsRtNrx0m3OdiYXuL3t2TghkY0Na5E1M6KLAZjNKrGwUsiz6BSNRPu3xlkMouKO/Q/0t2NcP1O+iV8Y8SV2lMtTKkwFq1EIMz9lKopq46CGvNsMYfCRjWU+YB+7cxHstnBoH6vj+lXQ8T19N1pFlfy311BTJbSW0+WvmQ2kTBIJAJGJd0fGHbkAixQvTnZy6eiy67u3l9/2SyrxKiyVqhSmpB0M9GqPqmkcreYtMB9XrM+7DjYZWuayyRvThuPS9EoY2PsjQn4VHDKyLU8yu2tawAWpVQpOuBylhoYkfokk40mzOZljFFvAG/etfdYshcx9v1vimXF+AvUYMNYFMHy46+gHWw6+7GWD6QOHNtOp3/lE2Hc4+A2WFp+Hc75zVVZiQ8Me5idJUdItj0I6XYCHE6lL5SW1lTdeJMtqlMqTtF5PaIkXx04ulIng3olSxSrVpV6bU6hCzKspMEfEx2nDUeIimZvvwQLYbCvPk06ejkVIgL0jtHXfGrnMYNSAFFuJvivMhQW5oUDcbqgAMdz6euOfJ0rhIt3fC0DJJOZQVahRaslU1GRlmUYkBidpBtIPbDTJoZSHNd8oD3BpbSPqZhNYAGtxsFGoj+WJnxcMOshWYDjoEwPDKiqamZIp0wJ0j2m2hSb9bGMeYxf8AyB0tx4Ya8/BdbA9FSTyAHZOOGamChqIpaB9X+iFPTuIBho/ljzcjgCe9d7+f5su5iMHDEAYTZBoef7KjNcZSmEo0BT5gSbGwEXCRf2ov1PXAMO59yPvT83T8GGc52bEE5uA5/sltQ0aaElSyqQb22xqOse7Tcp8da929ITNcaqmrdH8uNwuoelhzfCMM9kjY2g5pPnX1rVLRZQzM5jgQTrp9AbRnhjjFKjVql6yqpiSfsn9oG6/70YXxeGkexuVpv825+ijGvZNCC0gkbrTZlaWaplWZGVagBamQ1wAeaLCVIMeo74TjdJhnA0QSOOnsuDPho5u60rKeIPC7LUJy6kqLkyIHoMdnCdINcypTquLiMG5rjkGiE8K8Xo0M5QqZgikqawzmwg03An4kDHYwjf8AJYNhY4c/5AvrOT49TP1agsU8pWII/wBJImJmxWMdVdFWfj//APHzP+F/xwIXwtsoKnE+KBmbT9IaVBIDcz7/AOZxdmGZK7M4bJPFuIpMa+U1VEJpqyp7JIU6fmNQMxEHphhzJDKCKy16pQOpp1RtWIOqI6ztHrhg1WqzHglvE+DU3puqIqvB0kCCGH3XwuYYnstgGuxFfZaNeWu1WWbhppHmIBH2QwYgx1gGJ9Ywg/DvH6iFvZcEx4dw6u5DMBTT1uT8D392CPAudvt+bLJ2Rvimq8rlFrOirsPq4HoAaeqPUnHQzNj7pNDhqEcLr6/uqzSrvOqSFuG1KQw7rpQHF6cVNsGy9OUWjqUVAuq5VoAMnpqMFp7X74WxGIbh6sE3yH4FIJfqlIyTByTUFJCTJgEKdtvf0Fr/AAxy5pQ8F7Iyfj+FbQmiFbnuGBFIbNh6h9mmuXqGR/ahY+NsJx4guNiOhxJc3+VqYGtGpF8r/hMODeEs+NX1b6HAiyaT6sPODKOwg+7C+I6Rw2neFjz+O7XytW4Uu3B9D/S1fhLwznKGpvMoKSNtDvHUE86iY7HrjlY7HwTUC1x9QPsU1h8KGG2lPUyjmoRVzNaR0RKaKZ7HQzgegbHOMzQ3uRj1JJ+oHwn+zms12rTwCjcsKjjcrVq1KgYf2XcgfADFO1ycKH/qAPoAVIa076onh+RorT00qNOmCLoiBRffYDGck0rn29xJ5k39UGNrTSGyWQyeWZ9CKhLFiSSWJIF5JLRHrG8DDEkk87RmJPDw+Fhnaw8lja+SP0oV8vzP571XW8ONLCnqMTqQs3wc+mO02cdR1cugygeXP0KUM4Lu6LRGR8B1VBpHMltRy1Sr9lg9OpqcqUUGSNmJ1TcnGb+lmHvZNswHHQjS7P8AC2Eeu6t4nmadCsi06tao4EeXeqbWipctcb6rmcZwsfLGS5oA5/p9uHslZRlkBaSpnuGVKgIygr0VIOqmtNBSJuZ8pqoC73IAYm84Ip2Rn/PldyJJv3Ddfels9jpBofSldwXiuZysHO5U01JCmtTKlYFg1SmpOkXu1gOuK4iCHEf/AM8lnfKbvyBP0URh8R7w9R9wtKcnQqslZQrCLMIYMD1kW+PuxyxPLGDG6/omXYdjnZglOdyGUoKyvSLBmDFmBMm2777yT7z0wyzEzykFrtvzZbQdFMlFCj9UGeH5BFJSmH5h8Bbr12n4417ViXGiaUx9CDNThSaZPMa6MUdItdbX9J7nqffhSQU+3psYVsDsjxpwSnPcSokOK1FRJB5z7RHTVFxFvhhuNsgosd7cFd/Q8TwDmu90M/FaNGooo0lLOpgKp1kxEKbco7+h63xr1csrDndoPb+1fD9Dwx6nR1+GyX5bhNSqTVztSoiK3KsmSTsAepsLbbY0diGRjJAASeK6j5Q3uQAEnlt6pjxjilSlSpUsrTVmZh9TVYljTuWd2DAoJ+0xvBF5jGWHgjkc587iBzHPkNNfRcXECTrbYbdx5BF5vK00pu9Y6swWBc0xZbHTSWfsqCY95O5xj1pe4NjFMG1/JPiUxg2SB9jjzQGSoO5Bey9vT1xZ7mtFN3XRlkYwU3daPg9SlUJUKvKO3T/nhKYPYLvdczENkYLJOqxvifL5SnXAUupdrJGoKTaEBB8sXnkI3semOxhJcRJHZANDU7X58/W1fD4HM3M4+Wv0XuU4dWpVGqJoNgGV5UNAtqqrDORO76zc4h87JGBj78CNa9DoPSlq7DRx6xHU89T77+4KeZHxcnmKrg0dQ06XiCe6vMN7jcDGOK6HmhZn3G4IXOhMOIBa098HUHQ/nl7JZ+F6jSbh1SoFTUHQK43NxN+vUekY16Ckk7UGEmqOiRxOHawZqor69kaSmnTJUE6EvHYSPkSY9+PaJNF4EL87HKv+NOJsCyH6Q0Wsw1vuCL/DG0TXEEtOv180niiNLTxTaTbv6YdBNWUgd9EE/EkMin9YZgwQFBNoLm29oEn0xXOOGq0EZG+iHFKs1QK4Ip9dDaRtO862vb7P9nGTQ4OyhtN8NPhWLhuN/FZ/NsQ7QIXUdGwCi8WAt6ACdtycc6d1PJ48PBaDXzQ5pVqukGobdTPfosyvxM+gxg6etSSfVGZjTsi+IpW1aatSo6jTcHv2C6QTB2OLNxhmHeOnkoDq2AH56pc+YYto5yki7TqA9xaNsXLrN5zX5wV+F2tFwjwtVrEqvlRe5G46SAJE452K6SbDepPx9VMTHymgflNs1wustSnRK001gAaUIQwYi4mfQ4ThxoMTnNc4jiL/AJpTPh5GSBjqvnw90Q/CmoZi4dk0iSgJk+4G/URYC2MBiBNFoQD419woMJjfR1HgtNluIU00tRUsxPMqIzECPtEwEvv2+GOY+F7rEhrkSQPbmnmyNbRYPYH8CZcS42tMKWV9JkezHxkjbfC0OELzQIv3W8k+UXRVWX4ualMFabsv2mIsOvvaB2xMmFyvNkDwUR4k1bQfNOKVcHSZksJ+GFSyr8FuHWuqqgCL37emKt0KubISWtwTzQXdm2kAbntJ6k4ebichpoSboM+pKB4BnigKU6L1Xm8WVf7TtyjeYBJ7A41xEQeQ57g0fXyG/wBvFGGBa3ZM/wAT1Kp15hwP9lQlV6WerapUv/YUg3XC/aWRioh6u1PoNh8nxTGTW1bw7hq0tIVFBAgR9kfsgAKvuAxSWcyCyTX1+6o2OjfFSnwt9Zc1nlo1BQBt6xbfpGIdiG5coYPW1AhOay4+lIh10g6RqawksZPxxjns66BNMibxKTZrI0zzqGoux5no2vvLIQabmRElSexGG2Tv/S6nAcHfY7j0K1GHFnKaKDo16xqlXFOuQLmWpSLkcpLIzCN5QY0LYsti2+zvnQj5WxZiI4w5tEeWqJHEqShRoagv2i6FgP8AzE1IN+rYzMDydCHeRr4NH4WYmO8t37Ial9CQF6eapqHNyXEEjoO3uxcjEuOV0Z08E27EvcB1g04LLcc4vRzVdafmT5FZSahCsjKabg+WpBDw7Rpv3x1sNhpMNFnr9Q21BBsb8tEk6QS9xooA/nggqGYajmUGUp1iioiOzKpkJT0gqzBWRrQQCFI1GL41eBLCevc0GyQATxN61YI+VvDhckgIYXDiTsfK61+F03Dc/WD+bUL85ZRfUomQvmG0Rb2Z9RjPr8JGRkbWlHl7fz6Lo4Zj4rEkgAPIajwv+PVNlytRVKpQgIpuJJdr7sTLEW5j/DCwka54c53HjwH0A8FdzYY4nBjtT7/hSBctnaWVVtFY1Gu+tau6qp0tr1EkmeYaUsbiwL5dhpJSLaANqLffSvmyuVBipI2NZGLPkfvfxQRzVMyKg1u6ZcV1BqKhE0yHFkZdRAOnUw1C4MxYZZMPlOUAuynQnj5g15bFaumnkPdabB4DSlv/AA4lJWIp1VqBtrQ3uFrj444GJzuHeFKca6Vwt7SPojOIZbLl5ekrMIgnER9YG0HEBc8YyWMZWuNJf4qyZqZUmgADciOhPoNzjTCuEcw6zUJ7o7Ef5bcd1h1zCtSHnhRqEMrRcj0OPYdHY2PDtfG7M4cK139dFXpfoebETtlw9DmbrVZ3xbSnKlaNV3SVJpe1BkCVbeI6GfQiIxnhHNdiiclb0dtPEbK+Ngmiwf8AlIJ0/AeXmv0Pl+MUERVZ4KImqxhZWZJAgCBJOwtMSMdtedXZ8RZUb1lB7GfujAhY7x17dL/zf/sOGsNxSOM4LKVqCuIYBhMwdvl1wyQDukwSNkEnCqfmisCSZmLRsRb5/uxkIWZs4Vs5qkZmwdB0sEIvqIkCLmR1EY0dsqtq9VjeG8JDOoarpU3JiZncGLgegj1x5ySVxvI3MeQTIks1stNmVyikUKNQ6wBqY0YU9tIN1G94Pvxzg3FNOeZtchevqpkayqab8aSjMMBcTpFh6xhpmuiWTTwvRp1TUFULpbq4vIEWM2t93wwpjnPjALCbHJMwBpNOWmyD0EIgMGUslN7AQBY6gQDBmZ3nHLlErh56kfxumozGD8ArXrS1EBtLWDSYkH0G2/UY5Lu7ZbYXSGtA0UQ9MiSCZPb+RxRhsaqxCHq06mn85B3EL9+LjJeyrTq3Up+cbFU23JsfgMQRHwtFv2KX+a3mBLoh3UERy/o9gThihkvcrGzmrYJllcsTq8y97SZgR3xg5+watQ3mrs0o0NqMLF+kDFGXnFbq7qpJ+H8RpZjKq9GrrD8oa6wVMGxAgCO3rhqWCSGYtkbVa1ust2UCiBWagp8x00IJLsY0KNy3YQN8Z5RMe6DZ4c1LczBR2R2YzdNKb1GYaFQ1CRfkUSSALmw6YwZA978gGpNeq1Lhuq8txGk4LKTAIEspWSVDiJA1WYXE9R0xaSGSI5SPkHw4Ib3tlFzgclVho3uLfDGbmEC3Lbq8upXei0GL7wMUvXRRethcVKqUxBgdh1PuGLAOcrBrnpXmnLOQaYA6NF/32PukYYYKbYKaYMrbDlw/CWpgCkWIJjSSALzPT5YsJg424KwxTXkl+nilOc4HlUqs9R1TluyuBVBveAIYdNJkHthqPFTlga0Ei9iLCt35mjI05uYGnr/KzmX4rmaNQkBaqhgsuAJssFXDBWDBhBIRpsEJBGOk/CwyNGtWL0+4Oor1H/yCo6eUtySNynmB+D1seRTzLceSs1QafJqpEKHOlwQJsVDIwMjS6gkQetkZcGYg0g5mnw2+SCPEEowrnvOVzdPf+VmfE1bOGrTanJ8saxDxqYsJAAEOQikQYHP3x0cEMM2Nwfx0220+NeS2xEDnPBibo3U8L129vJdUeIcQp6yGqERUhQFBXTUUIQSpmUJMQZC7TgdDgnUNOGuuumvHmqSNmcScmhutBprp8eaFNXiT8zGoWNNhpKjSSKhExsHKQw6E29Ma5cC0UK3315fS1DOuZ3qN14c9z40iBwvMko70nNiAzgSy/SqBBZdg/lBz7hNsQ2fDhrmtcB5XvlOx5XSXllxEjwRrWnpfFV0Kmd84tTLIDUWGIQsqE1A0coUgQhmD7W5xDm4TIA6joeep0rjfPimusxMjckgIFjgPG+Hktpw7iWfbKCq9GnUzGheXbUYlgQLAxO2ORLHhmzljHkM57pVsEJy57BrXlfyndGsdCvBph1GtJBKE/PCpAJLbutjzSkrRBJ3dRaVcS4TlRCvqJaXFQgECJne4tjWOaYat4aUuxBip5BmbVDStkn8F8NVeJ0HokimpdSCCJHlVIa+98ej6OnJlDX7mytulnnshDt9Pqvp2X4JQIV9EMyrqIJGqJMEDcEsZ79cehXkUyGXT9BfkMCF888ej6yjePztu/wBYfuw1h+KSxnBZvDSRUAjbAhB8SzBQDk1KZ1GCQB6gX7+mF8RI9je63MrNFpbksy5BRStNmgowQaTp3EiAZ/n6YWw05dbLF+G3kr0NyqKfHEy1N9aB8xUlSGkwfUiwjpEzYC0442Jw008/fNAfn5yTEI30XvDKrFQ1emQjiEOwBBE8sSoF97nGUrQDUZ1G/wDazeGhbLwrwd6f1vlpVVoamwqQSe2k226Ha+ONjsS2TuWWniK+4TeGhc3vVY4arY0URtI8vSOxAi426g44xLhfetdIAGtEVlqYCgQBA6d+sfHGT3EkklXDaFUrdNsQbIU3quXgiMQ11KaQZ1o1rjthjuuGqz1GyozA1urAcw3BuPl39cXacraOyo4W6wmdBpUd+vvwu8arUbJd4ny3mZaqvmeVqQrriQpbl1Eek4awNiZpDcxu650qSVl1KyS+FEMpVfTTFRqq066K2r6hqBIYEBtleIkR6hsdd+PcKdGMxoAlpIrvB1EEeYu6Pws2i99Ety3CsvmWUDOK/m0Tl0nLurHXlxpYhiJWaLVFYi8QGsMaHETQtJMRFHMe8CNHajz1ogeymgeKcZjwcjVADmKCvURtISlDWy5oFEOv8wNWvy+/W+Fh0mchIYaBF2dP1ZrOn6uF8uCnJqq+KeBqjqQtdCrVNZmnsQlBAwYNIK+STGx1XHKMVZ0wwOssN1W/i47V4/HitGRcymXBfCaZSv54YEkVw8JBbzaq1FkzfQBp+J22wriukjiIuqIr9Na7UKPDirsYS6/NO6mZIix/hHuHXHODLTAYhs7TIVnQ/WQdE2Gq8A3mJ9cbREFwa/8ATx8vBWLnZSGo8cApZmglTzXYtoqK77LpIcDyhpVbiDs24nHuoei8KyItjFWP1bnXxP20XJMjs1lZviPEK1WlopXrOs+WogeWSQtRmP5oMLgNJJBADQY8p2aKKVxJ7jTWbmRwA4/lkLqYeaOMtLhZ38vND8F8LCkD531laqOZm2U9ltO03JMx0xTEY7rDUejR8+addjJXEuzaDgNB+flI3LeHWRCg0wzSQLcvbV1t78YvxQc6zeyl2Oa5wdroPnyQ/FuFUPKA1DkJhogL6BxBUjuIxeDESh+nHhz9FVrusfmkb80fPms5wym7PDVB5ZIh3BDxfnBiCu0AgEi87T0J8jRt3uQ28vPnXsmo5Zf1sGZnC9/SuHml2S8NZpEDur1NdZIpqCdSLmA5djJA+rUxEWa/o47HQFxaCBTTryJbVDjuuWesIu6IOo157mz9Am2WyufbTqSrTRcxSbTpUsEOsOp5QGCkJJA6zJGFXOwbbogktPPfSuOnFYmedzrJKE4nmeJNScuCKmoABVEU7VCfsQyGEAgkgmS2LxR4EPGU6eJ328dDv+y1gknbsPz22/LSpKOeSouoOodpZyo0BDTBtex8zULfHfDDzhCw5SDQ243f7LrQYmaSUNcNL104Zf3TzJZ5qNRUZ2LapTUI3/RIEGNiNx1whJCJGFzQK4190zJ1UhLNj9R4flrfZLOpVBUgJUIiJkG147kY45jyG9wuBiIHNGmoVlElCFenI2DRNu3uxZzQ7UFJNe5uiCoZFqfEsu4url1PpFKoQAOgt+/HZ6BkDpg07i10JpmvwTmcQR9VqKfGKKKA7EFVXVKtABWdRMQFgXbYdTj2S4a6PiDKixrID2NiPhgQvgPGsxWq5/iVHUzas1oUM5hU1uzgG+kECLDqMaxO/wBBuUtPQIceFrjIUc8jU1JOkAAzDAlSVMneCgBBEb3k43aJAl3GI2VTlM/m6gYI5Yr5WsjyzpJ8zWEKggiQljJj3ziA552+ys5kY3HPmiK2ZzsmJ/NHSeTSz6FIZeol5EGR+7Elz/ylUCL58Uw4YmlqgqDU6MdB0gEoVBHsgLM6h0NsQzq2vINZvLUhZvo1l9Ulo16bVXdE9kewVYsYmTFwIuIt/Lj4wtcaaMo8+PurEOoLnOcRapUZmQppIJQgiB05YkfKL4WZC1rMoN3xQ5pu1pct4kNUBVZXdtQCBuZJMltNiLW+frjnPwIYSToBx5+q3zy1qFrOFeImBZSu32R0tAAWLDuccqbBjR1/nmmosUdqT/IJKS0h2ALXIIvIAnHOlvNQ2CehNCzureH8KaszVxWempJQBY5kQwGEggEvrOoC6sPQj1mA6HhdhmdaNf1e/DyWL5DmNL3IP7dNm1PRcoxm5gAqx9SjKT6zjz/S2CGGxBa3QHUeX8LaN9tXNPOKS+poAbSNS6fSxPtX6jCz8LK0NIF2L0Ob3rb1VusYdNq5/ZX/AEca9QnaDex+G0+vrjIOJGVT4ogjFSNVCzfizMPpKIbf6SIkKdpG8Eg39Mei/wCPRQHEZptD/pvqfPa/ApPHOeI6Z6+SI4PnfpFF1KhSJUdRBEA/D/O+E+l8EcBiR3s16/PFaYabrmXVJNR8CLTo0EpVdNSmvNVcFyxFCpRWFdjpVTULCn7IuIucT/2+Z7y9vdOwuq1B3A3033WvV0qMv4A0gfWoDNe607oK9NUJpktKOrKWB/aNhi7umWnZp/1475TeumxGijqk28NcHp5Si1HVTqMWkqghbIqfmyxiQtxt95RxuKdiJBILHj63vQW8cLgNRoUbxGmx0tqICmd7CPQe0cKxkait03CQLaAlNbOO7mLIL6sMNjDRrum2xNY2zvyTDhQlbPr7g3IxjLodRSWn0OopIeK1hTqOqmqNQLDmZUCuamoShBIL6qjzPQC7Ljv4LE4l0TafQbppufO/Ye/ArnzNawmxdpz4boAZYHQ1Mu2tmb22a3MYnYACJhQABYY5WNkHXEXYGgHAfnzuqtuQWm9TkWWflF+aPfvhOs50Gvgrat4rMV/EmYZqjZdEagqjTUAZpiZabKRsAFLtaSvQdJuCgaAJTTjw0Hpz96HiqgucaalGR4qKrvUzb0vo1Kma2mRzNJBGhTLwQCZMSyjRJ5W34YRtDYAc7jlvXT1O3131rfR8hOjuG+q0HD+KUswi1RSHlGHVyBcEEwTsCD++xxypsO+FxYXd7ZPtByBzH6nzTGlVo1AAhNNlsBt+7YjC5a9mrtQqOZJGbd3gfVJeOVGFUh2IISQR1UW3neT6Y6GCi60BjBua46ei2D444ut4N3H7WkqVNLFuYkrF2sPWIIkY9U3/AI66gC8cz3T7XY0XJm/5FnblYyvG/wCFeUYCmzMWkixJIj16R3GOXip4nF8EMbWhu5Ipx8r1H18UzgYHWJpXucTwB0F+X9IHO5dXVg43JbfYzMiNiDeRhGKQscC1elLGvpp/n+0R4S4jpqKtXSWnSKmoBGJ2k/Zf0+1uOoBjcPmaXR+1ajy5j6cVz8bmYMkh04Gt/A+K3xzlMg86llOkqrgkP+gY6+mOR1LxrRrfbhzXGFXQKwH4Vc/Uo5N1U1KZ1IUcVLk6oMEAFeX1747nQdOxIcOR4ImwwbB1jXXrqF9Sy/B6LojOuokU2v3QSvyJPv2NrY9kucmIytP9Bf7owIX5tztuLcQe8JmiTa0F2Ez3/wA9MAFEP5JTFbBN+OZkikDTqBTqUnpqW/KG0nSTG8dI64d61r22xwPklI266hAjjlQEjyiEFPVDDnP1eudMjVzcpUDuZG2J6w8lp1Q5q6jm6lWiD5Y16np8tlggrMSbEHuR64VxUPXxgZdb35KpAY7QqvP0KweFQKuy6TZuwItBEsficRiGP6xpa3bYqA4IFmUEVAaiMxIrLT5dUdDuQTeY6mcc3EPdI4tc1vhx1Vw+tN15W4hkSxasleo8C75iAYgBQQCzQLS3bCwhxQFRloHg3+h7JlrmnVwJTbhPBsnnkqGg1ahUQSV1CqsnaSFVw07QR6bYVmxOJwrh1mVwPhlP3C0DYnfoBBC0PhzM5hKeirTQVFuHJln7SDed432v68/FxxOfmYdDw5Ijea21Wq4TVYprctqJkL3mwxy5mgOyt25puFzstu3V2WyjaGSm1TLiCPLDakggiNJ9gRf6sph2PpjE4egHZ2+I++/uterY7wKiRQpUKRJ3CEogRTaCSuygm8DrbCccbsQ+R4rYnUkn05nz81Zzgyvz3VmZ4dT1ozLqVDIv7Bt8xaTPUe/FcPjpoWvYx1ZhR8f5WkkbJqLh3hsmRYTJPT/J/wA9sKAgqtFdrUB2M4taggjdVfRl6Ad/iZJPxJPzOLZieKlVZXKBLKABewHe/wB+JkkdIbebPioADRoqczxKktta7kHmgjv9+MhC48EyzDyHWj7IpQJnpjMHVZEmqQf0OjTd6iois1y/c+vwAvjZ0j3ANskDgthLI9oYSSBwQNdPMli2mkphVB9uSOY/GYGNG9zQCyfhMNPVjKBbj8LjhkIrtmdCKzALqIAkmAt+smPuxaQF7g2Kya4KuLlYKyFJ+PeI9AzFHK6qVemxA1Kv1wUK1QUpkawjSAw6gwQZHQwuA1ZJL3mnl/re2bbS96SLpXP04/my9yXEKdSmlfNsAXpKKNNT5jspOouAqhiW+rnlEFMTJG5hMUIOhOY/pAO1amtNeKh8Qea38tUZlWzDA/R18hATqNZg7GD0pKdKyLyW94wu7qQQJDmPhoPc6/Hqo7MY+JCT5DN5bO0lqAV82TfTVlaalTswAWisE/ZVmNt4w69k+EkLQWx+Ion0u3e5AHgq5mOb3hfunpy9N2X6VUWo0alpFR5Kkfo05Ooi3M8xEgLOEw5zQepbQ4u/29Tw8hXjaqXg7lW/TqTELUVGVTI5QdJ2sDIFrWxn1b26tJ18d1mJheqS5/iWXo1ilGoyO2kPFMGiTUkJrp6hflYak0mAAxiMOxwTSxgyNBGta97Tej9jfgpEoZq0rvhHHGqhqy0/MpERqpKy6yROryWuwgbAlgNhjKfBBhDC6nciQfkbfA8U4zGBwAdw4/srq9BK2ladVWldchgyxvIuSBe1rYpFLLhnF1FpGnIp9r4ZWf5Ghw5LPZzMKlSCri5VbWJAkiJsev8Ak49BgulsS2nPdnFbE0fO6VMR0BBNH/iprjrep+LVmZzlM0wAKkAix5bsP/V8Nsc6eSbETGSQizy5BdLo/A9kbkZX1/pBmuTUKp7Kjmadj29+K5KbbtzsF0hoO8nXAOBtmF1lzSFoKAAkdUcXR1I6EEbHphafFiB2UDN537jYgrjdLFppmt+apr8Hos/ll3kGKXm0kKAiwMRKCRY0RSj546rcPiez9oblIq3BrjfPyJHHMXLzYxEHWCN4I13/AD9ghvwn0s1+K3+k+SdLUwrIG1Hmi+pm6ddRJwn0O6E40GK9QdDX2A+iaxGVrMrTY9v3X17J5+ktNFZ1BCoCCepFvuPyOPZLnoj8Y0f1tP8Avj+eBC+X+NuHUKWYDJSC+eKzVnA9orUsWPuLY3gOpB2SeL4JB5PKppORsRcnUoFlEnbr88W6oMYTBQJ18Ck81nvK7K5gOoMiY5h2PUEdL4YY8OCqRSuZupxdQqXzAjl5j0A69f8AJxm6QZbbr5KwbzSziVam1OpKkFQSG9kE9wTHXv1wjNLHJHb2UeFjj6WtGsN0DaTcM4jmVVqmXASmTEhFLmxu0hhG5O/S+2ONNDC4hsup8zX2TLXFh0N/ROKOb4s4oVfPFNHYqjVCsEgH2itMxN/jO18KGPAtL2ZLIGtX8WVsJHmnOOh2K0jcGz9VadbzmavTJJUoFhtRkKdtMQN4N9pjHPGKwsZMeSmnjd+/ipdBNIOsadRwP28Fq8g+YKh6tOn5gBAAYi/rawxyZOoDsrHGvL+f2T0Ylq3gX5q1MzWWFZA1RpMCyIP2nN9+w+GLmKF4L2upo51mcfBo/fTmrZnCgRZPLYeqnEcmj6fsnUCSBEwRymTJkxEdYxGDxToC5zRehGvC+K0laZG5XO4g1zS3P1a1BmKsCgYMU6sGIWO+/bvhvozDwYp3VSCiQadexGvl7q+OkLYmys3Bo+KbVKqmmjAMoMETYqegI99oGOW+IxyuZYNaaag+RVoHF/e8EwyyQO2IYs3myunaO9zFgT92LBhJ0VLUM9sVIKkUqc1lKbiHUESDfuL4gEs1BWkcr2G2lZjxIa/l1/LLMxASkq2u3rtYYbwnVZ259tyulhzGMunibR2UpBKSJWJLAAkbyYvYTIBnGbhmeXMGiTnxTRI5zdFfpFRRpUXIPoI++CMUd3DRVIZbGYlZrxllRVFMrUC5qi+tD5gQQRFRC1yg8vUdQuCARjp9HOLMwc3uOFHS/I+OvBYTStLw1vBLOFcH+mVKrHyfOBplquktdbL5ZYBklVH1jHU2kMqqCGLk0/ZmNGuXWhdb73Wh8hoLok7IcRfd41+cT6/CbVUbLnQvkIJkuqF3J7yz7xaWJ7mcJANm7xzHwuh8DbypUdjBEKQlWvlzd6fndJrtrO24B5V2iEAF9sbNjl2acv8A66fz7kpN2N1vfzTHgmcptpV0Gmdt9I6BeoA7YwxMbm6g/wA+aiGUP0cE+znCaLBQFuJKnpbCUeJkYSL30KdMDXNWXr5aoCQBPux0GvYRquc5jwdErXwu9XM+e4YaTTPKgkeWWIGr2lB1XjcRhvt7Y4urbXHc8/hTG1+xCP4ZwN8r5pHmHzKiHXamoItJQAQ17sJn92MJcU2fKDWgOm59+XgrkOaKo1zRnBuHUadbPFKaeZUdCyREjQrSLGFLEmerTtbGOMme+KEEmgDr617hdPCMp2YmvEKnjtFlVatSmFaGtI5TFoADAn1i+M8O8EljTp+eS72FIcSxrrH55FZSvmqipBQtAJknmEwLiN5NrY6bY2udoa+i6oAGoKvyGTanQcOo1HnIUgswN9rESLXjGcsgfICDptrsFiHjNY8U+8PBnQAwHVgNGqIX0gmDhHE013geNJPFkNdfAjeuKO4rQ8nMI9Q6lJ1AD7MGQvuBI/fj0PRkxxfRsmHwzA1wABOnevc+ZA/leJxIEeJEkhJB+E/RMtnlRKiCpSZyGRxuVRmv7iAbY5HRmDlwfSQikq6OxsbJwyNljzN2TX8n6dQK7M0kUzHLHKCB9neDGreIvj2iXRx4Jlv1FP8AuD+WBCxHjxQXpg7EVQf8Q4aw+oKRxm4WQoSyMuoagWWQPZPQdNgRjZuoq0od1zUpAMD5mkgAtAEtFrzNr/dfEFrR3ia5n91PoiQQY+f/ABxZzWSNo6hVBIOirq07gqqyARJ6Aj+YFsTVbBSDzQfEcutegRqABgydlKm/Y9xikjesZVqzSWuQGQzIV1yxVDTLKWNiBcQykXEgCxtvtOPN47DOY4vvWtK5fRbA7XxW+4HkRTNWhV5Ub2Fk6dLTICydPz+OPM4mbNlkZqRvz90/AzKXMd6JtwRWSnFQFio5TvKwI5pjqcJ4khzrb6prDAgU73R3klhFo5TG8EGflI/dhcPLdt0zpeuoXTV1IbSJsSWERNh93X0xUAmgVYtLBmPsst4l4ulJ6GqtFRKksB0VvS8SBjr4TDOe19N7pGnmuXiJWhzddQU5y+e1O4UatEGOsuNVp7W+M458kOVgJ4/ZdKORsjiOGiNLqeRzvdT39PeD/DGFULC1AI7zPVG0373OKh1LFzV2rTebY0tVIrRUZzNhFLSLDrirSXOoLSKLOaWPPiHNV30UqaCGhnMkQeoQwW36SBjodlhYM0jj5fzquycFBA3M9x8v5XXGvEIylNdTLVrG1uWLbwBbtjTC4E4h5oZW+689jccxmkY34WsLxzxVWqc4OhbQq7COve5vfHfw/R8cYynU+K4r5nyO5eAQvBfE1amdQc2Ycl7/ALIUXk7WvjXEYKJ4oj1Q10jHDKmtfg1WtWpB2Z6jqajCxZQzcqzsBytygwIUyTBCrcTHFE4tFAGh41uf5+E7LwyiyVuaPD3y9KERUd4ZyoE6oAuepgCW3MY4b5xM+3GwNrWxbI1nis3mQ9Qm/MDfaf3CMdBhawDkuc/M4+KsymTC87MIFjPbFJJS7uNCsyMDvEq/K5tJJWLYzkifQzK7JG3ojm8WMqxaR1xkOj8xtanHECkRkfGGX0jzFYN+yLH19MVk6NlvunRWZj46726a5bxBQdbMFJ6NhZ+FlYdQmGYmNw3VHF86hXR5qX+zv8DG3uxMMTgc2UqJpGkVmCyee483mozGHpyEqKIkHdXX7SH9GR3EEA460WDBjIA0O4P1HIpLtpa4XwXfE/FSOEdstVNTzEUlOdFUxqeYPKBPtKrTG2+MYujXNJbnFUd9DfAf0SF18P0mA0hvHh/KZ5bJUqhrPRq0XFQypGl9twYaTfoevbCj3vZlbI0ivMfZdVuOa5rd9PFD/k9VRWqpBrk7M50EFiYM7ETi/a2PIY79PkLWwxcZdl/1VTU1o5imfNUSdLrNhqiSDbaI/liQS+IjL4grfMZYj3dtkdx7MebSQiZSQWmbNabdJXf1HfHU/wCNuEU72OdWYaeY/teX6YwzmtD64+yc+EMlUpmnrI0k6lW5Imm156e7DBxmGxHSjeqabAcHE8a+vnaWgjkZEcx0PBazK5umEQF1BhVuw3IBj3x0x6BCMwIXwmvxmvW4hn6dV9SUKzLSWFGlS7kiQAT8Z2w1h+KSxnBeUMyKh1DUFWbmwa3Y3ta/vxsHZjY2CUIrRD18rTkxJdm9o7BlhgJiBttHTGMsMb7B46fdSCUVSRxCgLAF27xsAJmfU42DSKAVSQiAL7/592NFVLczl2ZmVQdLHm1GFFh7IF5NiSLYXe0kkDY739loDoqkoUVnTTdpEHmgXMabsDv0wuIYHO0YTXgQPS6Hsp7yoyzVq3VvLUkKutlAgx8TFt8JOwXWvPVta3xy7+v1Vy6hRKZ+H/E1Sk3lZkt5SQfYvpBtJj2Z9LxjkY7odxJdEynfmqaixDhTSe6t7keO06oJVp0tAgbkiRee3fHlpsJJFWYbrtYaRk95OG9oirmGpAB4LuwAAsDcfLln5YzazMdNgmRG2SyNgF818T8Jq1cxV+sA5ogyTYDc/wAMe86IwfWYVrwa9F5XE02Y3qhOHvnsm3mIwq3uATcQblDvudpONcZ0M2VtVf1URzZXW00tjkuJpnUXQSrJsJWdhMiZ3x5CfCuwzjm2Pn+y9B0d0iG2wttOsjWqQFMMehBtYfce46zjnva27C6EzIz3tl5muNGjDVBppG2okSp927AjtJEHfpePCiYUz9XLn+y507xh3DNq08eS9zOU+kcytyESL7yLWxQOMOjhqnsPimNbbaKTcY4kmTBo0AHruNrW9Segk9/vx1Oj8BLjnhxGi53SXSRd3b/hfL/EFPNqdVQSOrLLD4mLf8sexGCMIqvZcSPI43eqA4eHrE07sTMD16kk4gROc7u7qz2huq2nhrhi5XMpWqFSiUnZjp9gqBJXuTMA79OuFOmcK8YcNadXED88FphJAZNdhqbTDg3GzNbMGBVrOVCyJAso0jso0rPdT3xxsThdGxD9LRv+/nurmY2ZOegTziPHZ5VIMDp+/CMWE4lWkxXALJnOla2ud7HHW6kOiyrnZyH2rcxmioN5B2xVkTXHyUlxCCyOa0hvXG8sWalRrqWY8XcVLMKayADLN3YXAB9N/fHbD+DgDRmKdw0f+xRHhzidV1OuGC21Tf4jr78VxELGnRZYmNrDonH0k4WyBK2vFzLDY4ksBRatbONAvcXB/wCOKCIKcxTrg3iDQyisoYWhiL/Pr8cI4nBZgTGfRMw4nKe9qnnFON5CpapRp1e0oG+ci3wwjDg8Ww21xb6p92NiqqtVDK5EmKaJTkf6KUqqf2GUAk+n34nPiRq4k+eo9QVduJbs0/uh8tkFoZevlqeqtUpkMjNdnFZmI19CwbV77Hc2maR0sjJnd0HQjll5ea7PRktPyF2gWk4bm/Ly9NyiraIiDIkQPjP+TjlTR55S0G1tNGZJS0EpV+EjxLVyuTNTLv5dcMpVoDQCdJsQRsTjo9AxVjAfArnYiIiMu4Wt1lOFagHZpDikSsbimCQJJP2iCYgW2uSfdLnrr8l8p+qH95v6sCF8Tyv/AGpxX/xB/wDk+GsNxSWM4JwcNJFV1VaAEIEEbi0dsQb4KRXFdCZPbpgULhMuqlmVeZtz3/z/AD74gNANhTZOhXVSmD7xsYmDESPniSLQCh8xVAADjWy820CVvIn59f4HCeZkTLk/CrNB4KnhealbhEUtpRV6nrHf4DocGHlL25iKHBBF7I2vSDAggH3+lx+/GksYkYWnioa6iCiuC5+nSXMVKo0VvOZ6Y1QralhdPT5yRvjxHSPRmJD2Nq2VRO67GExjYmPrc8Oarz/F3qIjU11VRuxkD2w0KxJLAgEHaca4ToOZxJIpvC9/b6KJuknOjyXV7gDTTZVUWLS5EF2LH4n+UY9ZgoOogbHyC5Ury55JXeGlmqKuWBOpeV7Q62Ntpj2h6G2F8Rhop2lrxau15adE64Dxeq9KGIVqTaXneN9Qtt/CMfPukej+onLa3XocBi4zGRLw2THiWc4e9IrUZdJWbHvex2kdO2E4I8YyTM0cVlM/DubSzlPi5y9IpkKpq6iW01EunT84LSYEC/XHch6LkxslzMquIOh9EiJhC2o3aHmNlRlaREs5mo93bue09h0x7HC4ZmHjDGBIPcXGyrjhhVQ6ZOmhLJTQNe4UAmbkTE3OKFoaCQNVbMToSs9x+uJKip5hUE1HUHSTYrTUE2VYnVElo/Qx59k0k7i+a2/+LeX9pxzWsprTqUlrSPLVvMV0RWULHNzGoWOpSAAwnfqBgGtkVROv04KQTvpS0uTzQ8tWLFiQDJEEyNyBYHCD4zmqkq40SpXzCkW3OJawgqhK4zVQQFHQYsxpu0FDUxfeMaFQra3CqNYKtUmAZsY6bT2xn18kerFtDJkOi9OQytFSKSsCe7TPrgbLPIbeR7IlkD1xQCzzYu660WKaUFygHO1Qnsqj7y38MKOOIJ7oHqf4WrRF/sT7IKvXSeRTp9TfG7GPrvHVZmr0QjRjUKF2KlgIFjv1904itbQn/hcJUqEVriJk7iB0OOfjszGWxNYYNc+nLUcbzaZeotXUSr0/LqaReNxUEbkSwIF+aRtB5WGidOwxgag2PuF2hiGROFqcDy9J6cUqhak7cmrdW3kNN572/djLFF7H98URvS6cePE4zgURofFZ/wDCuQOHVVYDWHT3nmEn3Ye6EvtYI2orDGWYrGy+w8Prr5Scy2VAbixIEA+p7Y9ouSi5wIXynxPwOhQzD1aSkPmGqPVJYmWFRgCATA36Yaw3FI4zglWGkkpgQpgQpgQq6tSNI6kx/En5DFS6qUgWlPFs7ScKobVB1csQbRGueXe5vHvKg4TtbIACtWRu4q3gtEnU7JpIJVZEQu50r9lSe9zEnoBpG2uFIlIGgKMr5sA6VBd/0R09WOyj33PQHFy7gsw2xZ2RGoTFpiY9O+LKtL3AhTAhTAhTAhc1KYO43EfDtOM5ImSCngHzUgkbLillUX2UUe4DpizWNbsEFxKtAxZQuXcC5IHvOIJpFL12ABJIAFyTsB3nEoAtBjMO3P7FJQTexe3r7C/vPoN6ZjvwWmUDTj9Etzempli1OkFHmJrbqWqsoInr1t2J63x5R0hOJLnu3sgeATDQXagbJPx7J5hKjllqlraCrgpsLMuraZmRtjbDyxPaMpHjoig2g6vHmmQKlYIuNj/PGfeDtNkqqRiyhQnAhC8R1eWwQSxsItE2mekC84vHWayrx1m1QlBq4AWDyh566oI0gMe4O/pjR2Q6rV3VnXnX8octmDDEPqXWAdIvIQiRAG8iYG3TfF/8Y08leohp5fdXO9cHlU3ckwBBEqO07SZkbdcVph3KrUZ3PBEZJquo+ZsQegEEMQBPqsHFHhtd1ZvDK7qOxksl4GxNIUp3P3Yg6IRWUzJpNI32IxlJGJBRUtcWnRaLIefoDHS6mF0EyIbqJEAz8RbHOkdE1+lgjW/JNx9ZV7jkmvCKtPLV6mXuEQBtp0uU1mIlmVxrZeupKo6qMK4mN+JibMNz8i69xoD4EeK7EJEbaWg4nwKhnvLpZhddJiDysRqGlmEMLxIGKdBksxob52FtM7/EQE2HAC5Wp5umQkABrBVI31+1DG/s3MqSSce5XPRR8L5T9V/63/qwIWL/AAh5Qu9FlqqjJ5pCuYVwahkTvMbWIvhabEywvbkYXDjlBNLGeNrm2XAHkeKzGQWvXMU1pruOZ5kjoIAE37/diMT06yDdhSUWGdIaCpoZqoanleUzOCVhYuVmSJO3v9+GG9MQZA9+gVOqJdlG6t+lgag/IVJUgm8iJt6TfDkOMiljEt0DtdKrmEGl3lq4dZHcj5GD8J7xhhjw8W3ZVIpA55mZvLBl72WwVGtLtuNrAXMW2JGT2ZnC9x+arVmgvgq6yU8rTWEDsWUdBsfkoAmAOpA3N7GmBAJkdvSHfO5mpyqpEkA6baQe7HYAX21mdktiMzjsrhjG6n8/PbzTChwikghfMHWRVe5O5PNvi4YAsjK47/QLj8TIKnmq9VahXTq1auXeIYERODqxdqetNZSBSvIrrsUqDsZQ/MagT8Bie8FXuHw+UNmONBGpq9KouswzMBpQdy4JW5jr8sVMlEWFYRWCQU0BnGiyUwIXFSqqxqYCdpMTiC4DcopLTxtQzCBCsRM7x/u/xwlJjmscWlpPlX8K+Tmh34/qYJTC6msJJifXaI+OKjGukIbG33/i/qrdXxRI0Uues+upF7+z1OkbKo6sYsMMtYG955s/mwUAF2g2VaZsVqwQg6QNWkjtENU9SSCtPcDmN4AteZ1K+XI2/wA9P3TTMUA6lG2YQf8AnjRzQ4UViDRsLO5jUuSqUosK2uZuRTdacR6mqDP7Jx5Z8TRjL5Cvf+k/EDkPmF7knqVFUM2o6bk9bbxjN4YwkgUk3kucV39CbEda1Voq/wCgMAIE2xn14JU5CqWyRm9hjQSitFFJpkOHUdJZ226d8JzTy5qaFsyNhFuKzHiGkXrKKMqulr6mgGVg2sTvY23x0sMSI+/qVLXMAJrilyZmqpChWMu0kqdi5FjHQXvAiN8MFrDr+bKxYw63w+ylPN1h5akEyeYlTvqgiwtbY7X9MBYzUqCyPU/dOSJGFksuSuJtCrcxiQpCm2JUqxGxUhVpaLgXFUVGR945W7drY5uLwznODm+qZhmDQQVpfxcMzSWoz6Kq3DqBqgQRqB/RZVYHuinvPNGIOHeWAW3kft8j1XTiJeyydVV4A4lWGc+juBHmMSAZWn9SeVL2QxqUdA8dMdvCwRmeOYb0fXz8RsSqGd5OXgvqWT/Np/ZH3Y7ylXYEL4Tn/EFetn87Tqc1PL1nSmFUSql2PQS2GcOatJYsXSV5rPU6tRqbq9JVCsKroVkgmVBYCNxeb3+MzMZLbXaeNful+rIbY18ETwtqSN5iZrUbwQ6GJ+Ha15ws7ozCvbldqPP9lIdIw20UfVV8U4tRpyxqGo9R1BCPqc/tFQZIHbEnAYRjQ0N8tTp8qzRK8klEVMxUZYoId/bqSgubkAjUTudo9+HGNDWhsYoBZ0AbefZdZfK1VEAok3YiXYnuWaBPvU4uAQoc5p8VfSySg6jLsPtMZI9w2X4AYkNCqXk6IjFlVTAhTAhTAhTAhCNkdN6R8s9gJQ+9NviIPriuXkr570dqhs1xdqRprUpMNbhS4M0xJAkv032IH8cVL63Cu2IOsg/uu8vWSjWbzlLIwIlpKgEzY9D0gHoMee6Xw87z3Sa4fsrxPAOosLridXJOpGWoPqBiVkr8bQLetsIYTC44u7+o8laYwkdwUltHgSaTUrnQVOoQwGlQBuY3mbg9selhwYa237+axDjs1F5Th4dzVcG8EBvabT7LP2jcJ0Nzzey21lmypc+hlCZ0aSqAFEAf5knqSeuLgUsiSdSrBiVCyFErrKOxUytNu169Jpj/AHPkcebna5jnacz8FORuoFp2Kb5TIMW9x3GOdJOANVg1hJWx4bwhEQNVIjfT1P8ALHEmxDnupq6cWHDW25N6S5Qp0Hcdfl1wqTNmTA6mki47VyyKVpGWm9hHwO+HsK2d7rek8Q6Jopiw1dyCYOO8wAhcxUzjRCrcHEhCrbFgrK5BbFSqr3piEITNNjRqu1eeabHE0il2tQHb5YilFInKZkqZGMpGBwpGy0OR46tNSw1Gp0JO38DjnS4MyOrgt458gsbqvinFamVyozlBtGZp8pfQCtRajdZG41GO18MYJxGKyf68PDRNwOBZ4r6zS4Q7w8qNXksPTQCC0aYJIaINxvqsAPQLZE/k8n67Mf4pwIXxTK/9qcV/8Qf/AJPhrDcUljOCc4aSK4amDuAfeMFIsr1VA2Ee7AhJuP0K5ek9ESaYdgJgFpQBT711/LGUgcSCFvC5gBDuKDyuWzdLRTTVoDvLGDP1gI1TJ0lJ2j7sVAeNArudG7UrhcrmWqa3ViZpg6gkDTW1HRHQJcE3xGV5Nn81U5owKH35K3KrnF8pZeAza2YKZ+s62nSU2IiL9gMSM4pVd1Rsq2kM4ApLOx8uozLCCXEBEnTa0me/yxPf/KUHqvpzVJbPlLFgQKpEqksQUKA26gsLRt3xH+RW/wAN+3NWvUzuqrIaJhQoWw1iGUkGYSZBmTtGJuRVqLReZds9NMtqsKQZYSDLMKhPUQuk2OAdZxUnqta8ea9zlCuteq9FCzFDDOBykKICNquCfskbyZwEOzEhQ0sLQHH88VyXzn1Yhjzc0hLqXAKsIGyEmRE9sRb9FNRa/wApuMgF/NM1P0W6/wBw2H+7GNctbaLHPf6tV4i1lmFpNJkkEpJ7xDffg1CDlPP6qLl2dg1WIW6opkT+kxIGojoIgb3MEFE7ozACmozFlRTAhVZh2gBFLOx0qB3P/KcLYrEtw8RkdwVmMLjQV1Dgao6K1PzKtSqmqqY0awrOUWOwS57DHiZukXzufITQAOnsLK9COjWxQBzz3zsOQWo4V4fVUswY3Ddp7DvjjzYwvdqKVGYMxCjuludyNQkhdh2wxFK0auS0kTjoEo4tw5qQ5jLEWvt/PD2HnDzQFBKTQlm+6RplmNrzh8yNCVDSVeOFnrjPtI4K/VlDVspGNWyWqEUg2WMbA2oVWi+LWptelfXBahV+aQbjE0CppV5hCxCjckAT3ONIm2aVmIdiRY2IsR2xYto0ValTOBWV1Or0xUhVIReVcn1xm4KjhSa+KsqV4Q7dGNPsQefodwRNxhLCyB2Ny8gV0MMwhlr9AcPceUlxZVBvsYFsehTCKwIXyLxZ4N15hquTzCZV6tWp52tajGo/5wcpUhIRuljqA3gYs17m7Kj42v8A1BB0vwacXZQy8RokMAQfL3BuD7GL9c/mqdnj5Lc8O8FItKmtVRUqBFDuKrgMwF2ChYEm8YOufzUdmi5fVLPFfhmmtB0pMMtWIBSqzVHUQyyIKQSRaN74OufzR2aLl9Vlct+DritSdHEqJgwfq+v9zvI+B7YOufzU9nj5LWeF/AVWlTYZ2omYctKsrMkLA5YC3vJn1wdc/mo7NFy+qZ5zwzlaSF3pQqiSRVqGALkmF2Awdc/mjs0XL6r59+Q/EKlVlpcSojnYKhpm0SdMlLwOvWDg65/NT2ePknfh78HOfp11bNZqnXowZpqChJix1BZsb4OufzR2ePktZ+R1D9V/77/04Oufz+ijs0XL5KwnibwzVqVQ2UzlPLUtIXQ6O51hnB5jTmTpIC/snB1z+ans8fJVr+DHjBEjiNGD/s//AOMHXP5o7PHyW/8AyOofqv8A33/pwdc/n9FHZouXyVnfF/hWaZTK1BlqqEVHc+ZUBpwwI06CNypkfon1wdc/mjs0XL6rO5b8HPFagJTiVEgGD9X1/ueo+eDrn81PZ4+S2Xh3wK1OiFzZWvWkzUWoyAibDSFiwwdc/mo7NFy+qIz/AIXy6gLo0u8qjebUIDQYnlj1v2wdc/mjs0XL6rAZLwDxOr+b4nRbf/REbGDunf7weowdc/mp7PHyWl8L/g8zdKoxztenmUKwqrKaWkXkLe0iMHXP5qOzx8vqtGfCtCnFTyoKSwPnOYsRMab2JxhiGDEM6uXUe30pXZExhzNGqxPHeAZ3M1j9H4jSp0dSGnSZCxQ1afVzTmWBY32DRhJvReFbeVm/if3TYxEgdnvXyCN4V4J43SemH4jSakrqWQUwCyzLKG0SCRIn1xm7ofBONlnyf3UPxEjzbjqt1+KbEaRB6eYf/wBeI/6bBf8Ah/8Ap37qnWOWH8b8CerpXLZlMsyuVqFwz6iQsC9OBEzPrjZnRuFZ+lvyf3Wbmh26TZT8G3FioZOI0YPXyv5pIxd2Aw7t2/J/dVEbRsFuOF+DQtGmuYC1aoWHqCoyhj30hbe7FR0dhh/r8n90FjSgfEfhPLikyKBSrOrCm5qVG0kKTq06bxGx3sNzi4wUA2b8n91UwMPBYbK/gx4hV1BOIUSVjUPLYETNiCljY26RjTs8fJR2ePktR4X/AAXPTFT6c6ZknToKu9PTEzOkXm3ywdRHy+qg4aLl8lN854G4fTQu9GFG5+kVfuAnB2ePl8lHZouXyf3WDzv4Mc1UzFRaWdpUwaj6KTI8qvtBdRTmhI5usH1xIhYOCkYeMcEw4J+CHNpXpvmczSrUlMtTGpS1jEMFkQ0H4Ys2NrTYCnqI+S2GZ/BzkXYs2XBJ3P0ioJ+QGLPAebcjqWclhvFH4PaNVkbJV6eWTQ2oMatTVpfQWBZTAmw/SuRIvioY0cFPVM5If/oV4h/32j/cP9ODq28kdSzkt5lfwaZNVUNQBaBqIzFUSYuY6XxUwsPBVOHjPD6qcU8M5E0votRB5cqzU/OqEmZC3C6p1CYB6dsZMwULJOta3vc7P0ulq0Brco2Tb8RLWlhWsGpGEAiaJkTqncG0QNmuTOGlKK/JbK/oN/iP9waMCESnBKAIJTUVYsGYljLTNzcjmNjbAhMAMCF7gQgs1wynUfW2qYAHMYEMGBAmAdQBnrAmYwIV+UyqU0CIoVVAAA7AAC+5sAJPbAhXYEIfO5RaqhWmAQ1mIuDImNxPQ2wIXGT4dTpSUWCTMkyb9idsCEXgQocCEvpcFoqwbSSbnmJMk6rkEwTzsP8AeOBCYYEKYEIHOcJp1SWfVMRZ2FpVogHYlRI6xHUyIRiIBsI6/HvgQusCENnMilWBUGoAzpmx946/HAhe5PJU6QimoUSTb1JY/vJt64EIjAhcVU1Ai4nsYPzwIQeT4PRpEFE2ECSTFlFpNidCyfTAhH4EKYEJfV4NRZ9bAlpBksehBAiYgED/AJYEI9VAEAQBsBgQvcCEHnuF0apBqICw2bYixFmF/tH43wIV2Wyy0xCiO53JO8k7kydzgQrsCEPn8jTrIUqoHUzYjuCJHYwSJHfAheZTIpTkqCSWZiWJYy28E3A2EbAAAWAwIROBC5dAQQRIIgg9R2wIQNDgmXQhlpICNV4/SOoj3SbDp0wITDAhTAhLM7wGhVYuycxmWBg3XSfiUJWe3wwITClSVRCgAdgIwIXeBC//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pic>
        <p:nvPicPr>
          <p:cNvPr id="146" name="Google Shape;146;p18" descr="http://sp.lyellcollection.org/content/340/1/485/F1.large.jpg"/>
          <p:cNvPicPr preferRelativeResize="0"/>
          <p:nvPr/>
        </p:nvPicPr>
        <p:blipFill rotWithShape="1">
          <a:blip r:embed="rId3">
            <a:alphaModFix/>
          </a:blip>
          <a:srcRect/>
          <a:stretch/>
        </p:blipFill>
        <p:spPr>
          <a:xfrm>
            <a:off x="583406" y="1827213"/>
            <a:ext cx="4876800" cy="2621280"/>
          </a:xfrm>
          <a:prstGeom prst="rect">
            <a:avLst/>
          </a:prstGeom>
          <a:noFill/>
          <a:ln>
            <a:noFill/>
          </a:ln>
        </p:spPr>
      </p:pic>
      <p:pic>
        <p:nvPicPr>
          <p:cNvPr id="147" name="Google Shape;147;p18" descr="http://b.static.trunity.net/images/230025/780x430/scale/"/>
          <p:cNvPicPr preferRelativeResize="0"/>
          <p:nvPr/>
        </p:nvPicPr>
        <p:blipFill rotWithShape="1">
          <a:blip r:embed="rId4">
            <a:alphaModFix/>
          </a:blip>
          <a:srcRect/>
          <a:stretch/>
        </p:blipFill>
        <p:spPr>
          <a:xfrm>
            <a:off x="4774406" y="4570412"/>
            <a:ext cx="5047678" cy="2782694"/>
          </a:xfrm>
          <a:prstGeom prst="rect">
            <a:avLst/>
          </a:prstGeom>
          <a:noFill/>
          <a:ln>
            <a:noFill/>
          </a:ln>
        </p:spPr>
      </p:pic>
      <p:pic>
        <p:nvPicPr>
          <p:cNvPr id="148" name="Google Shape;148;p18" descr="https://c1.staticflickr.com/3/2497/4158154519_dceddeb333.jpg"/>
          <p:cNvPicPr preferRelativeResize="0"/>
          <p:nvPr/>
        </p:nvPicPr>
        <p:blipFill rotWithShape="1">
          <a:blip r:embed="rId5">
            <a:alphaModFix/>
          </a:blip>
          <a:srcRect/>
          <a:stretch/>
        </p:blipFill>
        <p:spPr>
          <a:xfrm>
            <a:off x="5536406" y="1827212"/>
            <a:ext cx="3962400" cy="2638959"/>
          </a:xfrm>
          <a:prstGeom prst="rect">
            <a:avLst/>
          </a:prstGeom>
          <a:noFill/>
          <a:ln>
            <a:noFill/>
          </a:ln>
        </p:spPr>
      </p:pic>
      <p:pic>
        <p:nvPicPr>
          <p:cNvPr id="149" name="Google Shape;149;p18" descr="http://earthobservatory.nasa.gov/images/imagerecords/8000/8817/BlackSea_AMO_2008156_lrg.jpg"/>
          <p:cNvPicPr preferRelativeResize="0"/>
          <p:nvPr/>
        </p:nvPicPr>
        <p:blipFill rotWithShape="1">
          <a:blip r:embed="rId6">
            <a:alphaModFix/>
          </a:blip>
          <a:srcRect/>
          <a:stretch/>
        </p:blipFill>
        <p:spPr>
          <a:xfrm>
            <a:off x="888206" y="4570412"/>
            <a:ext cx="3657600" cy="274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0070C0"/>
              </a:buClr>
              <a:buSzPts val="2790"/>
              <a:buFont typeface="Verdana"/>
              <a:buNone/>
            </a:pPr>
            <a:r>
              <a:rPr lang="en-US" sz="2790" b="1">
                <a:solidFill>
                  <a:srgbClr val="0070C0"/>
                </a:solidFill>
                <a:latin typeface="Verdana"/>
                <a:ea typeface="Verdana"/>
                <a:cs typeface="Verdana"/>
                <a:sym typeface="Verdana"/>
              </a:rPr>
              <a:t>PHYSICAL GEOGRAPHY OF THE NORTHEAST</a:t>
            </a:r>
            <a:br>
              <a:rPr lang="en-US" sz="3600">
                <a:solidFill>
                  <a:srgbClr val="0070C0"/>
                </a:solidFill>
                <a:latin typeface="Verdana"/>
                <a:ea typeface="Verdana"/>
                <a:cs typeface="Verdana"/>
                <a:sym typeface="Verdana"/>
              </a:rPr>
            </a:br>
            <a:endParaRPr sz="3600"/>
          </a:p>
        </p:txBody>
      </p:sp>
      <p:sp>
        <p:nvSpPr>
          <p:cNvPr id="155" name="Google Shape;155;p19"/>
          <p:cNvSpPr txBox="1">
            <a:spLocks noGrp="1"/>
          </p:cNvSpPr>
          <p:nvPr>
            <p:ph type="body" idx="1"/>
          </p:nvPr>
        </p:nvSpPr>
        <p:spPr>
          <a:xfrm>
            <a:off x="278606" y="1293812"/>
            <a:ext cx="9650492" cy="4343400"/>
          </a:xfrm>
          <a:prstGeom prst="rect">
            <a:avLst/>
          </a:prstGeom>
          <a:noFill/>
          <a:ln>
            <a:noFill/>
          </a:ln>
        </p:spPr>
        <p:txBody>
          <a:bodyPr spcFirstLastPara="1" wrap="square" lIns="101550" tIns="50775" rIns="101550" bIns="50775" anchor="t" anchorCtr="0">
            <a:noAutofit/>
          </a:bodyPr>
          <a:lstStyle/>
          <a:p>
            <a:pPr marL="457200" lvl="1" indent="0" algn="l" rtl="0">
              <a:lnSpc>
                <a:spcPct val="110000"/>
              </a:lnSpc>
              <a:spcBef>
                <a:spcPts val="0"/>
              </a:spcBef>
              <a:spcAft>
                <a:spcPts val="0"/>
              </a:spcAft>
              <a:buClr>
                <a:schemeClr val="dk1"/>
              </a:buClr>
              <a:buSzPts val="1540"/>
              <a:buNone/>
            </a:pPr>
            <a:r>
              <a:rPr lang="en-US" sz="2200" b="1">
                <a:solidFill>
                  <a:schemeClr val="dk1"/>
                </a:solidFill>
                <a:latin typeface="Verdana"/>
                <a:ea typeface="Verdana"/>
                <a:cs typeface="Verdana"/>
                <a:sym typeface="Verdana"/>
              </a:rPr>
              <a:t>Landforms</a:t>
            </a:r>
            <a:endParaRPr/>
          </a:p>
          <a:p>
            <a:pPr marL="825269" lvl="1" indent="-317411" algn="l" rtl="0">
              <a:lnSpc>
                <a:spcPct val="11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The </a:t>
            </a:r>
            <a:r>
              <a:rPr lang="en-US" sz="2200" b="1">
                <a:solidFill>
                  <a:schemeClr val="dk1"/>
                </a:solidFill>
                <a:latin typeface="Verdana"/>
                <a:ea typeface="Verdana"/>
                <a:cs typeface="Verdana"/>
                <a:sym typeface="Verdana"/>
              </a:rPr>
              <a:t>Northeast</a:t>
            </a:r>
            <a:r>
              <a:rPr lang="en-US" sz="2200">
                <a:solidFill>
                  <a:schemeClr val="dk1"/>
                </a:solidFill>
                <a:latin typeface="Verdana"/>
                <a:ea typeface="Verdana"/>
                <a:cs typeface="Verdana"/>
                <a:sym typeface="Verdana"/>
              </a:rPr>
              <a:t> is a </a:t>
            </a:r>
            <a:r>
              <a:rPr lang="en-US" sz="2200" b="1">
                <a:solidFill>
                  <a:schemeClr val="dk1"/>
                </a:solidFill>
                <a:latin typeface="Verdana"/>
                <a:ea typeface="Verdana"/>
                <a:cs typeface="Verdana"/>
                <a:sym typeface="Verdana"/>
              </a:rPr>
              <a:t>mountainous</a:t>
            </a:r>
            <a:r>
              <a:rPr lang="en-US" sz="2200">
                <a:solidFill>
                  <a:schemeClr val="dk1"/>
                </a:solidFill>
                <a:latin typeface="Verdana"/>
                <a:ea typeface="Verdana"/>
                <a:cs typeface="Verdana"/>
                <a:sym typeface="Verdana"/>
              </a:rPr>
              <a:t> area where several </a:t>
            </a:r>
            <a:r>
              <a:rPr lang="en-US" sz="2200" b="1">
                <a:solidFill>
                  <a:schemeClr val="dk1"/>
                </a:solidFill>
                <a:latin typeface="Verdana"/>
                <a:ea typeface="Verdana"/>
                <a:cs typeface="Verdana"/>
                <a:sym typeface="Verdana"/>
              </a:rPr>
              <a:t>tectonic plates converge</a:t>
            </a:r>
            <a:r>
              <a:rPr lang="en-US" sz="2200">
                <a:solidFill>
                  <a:schemeClr val="dk1"/>
                </a:solidFill>
                <a:latin typeface="Verdana"/>
                <a:ea typeface="Verdana"/>
                <a:cs typeface="Verdana"/>
                <a:sym typeface="Verdana"/>
              </a:rPr>
              <a:t>. </a:t>
            </a:r>
            <a:endParaRPr/>
          </a:p>
          <a:p>
            <a:pPr marL="825269" lvl="1" indent="-317411" algn="l" rtl="0">
              <a:lnSpc>
                <a:spcPct val="11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Many fault lines run through the subregion, including the </a:t>
            </a:r>
            <a:r>
              <a:rPr lang="en-US" sz="2200" b="1">
                <a:solidFill>
                  <a:schemeClr val="dk1"/>
                </a:solidFill>
                <a:latin typeface="Verdana"/>
                <a:ea typeface="Verdana"/>
                <a:cs typeface="Verdana"/>
                <a:sym typeface="Verdana"/>
              </a:rPr>
              <a:t>North Anatolian Fault</a:t>
            </a:r>
            <a:r>
              <a:rPr lang="en-US" sz="2200">
                <a:solidFill>
                  <a:schemeClr val="dk1"/>
                </a:solidFill>
                <a:latin typeface="Verdana"/>
                <a:ea typeface="Verdana"/>
                <a:cs typeface="Verdana"/>
                <a:sym typeface="Verdana"/>
              </a:rPr>
              <a:t>, one of the most </a:t>
            </a:r>
            <a:r>
              <a:rPr lang="en-US" sz="2200" b="1">
                <a:solidFill>
                  <a:schemeClr val="dk1"/>
                </a:solidFill>
                <a:latin typeface="Verdana"/>
                <a:ea typeface="Verdana"/>
                <a:cs typeface="Verdana"/>
                <a:sym typeface="Verdana"/>
              </a:rPr>
              <a:t>active producers </a:t>
            </a:r>
            <a:r>
              <a:rPr lang="en-US" sz="2200">
                <a:solidFill>
                  <a:schemeClr val="dk1"/>
                </a:solidFill>
                <a:latin typeface="Verdana"/>
                <a:ea typeface="Verdana"/>
                <a:cs typeface="Verdana"/>
                <a:sym typeface="Verdana"/>
              </a:rPr>
              <a:t>of </a:t>
            </a:r>
            <a:r>
              <a:rPr lang="en-US" sz="2200" b="1">
                <a:solidFill>
                  <a:schemeClr val="dk1"/>
                </a:solidFill>
                <a:latin typeface="Verdana"/>
                <a:ea typeface="Verdana"/>
                <a:cs typeface="Verdana"/>
                <a:sym typeface="Verdana"/>
              </a:rPr>
              <a:t>earthquakes </a:t>
            </a:r>
            <a:r>
              <a:rPr lang="en-US" sz="2200">
                <a:solidFill>
                  <a:schemeClr val="dk1"/>
                </a:solidFill>
                <a:latin typeface="Verdana"/>
                <a:ea typeface="Verdana"/>
                <a:cs typeface="Verdana"/>
                <a:sym typeface="Verdana"/>
              </a:rPr>
              <a:t>in the world. </a:t>
            </a:r>
            <a:endParaRPr/>
          </a:p>
          <a:p>
            <a:pPr marL="380893" lvl="0" indent="-220873" algn="l" rtl="0">
              <a:spcBef>
                <a:spcPts val="720"/>
              </a:spcBef>
              <a:spcAft>
                <a:spcPts val="0"/>
              </a:spcAft>
              <a:buSzPts val="2520"/>
              <a:buNone/>
            </a:pPr>
            <a:endParaRPr/>
          </a:p>
        </p:txBody>
      </p:sp>
      <p:sp>
        <p:nvSpPr>
          <p:cNvPr id="156" name="Google Shape;156;p19" descr="data:image/jpeg;base64,/9j/4AAQSkZJRgABAQAAAQABAAD/2wCEAAkGBxQSEhUUExQWFhUXGBYbGBgWGBggIRcgHx8dHB4eHB0cHiggHh0lHh0fIjEhKikrLi4uHB8zODMsNygtLisBCgoKBQUFDgUFDisZExkrKysrKysrKysrKysrKysrKysrKysrKysrKysrKysrKysrKysrKysrKysrKysrKysrK//AABEIAJcBTQMBIgACEQEDEQH/xAAcAAABBQEBAQAAAAAAAAAAAAAFAAIDBAYHAQj/xABOEAACAQIFAQQECgUJBgYDAQABAgMEEQAFEiExEwYiQVEUMmFxBxYjQlJTgZGU0xUzNHKzJDVzdJKTobGyQ1RiosHSY4KD0dTwhKOkCP/EABQBAQAAAAAAAAAAAAAAAAAAAAD/xAAUEQEAAAAAAAAAAAAAAAAAAAAA/9oADAMBAAIRAxEAPwAzkOVLURvLLLUljPUjaqqFFlmkUABZAAAABsMEJOzERBAlqwbHcVdTce0XkI+8Y87G/sx/p6v+PLg5gBeQ9m4XeSKV6hmjRH1rWVi3DlwAymY2PcPeBsfIYkpaHJ5XVI64u7GyqmZzksfIAT3Jwa7J0qineXSBJKZDIwAFypZbKRe6Cx0773J5JxzL4GKSQx0zfoqCSPW59OLw61sTwp+U7p7owHS/iPS/SqvxtX+bhfEel+lVfjav83GFq+3lauT1NWHXrR1rQqdC2CAqLEWsTvzg3DneYT5xVUsUsSU1M9M7llGrQUDMim3zrnvHjSLHfAH/AIj0v0qr8bV/m4a/YmlAJL1QAFyTW1e3/wC3GIynt1U/pCmUVJqqWoleIn0QxRqRe3RlJvJY838vbte7Odq6qWvqIaqoELKZxHRNTW1qoOl0mPrmwuRwQCRtwB/KOzdBVRLNBNUyRtezLW1ljYkHmW/Ixc+I9L9Kq/G1f5uMBlHaiX9E0PTqFpZpmqAsdNRLK0ml2HycK2VQOSbb3xuPgx7Qy19Css4HVV5I3IFtRU86fA2tced8BP8AEel+lVfjav8ANwviPS/SqvxtX+bjS4WAzXxHpfpVX42r/NwviPS/SqvxtX+bjS4WAzXxHpfpVX42r/NwE7TfBzAyGVGqneJdSxtUzsGtuwF2LhmHd2PlseD0DDJiQO6ATt6xsPb4HwwHL4uxdEwDL1SpAIIqaixB4I+Uw/4k0nlN+JqPzMaUULiWe0ZCdUlAAbbqpYja27lm2vuTve4Enoj/AEG+44DL/Eul/wDH/E1H5mPfibTf+P8Aiaj8zGmWmc8KT9mGyQsvII9//wB9o+8YDOfE+m86j8VUfmY9+KFN51H4qp/MwfwsAA+KNP51H4qp/Mx78Uqf6VR+KqfzMHsQtUDXoUF5CL6EFzbzP0V9psL7c4AR8U6f6VT+KqfzML4qQfSqfxdT+ZjRU+VTyetaBdudLP7bBSUX2Elvd52/i6RxUSH99Yj92lVwGT+K0H06n8XU/mY9+K8P06r8XVfmY1J7Pv4VBt43jTV9hFlA96nEVV2W6iPrk1SaGERtpEbHhxYltQIG9+L7bm4Zz4sw/WVX4uq/MxUzTJo4lBD1RJZV/a6w2v42VyT7gMGqeoVV0sSjIO8sjd5bbd4nkbevuDyCcNkaOaynV4Op76arfORttQFxupI3HmMBmYoqcRmSR6lFCxsbVtSbalLHmUXtbwF/ZiarpKdBq6lXoEmhnNXVWuNQIX5W5IZdNrbnYXwbkyOBl0lTaxU2dwSCNJBIa5uDv584kOUxG4K3VmLFSzFbm+o6Sbb6iTtuScAFq8pjR4wWqVV+WesqwAbqAmzkBjfa5FyLC99oAlGVdhNVEIASRWVHB1WP63/hO3Ps3F9LJQIwQHWQlrDW9jaxGrfvbgc3v44hbJoioWzaQSVAkkGm4ZSFs2w0sRYbWPsFgqL2chIBElVY7j+WVX5mHfFqL6yq/GVX5mC6IAABwAAPsw7ABvi1F9ZVfjKr8zC+LUX1lV+MqvzMGcLAApezsQMZ6lVbqRKR6ZVbh2CfWX21X28QMaX4j0v0qr8bV/m4iyWm68wk3MUV7c2eTaxH0ggB8xqb6SbarAZr4j0v0qr8bV/m4zVTS+i100MUk3T6FM9nnlezM9QCQZGJFwq/djpWOddp/wCc5f6rS/xKnAR9jf2Y/wBPV/x5cFquYopIF22CjbvMxCqN9t2IH24E9jh/Jv8A1qr+PJiftE8oSPoqS5ljCsrAFDfukagQQzWQ3ts554IbHIaJ4qSGGUqXSJEYpfSSFC92+9sZTIvgvipGiMVdXhI3VxF11EbWOqzIqAFT4jxucbzCwHPa/wCCKklM956pY5nMnSSQBEcm5cKVILWutzewJ9ltNRdl4o6qqqgXZ6pY1kViNICLpGkAAi45uTgtVylEZlQuQNlW1z7r7YlBwGGyv4L6eB4GWoqmWmlMkEbOpSO5JKgaOCTcnn283uUnYKNalamWpqp3jEoiEzqRF1AQ2mygnY2FyQBbyFtdgZNn0CzLB1AZGOmy76Ta4D29UnwB3OAzMfwYU6RUqRT1MbUnV6cqOgciUkupOi3iQCADY4M9n+zC0FM1PSyNu7OGms2ksQSNgLiw2vv7cFFzAGZ4QDdEVydrbkgDzvtfAel7UM6avR273q2dbD2SatLIwNwQFa1uTgNJhYxC5zVxtqLCQfJrKCq6I3kYBNGmz2BNiDe4KkkbnFiOoqFdnE+otpurpdBYn1FDApcG3J4B3N7hr8LGa+M7RRlp4SdIJdoWUiw8QHKnjkb/AG40uAWB3aKmaWlqI0GpnikVRtuSpAG+3OL0sqqCzEKo3JJAA95OOd5p8IkzTFaCCKaIEgSySaVnKrqdYLbuRYi4BGxO+APTU1UZka0rKlSzX6irqRkmAUqGI0KxjF+SNytwSRr1FUoZZpHgv1THdoxv0oii6iz6rS9Tk+G4CEDAOTt5mCRNPLThAiCR0DwnQrbrrjbTLqt4XXcHFTNO2ZleEV+XysiLMJAyNo7xXQ7AKV0gKRffcnjAaqSSoHW6JZWYztctHoIMXcCi9w/V0m5HGq5tYYmklklnMjAhNMyoGKXUN6IQLKTyySH7N7XGI+wlLRVNDCY1juqKr9IlGQ2DaWZNLcEeNjg6ezcXBaUr9EyNY+wn1iPtwAvDJpQg1MbAW/xNgABuSSbAeOC0vZxP9lJJH7L6l91nuQPIKRbDYcgGpTLKX0kMECqoJUggnljYgHkDbfywFGmy6aW5IaGMDkgGR/3V3CD94E890cnQZbRxxIFjWwO5uDdieS19yx8Sd8TzSqgLMQqjkkgAe8nGWzftrRFXiirLykEA0qdd1PmFRXF/ftgNZjBdsfhPgy+ZY2VZlYcwzRlkI5Dxkgr7DffAdcuNRu1BmdaSdjX1Cwxn3xBgAPZ0jg9QZFXBdES0OXR+VNH1X+9lSMH26WwFrs727Ss9SjrkG3ekgAU+5wxXGsGMqexRb9ZmGYt52qAgP90i2Hsx6ewsP+8148/5bUb+w97AaWWnRiCyqxU3UkA6T5i/GKGfUDSqjR21xsSFY2DAggi+9jY3B9luDgQex8sfepsxrI28BM4nT3FZQWt7mBw1s3zGmP8AKaRaqMX+VoidQ98EhuT+67e7fYPKemqJASkQUC20xKEnfUAArbDYX4NzbYXNeKuQnQSFkuQY2IDAjYi1/wDEbEWI2wdyXtRS1RKxSjqKbNE4KSKfbG4DD32tgpVUySKUkVXU8hgCD9hwGSiqEYsqsrFTZgCCVPkR4Ylxn8zpUlr6V0ulPFUPSroZl6hENRJKxYG7BZAFFz6yy/SxbpCvQNTK87pPIfRKdWCtItrR95QH7+kzE6gFRt9lOAuSV0asVLrqHKg3K+0gbgcbnzHnjxq9FOlz022OmTumx4Nm8DxfzuOQRgjlfaCGKgpp3j6KzLHoiiV3JLjUAqqupjpux7t7AnwwXoK2CrTXGUlVWI43RgNwQRdWAPBsd8BmVrEbSEIkZr6VjIYtbY23tYeJJAHicEaPI3lBM5aNTxErLci2/UYC4N9rI3h6xvYaBIFUswUBmtqIAu1thc+OJMAyKJVAVQFA4AAAH2DD8LEJq01iPWus7hbi/wB3OAmxzjtX/Ocv9Vpf4lTjo+Ob9r/5yk/qtN/EqcB72P8A2Yf0tT/HkwYkjDAqwBB2IPjgP2Q/Zh/S1P8AGkwZIwFjs7m3ynQaUSAqTG17sNNrozX7xtuCe8QrXva+NNjks9WtLUrI4YtTRjoEoW1xhT1gpOxcRC2xDErzZ7Y6lVo7KOm4Q6lJJW9xfcW8CeL4CxhYWFgK9VWJHp1sAWJCAkXcgFrKPE2BNh5YxWXQFenPHpWT5RxcKRaVuo0ZIF7cAMN+6DvuDrc9yaKriMUy3U2IINmRh6ro3KsDuCMcvy6X9Ey1EFfJubyxTkm08Y7ulUGyOmw6aje4sCN8BtPjePliKdtcS2bvLuwXUN/WMfhrAvcMNI0nGdgqJI3kl7jxySamVEKsjOQTr1NqLbqANO4Kju2uVntRHDpl6kyFyWGiGSQDZNWpVW4BVVBDEDk2uLh/ZyvpqkP0ZGlTRGul0cBY7NpXvqNY3YX3NrA8YAmtLE7rNZWbSNLc2HIK+XPIxBm2dxU9g5LSN6kUalpH/dQb/bx7cUZsxeoBjoGQBW0STlSVisP9kLaZGHHNlI3vjPU+RRtMIHhZ3L6paiaOUM4Gr1ZhINV0A2FlBcAA2Ngu9rM2qUOgtBDE7aNO8k0iEG7LHt7BosTvyLYdVZvWyQB1aWBSTGjTSMZqh1OkrFTxsO9qHiwtvcWwYjy+joAZVijiuQNYXvEngajc7+/BrsxkK0qmqq5I2mKC8jBVWFfWYKx41MzMx8bgcKMBkouwcsuk1i1VUyd4LUTroB5AsrsGNyRsBsDccXEZ9lgkqeolkNkCATzK0Z0hdLU8S9RWN9FkvbYkHcY6Me2XXOnL6eSrPHV/VwDw/WuO/wD+RWwlyvNG77V0Eb/VpTa0X2amcO3v7vuwHN8qJgqlqJaKpgUrIZJR6XKkjbBTYCwFmcnUnJ23G0tdTQQaKuWqrFVorO0cxDObFxGjT6Rpvchd29g3ON4kGdpI7a6CVWVAoPWjCEartpCuSWuL9+3dFrb48q6SZFeWvzKOFitkEaxJFFwdQE2oyPta5PBNgOcBiKqHs8saNI00rO0YHVknVk1sCWGoqoCklmt5t54s0NXlcjGKhjzSpK2H8nlqgq+ABZ5UCi3BNhtti7LmNM8U1q2rr5XTQWu8cW5BITpBI7nTvpJNri4BOD3ZnNWiXpQ5W0EAHcCWBLeOoaQo2+dqYnACcuos7icGnCiIg3izCpExHFiGij1KfZrcb4NnIswncSTVNPAwGm9JCS+nm3UmZgN/EJjQZdVzux6lP0ktsTIrEnbay8bX8cEcBloOwNHcNOJKtx86rkaX/kb5MfYoxpKamSNdMaKijwUAD7hiXCwCxBW1iQoXkYKo8T/kPEn2DE+Kma0CzxPE3DDnyPgR7jgHZdWiaMSKrKDe2oWJHgbeR5xZwCj7MRqBoeSJ7DU0TFQx89O67+WCOW00qAiSXq790lQpA8jbn34C5gV2gyuSdPkKh6eYA6JFsw9zxtdXX7LjwI3uVwsBx1cwq5alqPNsriq5FQukkIVXZFIBaNnYBt2GysjDyxNkfaSeiBpxNE4LMyR5gammmXUdkSSbqRuF2AsfvvjrLRAkEgErexI4uLG3ltthlVSpKpSRFdTyrqCD7wdsBzHOZY3paamnp6qiiidGMujroyaWSQdaBmszrIwMhA9YnE9XCammqK6nqxJUrDKkMVGY5EiQiywhWQtckKXeytfyVQMbWgyiloEleGIRIe84TVbu33CDZeT6oHtwEgyqgzJmkNOqOp7ssbiOY87kxEOPtO+Ar09BNUThqWSOOOgX0eDqxl0kkChZmsroRpAEQYHY9YeONBPn2maSPShEarqPU0sWIvpVCLHlNy49cfaJruzMlPFJJDmNcmhGazvHMNgTxMjG/wBuBsJqKGLpV0DTRa45DVUoY3ZChUzxAF1A6agsgYEDgb4Dew1aPq0uraSQ2lgdJHINuCPLEdHXCUtoF0AXTICCr3vfSQd7WscY/spUqyl6WalmboxQxKZVvpjDadZQEgkub93fSNluQDka1EETlIepI+pz30BMh29U2UIAFt3r253uSB7AD4ros4mibplWUgAbeOu+9zqBtfwxQ7PVc0JYVUrKgZr9ZGA8CGWX1LG57tza23ONVDMrgMjBgeCpBB+0YCTHN+2f84v/AFan/iVGOkY5t23/AJwb+rU/8SowDuyH7KP6So/jSYNYC9j/ANlX9+o/jSYNYCvWQs4AVgLMCQQCGXhlPlcE7jxt4XBtZdna0pEU7nQxHRdtTEWABRjudvWDnwLXtpuRecZn0TCqrreaVI1W9tjdna9jsqAn7sDM5UyPqeEzJBIG6Txh1kHcUFV1C7nVJZ27qBQSB62A6Rl+YxTqWhkSRQSpKMGAI5BI8R5YtYF5BQQxxl4AwWa0neZja4FgAxOkAWGkbC2CmAWOf9uxDWmSB4tLQMojqdah4JW0urKPWEdrFje+1wrWuLva+qzdBJ6JBDKpeMxskgWRFBUsGWUFG1AFbgiwbi4uctUNJmNSslfStBFGpCxiMNIdLWLN1Us6rfYorHvmw33CsnaipjEMc8OvvWmljXqAppN7xIS8clyoKkFRc8jElLOczIjiR4ctRbEqOmZyDp6agbpELEG1jtbYHFfN6yOnmEM9OGVp4npamPTHHMj6VDPKvd1Klww4cACwBGNgqxU8PcVUjUEhUAA332A23J/xwFingWNVRFCoosqqLADyAGIpa+NdWpraLXv7RcW8zbGQpvhALM8fo95htEiPcTsSdPTJUXjCjU0hAA8sHcuyeQaZJ3RpjvJpTuX8l1EkWG1/ZfbjACu0ed1DQuYIHMVrM9h6p2JAJGoAG+2227DEPZ2rFb8vUQyVYTVeStmiSOJ12IWli1qpG+778b74PZ7QM4ZlRHLBQdSqWTSSQY2O63vuN77cW3oTUskso1l5I2iLSN0yhSRdlupAWQ24K3NxvawuGwyztUjINa2dj3I4ruSthYkAAr7iAbAbC9hUjzSreedBGQwACp1I10L4OAytqJ87EcDywV7KzwtCvT6IcKvUWEqdLEeNiSD7yfeecGNAvewva1/G3lgOV532GzKrPfragKfmGZAPuiRF/wCXGh7G9hY6Zb1MME0wNxO41yNz6zONiOAR4f47XENXGzIwRtDEEBrX0nztgGT08UyFGCunBG2xHu4I+8YlgiCKqi9lAAuSTt5k7nGYyPJKgIUeaSLSx2QR2e++oNYsb35O/wB2CHxcU+vPUv75Tb/ltgDeKmaV6wRNK17KOB4ngD7Tj3L6BIFKxg2Jubszb7DlifLFllBBBFwdiD44DPUHabVGpMMzuRc9KJtI9xa19vHFqHNpnYAUkoUkXZ2RbDxNrkm3lghQ0aQrojFluSBcm199r8D2YsYBYylRTVfprMCrhV1RdTWEAOxAKbBxxve4392rxTrsyjiKKxJZyAqqLsfbYeA5JwFD9KVKfrKRiPOJ1b/lNjgll9Z1V1aHTcjTIuk/dizhYBYWFhYCrmiuYZOkdMmk6TYc/b58fbjOZNVzU6B54pZFkAYyBmZl24aNt1t7Nsa3CwFWjrYqhCY3V1Isbe3wI5HuOKA7M0+hVKklBZZL2ceXeWxNuBi2+UQmUTaAJB85bi/71vW+3CmzEFJ+gUmlhDXjDgHXp1KjEA6SdvDx4wGW7TtVUyxpCZKkSOvdkRiEVWVmMkyghVI23BJBNgbGxPJqUzSCearEzoe7FTuVii8LEK2qRt+XNvJVxJ2UzJpo0klqI3eojWaOJAFCR2Hqgku1iwDMfG2y8YL1VBFLbqRo5HBZQSPcTxgKGZ9laKoJM1LA7H5xjXV/aA1f44z3aDIKehp3lWorYIk3EME7HW7EBVTXqbUTYBAQu/GJs9zyCmZooJpXqVF+hHMjW4trafUkS7jkg2OwOAOWZJXmsgaYekiLVK2uZhBFKdQ+TJ1s8iglbBVRbcX3wF7K4s1poUaor6bW5OmGpi1aRyEaeMpdgOW0c3tfbDs37Q04np6R44xXVK2Z6Zr9EnYHqAK/F2HGy7+FyXaaHrXMiOjIh6Y7jrqLA37rFrHTp7ygb4Ew9m8sr5YJEhVZSrSSGJ5EdCoChToYFTqYEcHueWA0/a2SoEY6F10hndwRsEF9PtJ/6Yw/aGR2qgzurlqWnIZVtdS85Fxc7+dtsdByfs/FTa9DTNrAB600smwvx1GNuTxjB9uIFjrQiAKq00IAHh8pPgLXY/8AZE/fn/iyYNYC9jv2SP8Aem/ivg1gMlmPVmrJzDu9LAqRjbaSY6nYXIGoRqtrkDvYm7OZdHFUyushJqI43eNgQyuttZcEDcs+xACkXAHdxPAOnmcg8KimRh7WhYqf+WRfuxbSokSXQVkk1MSTpGlFN9LBrgWGyGMXa4L8HcPKCsno+nErR9JFk0x6GChS5Op3CnQE1IqjYEBweQUqZl22zOkiMs9GjRaHKyxLIQxAOkyLq1whrA3II7w3G+NX2O0WlBN6hSizEsDq7upCAAAqWY2Gkb6uTdjo8BiqLtrJoSWSJHiZVJkp31qlgDI7G/qWLWUAt3Lb6hYp2hyClzSFQzE6TqilhkIaNiPWUqbX42Nxih2l+D2mqUl6V6aWRWDPASqvcEfKRjuuDffa/tGMVQZbmdLWIT6KZUuWtG8aSpYAqroAZbaxsy2V9JJNhcDGWZU2XdamzBRV0c5MvWMdwHJ73VU3Cnggg27uwBJxLTwU7SiOlBWnjAYxkMArgsLBW3C338id974s0XbipMeqppOgziTQurVb1dOo7WNybggbW9theVwaOnKvWKOo1dPQTE22q6Ns0ZAF9HeBjXTcMbBoY6dF9VVG5OwA3PJ28T4nEuKeWVJkUKwPUCjXZdi3DBeeGvt7jwQTe6TfRP3HADqmuZOoenqWMxggN32EhCqyqVCkazp9e+x24uPnzvuMVkQ3d0AT1o2VraW3bdk3DabKQQQeMWs1y2di5j316edWpNNjZN9IUsAx2vcC5IAAp0eTuiC9N1CneBkeS9lBXp2Vzc2JKubi9iRdQcAZ7K1SKWMbIkY1yTGV0eeTm5cKe4qk2AtsAABbBHL+1PVS6wySOS1ljU2UX7upmsoNubE4t5G9GdXQREcjvqY9Dkc95WAcjc7keftxeostjhLGNdOuxKgnTfzC8D7PZgB+utl4WKnH/ETIw+wWXBsYhNWmsR611kE6bi9vO2JsBEtShcxhhrABK+IB4OJCcZiLs04qJC0spjk72pJCpv8ARYAd4WOxFrW4xeHZam5ZC583dz/m1sAYSQNuCD7jh2IKOjSJdMahFveyjExNsAIXtRSmsND1R6SBcx6X+iH9bTpvpN7XvbBjHz0mcSCRM1MEgjOZNJ6SdOjoN8ho51XAHNrc4O9qKiqkqM6ZK2piWiWnliSKSykmO5B8dGx7oIBJub2wHaMZ/OsognqItTJ1bEtGW70kY2JABDd0kd7jfe+2Oadtu0k0qhoZalJ4aKnmlZKkQxIWAcWi0kzM1wNOwtYbX3sUamXPKaeSeVHly6CeyuFDtdR0FuP1TEFig3JJOA6T8Wox6kk8f7kr/wDW+BOXdsKWNCDLPJasNJqdSx6u23dHq+3HO8q7QVPSoK/02V6mprujLSl/kwhcqVWL5pACkNz3xj2jrpYVfpSOmvtIUfQxGpSN1a3KmwuMB3PCxxPMO0036QinppagRHMVpnEtSGV7tZ1SmC9xAOHJvuNrnbtmAWFhYiqahI0Z5GVEUEszEAKBySTsBgMrFnTemSipqVhSGZYoqdVA6/URWR2Zrs99RsqBQpRr6rYBS1EsOYVk1PBLJJFOOuEUaZIGp4ZNNyRqmVyzIq3O7A2D3xbrM6jNXDXUqJL1oZISZCItlfVHIHkFxF+sBZQS11sGtt5lOdzyyTegxLNLKUM87h0pY2VenaNiOpKe4BYC3G4wFnszUUlDFVTtojgaXqR1AX9fHKBIiqQNTlWZkCC5AVdt8T9atzLZNdDSbgsbekyj/hHFOPabvxsuLuV9liJVqKyY1M6fqxpCxQX+qjHDW21sWawG4xRjyv0WoSaezCV21Mpa0bliVN9rqQbG45wBQdlYY4BDTqsQ1amI13c2IJd1ZXZjf1tV8Nk7OtYkTMWAYDa179bbZgACZVuBb9WvG2k7UVCoNTsFFwLsQBvxucPVgRcbj2YDOU3Z2QhS8tjqZrKDsC7sEBLeoAw7u+6jewAwco6JIgwQWDMznc8nm3kPYMWMLALHLvhH/bh/V4v9c2Oo45X8Jv7cv9Xi/wBcuAu9jf2OP3zfxXwawE7GfscXvl/iPg3gAPayncLHVRAtLSsX0jmSMi0qD2ldx/xKuDNJUrKiyIQyOoZSPEEXBxLjMZe4oaj0Ztqedmambwjc7vCTwLm7p72HhgDldUCHTNfS8Z23tqHLR+0MBx5gNyoI2GX1DSRq7IULC+km5Hlf7N7YwUlTrkjlKq0McsYs17PdgrPsDsgJYedt9r20NP2jLTj1DTs5jVl3Ia4VSW1Ws7GwAXxG+AI9o6qSKAvEQGDR7lbgAuoJIuNgDcnwFzjHZ/mhmJs6Q1cSlAChdZVfTISAql1A0C7FSq6iNybjZ19RG7+isCxljfVYAhVta7X8Dewxl6aIPHaQK7d6NyVHeKMVNwb7agTbffAVcro4HpougNKWDRnYlDfVe++4Yb7+FsOMrRSxRllCMDu1ryOdZYADg3sb8bkbkixFiFW+wVR9gAwPo4uq3XccfqgR6o+l+8f8sAQzGGokiRadblS81y7IC6W6aEqp1BmNyvBCb87vkzCsLSEKyrdbL02JVDIg1peMKZBEWYoXc6ttO2k0Wz6NI0kEtlkIWMX0l2PCgNaxvze1rG9rHHsOaNNAXaN+mXVHLnUqAqWLMq6iyeoNWw7+r1QTgLOX5pVyMlixj6kq6jH64SokjKuEjIUiNVsSY+8xJ4Kh9HV1sq/7WO5YgtGpYDphgp1RKNpLi+nfcAnY4njzKmVmiSR/k1JsrxhbLa4F2AUDUNzYc2JsceyVqlEkjkfQy6rs3FiQdxttbnjAZ3Lc1lFSpq4grJJI69NSS4ZGVQFuSGuzA3I9XgY1Wmqqef5LEfAWMrD38J/iRjKdoolcK4l0OVbSwUtcAqxYkAlVFrF+AHPF8FKXtfKyUrNAY2lVmMd7lhusdi4XTqtqN9wCBgNPluUxQX6a948ud2b3sd8Xb4CdGsm9Z0pk+inff7WPdHvAxPSZfDSnWWOtyFMkjEsxJ2Fz7fIYArhYoZjnEMGzuNR4Rd2PuUb48yytklLFoWiSw0lyNTe9R6v34AhhssYYFWFwQQR5g84dhYAacgpvR/RehF6P9VoGj1tfq8etv78I5DTfK/IR/LKqy90fKBRZQ/mANt8XamdY1LuQqqLknwwPyjPo6jUQVWxsoZ11MPPTe67+BwEVX2TopSrSUsDlEEalo1NkAsFFxwBx5Ynl7PUrNCxgjLU4UQnSLxBeAp8ALbDBPCwAmDszRpOalKaFZySeoI11XPJvbZjc3PJucO+LtLx6PF+u6/qj9b9Z+/8A8XOCmFgM3WZFlkcplkhpUmZhJrZYwxYG+sE731b3HJ3xokcEAg3BFwR44CZ1kHXmWTXoKx2UgXIbVcGx2K2uCPbirUZjUMjUvcgqmGlJSLpbgyRj5zKNwnna+17ANrPhFjFdNRwxPUPGgCrELmSW/eW57qIgtqdjsSRyLENmWa0vXX9L1KTTBh06CnV5I4j4CRVBMsvG72G50rjzIstjgMtPlZChL+m5nL3yCN2SMnutIOT8xPG7HC+DIUdIskpRhJO7PG7ozyGA26ZZgCQXA6jeZf3WAxJldRW6quSHolQvQppNLF1U6vlQBZSd7ICbX3xr8orElhR4xZSLafo22K28LcYuYhp6VI9WhQupizW8SeTgJsQVtIssbRuLqwsf/vmOcSTSBVLMbBQST5AbnHE/g37Q3zKGVp9f6QWr1w9QN0GEjPGCt+5eMWA8b4Dq2b5F14o4jIdCXvfcsQpVST7CbnbfDOybIICNIjdGKyqOA4sCfYCAD5b4z2Udtqmd621PEkNI9VG00koVS8Z7gJO6i27NYgXGMfWdqGq4c2VujcUeomnZ2jk3tqBdVIZeOLH7Nw7YDfCVgRcbj2Y5j2c7V1ES0VJVUqJFUUZ9HZJCSenECRILDTdd9uNQFzvatlHa30PKKF6ZKSFZFnIjqJ5b7SHuxgKzuWJJJ2C3A8RgOsY5R8KX7av9Xj/1y43/AGQz0V1HDVBdHVUkre+kglWF/EXB3xz34WP21P6BP9cmAJdi/wBih/8AU/iPg3gH2K/Yofc/+tsHMAsAa2dag9BwoAk7xax9Vu7pv84kA+zFLtNSSQwyTtWzWUhtBMaKy3/VqY0D6mHdU3J1W53xXyujSBvTKlngT1YopZZHbvfOl1MxaU+CLfT7TwGeyHsq8OcgVEhdVV5oGc/rTwLDjUmokgWtpBAscdEzdAlNIqWXuEJbu6W+ba3BDWII8cVM1jgrKcOstgraopk5icG1x7Qdip9oOK2VVzTyrFUGMSxAsUQ7SEMV6ig/N8beBNsBd1vp9MIJnDdUDTvYAjpC4uAyEr57+zE+UVQdXJDBuq+rXsSWOr3cMBYXAIIBNrmfMKbqoUIBF0NmFw2lg2lvYbWPsOK89C5gVNd5F0HWxPI8b7n77nz88A2f5eTpj9WhGs/SPgvuHjhmYU9U8yCN0SnGkva/UJDA2BsQFIFre3FrLKZo00sVP7oP23vycXMBCtMgAARQFvpGkWW/lttirRJK0L9VBHM1wdLyBWKhlVj05AShB4JuRa9iABaq6gRozngD7/Ifbirk9I0asXYkudRU37hPIFyf/b/MhKNKREzmMX0lyrSxxhgylSidWyMGVbEb3HtOJEnR4QYrNHoYroYnWGu2zMxJJJO9/HDqmnWRSjqGU8g8HxxIBbjAZKKhKQRl0eKFAwESs2vTJwpKMoSzFW1EqqaSLAKGw3PczYQylYJpNCMVMtQXUNYWJR5TfSWGq229gSbgbDAnMcrFXKI0RDIF70jcRrcMASPEkCw9/FycB5kOcGnBaGnmljNmlklmBk2S4RI7aLoTpspANibknBfPauGsMUcNUiuDqUb2LHZQWHqP61l9Y72G2A2V5kokFMO82l5FaNbL0w2lWa7kgubkc3AJ2w7N4o1ZHVAZurDIAOXKG3esNwELAX2BsdiAQGyybKkhQERqshHfIJY38e+25wSwOyjOIqhRpdddhrQNujWuVINjce7wOK1f2op4ta6tUiG3TX1ifCw8ue9xsRztgH5jnRjl6axF7KGY6gLargAX59U33FtufCJe0gB+UhlUeLDQwH2K2v8A5dvdvgDl1YagvOxUlyAChumleNJ+duxBbxI9mLuA08UiSpdSro45FiGB2PvwNp+zVOqaGjVwCbFlW4BNwNQFzbjffAQQaWLRs0TnloyBf2spBRj7WBweyLMjKGSS3VS2q3Dg+q4HgDYgjwII3FiQuUFDHCuiNdK3Jtcnc+8nD6upWNGdzZVFybE7e4Ymw11BBB3B2IPjgBWS5+lRqtpXeyqXXUw8yo3Xfwwyr7QqrsscbS6NmKlQL+KqWPeYePgDsSCCBnagU8qrBChYIx1Sum+gMbBJLDUGIKgi5Ci+11bFqmgWNQqiwF7C/wBvjgDA7V0lwHnWJiGIWa8bEKLsdMgBIA8eNj5YwuY5vU5tIUi101CNJEoFpahWB3UneJWHAtqKsCbAhSfrqGOddE0aSJzpdQR9xw006KY4xaKN5AHKALa/u41NpTVyNXhyAH5ow/RwoYwiCSphowYwFGhtMkmw21dPWDbkgna9hpJMnjlQVFK/fYRyQuLabBAFUWHqMttvb9mMP2kr1NZDL1OnQUVR0AqeqXFPPJLJYDcx91BzY6/PBqennoFo2aopHggXREtQxpnIKBFBcl0Zwo40pyeMBtMnzDrx6tJVgSrqfmsORi7irltS0kau8ZiY37jMjW35uhKkEbjfg72O2LWAH5/lxqaaaAOY+qjIXAuVDCxsLjexOM5N8HVP06IQkQyUjxOJUjXVLoFiHtYnVyd8bPCwGOHYGP0WvpmlcrWzyzFgADGXKkAeYBUe/FGP4N2IqOrWySvPSimLGKNdKgixVVsAABa3vN8b/CwGHyn4PBFNHLLVyziCJ4qZXVQIVZdB3X1zp2ufDzsLVofgy6aUghrJYnpo5YuoscZLpIxZgA1wjd4jVvjoOFgA/ZDIRQUkVKrmQRarMRYnUzNwP3rY5x8MP7ZH/QL/AK3x1/HG/hp/a4f6Ef63wBvsT+wwe5v9bYOYBdh/2Cn/AHT/AKmwdwFPNKLqxkDSJBcxOyhuk9iFcA7XF8BC09TPSB6Z4jA7SSsxQpfpugEZBJe7NcGwsBvY7Y0+M12p7PxyyR1PQWZ4+66EC8kZO+nydT3l8+8vztgs5yqU6u5QiOd167g7Rd3SshXi1woY7W5OwOI8w7MK6KUkZZojqhl2+Tbx2HKNwy+I9wxJN2TpWBGhwCCCFmnUEHkWVwLezBakpliRY0vpRQq3JJsNhuSSftwA/IM364ZJF6dREQs0d/VPgy+aMN1P2cjF+tqkijaSQ2RASx8hgXn+UM7LUU5C1UQIUniVTuYpPNT4H5psfPGS7Mdqq6trelJFFHHAepJEQwN0YaVZzqIIbvbDfRxbAbekzmJ0LagtmYWJBOxNjYX2IGr3b4I4iOaxVSlaij1RWspXS3HNr6WHsKjw8DgXPVhB00mkYhAIyYihZrhQG6oN9u8WsL77jATv8tNp+ZEbn2v4D7MEseUeQyogMMkUysLksxXvfOIZUbUD7d9uTiCrkliMfVhKh3KX1qdNkZy23zLIRc2NyuwvgLGFikuaxFkRXDFyQNO42BbcjYCw+3Hua1jRR6lXUbgcgWv4nz9w3Nx7SAoVWZO7ypCpJgeMEg+szKWKkeSgoefnezFWd54qaYdKR+oRdEazzFlCBSR+rTUSWcG4FuLG5PI6OSJGEhW5a9hc/aSfE7bAWFvG+CWAzdHkckcLsxWSqlZGlYbDu+qiX/2aDYDx3PjgrlVMVBZ1PUJ7zMQSfdbgez2YsU1WkmsIwbQxR7H1WFiVPtFx9+J8BDU0qSW1qGsbi/h7jyOSPtOKcOTqkmtGK78ALb2gbbXws5zQ0+ljDJJFv1HjGoxcWJQd5l5uRxbjFnL6+KdBJDIsiHhlII93sPswFgDHuFhYBYjkhBIa7Ky3sysVIva4uOQbC4OxsNtsSYWAZI8zCzVEtrW7uhT7blVBueLi1vCx3xWnyyKQESKZQeRKzyA+yzki3s9g8hiaaoCkCzktewRHc7WvsgJ8Rjz0ofRlv5dGW/8AZ0X/AMMBPiCuqlhjaR7hVFzYEn7AASfsxBXSyghNHTdrWUshe2+9hrRF2PfYncWCsdsNy/LFjZpDdpWFixLGw27q3OwuLni58ALABRoJ6uokWQj0anBuI2AMs374O0S+OkXbzti32honniECSGLrSRxswFzoY98L5HRffw52FyCeK9WWXTKnrxFnVSLhu6ylT47gkAjcG3IuCFHttQ0sC5fRmMLTJJNKyKCbpHE6kWHeZneZR5lm8zh2WyR08nWrYK0Ar00nrDTyJCh+aegx6QbbVI672GpuMTdvKAVNRlZDlA0rhXUAkHSKhDYggjXAtx4jFlKqumpmISmrIpUde6WhfgqVKt1EYg3U99RgBfYvKJBFUpUVksYpqhowIZFWONOnFIFXUt9K9QqCbbAbDjDaTPaKWo9HizOqchSzydaMRqBYeuygMSSLBb+Pli12Q7PwzLVx1cSTGOqUESAMNQpaYE2O1733xSrM9yWkljiSnpl1TNHKWg0dPSrnV3o++NShdjbvXvgDVTSL02eCuqZiunUEqFOkHxbRGzW2PCnj3kQug0kiprtmIF5UsR1RDcFUOxbjb325xoMrpKOWLXTxwNFLY3jRNL6SQL2G9jcffiDMK+CGVo3hAuIWLaV0sWk0/wBpbB9+QCR6psAejWOTRatre+oa4kUgA6uTova6ML28BxcXbUKqsf5XW6V6uomVbjRa/dEZO4Nxe1xY8EHByPMqVWuqEOLA2iYEaioUHu7X6i7H6RPnatUZhRPEx0i0gYboUZi6K3iAwLKyb28RfjYKVTAkaF2q68WZlZdaErpQym4C8dMatr8gc7YiqdCKzelZgdAfUA8exXX3b6bXPTaxvbYb7i5lqyBLxtCgiWNZDtsOpqWwGnTc7g3IJ1HY4ZXZjSKok6SyXEpuEFyoDF7XG97kW8dZ8zgBUiogcvV1w0a9VpFOnSZLA9zk9NthcXHO4vzv4UIgs8REk0l42B67AlSsjqRsALXB88dbkrKQE9SNRpDAkxEhVIe+o6dr2cW8bnzxyn4bJkaogKAqBG4IKlSG1km4Pjc3v43wGq7C/wA3037n/U4PYA9g/wCb6X+jH+ZwewCwsLCwCwsLCwCxmM5yzXUNJTC0/SKy94qkg2KLJYHvbbHkA+XBjNnkVVaIEkNuBvcEHn3G2HZTFpj3VgxJLFrXY+J2OAoZT2hiciF1NNOAB0JbA/8Akb1ZF9qk+22CVfRCUWNrj1SRe3HhcXvbCzDLop00TRpIvk6g/aL8H2jAkdl9G0FVVQr9ASB1HuEquR7gcBokragDSJIlUcdOGxHuu7L/AIYr1muQDqy6gh1DVHCQpHzt0NmHn/hgI+SVYB05jLe22uGnI+2yAn78AmGYRMVq5nlTcj0dIzrXg3QRiQML32NvfgNNSjWRVTyX8EMmgWABUHYAAkE7Cw7x28rFX8pMkfgnyjf5KPv3xjVbLl7x600wtpashqGtvwA6CNPLYADbywXpe1NPG8nUZuoxuQqs5AGyrZATe3swBLtbnhoqcz9PqBXQMuqxsxtcGx3BIwFpe1ZzFenQiSNjtNK6gejr/wANiQ0h+aAduTxiXNIpc0QwiN4KVipeSVbSSaWDARxn1BcDvt/ZxosqyyKmiWKFAiLwB4+ZJ5JPiTgHZZl8dPEsUS2RftJJ3JJ8WJ3JxawsLALAPMOzUbuZoWamnPMsNhq/pEPckHvF/bg5hYAXmFbPCsemBqkW+UaNkVgQBuqMQCDvsG2258MBV9upmzOnR0kp6cSadEilWfUCmt7+ALAgDYWvueOp4hqqVJVKSIrqeVdQwP2HbAS4hjiklmESsiKyatW+rZrPpHqkgFbX4LX3tY0qjKiIVipZPRtBuuhFZfHulW5W5vsQfbihJFmQKkNSOVN1cGWJgbFeLSKdiRY7b8YDe0OSRxSdRWkJClVDtqC3tcgnvEmw5Jtba1ze3X1awxvI/qopY2tc28BfxPA9uMXQ5lmRjtM1OrlgvyV9k7p1gsu8ltQtYLuDtaxstBqIZ2aQjcdRiQp81X1QbbXAvgFV1TSTh1idAw0ya2j+bcqy6WJ5Okg83B2096bCwsAsV8xVjFIFvqKPptzextb23xYxFPNpsANTMQqKOWbmw+wEk+ABPhgH9qXW+VSR2KCriC24KvDKot9hB92M78DeauslZRTBgUnneK42K9QrIFPBCvYm193wYzCkbrZXSMQZEnkqX08RpGsgA3tcBpUQGwva9h4EPg/QGGckC4ra+x8vl5OMA/skwEuZE7AVrE/h6fGY+EH4UqeGltQzxy1EtwhQhuiPF2Hgd9lI3O9rA4MZXm6UpzJ33JrmCqPnH0en29g8zi1PXZbUKPSVpXYgag8auAfYWXfAW+z3aqmqKWCfqxR9VV7rOo0sdmWxPIa49uHdo5xGSTDHIBFJLdjveHcADSR8/Y3HJxUyzLcpaQdCno+oNxogjBFvEHTtg/mJARmIQ2BHf4sbXB2J38rb7DACKeupg2gQsp5NwuxVpLAnUbkGBrWuBpXcbYVM1PJIka054bchQAEEdrrquVI06dvmg8b4bHmSOp6tMoDAkp3WbUrgFWBAW/UclTffc7Y9TOIVO1MwcXewWG4uemWvrtyCvN9vK2AgjzuBokaaKxkRWsoJ0hUaRbkhTwr6WtpOk2OGTVtOrSaacFVV7my2GjrKwIJ9X5G2wN77jFxsxgJXVALbRLdEJDm6mHmw7t+DpsTv538vhhlhjcQqqsoZVZE2BBtsLgbM3B+cfM4AVPmdMqyAwt3VLN3UJKL1Lv3msQCr7HvHy3xyj4dKNYZqZVJPychJNrkl/YAP8MdwrcqilXS6Ag8gC1/W2NvDvN9588cR/wD9IH+UUn9E/wDqGA0uUdmc7poY4U/RpWNQoLNUEke0gAX+zF0ZXnvlln9qp/8AbCwsB7+i88+jln9up/7ce/ovPPo5b/bqP+3HuFgPf0Znf0Mt/vKj/sx7+jM6+hl395Uf9mFhYD39G519DLv72o/Lx6Mtzn6vL/72o/LwsLAejLc4+ry/+9n/AC8e/o7OPq8v/vp/ysLCwHjZbnBBHToPsmn/ACsRUmWV7F3jSFnAEYMzkDumzbpc+Z9Xc+WFhYCx+j83+qoP7+f8rC9Azf6qh/v5/wArHuFgPP0fm31VD/fz/k49/R+bfU0P9/N+ThYWA9/R+a/U0P4ib8nC/R+a/U0P4ib8jCwsB7+j81+povxE35GPfQM0+oovxM35GPMLAe+gZp9RRfiZvyML0DNPqKL8TN+RjzCwHvoGafUUX4mb8jC9AzT6ii/EzfkY8wsB76Bmn1FF+Jm/IwvQM0+oovxM35GPMLAe+gZp9RRfiZvyML0DNPqKL8TN+RjzCwHvoGafUUX4mb8jHtPRZokqydCiOkOLekzfOtv+o5Fv8ThYWAbR5fmiVc1U0NE7yLHGoNRKOlGlzpH8n3u5LE+7yw/IaLNaVJEEFE2uaeW/pMwt1XZ7fqPDVa+FhYCGnyjMgKoPT0TrUzGUg1Mw0HRHHYH0fkdO9/bglCc0VVX0aiawAu1TKSbeJPo/OFhYCRZs0HFLQj/8mb/4+PJ3zN1KvSUDKbXDVMpB8eDT+ePMLANjGZLfTR5eLhQbVEouF2Ufs3gOPLDtWZ/7pQeX7RL53/3fz3wsLAMZcyJU+iUN1YsLVUw7xGkkgU9ibEi5xMtRmoAApaEAcAVM23/8+FhYD30rNf8AdqL8VN/8fGF+EbsDmebSROy0cXSVlsJpWvcg+MItxhYWA//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pic>
        <p:nvPicPr>
          <p:cNvPr id="157" name="Google Shape;157;p19" descr="http://heartofturkey.com/wp-content/uploads/2014/01/Taurus-Mountains-2.jpg"/>
          <p:cNvPicPr preferRelativeResize="0"/>
          <p:nvPr/>
        </p:nvPicPr>
        <p:blipFill rotWithShape="1">
          <a:blip r:embed="rId3">
            <a:alphaModFix/>
          </a:blip>
          <a:srcRect/>
          <a:stretch/>
        </p:blipFill>
        <p:spPr>
          <a:xfrm>
            <a:off x="6679406" y="5313522"/>
            <a:ext cx="3258344" cy="2152301"/>
          </a:xfrm>
          <a:prstGeom prst="rect">
            <a:avLst/>
          </a:prstGeom>
          <a:noFill/>
          <a:ln>
            <a:noFill/>
          </a:ln>
        </p:spPr>
      </p:pic>
      <p:pic>
        <p:nvPicPr>
          <p:cNvPr id="158" name="Google Shape;158;p19" descr="http://earthobservatory.nasa.gov/images/imagerecords/8000/8817/BlackSea_AMO_2008156_lrg.jpg"/>
          <p:cNvPicPr preferRelativeResize="0"/>
          <p:nvPr/>
        </p:nvPicPr>
        <p:blipFill rotWithShape="1">
          <a:blip r:embed="rId4">
            <a:alphaModFix/>
          </a:blip>
          <a:srcRect/>
          <a:stretch/>
        </p:blipFill>
        <p:spPr>
          <a:xfrm>
            <a:off x="3783806" y="5408612"/>
            <a:ext cx="2698485" cy="2023864"/>
          </a:xfrm>
          <a:prstGeom prst="rect">
            <a:avLst/>
          </a:prstGeom>
          <a:noFill/>
          <a:ln>
            <a:noFill/>
          </a:ln>
        </p:spPr>
      </p:pic>
      <p:pic>
        <p:nvPicPr>
          <p:cNvPr id="159" name="Google Shape;159;p19" descr="http://sp.lyellcollection.org/content/340/1/485/F1.large.jpg"/>
          <p:cNvPicPr preferRelativeResize="0"/>
          <p:nvPr/>
        </p:nvPicPr>
        <p:blipFill rotWithShape="1">
          <a:blip r:embed="rId5">
            <a:alphaModFix/>
          </a:blip>
          <a:srcRect/>
          <a:stretch/>
        </p:blipFill>
        <p:spPr>
          <a:xfrm>
            <a:off x="202406" y="5408612"/>
            <a:ext cx="3505200" cy="18840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253951" y="167913"/>
            <a:ext cx="9650400" cy="930900"/>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0070C0"/>
              </a:buClr>
              <a:buSzPts val="2800"/>
              <a:buFont typeface="Verdana"/>
              <a:buNone/>
            </a:pPr>
            <a:r>
              <a:rPr lang="en-US" sz="2800" b="1">
                <a:solidFill>
                  <a:srgbClr val="0070C0"/>
                </a:solidFill>
                <a:latin typeface="Verdana"/>
                <a:ea typeface="Verdana"/>
                <a:cs typeface="Verdana"/>
                <a:sym typeface="Verdana"/>
              </a:rPr>
              <a:t>PHYSICAL GEOGRAPHY OF THE NORTHEAST</a:t>
            </a:r>
            <a:endParaRPr sz="2800"/>
          </a:p>
        </p:txBody>
      </p:sp>
      <p:sp>
        <p:nvSpPr>
          <p:cNvPr id="165" name="Google Shape;165;p20"/>
          <p:cNvSpPr txBox="1">
            <a:spLocks noGrp="1"/>
          </p:cNvSpPr>
          <p:nvPr>
            <p:ph type="body" idx="1"/>
          </p:nvPr>
        </p:nvSpPr>
        <p:spPr>
          <a:xfrm>
            <a:off x="0" y="1098813"/>
            <a:ext cx="5384100" cy="6246900"/>
          </a:xfrm>
          <a:prstGeom prst="rect">
            <a:avLst/>
          </a:prstGeom>
          <a:noFill/>
          <a:ln>
            <a:noFill/>
          </a:ln>
        </p:spPr>
        <p:txBody>
          <a:bodyPr spcFirstLastPara="1" wrap="square" lIns="101550" tIns="50775" rIns="101550" bIns="50775" anchor="t" anchorCtr="0">
            <a:noAutofit/>
          </a:bodyPr>
          <a:lstStyle/>
          <a:p>
            <a:pPr marL="457200" lvl="1" indent="0" algn="l" rtl="0">
              <a:lnSpc>
                <a:spcPct val="100000"/>
              </a:lnSpc>
              <a:spcBef>
                <a:spcPts val="0"/>
              </a:spcBef>
              <a:spcAft>
                <a:spcPts val="0"/>
              </a:spcAft>
              <a:buClr>
                <a:schemeClr val="dk1"/>
              </a:buClr>
              <a:buSzPts val="1540"/>
              <a:buNone/>
            </a:pPr>
            <a:r>
              <a:rPr lang="en-US" sz="2200" b="1">
                <a:solidFill>
                  <a:schemeClr val="dk1"/>
                </a:solidFill>
                <a:latin typeface="Verdana"/>
                <a:ea typeface="Verdana"/>
                <a:cs typeface="Verdana"/>
                <a:sym typeface="Verdana"/>
              </a:rPr>
              <a:t>Water Systems</a:t>
            </a:r>
            <a:endParaRPr/>
          </a:p>
          <a:p>
            <a:pPr marL="825269" lvl="1" indent="-317411" algn="l" rtl="0">
              <a:lnSpc>
                <a:spcPct val="100000"/>
              </a:lnSpc>
              <a:spcBef>
                <a:spcPts val="1500"/>
              </a:spcBef>
              <a:spcAft>
                <a:spcPts val="0"/>
              </a:spcAft>
              <a:buClr>
                <a:srgbClr val="000000"/>
              </a:buClr>
              <a:buSzPts val="1540"/>
              <a:buFont typeface="Arial"/>
              <a:buChar char="•"/>
            </a:pPr>
            <a:r>
              <a:rPr lang="en-US" sz="2200" b="1">
                <a:solidFill>
                  <a:srgbClr val="000000"/>
                </a:solidFill>
                <a:latin typeface="Verdana"/>
                <a:ea typeface="Verdana"/>
                <a:cs typeface="Verdana"/>
                <a:sym typeface="Verdana"/>
              </a:rPr>
              <a:t>Mesopotamia</a:t>
            </a:r>
            <a:r>
              <a:rPr lang="en-US" sz="2200">
                <a:solidFill>
                  <a:srgbClr val="000000"/>
                </a:solidFill>
                <a:latin typeface="Verdana"/>
                <a:ea typeface="Verdana"/>
                <a:cs typeface="Verdana"/>
                <a:sym typeface="Verdana"/>
              </a:rPr>
              <a:t>, the land between the </a:t>
            </a:r>
            <a:r>
              <a:rPr lang="en-US" sz="2200" b="1">
                <a:solidFill>
                  <a:srgbClr val="000000"/>
                </a:solidFill>
                <a:latin typeface="Verdana"/>
                <a:ea typeface="Verdana"/>
                <a:cs typeface="Verdana"/>
                <a:sym typeface="Verdana"/>
              </a:rPr>
              <a:t>Tigris</a:t>
            </a:r>
            <a:r>
              <a:rPr lang="en-US" sz="2200">
                <a:solidFill>
                  <a:srgbClr val="000000"/>
                </a:solidFill>
                <a:latin typeface="Verdana"/>
                <a:ea typeface="Verdana"/>
                <a:cs typeface="Verdana"/>
                <a:sym typeface="Verdana"/>
              </a:rPr>
              <a:t> and </a:t>
            </a:r>
            <a:r>
              <a:rPr lang="en-US" sz="2200" b="1">
                <a:solidFill>
                  <a:srgbClr val="000000"/>
                </a:solidFill>
                <a:latin typeface="Verdana"/>
                <a:ea typeface="Verdana"/>
                <a:cs typeface="Verdana"/>
                <a:sym typeface="Verdana"/>
              </a:rPr>
              <a:t>Euphrates</a:t>
            </a:r>
            <a:r>
              <a:rPr lang="en-US" sz="2200">
                <a:solidFill>
                  <a:srgbClr val="000000"/>
                </a:solidFill>
                <a:latin typeface="Verdana"/>
                <a:ea typeface="Verdana"/>
                <a:cs typeface="Verdana"/>
                <a:sym typeface="Verdana"/>
              </a:rPr>
              <a:t> Rivers in </a:t>
            </a:r>
            <a:r>
              <a:rPr lang="en-US" sz="2200" b="1">
                <a:solidFill>
                  <a:srgbClr val="000000"/>
                </a:solidFill>
                <a:latin typeface="Verdana"/>
                <a:ea typeface="Verdana"/>
                <a:cs typeface="Verdana"/>
                <a:sym typeface="Verdana"/>
              </a:rPr>
              <a:t>present-day I</a:t>
            </a:r>
            <a:r>
              <a:rPr lang="en-US" sz="2200" b="1">
                <a:solidFill>
                  <a:schemeClr val="dk1"/>
                </a:solidFill>
                <a:latin typeface="Verdana"/>
                <a:ea typeface="Verdana"/>
                <a:cs typeface="Verdana"/>
                <a:sym typeface="Verdana"/>
              </a:rPr>
              <a:t>raq</a:t>
            </a:r>
            <a:r>
              <a:rPr lang="en-US" sz="2200">
                <a:solidFill>
                  <a:schemeClr val="dk1"/>
                </a:solidFill>
                <a:latin typeface="Verdana"/>
                <a:ea typeface="Verdana"/>
                <a:cs typeface="Verdana"/>
                <a:sym typeface="Verdana"/>
              </a:rPr>
              <a:t>, is the site of the world’s </a:t>
            </a:r>
            <a:r>
              <a:rPr lang="en-US" sz="2200" b="1">
                <a:solidFill>
                  <a:schemeClr val="dk1"/>
                </a:solidFill>
                <a:latin typeface="Verdana"/>
                <a:ea typeface="Verdana"/>
                <a:cs typeface="Verdana"/>
                <a:sym typeface="Verdana"/>
              </a:rPr>
              <a:t>earliest civilizations</a:t>
            </a:r>
            <a:r>
              <a:rPr lang="en-US" sz="2200">
                <a:solidFill>
                  <a:schemeClr val="dk1"/>
                </a:solidFill>
                <a:latin typeface="Verdana"/>
                <a:ea typeface="Verdana"/>
                <a:cs typeface="Verdana"/>
                <a:sym typeface="Verdana"/>
              </a:rPr>
              <a:t>. </a:t>
            </a:r>
            <a:endParaRPr/>
          </a:p>
          <a:p>
            <a:pPr marL="825269" lvl="1" indent="-317411" algn="l" rtl="0">
              <a:lnSpc>
                <a:spcPct val="100000"/>
              </a:lnSpc>
              <a:spcBef>
                <a:spcPts val="1500"/>
              </a:spcBef>
              <a:spcAft>
                <a:spcPts val="0"/>
              </a:spcAft>
              <a:buClr>
                <a:schemeClr val="dk1"/>
              </a:buClr>
              <a:buSzPts val="1540"/>
              <a:buFont typeface="Arial"/>
              <a:buChar char="•"/>
            </a:pPr>
            <a:r>
              <a:rPr lang="en-US" sz="2200">
                <a:solidFill>
                  <a:schemeClr val="dk1"/>
                </a:solidFill>
                <a:latin typeface="Verdana"/>
                <a:ea typeface="Verdana"/>
                <a:cs typeface="Verdana"/>
                <a:sym typeface="Verdana"/>
              </a:rPr>
              <a:t>The </a:t>
            </a:r>
            <a:r>
              <a:rPr lang="en-US" sz="2200" b="1">
                <a:solidFill>
                  <a:schemeClr val="dk1"/>
                </a:solidFill>
                <a:latin typeface="Verdana"/>
                <a:ea typeface="Verdana"/>
                <a:cs typeface="Verdana"/>
                <a:sym typeface="Verdana"/>
              </a:rPr>
              <a:t>Caspian Sea </a:t>
            </a:r>
            <a:r>
              <a:rPr lang="en-US" sz="2200">
                <a:solidFill>
                  <a:schemeClr val="dk1"/>
                </a:solidFill>
                <a:latin typeface="Verdana"/>
                <a:ea typeface="Verdana"/>
                <a:cs typeface="Verdana"/>
                <a:sym typeface="Verdana"/>
              </a:rPr>
              <a:t>in Iran serves as a </a:t>
            </a:r>
            <a:r>
              <a:rPr lang="en-US" sz="2200" b="1">
                <a:solidFill>
                  <a:schemeClr val="dk1"/>
                </a:solidFill>
                <a:latin typeface="Verdana"/>
                <a:ea typeface="Verdana"/>
                <a:cs typeface="Verdana"/>
                <a:sym typeface="Verdana"/>
              </a:rPr>
              <a:t>key transportation </a:t>
            </a:r>
            <a:r>
              <a:rPr lang="en-US" sz="2200">
                <a:solidFill>
                  <a:schemeClr val="dk1"/>
                </a:solidFill>
                <a:latin typeface="Verdana"/>
                <a:ea typeface="Verdana"/>
                <a:cs typeface="Verdana"/>
                <a:sym typeface="Verdana"/>
              </a:rPr>
              <a:t>link to Asia.</a:t>
            </a:r>
            <a:endParaRPr/>
          </a:p>
          <a:p>
            <a:pPr marL="380893" lvl="0" indent="-220873" algn="l" rtl="0">
              <a:lnSpc>
                <a:spcPct val="90000"/>
              </a:lnSpc>
              <a:spcBef>
                <a:spcPts val="720"/>
              </a:spcBef>
              <a:spcAft>
                <a:spcPts val="0"/>
              </a:spcAft>
              <a:buSzPts val="2520"/>
              <a:buNone/>
            </a:pPr>
            <a:endParaRPr/>
          </a:p>
        </p:txBody>
      </p:sp>
      <p:pic>
        <p:nvPicPr>
          <p:cNvPr id="166" name="Google Shape;166;p20" descr="http://www.worldatlas.com/aatlas/infopage/aaaphotos/caspiansea.jpg"/>
          <p:cNvPicPr preferRelativeResize="0"/>
          <p:nvPr/>
        </p:nvPicPr>
        <p:blipFill rotWithShape="1">
          <a:blip r:embed="rId3">
            <a:alphaModFix/>
          </a:blip>
          <a:srcRect/>
          <a:stretch/>
        </p:blipFill>
        <p:spPr>
          <a:xfrm>
            <a:off x="6527006" y="4037012"/>
            <a:ext cx="2455353" cy="3276362"/>
          </a:xfrm>
          <a:prstGeom prst="rect">
            <a:avLst/>
          </a:prstGeom>
          <a:noFill/>
          <a:ln>
            <a:noFill/>
          </a:ln>
        </p:spPr>
      </p:pic>
      <p:pic>
        <p:nvPicPr>
          <p:cNvPr id="167" name="Google Shape;167;p20" descr="http://b.static.trunity.net/images/230025/780x430/scale/"/>
          <p:cNvPicPr preferRelativeResize="0"/>
          <p:nvPr/>
        </p:nvPicPr>
        <p:blipFill rotWithShape="1">
          <a:blip r:embed="rId4">
            <a:alphaModFix/>
          </a:blip>
          <a:srcRect/>
          <a:stretch/>
        </p:blipFill>
        <p:spPr>
          <a:xfrm>
            <a:off x="5387182" y="1293812"/>
            <a:ext cx="4771231" cy="26302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338614" y="507788"/>
            <a:ext cx="9650492" cy="930945"/>
          </a:xfrm>
          <a:prstGeom prst="rect">
            <a:avLst/>
          </a:prstGeom>
          <a:noFill/>
          <a:ln>
            <a:noFill/>
          </a:ln>
        </p:spPr>
        <p:txBody>
          <a:bodyPr spcFirstLastPara="1" wrap="square" lIns="101550" tIns="50775" rIns="101550" bIns="50775" anchor="ctr" anchorCtr="0">
            <a:noAutofit/>
          </a:bodyPr>
          <a:lstStyle/>
          <a:p>
            <a:pPr marL="0" lvl="0" indent="0" algn="l" rtl="0">
              <a:spcBef>
                <a:spcPts val="0"/>
              </a:spcBef>
              <a:spcAft>
                <a:spcPts val="0"/>
              </a:spcAft>
              <a:buClr>
                <a:srgbClr val="0070C0"/>
              </a:buClr>
              <a:buSzPts val="2800"/>
              <a:buFont typeface="Verdana"/>
              <a:buNone/>
            </a:pPr>
            <a:r>
              <a:rPr lang="en-US" sz="2800" b="1">
                <a:solidFill>
                  <a:srgbClr val="0070C0"/>
                </a:solidFill>
                <a:latin typeface="Verdana"/>
                <a:ea typeface="Verdana"/>
                <a:cs typeface="Verdana"/>
                <a:sym typeface="Verdana"/>
              </a:rPr>
              <a:t>PHYSICAL GEOGRAPHY OF THE NORTHEAST</a:t>
            </a:r>
            <a:endParaRPr sz="2800"/>
          </a:p>
        </p:txBody>
      </p:sp>
      <p:sp>
        <p:nvSpPr>
          <p:cNvPr id="173" name="Google Shape;173;p21"/>
          <p:cNvSpPr txBox="1">
            <a:spLocks noGrp="1"/>
          </p:cNvSpPr>
          <p:nvPr>
            <p:ph type="body" idx="1"/>
          </p:nvPr>
        </p:nvSpPr>
        <p:spPr>
          <a:xfrm>
            <a:off x="0" y="1293812"/>
            <a:ext cx="6603206" cy="5715000"/>
          </a:xfrm>
          <a:prstGeom prst="rect">
            <a:avLst/>
          </a:prstGeom>
          <a:noFill/>
          <a:ln>
            <a:noFill/>
          </a:ln>
        </p:spPr>
        <p:txBody>
          <a:bodyPr spcFirstLastPara="1" wrap="square" lIns="101550" tIns="50775" rIns="101550" bIns="50775" anchor="t" anchorCtr="0">
            <a:noAutofit/>
          </a:bodyPr>
          <a:lstStyle/>
          <a:p>
            <a:pPr marL="457200" lvl="1" indent="0" algn="l" rtl="0">
              <a:lnSpc>
                <a:spcPct val="110000"/>
              </a:lnSpc>
              <a:spcBef>
                <a:spcPts val="0"/>
              </a:spcBef>
              <a:spcAft>
                <a:spcPts val="0"/>
              </a:spcAft>
              <a:buClr>
                <a:srgbClr val="000000"/>
              </a:buClr>
              <a:buSzPts val="1680"/>
              <a:buNone/>
            </a:pPr>
            <a:r>
              <a:rPr lang="en-US" sz="2400" b="1">
                <a:solidFill>
                  <a:srgbClr val="000000"/>
                </a:solidFill>
                <a:latin typeface="Verdana"/>
                <a:ea typeface="Verdana"/>
                <a:cs typeface="Verdana"/>
                <a:sym typeface="Verdana"/>
              </a:rPr>
              <a:t>Climate, Biomes, and Resources</a:t>
            </a:r>
            <a:endParaRPr/>
          </a:p>
          <a:p>
            <a:pPr marL="825269" lvl="1" indent="-317411" algn="l" rtl="0">
              <a:lnSpc>
                <a:spcPct val="110000"/>
              </a:lnSpc>
              <a:spcBef>
                <a:spcPts val="1500"/>
              </a:spcBef>
              <a:spcAft>
                <a:spcPts val="0"/>
              </a:spcAft>
              <a:buClr>
                <a:srgbClr val="000000"/>
              </a:buClr>
              <a:buSzPts val="1540"/>
              <a:buFont typeface="Arial"/>
              <a:buChar char="•"/>
            </a:pPr>
            <a:r>
              <a:rPr lang="en-US" sz="2200">
                <a:solidFill>
                  <a:srgbClr val="000000"/>
                </a:solidFill>
                <a:latin typeface="Verdana"/>
                <a:ea typeface="Verdana"/>
                <a:cs typeface="Verdana"/>
                <a:sym typeface="Verdana"/>
              </a:rPr>
              <a:t>Apart from the coasts, </a:t>
            </a:r>
            <a:r>
              <a:rPr lang="en-US" sz="2200" b="1">
                <a:solidFill>
                  <a:srgbClr val="000000"/>
                </a:solidFill>
                <a:latin typeface="Verdana"/>
                <a:ea typeface="Verdana"/>
                <a:cs typeface="Verdana"/>
                <a:sym typeface="Verdana"/>
              </a:rPr>
              <a:t>deserts cover much of the Northeast</a:t>
            </a:r>
            <a:r>
              <a:rPr lang="en-US" sz="2200">
                <a:solidFill>
                  <a:srgbClr val="000000"/>
                </a:solidFill>
                <a:latin typeface="Verdana"/>
                <a:ea typeface="Verdana"/>
                <a:cs typeface="Verdana"/>
                <a:sym typeface="Verdana"/>
              </a:rPr>
              <a:t>.</a:t>
            </a:r>
            <a:endParaRPr/>
          </a:p>
          <a:p>
            <a:pPr marL="825269" lvl="1" indent="-317411" algn="l" rtl="0">
              <a:lnSpc>
                <a:spcPct val="110000"/>
              </a:lnSpc>
              <a:spcBef>
                <a:spcPts val="1500"/>
              </a:spcBef>
              <a:spcAft>
                <a:spcPts val="0"/>
              </a:spcAft>
              <a:buClr>
                <a:srgbClr val="000000"/>
              </a:buClr>
              <a:buSzPts val="1540"/>
              <a:buFont typeface="Arial"/>
              <a:buChar char="•"/>
            </a:pPr>
            <a:r>
              <a:rPr lang="en-US" sz="2200" b="1">
                <a:solidFill>
                  <a:srgbClr val="000000"/>
                </a:solidFill>
                <a:latin typeface="Verdana"/>
                <a:ea typeface="Verdana"/>
                <a:cs typeface="Verdana"/>
                <a:sym typeface="Verdana"/>
              </a:rPr>
              <a:t>Fossil fuels </a:t>
            </a:r>
            <a:r>
              <a:rPr lang="en-US" sz="2200">
                <a:solidFill>
                  <a:srgbClr val="000000"/>
                </a:solidFill>
                <a:latin typeface="Verdana"/>
                <a:ea typeface="Verdana"/>
                <a:cs typeface="Verdana"/>
                <a:sym typeface="Verdana"/>
              </a:rPr>
              <a:t>are among t</a:t>
            </a:r>
            <a:r>
              <a:rPr lang="en-US" sz="2200">
                <a:solidFill>
                  <a:schemeClr val="dk1"/>
                </a:solidFill>
                <a:latin typeface="Verdana"/>
                <a:ea typeface="Verdana"/>
                <a:cs typeface="Verdana"/>
                <a:sym typeface="Verdana"/>
              </a:rPr>
              <a:t>he most significant resources in the area.</a:t>
            </a:r>
            <a:endParaRPr/>
          </a:p>
          <a:p>
            <a:pPr marL="380893" lvl="0" indent="-220873" algn="l" rtl="0">
              <a:spcBef>
                <a:spcPts val="720"/>
              </a:spcBef>
              <a:spcAft>
                <a:spcPts val="0"/>
              </a:spcAft>
              <a:buSzPts val="2520"/>
              <a:buNone/>
            </a:pPr>
            <a:endParaRPr/>
          </a:p>
        </p:txBody>
      </p:sp>
      <p:pic>
        <p:nvPicPr>
          <p:cNvPr id="174" name="Google Shape;174;p21" descr="http://static.panoramio.com/photos/large/27967200.jpg"/>
          <p:cNvPicPr preferRelativeResize="0"/>
          <p:nvPr/>
        </p:nvPicPr>
        <p:blipFill rotWithShape="1">
          <a:blip r:embed="rId3">
            <a:alphaModFix/>
          </a:blip>
          <a:srcRect/>
          <a:stretch/>
        </p:blipFill>
        <p:spPr>
          <a:xfrm>
            <a:off x="6603206" y="4570412"/>
            <a:ext cx="3555207" cy="2666405"/>
          </a:xfrm>
          <a:prstGeom prst="rect">
            <a:avLst/>
          </a:prstGeom>
          <a:noFill/>
          <a:ln>
            <a:noFill/>
          </a:ln>
        </p:spPr>
      </p:pic>
      <p:pic>
        <p:nvPicPr>
          <p:cNvPr id="175" name="Google Shape;175;p21" descr="http://upload.wikimedia.org/wikipedia/commons/thumb/a/ae/Ani-Turkish-Armenian_border.jpeg/800px-Ani-Turkish-Armenian_border.jpeg"/>
          <p:cNvPicPr preferRelativeResize="0"/>
          <p:nvPr/>
        </p:nvPicPr>
        <p:blipFill rotWithShape="1">
          <a:blip r:embed="rId4">
            <a:alphaModFix/>
          </a:blip>
          <a:srcRect/>
          <a:stretch/>
        </p:blipFill>
        <p:spPr>
          <a:xfrm>
            <a:off x="6679406" y="1751012"/>
            <a:ext cx="3479007" cy="2609255"/>
          </a:xfrm>
          <a:prstGeom prst="rect">
            <a:avLst/>
          </a:prstGeom>
          <a:noFill/>
          <a:ln>
            <a:noFill/>
          </a:ln>
        </p:spPr>
      </p:pic>
    </p:spTree>
  </p:cSld>
  <p:clrMapOvr>
    <a:masterClrMapping/>
  </p:clrMapOvr>
</p:sld>
</file>

<file path=ppt/theme/theme1.xml><?xml version="1.0" encoding="utf-8"?>
<a:theme xmlns:a="http://schemas.openxmlformats.org/drawingml/2006/main"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Custom</PresentationFormat>
  <Paragraphs>61</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Verdana</vt:lpstr>
      <vt:lpstr>Arial</vt:lpstr>
      <vt:lpstr>Source Sans Pro</vt:lpstr>
      <vt:lpstr>Noto Sans Symbols</vt:lpstr>
      <vt:lpstr>PT Sans</vt:lpstr>
      <vt:lpstr>Trek</vt:lpstr>
      <vt:lpstr>PHYSICAL GEOGRAPHY OF THE EASTERN MEDITERRANEAN </vt:lpstr>
      <vt:lpstr>PHYSICAL GEOGRAPHY OF THE EASTERN MEDITERRANEAN </vt:lpstr>
      <vt:lpstr>Israel Geo </vt:lpstr>
      <vt:lpstr>PHYSICAL GEOGRAPHY OF THE EASTERN MEDITERRANEAN </vt:lpstr>
      <vt:lpstr>PHYSICAL GEOGRAPHY OF THE EASTERN MEDITERRANEAN </vt:lpstr>
      <vt:lpstr>PHYSICAL GEOGRAPHY OF THE NORTHEAST </vt:lpstr>
      <vt:lpstr>PHYSICAL GEOGRAPHY OF THE NORTHEAST </vt:lpstr>
      <vt:lpstr>PHYSICAL GEOGRAPHY OF THE NORTHEAST</vt:lpstr>
      <vt:lpstr>PHYSICAL GEOGRAPHY OF THE NORTHEAST</vt:lpstr>
      <vt:lpstr>Geography of Turkey</vt:lpstr>
      <vt:lpstr>PHYSICAL GEOGRAPHY OF THE ARABIAN PENINSULA </vt:lpstr>
      <vt:lpstr>PHYSICAL GEOGRAPHY OF THE ARABIAN PENINSULA</vt:lpstr>
      <vt:lpstr>PHYSICAL GEOGRAPHY OF THE ARABIAN PENINSULA</vt:lpstr>
      <vt:lpstr>Suez Canal</vt:lpstr>
      <vt:lpstr>PHYSICAL GEOGRAPHY OF THE ARABIAN PENINSULA</vt:lpstr>
      <vt:lpstr>Sandstorms in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GEOGRAPHY OF THE EASTERN MEDITERRANEAN </dc:title>
  <dc:creator>Greg Scott</dc:creator>
  <cp:lastModifiedBy>Greg Scott</cp:lastModifiedBy>
  <cp:revision>1</cp:revision>
  <dcterms:modified xsi:type="dcterms:W3CDTF">2021-04-15T11:44:40Z</dcterms:modified>
</cp:coreProperties>
</file>