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135"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4e3dddb5d2_1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4e3dddb5d2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e3dddb5d2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e3dddb5d2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4b1b3ab657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4b1b3ab657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e3dddb5d2_1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e3dddb5d2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e3dddb5d2_1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4e3dddb5d2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4e3dddb5d2_1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4e3dddb5d2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b1b3ab657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4b1b3ab657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4e3dddb5d2_1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4e3dddb5d2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4b1b3ab657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4b1b3ab657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e3dddb5d2_1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e3dddb5d2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4e3dddb5d2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4e3dddb5d2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4b1b3ab65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4b1b3ab6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4e3dddb5d2_1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4e3dddb5d2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b1b3ab657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4b1b3ab65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4e3dddb5d2_1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4e3dddb5d2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4e3dddb5d2_1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4e3dddb5d2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4e3dddb5d2_1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4e3dddb5d2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4e3dddb5d2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4e3dddb5d2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4e3dddb5d2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4e3dddb5d2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4b1b3ab657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4b1b3ab65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4e3dddb5d2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4e3dddb5d2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4b2eccf13d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4b2eccf13d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4e3dddb5d2_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4e3dddb5d2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4b2eccf13d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4b2eccf13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DEJx0CYrDHk"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g9QpC7QwnRU"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A3Yj3q0QRLM"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yHZlNfWuA7g"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ey_L_VzPwEI"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hVfBQNENS9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GRhqRnj2sY0"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9CK13IgtvzY"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Nations of Western Europe </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Portugal</a:t>
            </a:r>
            <a:endParaRPr/>
          </a:p>
        </p:txBody>
      </p:sp>
      <p:sp>
        <p:nvSpPr>
          <p:cNvPr id="121" name="Google Shape;121;p22"/>
          <p:cNvSpPr txBox="1">
            <a:spLocks noGrp="1"/>
          </p:cNvSpPr>
          <p:nvPr>
            <p:ph type="body" idx="1"/>
          </p:nvPr>
        </p:nvSpPr>
        <p:spPr>
          <a:xfrm>
            <a:off x="311700" y="1152475"/>
            <a:ext cx="4442400" cy="375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Population: 10,781,459</a:t>
            </a:r>
            <a:endParaRPr/>
          </a:p>
          <a:p>
            <a:pPr marL="457200" lvl="0" indent="-342900" algn="l" rtl="0">
              <a:spcBef>
                <a:spcPts val="0"/>
              </a:spcBef>
              <a:spcAft>
                <a:spcPts val="0"/>
              </a:spcAft>
              <a:buSzPts val="1800"/>
              <a:buChar char="●"/>
            </a:pPr>
            <a:r>
              <a:rPr lang="en"/>
              <a:t>Capital: Lisbon</a:t>
            </a:r>
            <a:endParaRPr/>
          </a:p>
          <a:p>
            <a:pPr marL="457200" lvl="0" indent="-342900" algn="l" rtl="0">
              <a:spcBef>
                <a:spcPts val="0"/>
              </a:spcBef>
              <a:spcAft>
                <a:spcPts val="0"/>
              </a:spcAft>
              <a:buSzPts val="1800"/>
              <a:buChar char="●"/>
            </a:pPr>
            <a:r>
              <a:rPr lang="en"/>
              <a:t>Language: Portuguese</a:t>
            </a:r>
            <a:endParaRPr/>
          </a:p>
          <a:p>
            <a:pPr marL="457200" lvl="0" indent="-342900" algn="l" rtl="0">
              <a:spcBef>
                <a:spcPts val="0"/>
              </a:spcBef>
              <a:spcAft>
                <a:spcPts val="0"/>
              </a:spcAft>
              <a:buSzPts val="1800"/>
              <a:buChar char="●"/>
            </a:pPr>
            <a:r>
              <a:rPr lang="en"/>
              <a:t>Government: parliamentary democracy</a:t>
            </a:r>
            <a:endParaRPr/>
          </a:p>
          <a:p>
            <a:pPr marL="457200" lvl="0" indent="-342900" algn="l" rtl="0">
              <a:spcBef>
                <a:spcPts val="0"/>
              </a:spcBef>
              <a:spcAft>
                <a:spcPts val="0"/>
              </a:spcAft>
              <a:buSzPts val="1800"/>
              <a:buChar char="●"/>
            </a:pPr>
            <a:r>
              <a:rPr lang="en"/>
              <a:t>Economy: textiles, wine, tourism</a:t>
            </a:r>
            <a:endParaRPr/>
          </a:p>
          <a:p>
            <a:pPr marL="457200" lvl="0" indent="-342900" algn="l" rtl="0">
              <a:spcBef>
                <a:spcPts val="0"/>
              </a:spcBef>
              <a:spcAft>
                <a:spcPts val="0"/>
              </a:spcAft>
              <a:buSzPts val="1800"/>
              <a:buChar char="●"/>
            </a:pPr>
            <a:r>
              <a:rPr lang="en"/>
              <a:t>Religion: Roman Catholic 94%</a:t>
            </a:r>
            <a:endParaRPr/>
          </a:p>
          <a:p>
            <a:pPr marL="457200" lvl="0" indent="-342900" algn="l" rtl="0">
              <a:spcBef>
                <a:spcPts val="0"/>
              </a:spcBef>
              <a:spcAft>
                <a:spcPts val="0"/>
              </a:spcAft>
              <a:buSzPts val="1800"/>
              <a:buChar char="●"/>
            </a:pPr>
            <a:r>
              <a:rPr lang="en"/>
              <a:t>Climate: maritime temperate</a:t>
            </a:r>
            <a:endParaRPr/>
          </a:p>
          <a:p>
            <a:pPr marL="457200" lvl="0" indent="-342900" algn="l" rtl="0">
              <a:spcBef>
                <a:spcPts val="0"/>
              </a:spcBef>
              <a:spcAft>
                <a:spcPts val="0"/>
              </a:spcAft>
              <a:buSzPts val="1800"/>
              <a:buChar char="●"/>
            </a:pPr>
            <a:r>
              <a:rPr lang="en"/>
              <a:t>Geographic Features: Atlantic Ocean</a:t>
            </a:r>
            <a:endParaRPr/>
          </a:p>
        </p:txBody>
      </p:sp>
      <p:pic>
        <p:nvPicPr>
          <p:cNvPr id="122" name="Google Shape;122;p22"/>
          <p:cNvPicPr preferRelativeResize="0"/>
          <p:nvPr/>
        </p:nvPicPr>
        <p:blipFill>
          <a:blip r:embed="rId3">
            <a:alphaModFix/>
          </a:blip>
          <a:stretch>
            <a:fillRect/>
          </a:stretch>
        </p:blipFill>
        <p:spPr>
          <a:xfrm>
            <a:off x="4895225" y="312875"/>
            <a:ext cx="3417850" cy="2280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Italy</a:t>
            </a:r>
            <a:endParaRPr/>
          </a:p>
        </p:txBody>
      </p:sp>
      <p:sp>
        <p:nvSpPr>
          <p:cNvPr id="128" name="Google Shape;128;p23"/>
          <p:cNvSpPr txBox="1">
            <a:spLocks noGrp="1"/>
          </p:cNvSpPr>
          <p:nvPr>
            <p:ph type="body" idx="1"/>
          </p:nvPr>
        </p:nvSpPr>
        <p:spPr>
          <a:xfrm>
            <a:off x="311700" y="1152475"/>
            <a:ext cx="4442400" cy="375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Population: </a:t>
            </a:r>
            <a:r>
              <a:rPr lang="en" sz="1200">
                <a:solidFill>
                  <a:schemeClr val="dk1"/>
                </a:solidFill>
                <a:highlight>
                  <a:srgbClr val="FFFFFF"/>
                </a:highlight>
              </a:rPr>
              <a:t>61,261,254</a:t>
            </a:r>
            <a:endParaRPr/>
          </a:p>
          <a:p>
            <a:pPr marL="457200" lvl="0" indent="-342900" algn="l" rtl="0">
              <a:spcBef>
                <a:spcPts val="0"/>
              </a:spcBef>
              <a:spcAft>
                <a:spcPts val="0"/>
              </a:spcAft>
              <a:buSzPts val="1800"/>
              <a:buChar char="●"/>
            </a:pPr>
            <a:r>
              <a:rPr lang="en"/>
              <a:t>Capital: Rome</a:t>
            </a:r>
            <a:endParaRPr/>
          </a:p>
          <a:p>
            <a:pPr marL="457200" lvl="0" indent="-342900" algn="l" rtl="0">
              <a:spcBef>
                <a:spcPts val="0"/>
              </a:spcBef>
              <a:spcAft>
                <a:spcPts val="0"/>
              </a:spcAft>
              <a:buSzPts val="1800"/>
              <a:buChar char="●"/>
            </a:pPr>
            <a:r>
              <a:rPr lang="en"/>
              <a:t>Language: Italian</a:t>
            </a:r>
            <a:endParaRPr/>
          </a:p>
          <a:p>
            <a:pPr marL="457200" lvl="0" indent="-342900" algn="l" rtl="0">
              <a:spcBef>
                <a:spcPts val="0"/>
              </a:spcBef>
              <a:spcAft>
                <a:spcPts val="0"/>
              </a:spcAft>
              <a:buSzPts val="1800"/>
              <a:buChar char="●"/>
            </a:pPr>
            <a:r>
              <a:rPr lang="en"/>
              <a:t>Government: republic</a:t>
            </a:r>
            <a:endParaRPr/>
          </a:p>
          <a:p>
            <a:pPr marL="457200" lvl="0" indent="-342900" algn="l" rtl="0">
              <a:spcBef>
                <a:spcPts val="0"/>
              </a:spcBef>
              <a:spcAft>
                <a:spcPts val="0"/>
              </a:spcAft>
              <a:buSzPts val="1800"/>
              <a:buChar char="●"/>
            </a:pPr>
            <a:r>
              <a:rPr lang="en"/>
              <a:t>Economy: tourism, machinery, vehicles</a:t>
            </a:r>
            <a:endParaRPr/>
          </a:p>
          <a:p>
            <a:pPr marL="457200" lvl="0" indent="-342900" algn="l" rtl="0">
              <a:spcBef>
                <a:spcPts val="0"/>
              </a:spcBef>
              <a:spcAft>
                <a:spcPts val="0"/>
              </a:spcAft>
              <a:buSzPts val="1800"/>
              <a:buChar char="●"/>
            </a:pPr>
            <a:r>
              <a:rPr lang="en"/>
              <a:t>Religion: 90% Roman Catholic</a:t>
            </a:r>
            <a:endParaRPr/>
          </a:p>
          <a:p>
            <a:pPr marL="457200" lvl="0" indent="-342900" algn="l" rtl="0">
              <a:spcBef>
                <a:spcPts val="0"/>
              </a:spcBef>
              <a:spcAft>
                <a:spcPts val="0"/>
              </a:spcAft>
              <a:buSzPts val="1800"/>
              <a:buChar char="●"/>
            </a:pPr>
            <a:r>
              <a:rPr lang="en"/>
              <a:t>Climate: Alpine in far north; hot, dry in south</a:t>
            </a:r>
            <a:endParaRPr/>
          </a:p>
          <a:p>
            <a:pPr marL="457200" lvl="0" indent="-342900" algn="l" rtl="0">
              <a:spcBef>
                <a:spcPts val="0"/>
              </a:spcBef>
              <a:spcAft>
                <a:spcPts val="0"/>
              </a:spcAft>
              <a:buSzPts val="1800"/>
              <a:buChar char="●"/>
            </a:pPr>
            <a:r>
              <a:rPr lang="en"/>
              <a:t>Geographic Features: Alps, Sicily Island</a:t>
            </a:r>
            <a:endParaRPr/>
          </a:p>
        </p:txBody>
      </p:sp>
      <p:pic>
        <p:nvPicPr>
          <p:cNvPr id="129" name="Google Shape;129;p23"/>
          <p:cNvPicPr preferRelativeResize="0"/>
          <p:nvPr/>
        </p:nvPicPr>
        <p:blipFill>
          <a:blip r:embed="rId3">
            <a:alphaModFix/>
          </a:blip>
          <a:stretch>
            <a:fillRect/>
          </a:stretch>
        </p:blipFill>
        <p:spPr>
          <a:xfrm>
            <a:off x="3451550" y="166200"/>
            <a:ext cx="3227725" cy="2162900"/>
          </a:xfrm>
          <a:prstGeom prst="rect">
            <a:avLst/>
          </a:prstGeom>
          <a:noFill/>
          <a:ln>
            <a:noFill/>
          </a:ln>
        </p:spPr>
      </p:pic>
      <p:pic>
        <p:nvPicPr>
          <p:cNvPr id="130" name="Google Shape;130;p23"/>
          <p:cNvPicPr preferRelativeResize="0"/>
          <p:nvPr/>
        </p:nvPicPr>
        <p:blipFill>
          <a:blip r:embed="rId4">
            <a:alphaModFix/>
          </a:blip>
          <a:stretch>
            <a:fillRect/>
          </a:stretch>
        </p:blipFill>
        <p:spPr>
          <a:xfrm>
            <a:off x="7040725" y="313575"/>
            <a:ext cx="1791576" cy="2015525"/>
          </a:xfrm>
          <a:prstGeom prst="rect">
            <a:avLst/>
          </a:prstGeom>
          <a:noFill/>
          <a:ln>
            <a:noFill/>
          </a:ln>
        </p:spPr>
      </p:pic>
      <p:pic>
        <p:nvPicPr>
          <p:cNvPr id="131" name="Google Shape;131;p23"/>
          <p:cNvPicPr preferRelativeResize="0"/>
          <p:nvPr/>
        </p:nvPicPr>
        <p:blipFill>
          <a:blip r:embed="rId5">
            <a:alphaModFix/>
          </a:blip>
          <a:stretch>
            <a:fillRect/>
          </a:stretch>
        </p:blipFill>
        <p:spPr>
          <a:xfrm>
            <a:off x="4906500" y="2481500"/>
            <a:ext cx="4085102" cy="229787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311700" y="1340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Rome</a:t>
            </a:r>
            <a:endParaRPr/>
          </a:p>
        </p:txBody>
      </p:sp>
      <p:sp>
        <p:nvSpPr>
          <p:cNvPr id="137" name="Google Shape;137;p24"/>
          <p:cNvSpPr txBox="1">
            <a:spLocks noGrp="1"/>
          </p:cNvSpPr>
          <p:nvPr>
            <p:ph type="body" idx="1"/>
          </p:nvPr>
        </p:nvSpPr>
        <p:spPr>
          <a:xfrm>
            <a:off x="311700" y="865450"/>
            <a:ext cx="4754100" cy="4029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What is the population?</a:t>
            </a:r>
            <a:endParaRPr/>
          </a:p>
          <a:p>
            <a:pPr marL="457200" lvl="0" indent="-342900" algn="l" rtl="0">
              <a:spcBef>
                <a:spcPts val="0"/>
              </a:spcBef>
              <a:spcAft>
                <a:spcPts val="0"/>
              </a:spcAft>
              <a:buSzPts val="1800"/>
              <a:buAutoNum type="arabicPeriod"/>
            </a:pPr>
            <a:r>
              <a:rPr lang="en"/>
              <a:t>What two brother founded Rome?</a:t>
            </a:r>
            <a:endParaRPr/>
          </a:p>
          <a:p>
            <a:pPr marL="457200" lvl="0" indent="-342900" algn="l" rtl="0">
              <a:spcBef>
                <a:spcPts val="0"/>
              </a:spcBef>
              <a:spcAft>
                <a:spcPts val="0"/>
              </a:spcAft>
              <a:buSzPts val="1800"/>
              <a:buAutoNum type="arabicPeriod"/>
            </a:pPr>
            <a:r>
              <a:rPr lang="en"/>
              <a:t>The Roman ____________ was the center of public life in ancient Rome.</a:t>
            </a:r>
            <a:endParaRPr/>
          </a:p>
          <a:p>
            <a:pPr marL="457200" lvl="0" indent="-342900" algn="l" rtl="0">
              <a:spcBef>
                <a:spcPts val="0"/>
              </a:spcBef>
              <a:spcAft>
                <a:spcPts val="0"/>
              </a:spcAft>
              <a:buSzPts val="1800"/>
              <a:buAutoNum type="arabicPeriod"/>
            </a:pPr>
            <a:r>
              <a:rPr lang="en"/>
              <a:t>What is the most enduring symbol of ancient Rome?</a:t>
            </a:r>
            <a:endParaRPr/>
          </a:p>
          <a:p>
            <a:pPr marL="457200" lvl="0" indent="-342900" algn="l" rtl="0">
              <a:spcBef>
                <a:spcPts val="0"/>
              </a:spcBef>
              <a:spcAft>
                <a:spcPts val="0"/>
              </a:spcAft>
              <a:buSzPts val="1800"/>
              <a:buAutoNum type="arabicPeriod"/>
            </a:pPr>
            <a:r>
              <a:rPr lang="en"/>
              <a:t>Rome is the center/capital of what major religion?</a:t>
            </a:r>
            <a:endParaRPr/>
          </a:p>
          <a:p>
            <a:pPr marL="457200" lvl="0" indent="-342900" algn="l" rtl="0">
              <a:spcBef>
                <a:spcPts val="0"/>
              </a:spcBef>
              <a:spcAft>
                <a:spcPts val="0"/>
              </a:spcAft>
              <a:buSzPts val="1800"/>
              <a:buAutoNum type="arabicPeriod"/>
            </a:pPr>
            <a:r>
              <a:rPr lang="en"/>
              <a:t>What is the largest church in the world?</a:t>
            </a:r>
            <a:endParaRPr/>
          </a:p>
        </p:txBody>
      </p:sp>
      <p:pic>
        <p:nvPicPr>
          <p:cNvPr id="138" name="Google Shape;138;p24" descr="As legend has it, Rome, Italy, was founded by the twin brothers, Romulus and Remus, in 700 B.C. The former Caput Mundi, or Capital of the World, sits beneath Palatine Hill, where the ruins of its original incarnation are open for exploration.&#10;&#10;No Rome tour is complete without stopping by the remains of the Temple of Saturn and Arch of Septimus, both located in the Roman Forum. Get in touch with your inner gladiator and stop by the Colosseum, a relic of Roman bloodsports and perhaps the most recognizable element of the city.&#10;&#10;Toss a coin into the Trevi Fountain to ensure you’ll return to Rome one day; don’t toss in two coins unless you’re ready to fall in love with a Roman. Continue your Rome sightseeing in St. Peter’s Square, home of St. Peter’s Basilica. The world’s largest church, designed by Michelangelo, is both a remarkable structure and a tribute to faith. You can look down from the famous dome to the Holy Square, which is usually filled with the faithful looking to obtain a blessing from the Pope. After this, it’s just a few steps to restaurants filled with Italian food. Forget coming back to Rome – you’ll never want to leave.&#10;&#10;What’s your favorite memory of Rome?&#10;&#10;Visit our Rome travel guide page for more information or to plan your next vacation!&#10;&#10;--------------------------------------------------------------------------------------&#10;&#10;Follow us on social media:&#10;Twitter: https://twitter.com/Expedia &#10;Facebook: https://www.facebook.com/expedia &#10;Instagram: http://instagram.com/expedia&#10;Pinterest: http://www.pinterest.com/Expedia/&#10;Google+: https://plus.google.com/+Expedia &#10;&#10;--------------------------------------------------------------------------------------&#10;&#10;Follow us on our travel blog, Viewfinder: &#10;http://viewfinder.expedia.com/" title="Rome Vacation Travel Guide | Expedia">
            <a:hlinkClick r:id="rId3"/>
          </p:cNvPr>
          <p:cNvPicPr preferRelativeResize="0"/>
          <p:nvPr/>
        </p:nvPicPr>
        <p:blipFill>
          <a:blip r:embed="rId4">
            <a:alphaModFix/>
          </a:blip>
          <a:stretch>
            <a:fillRect/>
          </a:stretch>
        </p:blipFill>
        <p:spPr>
          <a:xfrm>
            <a:off x="5119000" y="1370725"/>
            <a:ext cx="4025000" cy="3018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Greece</a:t>
            </a:r>
            <a:endParaRPr/>
          </a:p>
        </p:txBody>
      </p:sp>
      <p:sp>
        <p:nvSpPr>
          <p:cNvPr id="144" name="Google Shape;144;p25"/>
          <p:cNvSpPr txBox="1">
            <a:spLocks noGrp="1"/>
          </p:cNvSpPr>
          <p:nvPr>
            <p:ph type="body" idx="1"/>
          </p:nvPr>
        </p:nvSpPr>
        <p:spPr>
          <a:xfrm>
            <a:off x="311700" y="1152475"/>
            <a:ext cx="4442400" cy="375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Population: 10,767,827</a:t>
            </a:r>
            <a:endParaRPr/>
          </a:p>
          <a:p>
            <a:pPr marL="457200" lvl="0" indent="-342900" algn="l" rtl="0">
              <a:spcBef>
                <a:spcPts val="0"/>
              </a:spcBef>
              <a:spcAft>
                <a:spcPts val="0"/>
              </a:spcAft>
              <a:buSzPts val="1800"/>
              <a:buChar char="●"/>
            </a:pPr>
            <a:r>
              <a:rPr lang="en"/>
              <a:t>Capital: Athens</a:t>
            </a:r>
            <a:endParaRPr/>
          </a:p>
          <a:p>
            <a:pPr marL="457200" lvl="0" indent="-342900" algn="l" rtl="0">
              <a:spcBef>
                <a:spcPts val="0"/>
              </a:spcBef>
              <a:spcAft>
                <a:spcPts val="0"/>
              </a:spcAft>
              <a:buSzPts val="1800"/>
              <a:buChar char="●"/>
            </a:pPr>
            <a:r>
              <a:rPr lang="en"/>
              <a:t>Language: Greek</a:t>
            </a:r>
            <a:endParaRPr/>
          </a:p>
          <a:p>
            <a:pPr marL="457200" lvl="0" indent="-342900" algn="l" rtl="0">
              <a:spcBef>
                <a:spcPts val="0"/>
              </a:spcBef>
              <a:spcAft>
                <a:spcPts val="0"/>
              </a:spcAft>
              <a:buSzPts val="1800"/>
              <a:buChar char="●"/>
            </a:pPr>
            <a:r>
              <a:rPr lang="en"/>
              <a:t>Government: parliamentary republic</a:t>
            </a:r>
            <a:endParaRPr/>
          </a:p>
          <a:p>
            <a:pPr marL="457200" lvl="0" indent="-342900" algn="l" rtl="0">
              <a:spcBef>
                <a:spcPts val="0"/>
              </a:spcBef>
              <a:spcAft>
                <a:spcPts val="0"/>
              </a:spcAft>
              <a:buSzPts val="1800"/>
              <a:buChar char="●"/>
            </a:pPr>
            <a:r>
              <a:rPr lang="en"/>
              <a:t>Economy: tourism, food, textiles</a:t>
            </a:r>
            <a:endParaRPr/>
          </a:p>
          <a:p>
            <a:pPr marL="457200" lvl="0" indent="-342900" algn="l" rtl="0">
              <a:spcBef>
                <a:spcPts val="0"/>
              </a:spcBef>
              <a:spcAft>
                <a:spcPts val="0"/>
              </a:spcAft>
              <a:buSzPts val="1800"/>
              <a:buChar char="●"/>
            </a:pPr>
            <a:r>
              <a:rPr lang="en"/>
              <a:t>Religion: Greek Orthodox 98%</a:t>
            </a:r>
            <a:endParaRPr/>
          </a:p>
          <a:p>
            <a:pPr marL="457200" lvl="0" indent="-342900" algn="l" rtl="0">
              <a:spcBef>
                <a:spcPts val="0"/>
              </a:spcBef>
              <a:spcAft>
                <a:spcPts val="0"/>
              </a:spcAft>
              <a:buSzPts val="1800"/>
              <a:buChar char="●"/>
            </a:pPr>
            <a:r>
              <a:rPr lang="en"/>
              <a:t>Climate: mild, wet winters; hot, dry summers</a:t>
            </a:r>
            <a:endParaRPr/>
          </a:p>
          <a:p>
            <a:pPr marL="457200" lvl="0" indent="-342900" algn="l" rtl="0">
              <a:spcBef>
                <a:spcPts val="0"/>
              </a:spcBef>
              <a:spcAft>
                <a:spcPts val="0"/>
              </a:spcAft>
              <a:buSzPts val="1800"/>
              <a:buChar char="●"/>
            </a:pPr>
            <a:r>
              <a:rPr lang="en"/>
              <a:t>Geographic Features: Over 200 inhabited islands</a:t>
            </a:r>
            <a:endParaRPr/>
          </a:p>
        </p:txBody>
      </p:sp>
      <p:pic>
        <p:nvPicPr>
          <p:cNvPr id="145" name="Google Shape;145;p25"/>
          <p:cNvPicPr preferRelativeResize="0"/>
          <p:nvPr/>
        </p:nvPicPr>
        <p:blipFill>
          <a:blip r:embed="rId3">
            <a:alphaModFix/>
          </a:blip>
          <a:stretch>
            <a:fillRect/>
          </a:stretch>
        </p:blipFill>
        <p:spPr>
          <a:xfrm>
            <a:off x="5600325" y="324150"/>
            <a:ext cx="3058525" cy="2038500"/>
          </a:xfrm>
          <a:prstGeom prst="rect">
            <a:avLst/>
          </a:prstGeom>
          <a:noFill/>
          <a:ln>
            <a:noFill/>
          </a:ln>
        </p:spPr>
      </p:pic>
      <p:pic>
        <p:nvPicPr>
          <p:cNvPr id="146" name="Google Shape;146;p25"/>
          <p:cNvPicPr preferRelativeResize="0"/>
          <p:nvPr/>
        </p:nvPicPr>
        <p:blipFill>
          <a:blip r:embed="rId4">
            <a:alphaModFix/>
          </a:blip>
          <a:stretch>
            <a:fillRect/>
          </a:stretch>
        </p:blipFill>
        <p:spPr>
          <a:xfrm>
            <a:off x="5502263" y="2736452"/>
            <a:ext cx="3254642" cy="21678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Austria</a:t>
            </a:r>
            <a:endParaRPr/>
          </a:p>
        </p:txBody>
      </p:sp>
      <p:sp>
        <p:nvSpPr>
          <p:cNvPr id="152" name="Google Shape;152;p26"/>
          <p:cNvSpPr txBox="1">
            <a:spLocks noGrp="1"/>
          </p:cNvSpPr>
          <p:nvPr>
            <p:ph type="body" idx="1"/>
          </p:nvPr>
        </p:nvSpPr>
        <p:spPr>
          <a:xfrm>
            <a:off x="311700" y="1152475"/>
            <a:ext cx="4442400" cy="375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Population: 8,219,743</a:t>
            </a:r>
            <a:endParaRPr/>
          </a:p>
          <a:p>
            <a:pPr marL="457200" lvl="0" indent="-342900" algn="l" rtl="0">
              <a:spcBef>
                <a:spcPts val="0"/>
              </a:spcBef>
              <a:spcAft>
                <a:spcPts val="0"/>
              </a:spcAft>
              <a:buSzPts val="1800"/>
              <a:buChar char="●"/>
            </a:pPr>
            <a:r>
              <a:rPr lang="en"/>
              <a:t>Capital: Vienna</a:t>
            </a:r>
            <a:endParaRPr/>
          </a:p>
          <a:p>
            <a:pPr marL="457200" lvl="0" indent="-342900" algn="l" rtl="0">
              <a:spcBef>
                <a:spcPts val="0"/>
              </a:spcBef>
              <a:spcAft>
                <a:spcPts val="0"/>
              </a:spcAft>
              <a:buSzPts val="1800"/>
              <a:buChar char="●"/>
            </a:pPr>
            <a:r>
              <a:rPr lang="en"/>
              <a:t>Language: German</a:t>
            </a:r>
            <a:endParaRPr/>
          </a:p>
          <a:p>
            <a:pPr marL="457200" lvl="0" indent="-342900" algn="l" rtl="0">
              <a:spcBef>
                <a:spcPts val="0"/>
              </a:spcBef>
              <a:spcAft>
                <a:spcPts val="0"/>
              </a:spcAft>
              <a:buSzPts val="1800"/>
              <a:buChar char="●"/>
            </a:pPr>
            <a:r>
              <a:rPr lang="en"/>
              <a:t>Government: federal republic</a:t>
            </a:r>
            <a:endParaRPr/>
          </a:p>
          <a:p>
            <a:pPr marL="457200" lvl="0" indent="-342900" algn="l" rtl="0">
              <a:spcBef>
                <a:spcPts val="0"/>
              </a:spcBef>
              <a:spcAft>
                <a:spcPts val="0"/>
              </a:spcAft>
              <a:buSzPts val="1800"/>
              <a:buChar char="●"/>
            </a:pPr>
            <a:r>
              <a:rPr lang="en"/>
              <a:t>Economy: machinery, vehicles and parts, paper</a:t>
            </a:r>
            <a:endParaRPr/>
          </a:p>
          <a:p>
            <a:pPr marL="457200" lvl="0" indent="-342900" algn="l" rtl="0">
              <a:spcBef>
                <a:spcPts val="0"/>
              </a:spcBef>
              <a:spcAft>
                <a:spcPts val="0"/>
              </a:spcAft>
              <a:buSzPts val="1800"/>
              <a:buChar char="●"/>
            </a:pPr>
            <a:r>
              <a:rPr lang="en"/>
              <a:t>Religion: Roman Catholic 73.6%</a:t>
            </a:r>
            <a:endParaRPr/>
          </a:p>
          <a:p>
            <a:pPr marL="457200" lvl="0" indent="-342900" algn="l" rtl="0">
              <a:spcBef>
                <a:spcPts val="0"/>
              </a:spcBef>
              <a:spcAft>
                <a:spcPts val="0"/>
              </a:spcAft>
              <a:buSzPts val="1800"/>
              <a:buChar char="●"/>
            </a:pPr>
            <a:r>
              <a:rPr lang="en"/>
              <a:t>Climate: cold winters, moderate summers</a:t>
            </a:r>
            <a:endParaRPr/>
          </a:p>
          <a:p>
            <a:pPr marL="457200" lvl="0" indent="-342900" algn="l" rtl="0">
              <a:spcBef>
                <a:spcPts val="0"/>
              </a:spcBef>
              <a:spcAft>
                <a:spcPts val="0"/>
              </a:spcAft>
              <a:buSzPts val="1800"/>
              <a:buChar char="●"/>
            </a:pPr>
            <a:r>
              <a:rPr lang="en"/>
              <a:t>Geographic Features: Alps</a:t>
            </a:r>
            <a:endParaRPr/>
          </a:p>
        </p:txBody>
      </p:sp>
      <p:pic>
        <p:nvPicPr>
          <p:cNvPr id="153" name="Google Shape;153;p26"/>
          <p:cNvPicPr preferRelativeResize="0"/>
          <p:nvPr/>
        </p:nvPicPr>
        <p:blipFill>
          <a:blip r:embed="rId3">
            <a:alphaModFix/>
          </a:blip>
          <a:stretch>
            <a:fillRect/>
          </a:stretch>
        </p:blipFill>
        <p:spPr>
          <a:xfrm>
            <a:off x="4906500" y="445025"/>
            <a:ext cx="3516525" cy="2344350"/>
          </a:xfrm>
          <a:prstGeom prst="rect">
            <a:avLst/>
          </a:prstGeom>
          <a:noFill/>
          <a:ln>
            <a:noFill/>
          </a:ln>
        </p:spPr>
      </p:pic>
      <p:pic>
        <p:nvPicPr>
          <p:cNvPr id="154" name="Google Shape;154;p26"/>
          <p:cNvPicPr preferRelativeResize="0"/>
          <p:nvPr/>
        </p:nvPicPr>
        <p:blipFill>
          <a:blip r:embed="rId4">
            <a:alphaModFix/>
          </a:blip>
          <a:stretch>
            <a:fillRect/>
          </a:stretch>
        </p:blipFill>
        <p:spPr>
          <a:xfrm>
            <a:off x="4906500" y="2941775"/>
            <a:ext cx="4013262" cy="2049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Sweden</a:t>
            </a:r>
            <a:endParaRPr/>
          </a:p>
        </p:txBody>
      </p:sp>
      <p:sp>
        <p:nvSpPr>
          <p:cNvPr id="160" name="Google Shape;160;p27"/>
          <p:cNvSpPr txBox="1">
            <a:spLocks noGrp="1"/>
          </p:cNvSpPr>
          <p:nvPr>
            <p:ph type="body" idx="1"/>
          </p:nvPr>
        </p:nvSpPr>
        <p:spPr>
          <a:xfrm>
            <a:off x="311700" y="1152475"/>
            <a:ext cx="4442400" cy="375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Population: 9,103,788</a:t>
            </a:r>
            <a:endParaRPr/>
          </a:p>
          <a:p>
            <a:pPr marL="457200" lvl="0" indent="-342900" algn="l" rtl="0">
              <a:spcBef>
                <a:spcPts val="0"/>
              </a:spcBef>
              <a:spcAft>
                <a:spcPts val="0"/>
              </a:spcAft>
              <a:buSzPts val="1800"/>
              <a:buChar char="●"/>
            </a:pPr>
            <a:r>
              <a:rPr lang="en"/>
              <a:t>Capital: Stockholm</a:t>
            </a:r>
            <a:endParaRPr/>
          </a:p>
          <a:p>
            <a:pPr marL="457200" lvl="0" indent="-342900" algn="l" rtl="0">
              <a:spcBef>
                <a:spcPts val="0"/>
              </a:spcBef>
              <a:spcAft>
                <a:spcPts val="0"/>
              </a:spcAft>
              <a:buSzPts val="1800"/>
              <a:buChar char="●"/>
            </a:pPr>
            <a:r>
              <a:rPr lang="en"/>
              <a:t>Language: Swedish</a:t>
            </a:r>
            <a:endParaRPr/>
          </a:p>
          <a:p>
            <a:pPr marL="457200" lvl="0" indent="-342900" algn="l" rtl="0">
              <a:spcBef>
                <a:spcPts val="0"/>
              </a:spcBef>
              <a:spcAft>
                <a:spcPts val="0"/>
              </a:spcAft>
              <a:buSzPts val="1800"/>
              <a:buChar char="●"/>
            </a:pPr>
            <a:r>
              <a:rPr lang="en"/>
              <a:t>Government:  constitutional monarchy</a:t>
            </a:r>
            <a:endParaRPr/>
          </a:p>
          <a:p>
            <a:pPr marL="457200" lvl="0" indent="-342900" algn="l" rtl="0">
              <a:spcBef>
                <a:spcPts val="0"/>
              </a:spcBef>
              <a:spcAft>
                <a:spcPts val="0"/>
              </a:spcAft>
              <a:buSzPts val="1800"/>
              <a:buChar char="●"/>
            </a:pPr>
            <a:r>
              <a:rPr lang="en"/>
              <a:t>Economy: iron and steel, precision equipment</a:t>
            </a:r>
            <a:endParaRPr/>
          </a:p>
          <a:p>
            <a:pPr marL="457200" lvl="0" indent="-342900" algn="l" rtl="0">
              <a:spcBef>
                <a:spcPts val="0"/>
              </a:spcBef>
              <a:spcAft>
                <a:spcPts val="0"/>
              </a:spcAft>
              <a:buSzPts val="1800"/>
              <a:buChar char="●"/>
            </a:pPr>
            <a:r>
              <a:rPr lang="en"/>
              <a:t>Religion: Lutheran 87%</a:t>
            </a:r>
            <a:endParaRPr/>
          </a:p>
          <a:p>
            <a:pPr marL="457200" lvl="0" indent="-342900" algn="l" rtl="0">
              <a:spcBef>
                <a:spcPts val="0"/>
              </a:spcBef>
              <a:spcAft>
                <a:spcPts val="0"/>
              </a:spcAft>
              <a:buSzPts val="1800"/>
              <a:buChar char="●"/>
            </a:pPr>
            <a:r>
              <a:rPr lang="en"/>
              <a:t>Climate: temperate in south, subartic in north</a:t>
            </a:r>
            <a:endParaRPr/>
          </a:p>
          <a:p>
            <a:pPr marL="457200" lvl="0" indent="-342900" algn="l" rtl="0">
              <a:spcBef>
                <a:spcPts val="0"/>
              </a:spcBef>
              <a:spcAft>
                <a:spcPts val="0"/>
              </a:spcAft>
              <a:buSzPts val="1800"/>
              <a:buChar char="●"/>
            </a:pPr>
            <a:r>
              <a:rPr lang="en"/>
              <a:t>Geographic Features: Scandinavian Mountains</a:t>
            </a:r>
            <a:endParaRPr/>
          </a:p>
        </p:txBody>
      </p:sp>
      <p:pic>
        <p:nvPicPr>
          <p:cNvPr id="161" name="Google Shape;161;p27"/>
          <p:cNvPicPr preferRelativeResize="0"/>
          <p:nvPr/>
        </p:nvPicPr>
        <p:blipFill>
          <a:blip r:embed="rId3">
            <a:alphaModFix/>
          </a:blip>
          <a:stretch>
            <a:fillRect/>
          </a:stretch>
        </p:blipFill>
        <p:spPr>
          <a:xfrm>
            <a:off x="4906500" y="154950"/>
            <a:ext cx="3462976" cy="2167350"/>
          </a:xfrm>
          <a:prstGeom prst="rect">
            <a:avLst/>
          </a:prstGeom>
          <a:noFill/>
          <a:ln>
            <a:noFill/>
          </a:ln>
        </p:spPr>
      </p:pic>
      <p:pic>
        <p:nvPicPr>
          <p:cNvPr id="162" name="Google Shape;162;p27"/>
          <p:cNvPicPr preferRelativeResize="0"/>
          <p:nvPr/>
        </p:nvPicPr>
        <p:blipFill>
          <a:blip r:embed="rId4">
            <a:alphaModFix/>
          </a:blip>
          <a:stretch>
            <a:fillRect/>
          </a:stretch>
        </p:blipFill>
        <p:spPr>
          <a:xfrm>
            <a:off x="4906500" y="2497275"/>
            <a:ext cx="4085101" cy="22978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Stockholm</a:t>
            </a:r>
            <a:endParaRPr/>
          </a:p>
        </p:txBody>
      </p:sp>
      <p:sp>
        <p:nvSpPr>
          <p:cNvPr id="168" name="Google Shape;168;p28"/>
          <p:cNvSpPr txBox="1">
            <a:spLocks noGrp="1"/>
          </p:cNvSpPr>
          <p:nvPr>
            <p:ph type="body" idx="1"/>
          </p:nvPr>
        </p:nvSpPr>
        <p:spPr>
          <a:xfrm>
            <a:off x="311700" y="1152475"/>
            <a:ext cx="41322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 The city is surrounded by the _______</a:t>
            </a:r>
            <a:endParaRPr/>
          </a:p>
          <a:p>
            <a:pPr marL="457200" lvl="0" indent="-342900" algn="l" rtl="0">
              <a:spcBef>
                <a:spcPts val="0"/>
              </a:spcBef>
              <a:spcAft>
                <a:spcPts val="0"/>
              </a:spcAft>
              <a:buSzPts val="1800"/>
              <a:buAutoNum type="arabicPeriod"/>
            </a:pPr>
            <a:r>
              <a:rPr lang="en"/>
              <a:t>What is in the Vasa Museum?</a:t>
            </a:r>
            <a:endParaRPr/>
          </a:p>
          <a:p>
            <a:pPr marL="457200" lvl="0" indent="-342900" algn="l" rtl="0">
              <a:spcBef>
                <a:spcPts val="0"/>
              </a:spcBef>
              <a:spcAft>
                <a:spcPts val="0"/>
              </a:spcAft>
              <a:buSzPts val="1800"/>
              <a:buAutoNum type="arabicPeriod"/>
            </a:pPr>
            <a:r>
              <a:rPr lang="en"/>
              <a:t>What famous prize is awarded here?</a:t>
            </a:r>
            <a:endParaRPr/>
          </a:p>
          <a:p>
            <a:pPr marL="457200" lvl="0" indent="-342900" algn="l" rtl="0">
              <a:spcBef>
                <a:spcPts val="0"/>
              </a:spcBef>
              <a:spcAft>
                <a:spcPts val="0"/>
              </a:spcAft>
              <a:buSzPts val="1800"/>
              <a:buAutoNum type="arabicPeriod"/>
            </a:pPr>
            <a:r>
              <a:rPr lang="en"/>
              <a:t>What is the cities “coolest” attraction?</a:t>
            </a:r>
            <a:endParaRPr/>
          </a:p>
        </p:txBody>
      </p:sp>
      <p:pic>
        <p:nvPicPr>
          <p:cNvPr id="169" name="Google Shape;169;p28" descr="http://bookinghunter.com &#10;Stockholm is the capital of Sweden and the largest city of Fennoscandia. Stockholm is located on Sweden's south-central east coast, where the freshwater Lake Mälaren - Sweden's third largest lake - flows out into the Baltic Sea. The central parts of the city consist of fourteen islands that are continuous with the Stockholm archipelago. The geographical city centre is situated on the water, in Riddarfjärden bay. Over 30% of the city area is made up of waterways and another 30% is made up of parks and green spaces. &#10;The most important places to visit in Stockholm: Vasa Museum (this is Sweden's National Maritime Museum. On display is the famous Vasa ship, the only preserved 17th century ship of its kind), Stockholm Royal Palace (the official residence of the Swedish monarch. It's a former site of a 14th century fortress), Town Hall (a key landmark for the city of Sweden. More than eight million bricks were used to construct this beautiful building), Drottningholm Palace (a UNESCO World Heritage Site. This stunning architectural gem built in the 1600's is the private home of the Royal family) and many more. &#10;This video offers a lot of tips to help you plan the perfect vacation. If you want to save time and money, the most important Stockholm travel tip is to compare prices before booking a hotel room or a flight. You can do this for free on http://bookinghunter.com, a site that searches through hundreds of other travel websites in real time for the best travel deals available." title="Stockholm, Sweden Travel Guide - Must-See Attractions">
            <a:hlinkClick r:id="rId3"/>
          </p:cNvPr>
          <p:cNvPicPr preferRelativeResize="0"/>
          <p:nvPr/>
        </p:nvPicPr>
        <p:blipFill>
          <a:blip r:embed="rId4">
            <a:alphaModFix/>
          </a:blip>
          <a:stretch>
            <a:fillRect/>
          </a:stretch>
        </p:blipFill>
        <p:spPr>
          <a:xfrm>
            <a:off x="4311275" y="846225"/>
            <a:ext cx="4395300" cy="32964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Norway</a:t>
            </a:r>
            <a:endParaRPr/>
          </a:p>
        </p:txBody>
      </p:sp>
      <p:sp>
        <p:nvSpPr>
          <p:cNvPr id="175" name="Google Shape;175;p29"/>
          <p:cNvSpPr txBox="1">
            <a:spLocks noGrp="1"/>
          </p:cNvSpPr>
          <p:nvPr>
            <p:ph type="body" idx="1"/>
          </p:nvPr>
        </p:nvSpPr>
        <p:spPr>
          <a:xfrm>
            <a:off x="311700" y="1152475"/>
            <a:ext cx="4442400" cy="375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Population: 4,707,270</a:t>
            </a:r>
            <a:endParaRPr/>
          </a:p>
          <a:p>
            <a:pPr marL="457200" lvl="0" indent="-342900" algn="l" rtl="0">
              <a:spcBef>
                <a:spcPts val="0"/>
              </a:spcBef>
              <a:spcAft>
                <a:spcPts val="0"/>
              </a:spcAft>
              <a:buSzPts val="1800"/>
              <a:buChar char="●"/>
            </a:pPr>
            <a:r>
              <a:rPr lang="en"/>
              <a:t>Capital: Oslo</a:t>
            </a:r>
            <a:endParaRPr/>
          </a:p>
          <a:p>
            <a:pPr marL="457200" lvl="0" indent="-342900" algn="l" rtl="0">
              <a:spcBef>
                <a:spcPts val="0"/>
              </a:spcBef>
              <a:spcAft>
                <a:spcPts val="0"/>
              </a:spcAft>
              <a:buSzPts val="1800"/>
              <a:buChar char="●"/>
            </a:pPr>
            <a:r>
              <a:rPr lang="en"/>
              <a:t>Language: Norwegian</a:t>
            </a:r>
            <a:endParaRPr/>
          </a:p>
          <a:p>
            <a:pPr marL="457200" lvl="0" indent="-342900" algn="l" rtl="0">
              <a:spcBef>
                <a:spcPts val="0"/>
              </a:spcBef>
              <a:spcAft>
                <a:spcPts val="0"/>
              </a:spcAft>
              <a:buSzPts val="1800"/>
              <a:buChar char="●"/>
            </a:pPr>
            <a:r>
              <a:rPr lang="en"/>
              <a:t>Government: constitutional monarchy</a:t>
            </a:r>
            <a:endParaRPr/>
          </a:p>
          <a:p>
            <a:pPr marL="457200" lvl="0" indent="-342900" algn="l" rtl="0">
              <a:spcBef>
                <a:spcPts val="0"/>
              </a:spcBef>
              <a:spcAft>
                <a:spcPts val="0"/>
              </a:spcAft>
              <a:buSzPts val="1800"/>
              <a:buChar char="●"/>
            </a:pPr>
            <a:r>
              <a:rPr lang="en"/>
              <a:t>Economy: petroleum and gas, paper, shipbuilding</a:t>
            </a:r>
            <a:endParaRPr/>
          </a:p>
          <a:p>
            <a:pPr marL="457200" lvl="0" indent="-342900" algn="l" rtl="0">
              <a:spcBef>
                <a:spcPts val="0"/>
              </a:spcBef>
              <a:spcAft>
                <a:spcPts val="0"/>
              </a:spcAft>
              <a:buSzPts val="1800"/>
              <a:buChar char="●"/>
            </a:pPr>
            <a:r>
              <a:rPr lang="en"/>
              <a:t>Religion: Church of Norway 85.7%</a:t>
            </a:r>
            <a:endParaRPr/>
          </a:p>
          <a:p>
            <a:pPr marL="457200" lvl="0" indent="-342900" algn="l" rtl="0">
              <a:spcBef>
                <a:spcPts val="0"/>
              </a:spcBef>
              <a:spcAft>
                <a:spcPts val="0"/>
              </a:spcAft>
              <a:buSzPts val="1800"/>
              <a:buChar char="●"/>
            </a:pPr>
            <a:r>
              <a:rPr lang="en"/>
              <a:t>Climate: temperate along coast, colder interior</a:t>
            </a:r>
            <a:endParaRPr/>
          </a:p>
          <a:p>
            <a:pPr marL="457200" lvl="0" indent="-342900" algn="l" rtl="0">
              <a:spcBef>
                <a:spcPts val="0"/>
              </a:spcBef>
              <a:spcAft>
                <a:spcPts val="0"/>
              </a:spcAft>
              <a:buSzPts val="1800"/>
              <a:buChar char="●"/>
            </a:pPr>
            <a:r>
              <a:rPr lang="en"/>
              <a:t>Geographic Features: glaciers</a:t>
            </a:r>
            <a:endParaRPr/>
          </a:p>
        </p:txBody>
      </p:sp>
      <p:pic>
        <p:nvPicPr>
          <p:cNvPr id="176" name="Google Shape;176;p29"/>
          <p:cNvPicPr preferRelativeResize="0"/>
          <p:nvPr/>
        </p:nvPicPr>
        <p:blipFill>
          <a:blip r:embed="rId3">
            <a:alphaModFix/>
          </a:blip>
          <a:stretch>
            <a:fillRect/>
          </a:stretch>
        </p:blipFill>
        <p:spPr>
          <a:xfrm>
            <a:off x="5666550" y="208150"/>
            <a:ext cx="3013250" cy="2192150"/>
          </a:xfrm>
          <a:prstGeom prst="rect">
            <a:avLst/>
          </a:prstGeom>
          <a:noFill/>
          <a:ln>
            <a:noFill/>
          </a:ln>
        </p:spPr>
      </p:pic>
      <p:pic>
        <p:nvPicPr>
          <p:cNvPr id="177" name="Google Shape;177;p29"/>
          <p:cNvPicPr preferRelativeResize="0"/>
          <p:nvPr/>
        </p:nvPicPr>
        <p:blipFill>
          <a:blip r:embed="rId4">
            <a:alphaModFix/>
          </a:blip>
          <a:stretch>
            <a:fillRect/>
          </a:stretch>
        </p:blipFill>
        <p:spPr>
          <a:xfrm>
            <a:off x="4960038" y="2817650"/>
            <a:ext cx="3719751" cy="1859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Oslo</a:t>
            </a:r>
            <a:endParaRPr/>
          </a:p>
        </p:txBody>
      </p:sp>
      <p:sp>
        <p:nvSpPr>
          <p:cNvPr id="183" name="Google Shape;183;p30"/>
          <p:cNvSpPr txBox="1">
            <a:spLocks noGrp="1"/>
          </p:cNvSpPr>
          <p:nvPr>
            <p:ph type="body" idx="1"/>
          </p:nvPr>
        </p:nvSpPr>
        <p:spPr>
          <a:xfrm>
            <a:off x="311700" y="1152475"/>
            <a:ext cx="4132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84" name="Google Shape;184;p30" descr="Welcome to Oslo, the capital city of Norway. &#10;&#10;Centuries ago, Viking longships prowled the waters around Norway. Some of those longships survived the ensuing years and found their way to the Viking Ship Museum, which is a must-see on any Oslo tour. The three longships on display here have been recovered from various parts of the country, and the museum also contains a number of artifacts from the Viking Age. Norway’s rich connection to the sea did not stop with the Vikings, though; just over a mile away from the Viking Ship Museum are several other educational complexes dedicated to the salt water that flows through Oslo’s veins. Visit the Norwegian Maritime Museum, the Kon-Tiki Museum, and the Fram Museum to get a fuller idea of Oslo’s seaborne heritage. &#10;&#10;While in town, stop by the Nobel Peace Center—yes, this is the very location where the Nobel Peace Prize is awarded. The center itself showcases winners of the award, and highlights their impact on the world at large. After spending an afternoon wandering the center, prepare yourself for an evening of extraordinary live performances, as the Oslo Opera House is just a short walk away. This majestic building, with its sloping roofs and massive wall of windows, has been compared to an iceberg in appearance. Besides being a popular performing arts venue, it’s also a popular place for locals to meet before heading out into town.&#10;&#10;If you plan your Oslo sightseeing during the summer, prepare yourself for long days of endless sunshine. Oslo’s position in the northern hemisphere ensures that the sun does not set until after 11 o’clock at night during the warm season. Who said you couldn’t get more hours in the day?&#10;&#10;What was your favorite part of Oslo?&#10;&#10;Visit our Oslo travel guide page for more information or to plan your next vacation!&#10;&#10;--------------------------------------------------------------------------------------&#10;&#10;Follow us on social media:&#10;Twitter: https://twitter.com/Expedia &#10;Facebook: https://www.facebook.com/expedia &#10;Instagram: http://instagram.com/expedia&#10;Pinterest: http://www.pinterest.com/Expedia/&#10;Google+: https://plus.google.com/+Expedia &#10;&#10;--------------------------------------------------------------------------------------&#10;&#10;Follow us on our travel blog, Viewfinder: &#10;http://viewfinder.expedia.com/" title="Oslo Vacation Travel Guide | Expedia">
            <a:hlinkClick r:id="rId3"/>
          </p:cNvPr>
          <p:cNvPicPr preferRelativeResize="0"/>
          <p:nvPr/>
        </p:nvPicPr>
        <p:blipFill>
          <a:blip r:embed="rId4">
            <a:alphaModFix/>
          </a:blip>
          <a:stretch>
            <a:fillRect/>
          </a:stretch>
        </p:blipFill>
        <p:spPr>
          <a:xfrm>
            <a:off x="4596300" y="1170125"/>
            <a:ext cx="4395300" cy="3296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Denmark</a:t>
            </a:r>
            <a:endParaRPr/>
          </a:p>
        </p:txBody>
      </p:sp>
      <p:sp>
        <p:nvSpPr>
          <p:cNvPr id="190" name="Google Shape;190;p31"/>
          <p:cNvSpPr txBox="1">
            <a:spLocks noGrp="1"/>
          </p:cNvSpPr>
          <p:nvPr>
            <p:ph type="body" idx="1"/>
          </p:nvPr>
        </p:nvSpPr>
        <p:spPr>
          <a:xfrm>
            <a:off x="311700" y="1152475"/>
            <a:ext cx="4442400" cy="375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Population: 5,543,453</a:t>
            </a:r>
            <a:endParaRPr/>
          </a:p>
          <a:p>
            <a:pPr marL="457200" lvl="0" indent="-342900" algn="l" rtl="0">
              <a:spcBef>
                <a:spcPts val="0"/>
              </a:spcBef>
              <a:spcAft>
                <a:spcPts val="0"/>
              </a:spcAft>
              <a:buSzPts val="1800"/>
              <a:buChar char="●"/>
            </a:pPr>
            <a:r>
              <a:rPr lang="en"/>
              <a:t>Capital: Copenhagen</a:t>
            </a:r>
            <a:endParaRPr/>
          </a:p>
          <a:p>
            <a:pPr marL="457200" lvl="0" indent="-342900" algn="l" rtl="0">
              <a:spcBef>
                <a:spcPts val="0"/>
              </a:spcBef>
              <a:spcAft>
                <a:spcPts val="0"/>
              </a:spcAft>
              <a:buSzPts val="1800"/>
              <a:buChar char="●"/>
            </a:pPr>
            <a:r>
              <a:rPr lang="en"/>
              <a:t>Language: Danish</a:t>
            </a:r>
            <a:endParaRPr/>
          </a:p>
          <a:p>
            <a:pPr marL="457200" lvl="0" indent="-342900" algn="l" rtl="0">
              <a:spcBef>
                <a:spcPts val="0"/>
              </a:spcBef>
              <a:spcAft>
                <a:spcPts val="0"/>
              </a:spcAft>
              <a:buSzPts val="1800"/>
              <a:buChar char="●"/>
            </a:pPr>
            <a:r>
              <a:rPr lang="en"/>
              <a:t>Government: constitutional monarchy</a:t>
            </a:r>
            <a:endParaRPr/>
          </a:p>
          <a:p>
            <a:pPr marL="457200" lvl="0" indent="-342900" algn="l" rtl="0">
              <a:spcBef>
                <a:spcPts val="0"/>
              </a:spcBef>
              <a:spcAft>
                <a:spcPts val="0"/>
              </a:spcAft>
              <a:buSzPts val="1800"/>
              <a:buChar char="●"/>
            </a:pPr>
            <a:r>
              <a:rPr lang="en"/>
              <a:t>Economy: iron, steel, furniture and other wood products</a:t>
            </a:r>
            <a:endParaRPr/>
          </a:p>
          <a:p>
            <a:pPr marL="457200" lvl="0" indent="-342900" algn="l" rtl="0">
              <a:spcBef>
                <a:spcPts val="0"/>
              </a:spcBef>
              <a:spcAft>
                <a:spcPts val="0"/>
              </a:spcAft>
              <a:buSzPts val="1800"/>
              <a:buChar char="●"/>
            </a:pPr>
            <a:r>
              <a:rPr lang="en"/>
              <a:t>Religion: Evangelical Lutheran 95%</a:t>
            </a:r>
            <a:endParaRPr/>
          </a:p>
          <a:p>
            <a:pPr marL="457200" lvl="0" indent="-342900" algn="l" rtl="0">
              <a:spcBef>
                <a:spcPts val="0"/>
              </a:spcBef>
              <a:spcAft>
                <a:spcPts val="0"/>
              </a:spcAft>
              <a:buSzPts val="1800"/>
              <a:buChar char="●"/>
            </a:pPr>
            <a:r>
              <a:rPr lang="en"/>
              <a:t>Climate: mild, windy winters and cool summers</a:t>
            </a:r>
            <a:endParaRPr/>
          </a:p>
          <a:p>
            <a:pPr marL="457200" lvl="0" indent="-342900" algn="l" rtl="0">
              <a:spcBef>
                <a:spcPts val="0"/>
              </a:spcBef>
              <a:spcAft>
                <a:spcPts val="0"/>
              </a:spcAft>
              <a:buSzPts val="1800"/>
              <a:buChar char="●"/>
            </a:pPr>
            <a:r>
              <a:rPr lang="en"/>
              <a:t>Geographic Features: flat to gently rolling plains</a:t>
            </a:r>
            <a:endParaRPr/>
          </a:p>
        </p:txBody>
      </p:sp>
      <p:pic>
        <p:nvPicPr>
          <p:cNvPr id="191" name="Google Shape;191;p31"/>
          <p:cNvPicPr preferRelativeResize="0"/>
          <p:nvPr/>
        </p:nvPicPr>
        <p:blipFill>
          <a:blip r:embed="rId3">
            <a:alphaModFix/>
          </a:blip>
          <a:stretch>
            <a:fillRect/>
          </a:stretch>
        </p:blipFill>
        <p:spPr>
          <a:xfrm>
            <a:off x="5673650" y="324175"/>
            <a:ext cx="3306675" cy="2195625"/>
          </a:xfrm>
          <a:prstGeom prst="rect">
            <a:avLst/>
          </a:prstGeom>
          <a:noFill/>
          <a:ln>
            <a:noFill/>
          </a:ln>
        </p:spPr>
      </p:pic>
      <p:pic>
        <p:nvPicPr>
          <p:cNvPr id="192" name="Google Shape;192;p31"/>
          <p:cNvPicPr preferRelativeResize="0"/>
          <p:nvPr/>
        </p:nvPicPr>
        <p:blipFill>
          <a:blip r:embed="rId4">
            <a:alphaModFix/>
          </a:blip>
          <a:stretch>
            <a:fillRect/>
          </a:stretch>
        </p:blipFill>
        <p:spPr>
          <a:xfrm>
            <a:off x="5368975" y="2683475"/>
            <a:ext cx="3335962" cy="2318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 name="Google Shape;61;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2" name="Google Shape;62;p14"/>
          <p:cNvPicPr preferRelativeResize="0"/>
          <p:nvPr/>
        </p:nvPicPr>
        <p:blipFill>
          <a:blip r:embed="rId3">
            <a:alphaModFix/>
          </a:blip>
          <a:stretch>
            <a:fillRect/>
          </a:stretch>
        </p:blipFill>
        <p:spPr>
          <a:xfrm>
            <a:off x="1974201" y="0"/>
            <a:ext cx="5403827"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Copenhagen</a:t>
            </a:r>
            <a:endParaRPr/>
          </a:p>
        </p:txBody>
      </p:sp>
      <p:sp>
        <p:nvSpPr>
          <p:cNvPr id="198" name="Google Shape;198;p32"/>
          <p:cNvSpPr txBox="1">
            <a:spLocks noGrp="1"/>
          </p:cNvSpPr>
          <p:nvPr>
            <p:ph type="body" idx="1"/>
          </p:nvPr>
        </p:nvSpPr>
        <p:spPr>
          <a:xfrm>
            <a:off x="311700" y="1072750"/>
            <a:ext cx="3924900" cy="375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99" name="Google Shape;199;p32" descr="Welcome to Copenhagen, Denmark! This stunning place is also called “The City of Spires,” and after arriving here, you’ll see why.&#10;&#10;A tour of Copenhagen reveals cobblestone streets, beautiful canals, and many 16th and 17th-century buildings crowned by the aforementioned spires. Don’t let the archaic exterior of these buildings fool you; they house very modern restaurants, theaters, and shops, and you can easily spend days sampling seafood and coffees at the various eateries. &#10;&#10;One of Copenhagen’s most beloved attractions is Tivoli Gardens, a theme park that dates back to 1843. Watch a pantomime, ride one of the oldest roller coasters, or just enjoy a trip in a dragon boat. After a few hours at Tivoli Gardens, continue your Copenhagen sightseeing in the city proper. Copenhagen is like something out of a fairy tale, full of multicolored houses and boats that tie up at Copenhagen’s wharves. &#10;&#10;Next, rent a bike. With almost 250 miles of bicycle lanes, getting around two wheels is a healthy, athletic way to get to know the city. Ride your bike to Nyhavn, a waterfront district that dates back to the 17th century. This is the spot to make friends at the local pubs, or to simply sit and watch the boats go back and forth over the waters of the Oresund. Nyhavn is also home to “The Little Mermaid,” a statue fashioned after the titular character in the Hans Christian Andersen tale. Make sure you bring your camera, as the mermaid is a popular place for a photo op. &#10;&#10;Are you ready for your trip to Copenhagen?&#10;&#10;Visit our Copenhagen travel guide page for more information or to plan your next vacation!&#10;&#10;--------------------------------------------------------------------------------------&#10;&#10;Follow us on social media:&#10;Twitter: https://twitter.com/Expedia &#10;Facebook: https://www.facebook.com/expedia &#10;Instagram: http://instagram.com/expedia&#10;Pinterest: http://www.pinterest.com/Expedia/&#10;Google+: https://plus.google.com/+Expedia &#10;&#10;--------------------------------------------------------------------------------------&#10;&#10;Follow us on our travel blog, Viewfinder: &#10;http://viewfinder.expedia.com/" title="Copenhagen Vacation Travel Guide | Expedia">
            <a:hlinkClick r:id="rId3"/>
          </p:cNvPr>
          <p:cNvPicPr preferRelativeResize="0"/>
          <p:nvPr/>
        </p:nvPicPr>
        <p:blipFill>
          <a:blip r:embed="rId4">
            <a:alphaModFix/>
          </a:blip>
          <a:stretch>
            <a:fillRect/>
          </a:stretch>
        </p:blipFill>
        <p:spPr>
          <a:xfrm>
            <a:off x="4572000" y="1146175"/>
            <a:ext cx="4572000" cy="3429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Netherlands</a:t>
            </a:r>
            <a:endParaRPr/>
          </a:p>
        </p:txBody>
      </p:sp>
      <p:sp>
        <p:nvSpPr>
          <p:cNvPr id="205" name="Google Shape;205;p33"/>
          <p:cNvSpPr txBox="1">
            <a:spLocks noGrp="1"/>
          </p:cNvSpPr>
          <p:nvPr>
            <p:ph type="body" idx="1"/>
          </p:nvPr>
        </p:nvSpPr>
        <p:spPr>
          <a:xfrm>
            <a:off x="311700" y="1017725"/>
            <a:ext cx="4442400" cy="375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Population: 16,730,632</a:t>
            </a:r>
            <a:endParaRPr/>
          </a:p>
          <a:p>
            <a:pPr marL="457200" lvl="0" indent="-342900" algn="l" rtl="0">
              <a:spcBef>
                <a:spcPts val="0"/>
              </a:spcBef>
              <a:spcAft>
                <a:spcPts val="0"/>
              </a:spcAft>
              <a:buSzPts val="1800"/>
              <a:buChar char="●"/>
            </a:pPr>
            <a:r>
              <a:rPr lang="en"/>
              <a:t>Capital: Amsterdam</a:t>
            </a:r>
            <a:endParaRPr/>
          </a:p>
          <a:p>
            <a:pPr marL="457200" lvl="0" indent="-342900" algn="l" rtl="0">
              <a:spcBef>
                <a:spcPts val="0"/>
              </a:spcBef>
              <a:spcAft>
                <a:spcPts val="0"/>
              </a:spcAft>
              <a:buSzPts val="1800"/>
              <a:buChar char="●"/>
            </a:pPr>
            <a:r>
              <a:rPr lang="en"/>
              <a:t>Language: Dutch</a:t>
            </a:r>
            <a:endParaRPr/>
          </a:p>
          <a:p>
            <a:pPr marL="457200" lvl="0" indent="-342900" algn="l" rtl="0">
              <a:spcBef>
                <a:spcPts val="0"/>
              </a:spcBef>
              <a:spcAft>
                <a:spcPts val="0"/>
              </a:spcAft>
              <a:buSzPts val="1800"/>
              <a:buChar char="●"/>
            </a:pPr>
            <a:r>
              <a:rPr lang="en"/>
              <a:t>Government: constitutional monarchy</a:t>
            </a:r>
            <a:endParaRPr/>
          </a:p>
          <a:p>
            <a:pPr marL="457200" lvl="0" indent="-342900" algn="l" rtl="0">
              <a:spcBef>
                <a:spcPts val="0"/>
              </a:spcBef>
              <a:spcAft>
                <a:spcPts val="0"/>
              </a:spcAft>
              <a:buSzPts val="1800"/>
              <a:buChar char="●"/>
            </a:pPr>
            <a:r>
              <a:rPr lang="en"/>
              <a:t>Economy: machinery and equipment, fishing</a:t>
            </a:r>
            <a:endParaRPr/>
          </a:p>
          <a:p>
            <a:pPr marL="457200" lvl="0" indent="-342900" algn="l" rtl="0">
              <a:spcBef>
                <a:spcPts val="0"/>
              </a:spcBef>
              <a:spcAft>
                <a:spcPts val="0"/>
              </a:spcAft>
              <a:buSzPts val="1800"/>
              <a:buChar char="●"/>
            </a:pPr>
            <a:r>
              <a:rPr lang="en"/>
              <a:t>Religion: Roman Catholic 31%, Dutch Reformed 13%</a:t>
            </a:r>
            <a:endParaRPr/>
          </a:p>
          <a:p>
            <a:pPr marL="457200" lvl="0" indent="-342900" algn="l" rtl="0">
              <a:spcBef>
                <a:spcPts val="0"/>
              </a:spcBef>
              <a:spcAft>
                <a:spcPts val="0"/>
              </a:spcAft>
              <a:buSzPts val="1800"/>
              <a:buChar char="●"/>
            </a:pPr>
            <a:r>
              <a:rPr lang="en"/>
              <a:t>Climate: cool summers and mild winters</a:t>
            </a:r>
            <a:endParaRPr/>
          </a:p>
          <a:p>
            <a:pPr marL="457200" lvl="0" indent="-342900" algn="l" rtl="0">
              <a:spcBef>
                <a:spcPts val="0"/>
              </a:spcBef>
              <a:spcAft>
                <a:spcPts val="0"/>
              </a:spcAft>
              <a:buSzPts val="1800"/>
              <a:buChar char="●"/>
            </a:pPr>
            <a:r>
              <a:rPr lang="en"/>
              <a:t>Geographic Features: 20 percent of the Netherlands is located below sea level</a:t>
            </a:r>
            <a:endParaRPr/>
          </a:p>
        </p:txBody>
      </p:sp>
      <p:pic>
        <p:nvPicPr>
          <p:cNvPr id="206" name="Google Shape;206;p33"/>
          <p:cNvPicPr preferRelativeResize="0"/>
          <p:nvPr/>
        </p:nvPicPr>
        <p:blipFill>
          <a:blip r:embed="rId3">
            <a:alphaModFix/>
          </a:blip>
          <a:stretch>
            <a:fillRect/>
          </a:stretch>
        </p:blipFill>
        <p:spPr>
          <a:xfrm>
            <a:off x="5481900" y="445025"/>
            <a:ext cx="3227724" cy="2151825"/>
          </a:xfrm>
          <a:prstGeom prst="rect">
            <a:avLst/>
          </a:prstGeom>
          <a:noFill/>
          <a:ln>
            <a:noFill/>
          </a:ln>
        </p:spPr>
      </p:pic>
      <p:pic>
        <p:nvPicPr>
          <p:cNvPr id="207" name="Google Shape;207;p33"/>
          <p:cNvPicPr preferRelativeResize="0"/>
          <p:nvPr/>
        </p:nvPicPr>
        <p:blipFill>
          <a:blip r:embed="rId4">
            <a:alphaModFix/>
          </a:blip>
          <a:stretch>
            <a:fillRect/>
          </a:stretch>
        </p:blipFill>
        <p:spPr>
          <a:xfrm>
            <a:off x="4906500" y="2749250"/>
            <a:ext cx="3983659" cy="2241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Amsterdam</a:t>
            </a:r>
            <a:endParaRPr/>
          </a:p>
        </p:txBody>
      </p:sp>
      <p:sp>
        <p:nvSpPr>
          <p:cNvPr id="213" name="Google Shape;213;p34"/>
          <p:cNvSpPr txBox="1">
            <a:spLocks noGrp="1"/>
          </p:cNvSpPr>
          <p:nvPr>
            <p:ph type="body" idx="1"/>
          </p:nvPr>
        </p:nvSpPr>
        <p:spPr>
          <a:xfrm>
            <a:off x="311700" y="1072750"/>
            <a:ext cx="3924900" cy="375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14" name="Google Shape;214;p34" descr="http://www.expedia.com/Amsterdam.d178229.Destination-Travel-Guides&#10;&#10;Amsterdam is the largest city in The Netherlands, also known as Holland. The fun-loving Dutch welcome 3.5 million tourists a year, making Amsterdam one of the top destinations in Europe.&#10;&#10;No Amsterdam tour is complete without exploring some of its 165 canals and 1,000 bridges – hopefully you like water. Don’t worry; you don’t need a boat or even a motor vehicle to get around. The heart of this ancient city is best seen on foot or from the seat of a bicycle. This city is rich in history; when you set out to explore “The Venice of the North,” you’ll find buildings dating back to the 13th century, as well as Dam Square and its royal palace. &#10;&#10;If you’ve got an appreciation for fine art, your Amsterdam sightseeing should pause at the Rijksmuseum, where you can find the works of Rembrandt and other Dutch masters. Up for a pint? Stop by the old Heineken Brewery and learn about the lager brewing process. If you’re really feeling daring, grab a coffee in De Wallen, better known as one of the world’s oldest red light districts. You won’t get into trouble with your partner if you head there these days; it’s now home to cafes and adult stores.&#10;&#10;Visit our Amsterdam travel guide page for more information or to plan your next vacation!&#10;&#10;--------------------------------------------------------------------------------------&#10;&#10;Follow us on social media:&#10;Twitter: https://twitter.com/Expedia &#10;Facebook: https://www.facebook.com/expedia &#10;Instagram: http://instagram.com/expedia&#10;Pinterest: http://www.pinterest.com/Expedia/&#10;Google+: https://plus.google.com/+Expedia &#10;&#10;--------------------------------------------------------------------------------------&#10;&#10;Follow us on our travel blog, Viewfinder: &#10;http://viewfinder.expedia.com/" title="Amsterdam Vacation Travel Guide | Expedia">
            <a:hlinkClick r:id="rId3"/>
          </p:cNvPr>
          <p:cNvPicPr preferRelativeResize="0"/>
          <p:nvPr/>
        </p:nvPicPr>
        <p:blipFill>
          <a:blip r:embed="rId4">
            <a:alphaModFix/>
          </a:blip>
          <a:stretch>
            <a:fillRect/>
          </a:stretch>
        </p:blipFill>
        <p:spPr>
          <a:xfrm>
            <a:off x="4389000" y="1170125"/>
            <a:ext cx="4572000" cy="3429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Switzerland </a:t>
            </a:r>
            <a:endParaRPr/>
          </a:p>
        </p:txBody>
      </p:sp>
      <p:sp>
        <p:nvSpPr>
          <p:cNvPr id="220" name="Google Shape;220;p35"/>
          <p:cNvSpPr txBox="1">
            <a:spLocks noGrp="1"/>
          </p:cNvSpPr>
          <p:nvPr>
            <p:ph type="body" idx="1"/>
          </p:nvPr>
        </p:nvSpPr>
        <p:spPr>
          <a:xfrm>
            <a:off x="311700" y="1152475"/>
            <a:ext cx="4442400" cy="375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Population: 7,925,517</a:t>
            </a:r>
            <a:endParaRPr/>
          </a:p>
          <a:p>
            <a:pPr marL="457200" lvl="0" indent="-342900" algn="l" rtl="0">
              <a:spcBef>
                <a:spcPts val="0"/>
              </a:spcBef>
              <a:spcAft>
                <a:spcPts val="0"/>
              </a:spcAft>
              <a:buSzPts val="1800"/>
              <a:buChar char="●"/>
            </a:pPr>
            <a:r>
              <a:rPr lang="en"/>
              <a:t>Capital: Bern</a:t>
            </a:r>
            <a:endParaRPr/>
          </a:p>
          <a:p>
            <a:pPr marL="457200" lvl="0" indent="-342900" algn="l" rtl="0">
              <a:spcBef>
                <a:spcPts val="0"/>
              </a:spcBef>
              <a:spcAft>
                <a:spcPts val="0"/>
              </a:spcAft>
              <a:buSzPts val="1800"/>
              <a:buChar char="●"/>
            </a:pPr>
            <a:r>
              <a:rPr lang="en"/>
              <a:t>Language: German and French</a:t>
            </a:r>
            <a:endParaRPr/>
          </a:p>
          <a:p>
            <a:pPr marL="457200" lvl="0" indent="-342900" algn="l" rtl="0">
              <a:spcBef>
                <a:spcPts val="0"/>
              </a:spcBef>
              <a:spcAft>
                <a:spcPts val="0"/>
              </a:spcAft>
              <a:buSzPts val="1800"/>
              <a:buChar char="●"/>
            </a:pPr>
            <a:r>
              <a:rPr lang="en"/>
              <a:t>Government: confederation</a:t>
            </a:r>
            <a:endParaRPr/>
          </a:p>
          <a:p>
            <a:pPr marL="457200" lvl="0" indent="-342900" algn="l" rtl="0">
              <a:spcBef>
                <a:spcPts val="0"/>
              </a:spcBef>
              <a:spcAft>
                <a:spcPts val="0"/>
              </a:spcAft>
              <a:buSzPts val="1800"/>
              <a:buChar char="●"/>
            </a:pPr>
            <a:r>
              <a:rPr lang="en"/>
              <a:t>Economy: machinery, watches, textiles</a:t>
            </a:r>
            <a:endParaRPr/>
          </a:p>
          <a:p>
            <a:pPr marL="457200" lvl="0" indent="-342900" algn="l" rtl="0">
              <a:spcBef>
                <a:spcPts val="0"/>
              </a:spcBef>
              <a:spcAft>
                <a:spcPts val="0"/>
              </a:spcAft>
              <a:buSzPts val="1800"/>
              <a:buChar char="●"/>
            </a:pPr>
            <a:r>
              <a:rPr lang="en"/>
              <a:t>Religion: Roman Catholic 41.8%, Protestant 35.3%</a:t>
            </a:r>
            <a:endParaRPr/>
          </a:p>
          <a:p>
            <a:pPr marL="457200" lvl="0" indent="-342900" algn="l" rtl="0">
              <a:spcBef>
                <a:spcPts val="0"/>
              </a:spcBef>
              <a:spcAft>
                <a:spcPts val="0"/>
              </a:spcAft>
              <a:buSzPts val="1800"/>
              <a:buChar char="●"/>
            </a:pPr>
            <a:r>
              <a:rPr lang="en"/>
              <a:t>Climate: temperate/mild</a:t>
            </a:r>
            <a:endParaRPr/>
          </a:p>
          <a:p>
            <a:pPr marL="457200" lvl="0" indent="-342900" algn="l" rtl="0">
              <a:spcBef>
                <a:spcPts val="0"/>
              </a:spcBef>
              <a:spcAft>
                <a:spcPts val="0"/>
              </a:spcAft>
              <a:buSzPts val="1800"/>
              <a:buChar char="●"/>
            </a:pPr>
            <a:r>
              <a:rPr lang="en"/>
              <a:t>Geographic Features: Alps</a:t>
            </a:r>
            <a:endParaRPr/>
          </a:p>
        </p:txBody>
      </p:sp>
      <p:pic>
        <p:nvPicPr>
          <p:cNvPr id="221" name="Google Shape;221;p35"/>
          <p:cNvPicPr preferRelativeResize="0"/>
          <p:nvPr/>
        </p:nvPicPr>
        <p:blipFill>
          <a:blip r:embed="rId3">
            <a:alphaModFix/>
          </a:blip>
          <a:stretch>
            <a:fillRect/>
          </a:stretch>
        </p:blipFill>
        <p:spPr>
          <a:xfrm>
            <a:off x="4579400" y="211375"/>
            <a:ext cx="4085100" cy="2451060"/>
          </a:xfrm>
          <a:prstGeom prst="rect">
            <a:avLst/>
          </a:prstGeom>
          <a:noFill/>
          <a:ln>
            <a:noFill/>
          </a:ln>
        </p:spPr>
      </p:pic>
      <p:pic>
        <p:nvPicPr>
          <p:cNvPr id="222" name="Google Shape;222;p35"/>
          <p:cNvPicPr preferRelativeResize="0"/>
          <p:nvPr/>
        </p:nvPicPr>
        <p:blipFill>
          <a:blip r:embed="rId4">
            <a:alphaModFix/>
          </a:blip>
          <a:stretch>
            <a:fillRect/>
          </a:stretch>
        </p:blipFill>
        <p:spPr>
          <a:xfrm>
            <a:off x="4754101" y="2814825"/>
            <a:ext cx="3413550" cy="21762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Belgium</a:t>
            </a:r>
            <a:endParaRPr/>
          </a:p>
        </p:txBody>
      </p:sp>
      <p:sp>
        <p:nvSpPr>
          <p:cNvPr id="228" name="Google Shape;228;p36"/>
          <p:cNvSpPr txBox="1">
            <a:spLocks noGrp="1"/>
          </p:cNvSpPr>
          <p:nvPr>
            <p:ph type="body" idx="1"/>
          </p:nvPr>
        </p:nvSpPr>
        <p:spPr>
          <a:xfrm>
            <a:off x="311700" y="1152475"/>
            <a:ext cx="4442400" cy="375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Population: 10,438,353</a:t>
            </a:r>
            <a:endParaRPr/>
          </a:p>
          <a:p>
            <a:pPr marL="457200" lvl="0" indent="-342900" algn="l" rtl="0">
              <a:spcBef>
                <a:spcPts val="0"/>
              </a:spcBef>
              <a:spcAft>
                <a:spcPts val="0"/>
              </a:spcAft>
              <a:buSzPts val="1800"/>
              <a:buChar char="●"/>
            </a:pPr>
            <a:r>
              <a:rPr lang="en"/>
              <a:t>Capital: Brussels</a:t>
            </a:r>
            <a:endParaRPr/>
          </a:p>
          <a:p>
            <a:pPr marL="457200" lvl="0" indent="-342900" algn="l" rtl="0">
              <a:spcBef>
                <a:spcPts val="0"/>
              </a:spcBef>
              <a:spcAft>
                <a:spcPts val="0"/>
              </a:spcAft>
              <a:buSzPts val="1800"/>
              <a:buChar char="●"/>
            </a:pPr>
            <a:r>
              <a:rPr lang="en"/>
              <a:t>Language: Dutch 60%, French 40%</a:t>
            </a:r>
            <a:endParaRPr/>
          </a:p>
          <a:p>
            <a:pPr marL="457200" lvl="0" indent="-342900" algn="l" rtl="0">
              <a:spcBef>
                <a:spcPts val="0"/>
              </a:spcBef>
              <a:spcAft>
                <a:spcPts val="0"/>
              </a:spcAft>
              <a:buSzPts val="1800"/>
              <a:buChar char="●"/>
            </a:pPr>
            <a:r>
              <a:rPr lang="en"/>
              <a:t>Government: parliamentary democracy under a constitutional monarchy </a:t>
            </a:r>
            <a:endParaRPr/>
          </a:p>
          <a:p>
            <a:pPr marL="457200" lvl="0" indent="-342900" algn="l" rtl="0">
              <a:spcBef>
                <a:spcPts val="0"/>
              </a:spcBef>
              <a:spcAft>
                <a:spcPts val="0"/>
              </a:spcAft>
              <a:buSzPts val="1800"/>
              <a:buChar char="●"/>
            </a:pPr>
            <a:r>
              <a:rPr lang="en"/>
              <a:t>Economy: metal products, motor vehicle assembly</a:t>
            </a:r>
            <a:endParaRPr/>
          </a:p>
          <a:p>
            <a:pPr marL="457200" lvl="0" indent="-342900" algn="l" rtl="0">
              <a:spcBef>
                <a:spcPts val="0"/>
              </a:spcBef>
              <a:spcAft>
                <a:spcPts val="0"/>
              </a:spcAft>
              <a:buSzPts val="1800"/>
              <a:buChar char="●"/>
            </a:pPr>
            <a:r>
              <a:rPr lang="en"/>
              <a:t>Religion: Roman Catholic 75%</a:t>
            </a:r>
            <a:endParaRPr/>
          </a:p>
          <a:p>
            <a:pPr marL="457200" lvl="0" indent="-342900" algn="l" rtl="0">
              <a:spcBef>
                <a:spcPts val="0"/>
              </a:spcBef>
              <a:spcAft>
                <a:spcPts val="0"/>
              </a:spcAft>
              <a:buSzPts val="1800"/>
              <a:buChar char="●"/>
            </a:pPr>
            <a:r>
              <a:rPr lang="en"/>
              <a:t>Climate: mild winters, cool summers</a:t>
            </a:r>
            <a:endParaRPr/>
          </a:p>
          <a:p>
            <a:pPr marL="457200" lvl="0" indent="-342900" algn="l" rtl="0">
              <a:spcBef>
                <a:spcPts val="0"/>
              </a:spcBef>
              <a:spcAft>
                <a:spcPts val="0"/>
              </a:spcAft>
              <a:buSzPts val="1800"/>
              <a:buChar char="●"/>
            </a:pPr>
            <a:r>
              <a:rPr lang="en"/>
              <a:t>Geographic Features: coastal plains</a:t>
            </a:r>
            <a:endParaRPr/>
          </a:p>
        </p:txBody>
      </p:sp>
      <p:pic>
        <p:nvPicPr>
          <p:cNvPr id="229" name="Google Shape;229;p36"/>
          <p:cNvPicPr preferRelativeResize="0"/>
          <p:nvPr/>
        </p:nvPicPr>
        <p:blipFill>
          <a:blip r:embed="rId3">
            <a:alphaModFix/>
          </a:blip>
          <a:stretch>
            <a:fillRect/>
          </a:stretch>
        </p:blipFill>
        <p:spPr>
          <a:xfrm>
            <a:off x="5211175" y="143675"/>
            <a:ext cx="2763500" cy="2200624"/>
          </a:xfrm>
          <a:prstGeom prst="rect">
            <a:avLst/>
          </a:prstGeom>
          <a:noFill/>
          <a:ln>
            <a:noFill/>
          </a:ln>
        </p:spPr>
      </p:pic>
      <p:pic>
        <p:nvPicPr>
          <p:cNvPr id="230" name="Google Shape;230;p36"/>
          <p:cNvPicPr preferRelativeResize="0"/>
          <p:nvPr/>
        </p:nvPicPr>
        <p:blipFill>
          <a:blip r:embed="rId4">
            <a:alphaModFix/>
          </a:blip>
          <a:stretch>
            <a:fillRect/>
          </a:stretch>
        </p:blipFill>
        <p:spPr>
          <a:xfrm>
            <a:off x="4906500" y="2496699"/>
            <a:ext cx="4085099" cy="230441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37"/>
          <p:cNvSpPr txBox="1">
            <a:spLocks noGrp="1"/>
          </p:cNvSpPr>
          <p:nvPr>
            <p:ph type="body" idx="1"/>
          </p:nvPr>
        </p:nvSpPr>
        <p:spPr>
          <a:xfrm>
            <a:off x="311700" y="1152475"/>
            <a:ext cx="4442400" cy="375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Population: </a:t>
            </a:r>
            <a:endParaRPr/>
          </a:p>
          <a:p>
            <a:pPr marL="457200" lvl="0" indent="-342900" algn="l" rtl="0">
              <a:spcBef>
                <a:spcPts val="0"/>
              </a:spcBef>
              <a:spcAft>
                <a:spcPts val="0"/>
              </a:spcAft>
              <a:buSzPts val="1800"/>
              <a:buChar char="●"/>
            </a:pPr>
            <a:r>
              <a:rPr lang="en"/>
              <a:t>Capital: </a:t>
            </a:r>
            <a:endParaRPr/>
          </a:p>
          <a:p>
            <a:pPr marL="457200" lvl="0" indent="-342900" algn="l" rtl="0">
              <a:spcBef>
                <a:spcPts val="0"/>
              </a:spcBef>
              <a:spcAft>
                <a:spcPts val="0"/>
              </a:spcAft>
              <a:buSzPts val="1800"/>
              <a:buChar char="●"/>
            </a:pPr>
            <a:r>
              <a:rPr lang="en"/>
              <a:t>Language: </a:t>
            </a:r>
            <a:endParaRPr/>
          </a:p>
          <a:p>
            <a:pPr marL="457200" lvl="0" indent="-342900" algn="l" rtl="0">
              <a:spcBef>
                <a:spcPts val="0"/>
              </a:spcBef>
              <a:spcAft>
                <a:spcPts val="0"/>
              </a:spcAft>
              <a:buSzPts val="1800"/>
              <a:buChar char="●"/>
            </a:pPr>
            <a:r>
              <a:rPr lang="en"/>
              <a:t>Government: </a:t>
            </a:r>
            <a:endParaRPr/>
          </a:p>
          <a:p>
            <a:pPr marL="457200" lvl="0" indent="-342900" algn="l" rtl="0">
              <a:spcBef>
                <a:spcPts val="0"/>
              </a:spcBef>
              <a:spcAft>
                <a:spcPts val="0"/>
              </a:spcAft>
              <a:buSzPts val="1800"/>
              <a:buChar char="●"/>
            </a:pPr>
            <a:r>
              <a:rPr lang="en"/>
              <a:t>Economy: </a:t>
            </a:r>
            <a:endParaRPr/>
          </a:p>
          <a:p>
            <a:pPr marL="457200" lvl="0" indent="-342900" algn="l" rtl="0">
              <a:spcBef>
                <a:spcPts val="0"/>
              </a:spcBef>
              <a:spcAft>
                <a:spcPts val="0"/>
              </a:spcAft>
              <a:buSzPts val="1800"/>
              <a:buChar char="●"/>
            </a:pPr>
            <a:r>
              <a:rPr lang="en"/>
              <a:t>Religion: </a:t>
            </a:r>
            <a:endParaRPr/>
          </a:p>
          <a:p>
            <a:pPr marL="457200" lvl="0" indent="-342900" algn="l" rtl="0">
              <a:spcBef>
                <a:spcPts val="0"/>
              </a:spcBef>
              <a:spcAft>
                <a:spcPts val="0"/>
              </a:spcAft>
              <a:buSzPts val="1800"/>
              <a:buChar char="●"/>
            </a:pPr>
            <a:r>
              <a:rPr lang="en"/>
              <a:t>Climate: </a:t>
            </a:r>
            <a:endParaRPr/>
          </a:p>
          <a:p>
            <a:pPr marL="457200" lvl="0" indent="-342900" algn="l" rtl="0">
              <a:spcBef>
                <a:spcPts val="0"/>
              </a:spcBef>
              <a:spcAft>
                <a:spcPts val="0"/>
              </a:spcAft>
              <a:buSzPts val="1800"/>
              <a:buChar char="●"/>
            </a:pPr>
            <a:r>
              <a:rPr lang="en"/>
              <a:t>Geographic Features: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France</a:t>
            </a:r>
            <a:endParaRPr/>
          </a:p>
        </p:txBody>
      </p:sp>
      <p:sp>
        <p:nvSpPr>
          <p:cNvPr id="68" name="Google Shape;68;p15"/>
          <p:cNvSpPr txBox="1">
            <a:spLocks noGrp="1"/>
          </p:cNvSpPr>
          <p:nvPr>
            <p:ph type="body" idx="1"/>
          </p:nvPr>
        </p:nvSpPr>
        <p:spPr>
          <a:xfrm>
            <a:off x="311700" y="1152475"/>
            <a:ext cx="4442400" cy="375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Population: 65,630,692</a:t>
            </a:r>
            <a:endParaRPr/>
          </a:p>
          <a:p>
            <a:pPr marL="457200" lvl="0" indent="-342900" algn="l" rtl="0">
              <a:spcBef>
                <a:spcPts val="0"/>
              </a:spcBef>
              <a:spcAft>
                <a:spcPts val="0"/>
              </a:spcAft>
              <a:buSzPts val="1800"/>
              <a:buChar char="●"/>
            </a:pPr>
            <a:r>
              <a:rPr lang="en"/>
              <a:t>Capital: Paris</a:t>
            </a:r>
            <a:endParaRPr/>
          </a:p>
          <a:p>
            <a:pPr marL="457200" lvl="0" indent="-342900" algn="l" rtl="0">
              <a:spcBef>
                <a:spcPts val="0"/>
              </a:spcBef>
              <a:spcAft>
                <a:spcPts val="0"/>
              </a:spcAft>
              <a:buSzPts val="1800"/>
              <a:buChar char="●"/>
            </a:pPr>
            <a:r>
              <a:rPr lang="en"/>
              <a:t>Language: French</a:t>
            </a:r>
            <a:endParaRPr/>
          </a:p>
          <a:p>
            <a:pPr marL="457200" lvl="0" indent="-342900" algn="l" rtl="0">
              <a:spcBef>
                <a:spcPts val="0"/>
              </a:spcBef>
              <a:spcAft>
                <a:spcPts val="0"/>
              </a:spcAft>
              <a:buSzPts val="1800"/>
              <a:buChar char="●"/>
            </a:pPr>
            <a:r>
              <a:rPr lang="en"/>
              <a:t>Government: Republic</a:t>
            </a:r>
            <a:endParaRPr/>
          </a:p>
          <a:p>
            <a:pPr marL="457200" lvl="0" indent="-342900" algn="l" rtl="0">
              <a:spcBef>
                <a:spcPts val="0"/>
              </a:spcBef>
              <a:spcAft>
                <a:spcPts val="0"/>
              </a:spcAft>
              <a:buSzPts val="1800"/>
              <a:buChar char="●"/>
            </a:pPr>
            <a:r>
              <a:rPr lang="en"/>
              <a:t>Economy: machinery, chemicals, automobiles, tourism</a:t>
            </a:r>
            <a:endParaRPr/>
          </a:p>
          <a:p>
            <a:pPr marL="457200" lvl="0" indent="-342900" algn="l" rtl="0">
              <a:spcBef>
                <a:spcPts val="0"/>
              </a:spcBef>
              <a:spcAft>
                <a:spcPts val="0"/>
              </a:spcAft>
              <a:buSzPts val="1800"/>
              <a:buChar char="●"/>
            </a:pPr>
            <a:r>
              <a:rPr lang="en"/>
              <a:t>Religion: 80% Roman Catholic</a:t>
            </a:r>
            <a:endParaRPr/>
          </a:p>
          <a:p>
            <a:pPr marL="457200" lvl="0" indent="-342900" algn="l" rtl="0">
              <a:spcBef>
                <a:spcPts val="0"/>
              </a:spcBef>
              <a:spcAft>
                <a:spcPts val="0"/>
              </a:spcAft>
              <a:buSzPts val="1800"/>
              <a:buChar char="●"/>
            </a:pPr>
            <a:r>
              <a:rPr lang="en"/>
              <a:t>Climate: generally cool winters and mild summers</a:t>
            </a:r>
            <a:endParaRPr/>
          </a:p>
          <a:p>
            <a:pPr marL="457200" lvl="0" indent="-342900" algn="l" rtl="0">
              <a:spcBef>
                <a:spcPts val="0"/>
              </a:spcBef>
              <a:spcAft>
                <a:spcPts val="0"/>
              </a:spcAft>
              <a:buSzPts val="1800"/>
              <a:buChar char="●"/>
            </a:pPr>
            <a:r>
              <a:rPr lang="en"/>
              <a:t>Geographic Features: French Alps</a:t>
            </a:r>
            <a:endParaRPr/>
          </a:p>
        </p:txBody>
      </p:sp>
      <p:pic>
        <p:nvPicPr>
          <p:cNvPr id="69" name="Google Shape;69;p15"/>
          <p:cNvPicPr preferRelativeResize="0"/>
          <p:nvPr/>
        </p:nvPicPr>
        <p:blipFill>
          <a:blip r:embed="rId3">
            <a:alphaModFix/>
          </a:blip>
          <a:stretch>
            <a:fillRect/>
          </a:stretch>
        </p:blipFill>
        <p:spPr>
          <a:xfrm>
            <a:off x="4624525" y="380550"/>
            <a:ext cx="4085099" cy="2381574"/>
          </a:xfrm>
          <a:prstGeom prst="rect">
            <a:avLst/>
          </a:prstGeom>
          <a:noFill/>
          <a:ln>
            <a:noFill/>
          </a:ln>
        </p:spPr>
      </p:pic>
      <p:pic>
        <p:nvPicPr>
          <p:cNvPr id="70" name="Google Shape;70;p15"/>
          <p:cNvPicPr preferRelativeResize="0"/>
          <p:nvPr/>
        </p:nvPicPr>
        <p:blipFill>
          <a:blip r:embed="rId4">
            <a:alphaModFix/>
          </a:blip>
          <a:stretch>
            <a:fillRect/>
          </a:stretch>
        </p:blipFill>
        <p:spPr>
          <a:xfrm>
            <a:off x="4906500" y="2914524"/>
            <a:ext cx="3691690" cy="2076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Germany</a:t>
            </a:r>
            <a:endParaRPr/>
          </a:p>
        </p:txBody>
      </p:sp>
      <p:sp>
        <p:nvSpPr>
          <p:cNvPr id="76" name="Google Shape;76;p16"/>
          <p:cNvSpPr txBox="1">
            <a:spLocks noGrp="1"/>
          </p:cNvSpPr>
          <p:nvPr>
            <p:ph type="body" idx="1"/>
          </p:nvPr>
        </p:nvSpPr>
        <p:spPr>
          <a:xfrm>
            <a:off x="311700" y="1152475"/>
            <a:ext cx="4442400" cy="375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Population: 81,305,856</a:t>
            </a:r>
            <a:endParaRPr/>
          </a:p>
          <a:p>
            <a:pPr marL="457200" lvl="0" indent="-342900" algn="l" rtl="0">
              <a:spcBef>
                <a:spcPts val="0"/>
              </a:spcBef>
              <a:spcAft>
                <a:spcPts val="0"/>
              </a:spcAft>
              <a:buSzPts val="1800"/>
              <a:buChar char="●"/>
            </a:pPr>
            <a:r>
              <a:rPr lang="en"/>
              <a:t>Capital: Berlin</a:t>
            </a:r>
            <a:endParaRPr/>
          </a:p>
          <a:p>
            <a:pPr marL="457200" lvl="0" indent="-342900" algn="l" rtl="0">
              <a:spcBef>
                <a:spcPts val="0"/>
              </a:spcBef>
              <a:spcAft>
                <a:spcPts val="0"/>
              </a:spcAft>
              <a:buSzPts val="1800"/>
              <a:buChar char="●"/>
            </a:pPr>
            <a:r>
              <a:rPr lang="en"/>
              <a:t>Language: German</a:t>
            </a:r>
            <a:endParaRPr/>
          </a:p>
          <a:p>
            <a:pPr marL="457200" lvl="0" indent="-342900" algn="l" rtl="0">
              <a:spcBef>
                <a:spcPts val="0"/>
              </a:spcBef>
              <a:spcAft>
                <a:spcPts val="0"/>
              </a:spcAft>
              <a:buSzPts val="1800"/>
              <a:buChar char="●"/>
            </a:pPr>
            <a:r>
              <a:rPr lang="en"/>
              <a:t>Government: Republic</a:t>
            </a:r>
            <a:endParaRPr/>
          </a:p>
          <a:p>
            <a:pPr marL="457200" lvl="0" indent="-342900" algn="l" rtl="0">
              <a:spcBef>
                <a:spcPts val="0"/>
              </a:spcBef>
              <a:spcAft>
                <a:spcPts val="0"/>
              </a:spcAft>
              <a:buSzPts val="1800"/>
              <a:buChar char="●"/>
            </a:pPr>
            <a:r>
              <a:rPr lang="en"/>
              <a:t>Economy: iron, steel, coal, automotive</a:t>
            </a:r>
            <a:endParaRPr/>
          </a:p>
          <a:p>
            <a:pPr marL="457200" lvl="0" indent="-342900" algn="l" rtl="0">
              <a:spcBef>
                <a:spcPts val="0"/>
              </a:spcBef>
              <a:spcAft>
                <a:spcPts val="0"/>
              </a:spcAft>
              <a:buSzPts val="1800"/>
              <a:buChar char="●"/>
            </a:pPr>
            <a:r>
              <a:rPr lang="en"/>
              <a:t>Religion: Protestant 34%, Roman Catholic 34%</a:t>
            </a:r>
            <a:endParaRPr/>
          </a:p>
          <a:p>
            <a:pPr marL="457200" lvl="0" indent="-342900" algn="l" rtl="0">
              <a:spcBef>
                <a:spcPts val="0"/>
              </a:spcBef>
              <a:spcAft>
                <a:spcPts val="0"/>
              </a:spcAft>
              <a:buSzPts val="1800"/>
              <a:buChar char="●"/>
            </a:pPr>
            <a:r>
              <a:rPr lang="en"/>
              <a:t>Climate: temperate and marine</a:t>
            </a:r>
            <a:endParaRPr/>
          </a:p>
          <a:p>
            <a:pPr marL="457200" lvl="0" indent="-342900" algn="l" rtl="0">
              <a:spcBef>
                <a:spcPts val="0"/>
              </a:spcBef>
              <a:spcAft>
                <a:spcPts val="0"/>
              </a:spcAft>
              <a:buSzPts val="1800"/>
              <a:buChar char="●"/>
            </a:pPr>
            <a:r>
              <a:rPr lang="en"/>
              <a:t>Geographic Features: Alps, North European Plain</a:t>
            </a:r>
            <a:endParaRPr/>
          </a:p>
        </p:txBody>
      </p:sp>
      <p:pic>
        <p:nvPicPr>
          <p:cNvPr id="77" name="Google Shape;77;p16"/>
          <p:cNvPicPr preferRelativeResize="0"/>
          <p:nvPr/>
        </p:nvPicPr>
        <p:blipFill>
          <a:blip r:embed="rId3">
            <a:alphaModFix/>
          </a:blip>
          <a:stretch>
            <a:fillRect/>
          </a:stretch>
        </p:blipFill>
        <p:spPr>
          <a:xfrm>
            <a:off x="4754100" y="346725"/>
            <a:ext cx="4085099" cy="2381574"/>
          </a:xfrm>
          <a:prstGeom prst="rect">
            <a:avLst/>
          </a:prstGeom>
          <a:noFill/>
          <a:ln>
            <a:noFill/>
          </a:ln>
        </p:spPr>
      </p:pic>
      <p:pic>
        <p:nvPicPr>
          <p:cNvPr id="78" name="Google Shape;78;p16"/>
          <p:cNvPicPr preferRelativeResize="0"/>
          <p:nvPr/>
        </p:nvPicPr>
        <p:blipFill>
          <a:blip r:embed="rId4">
            <a:alphaModFix/>
          </a:blip>
          <a:stretch>
            <a:fillRect/>
          </a:stretch>
        </p:blipFill>
        <p:spPr>
          <a:xfrm>
            <a:off x="4906500" y="2880699"/>
            <a:ext cx="3912151" cy="21104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Berlin</a:t>
            </a:r>
            <a:endParaRPr/>
          </a:p>
        </p:txBody>
      </p:sp>
      <p:sp>
        <p:nvSpPr>
          <p:cNvPr id="84" name="Google Shape;84;p17"/>
          <p:cNvSpPr txBox="1">
            <a:spLocks noGrp="1"/>
          </p:cNvSpPr>
          <p:nvPr>
            <p:ph type="body" idx="1"/>
          </p:nvPr>
        </p:nvSpPr>
        <p:spPr>
          <a:xfrm>
            <a:off x="311700" y="1152475"/>
            <a:ext cx="4533900" cy="3833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Population:</a:t>
            </a:r>
            <a:endParaRPr/>
          </a:p>
          <a:p>
            <a:pPr marL="457200" lvl="0" indent="-342900" algn="l" rtl="0">
              <a:spcBef>
                <a:spcPts val="0"/>
              </a:spcBef>
              <a:spcAft>
                <a:spcPts val="0"/>
              </a:spcAft>
              <a:buSzPts val="1800"/>
              <a:buAutoNum type="arabicPeriod"/>
            </a:pPr>
            <a:r>
              <a:rPr lang="en"/>
              <a:t>What is the perfect way to explore the city?</a:t>
            </a:r>
            <a:endParaRPr/>
          </a:p>
          <a:p>
            <a:pPr marL="457200" lvl="0" indent="-342900" algn="l" rtl="0">
              <a:spcBef>
                <a:spcPts val="0"/>
              </a:spcBef>
              <a:spcAft>
                <a:spcPts val="0"/>
              </a:spcAft>
              <a:buSzPts val="1800"/>
              <a:buAutoNum type="arabicPeriod"/>
            </a:pPr>
            <a:r>
              <a:rPr lang="en"/>
              <a:t>The ____________ gate was built in the 18th century.</a:t>
            </a:r>
            <a:endParaRPr/>
          </a:p>
          <a:p>
            <a:pPr marL="457200" lvl="0" indent="-342900" algn="l" rtl="0">
              <a:spcBef>
                <a:spcPts val="0"/>
              </a:spcBef>
              <a:spcAft>
                <a:spcPts val="0"/>
              </a:spcAft>
              <a:buSzPts val="1800"/>
              <a:buAutoNum type="arabicPeriod"/>
            </a:pPr>
            <a:r>
              <a:rPr lang="en"/>
              <a:t>How many species of animal call the Berlin Zoo home?</a:t>
            </a:r>
            <a:endParaRPr/>
          </a:p>
          <a:p>
            <a:pPr marL="457200" lvl="0" indent="-342900" algn="l" rtl="0">
              <a:spcBef>
                <a:spcPts val="0"/>
              </a:spcBef>
              <a:spcAft>
                <a:spcPts val="0"/>
              </a:spcAft>
              <a:buSzPts val="1800"/>
              <a:buAutoNum type="arabicPeriod"/>
            </a:pPr>
            <a:r>
              <a:rPr lang="en"/>
              <a:t>What separated the city during the cold war?</a:t>
            </a:r>
            <a:endParaRPr/>
          </a:p>
          <a:p>
            <a:pPr marL="457200" lvl="0" indent="-342900" algn="l" rtl="0">
              <a:spcBef>
                <a:spcPts val="0"/>
              </a:spcBef>
              <a:spcAft>
                <a:spcPts val="0"/>
              </a:spcAft>
              <a:buSzPts val="1800"/>
              <a:buAutoNum type="arabicPeriod"/>
            </a:pPr>
            <a:r>
              <a:rPr lang="en"/>
              <a:t>What was the most famous border crossing?</a:t>
            </a:r>
            <a:endParaRPr/>
          </a:p>
          <a:p>
            <a:pPr marL="457200" lvl="0" indent="0" algn="l" rtl="0">
              <a:spcBef>
                <a:spcPts val="1600"/>
              </a:spcBef>
              <a:spcAft>
                <a:spcPts val="1600"/>
              </a:spcAft>
              <a:buNone/>
            </a:pPr>
            <a:endParaRPr/>
          </a:p>
        </p:txBody>
      </p:sp>
      <p:pic>
        <p:nvPicPr>
          <p:cNvPr id="85" name="Google Shape;85;p17" descr="Welcome to Berlin, the capital city of Germany.&#10;&#10;The first documentation of Berlin appears in the 13th century, and it has a long history of importance—it’s been the capital of the Margraviate of Brandenburg and the Kingdom of Prussia, among others. The lengthy history encompassing the city often manifests in its eclectic collection of architecture, which you should certainly include on your Berlin tour.&#10;&#10;From the towering classical lines of Charlottenburg Palace, built for the Hohenzollern family in the 17th century, to the sleek mirrored sides of the Bahn Tower, you’re bound to find plenty to look at in the city’s downtown area. Fancy a real German lager? Stop by Prater Garten for a brew—built in 1837, it’s one of the handful of buildings that has survived both World Wars. You can sit outside and responsibly enjoy your drink, or, if the weather turns on you, head inside to enjoy a hearty German meal. &#10;&#10;Ready to check out the rest of the city? You’re in luck. Berlin sightseeing is easy: Though the sprawling city has excellent public transit, Berlin is geared toward pedestrians, and you can access much of the city center on food or by bicycle. For a truly extraordinary experience, visit Museum Island, located in the Spree River. It features five museums, among them the Altes, completed in 1830 and devoted to antiquities. The newest structure on the premises, built in 1930, is the Pergamon Museum. Here you can explore the art of numerous cultures, or wander through a replica of the Ishtar Gate. &#10;&#10;Are you one of those people who only starts to wake up after the sun goes down? If you’re looking for a thriving nightlife, Berlin is the place to go. When the sun sets on the city, the party really begins, and you can find any number of clubs where you can dance until long after the sun comes up. &#10;&#10;Where will you go in Berlin?&#10;&#10;Visit our Berlin travel guide page for more information or to plan your next vacation!&#10;&#10;--------------------------------------------------------------------------------------&#10;&#10;Follow us on social media:&#10;Twitter: https://twitter.com/Expedia &#10;Facebook: https://www.facebook.com/expedia &#10;Instagram: http://instagram.com/expedia&#10;Pinterest: http://www.pinterest.com/Expedia/&#10;Google+: https://plus.google.com/+Expedia &#10;&#10;--------------------------------------------------------------------------------------&#10;&#10;Follow us on our travel blog, Viewfinder: &#10;http://viewfinder.expedia.com/  &#10;" title="Berlin Vacation Travel Guide | Expedia">
            <a:hlinkClick r:id="rId3"/>
          </p:cNvPr>
          <p:cNvPicPr preferRelativeResize="0"/>
          <p:nvPr/>
        </p:nvPicPr>
        <p:blipFill>
          <a:blip r:embed="rId4">
            <a:alphaModFix/>
          </a:blip>
          <a:stretch>
            <a:fillRect/>
          </a:stretch>
        </p:blipFill>
        <p:spPr>
          <a:xfrm>
            <a:off x="4998000" y="1494025"/>
            <a:ext cx="3993600" cy="2995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body" idx="1"/>
          </p:nvPr>
        </p:nvSpPr>
        <p:spPr>
          <a:xfrm>
            <a:off x="311700" y="1152475"/>
            <a:ext cx="4442400" cy="375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Population: 63,047,162</a:t>
            </a:r>
            <a:endParaRPr/>
          </a:p>
          <a:p>
            <a:pPr marL="457200" lvl="0" indent="-342900" algn="l" rtl="0">
              <a:spcBef>
                <a:spcPts val="0"/>
              </a:spcBef>
              <a:spcAft>
                <a:spcPts val="0"/>
              </a:spcAft>
              <a:buSzPts val="1800"/>
              <a:buChar char="●"/>
            </a:pPr>
            <a:r>
              <a:rPr lang="en"/>
              <a:t>Capital: London</a:t>
            </a:r>
            <a:endParaRPr/>
          </a:p>
          <a:p>
            <a:pPr marL="457200" lvl="0" indent="-342900" algn="l" rtl="0">
              <a:spcBef>
                <a:spcPts val="0"/>
              </a:spcBef>
              <a:spcAft>
                <a:spcPts val="0"/>
              </a:spcAft>
              <a:buSzPts val="1800"/>
              <a:buChar char="●"/>
            </a:pPr>
            <a:r>
              <a:rPr lang="en"/>
              <a:t>Language: English</a:t>
            </a:r>
            <a:endParaRPr/>
          </a:p>
          <a:p>
            <a:pPr marL="457200" lvl="0" indent="-342900" algn="l" rtl="0">
              <a:spcBef>
                <a:spcPts val="0"/>
              </a:spcBef>
              <a:spcAft>
                <a:spcPts val="0"/>
              </a:spcAft>
              <a:buSzPts val="1800"/>
              <a:buChar char="●"/>
            </a:pPr>
            <a:r>
              <a:rPr lang="en"/>
              <a:t>Government: constitutional monarchy</a:t>
            </a:r>
            <a:endParaRPr/>
          </a:p>
          <a:p>
            <a:pPr marL="457200" lvl="0" indent="-342900" algn="l" rtl="0">
              <a:spcBef>
                <a:spcPts val="0"/>
              </a:spcBef>
              <a:spcAft>
                <a:spcPts val="0"/>
              </a:spcAft>
              <a:buSzPts val="1800"/>
              <a:buChar char="●"/>
            </a:pPr>
            <a:r>
              <a:rPr lang="en"/>
              <a:t>Economy: Consumer goods, machine tools, shipbuilding</a:t>
            </a:r>
            <a:endParaRPr/>
          </a:p>
          <a:p>
            <a:pPr marL="457200" lvl="0" indent="-342900" algn="l" rtl="0">
              <a:spcBef>
                <a:spcPts val="0"/>
              </a:spcBef>
              <a:spcAft>
                <a:spcPts val="0"/>
              </a:spcAft>
              <a:buSzPts val="1800"/>
              <a:buChar char="●"/>
            </a:pPr>
            <a:r>
              <a:rPr lang="en"/>
              <a:t>Religion: 70% Christian</a:t>
            </a:r>
            <a:endParaRPr/>
          </a:p>
          <a:p>
            <a:pPr marL="457200" lvl="0" indent="-342900" algn="l" rtl="0">
              <a:spcBef>
                <a:spcPts val="0"/>
              </a:spcBef>
              <a:spcAft>
                <a:spcPts val="0"/>
              </a:spcAft>
              <a:buSzPts val="1800"/>
              <a:buChar char="●"/>
            </a:pPr>
            <a:r>
              <a:rPr lang="en"/>
              <a:t>Climate: temperate</a:t>
            </a:r>
            <a:endParaRPr/>
          </a:p>
          <a:p>
            <a:pPr marL="457200" lvl="0" indent="-342900" algn="l" rtl="0">
              <a:spcBef>
                <a:spcPts val="0"/>
              </a:spcBef>
              <a:spcAft>
                <a:spcPts val="0"/>
              </a:spcAft>
              <a:buSzPts val="1800"/>
              <a:buChar char="●"/>
            </a:pPr>
            <a:r>
              <a:rPr lang="en"/>
              <a:t>Geographic Features: English Channel, Scottish Highlands</a:t>
            </a:r>
            <a:endParaRPr/>
          </a:p>
        </p:txBody>
      </p:sp>
      <p:sp>
        <p:nvSpPr>
          <p:cNvPr id="91" name="Google Shape;9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United Kingdom</a:t>
            </a:r>
            <a:endParaRPr/>
          </a:p>
        </p:txBody>
      </p:sp>
      <p:pic>
        <p:nvPicPr>
          <p:cNvPr id="92" name="Google Shape;92;p18"/>
          <p:cNvPicPr preferRelativeResize="0"/>
          <p:nvPr/>
        </p:nvPicPr>
        <p:blipFill>
          <a:blip r:embed="rId3">
            <a:alphaModFix/>
          </a:blip>
          <a:stretch>
            <a:fillRect/>
          </a:stretch>
        </p:blipFill>
        <p:spPr>
          <a:xfrm>
            <a:off x="4754100" y="200075"/>
            <a:ext cx="4085100" cy="2042550"/>
          </a:xfrm>
          <a:prstGeom prst="rect">
            <a:avLst/>
          </a:prstGeom>
          <a:noFill/>
          <a:ln>
            <a:noFill/>
          </a:ln>
        </p:spPr>
      </p:pic>
      <p:pic>
        <p:nvPicPr>
          <p:cNvPr id="93" name="Google Shape;93;p18"/>
          <p:cNvPicPr preferRelativeResize="0"/>
          <p:nvPr/>
        </p:nvPicPr>
        <p:blipFill>
          <a:blip r:embed="rId4">
            <a:alphaModFix/>
          </a:blip>
          <a:stretch>
            <a:fillRect/>
          </a:stretch>
        </p:blipFill>
        <p:spPr>
          <a:xfrm>
            <a:off x="4804975" y="2605900"/>
            <a:ext cx="4085099" cy="229838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Scotland, UK</a:t>
            </a:r>
            <a:endParaRPr dirty="0"/>
          </a:p>
        </p:txBody>
      </p:sp>
      <p:sp>
        <p:nvSpPr>
          <p:cNvPr id="99" name="Google Shape;99;p19"/>
          <p:cNvSpPr txBox="1">
            <a:spLocks noGrp="1"/>
          </p:cNvSpPr>
          <p:nvPr>
            <p:ph type="body" idx="1"/>
          </p:nvPr>
        </p:nvSpPr>
        <p:spPr>
          <a:xfrm>
            <a:off x="311700" y="1152475"/>
            <a:ext cx="2582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List 5 things to do in Scotland:</a:t>
            </a:r>
            <a:endParaRPr dirty="0"/>
          </a:p>
        </p:txBody>
      </p:sp>
      <p:pic>
        <p:nvPicPr>
          <p:cNvPr id="100" name="Google Shape;100;p19" descr="As featured in the travel blog: http://www.airbornelens.com/blog/2016/12/20/scotland-bucketlist-top-10-places-you-must-visit-in-scotland&#10;&#10;Scotland Bucketlist: Top 10 Things You Must Do In Scotland. &#10;&#10;An aerial and time-lapse tour around one of the world's greatest countries. Filmed by Airborne Lens and Airborne Media Productions throughout 2016. &#10;&#10;Featuring (in order): &#10;Rannoch Moor&#10;Forth Bridge&#10;Glencoe&#10;Glen Etive&#10;The Enchanted Forest&#10;Dundee&#10;Edinburgh&#10;Eilean Donan Castle&#10;Floors Castle&#10;Culzean Castle&#10;Kilchurn Castle&#10;Drummond Castle and Gardens&#10;Portree Harbour&#10;Kilt Rock, Isel of Skye&#10;Sligachan&#10;Quiraing&#10;Glenbrittle&#10;Aberfeldy Dewars Distillery&#10;Talisker Distillery Carbost&#10;Rannoch Moor&#10;Pass of Glencoe&#10;Buachaille Etive Mòr&#10;Kelvingrove, Glasgow&#10;Glasgow University&#10;Scott’s View&#10;Abbotsford House&#10;St Mary's Loch&#10;Inverness&#10;Kessock Bridge&#10;Dunnet Beach&#10;John o’Groats&#10;Brough Bay&#10;Moray Firth&#10;Loch Droma&#10;Edinburgh Castle&#10;Holyrood Park&#10;&#10;Music: The Fathers Heart by Tony Anderson licensed through Musicbed&#10;&#10;Filmed and Produced by Airborne Lens http://www.airbornelens.com/" title="Scotland Bucketlist Top 10">
            <a:hlinkClick r:id="rId3"/>
          </p:cNvPr>
          <p:cNvPicPr preferRelativeResize="0"/>
          <p:nvPr/>
        </p:nvPicPr>
        <p:blipFill>
          <a:blip r:embed="rId4">
            <a:alphaModFix/>
          </a:blip>
          <a:stretch>
            <a:fillRect/>
          </a:stretch>
        </p:blipFill>
        <p:spPr>
          <a:xfrm>
            <a:off x="3046200" y="1170125"/>
            <a:ext cx="4572000" cy="3429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Spain</a:t>
            </a:r>
            <a:endParaRPr/>
          </a:p>
        </p:txBody>
      </p:sp>
      <p:sp>
        <p:nvSpPr>
          <p:cNvPr id="106" name="Google Shape;106;p20"/>
          <p:cNvSpPr txBox="1">
            <a:spLocks noGrp="1"/>
          </p:cNvSpPr>
          <p:nvPr>
            <p:ph type="body" idx="1"/>
          </p:nvPr>
        </p:nvSpPr>
        <p:spPr>
          <a:xfrm>
            <a:off x="311700" y="1017725"/>
            <a:ext cx="4442400" cy="3886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Population: 47,042,984</a:t>
            </a:r>
            <a:endParaRPr/>
          </a:p>
          <a:p>
            <a:pPr marL="457200" lvl="0" indent="-342900" algn="l" rtl="0">
              <a:spcBef>
                <a:spcPts val="0"/>
              </a:spcBef>
              <a:spcAft>
                <a:spcPts val="0"/>
              </a:spcAft>
              <a:buSzPts val="1800"/>
              <a:buChar char="●"/>
            </a:pPr>
            <a:r>
              <a:rPr lang="en"/>
              <a:t>Capital: Madrid</a:t>
            </a:r>
            <a:endParaRPr/>
          </a:p>
          <a:p>
            <a:pPr marL="457200" lvl="0" indent="-342900" algn="l" rtl="0">
              <a:spcBef>
                <a:spcPts val="0"/>
              </a:spcBef>
              <a:spcAft>
                <a:spcPts val="0"/>
              </a:spcAft>
              <a:buSzPts val="1800"/>
              <a:buChar char="●"/>
            </a:pPr>
            <a:r>
              <a:rPr lang="en"/>
              <a:t>Language: Spanish</a:t>
            </a:r>
            <a:endParaRPr/>
          </a:p>
          <a:p>
            <a:pPr marL="457200" lvl="0" indent="-342900" algn="l" rtl="0">
              <a:spcBef>
                <a:spcPts val="0"/>
              </a:spcBef>
              <a:spcAft>
                <a:spcPts val="0"/>
              </a:spcAft>
              <a:buSzPts val="1800"/>
              <a:buChar char="●"/>
            </a:pPr>
            <a:r>
              <a:rPr lang="en"/>
              <a:t>Government: parliamentary monarchy</a:t>
            </a:r>
            <a:endParaRPr/>
          </a:p>
          <a:p>
            <a:pPr marL="457200" lvl="0" indent="-342900" algn="l" rtl="0">
              <a:spcBef>
                <a:spcPts val="0"/>
              </a:spcBef>
              <a:spcAft>
                <a:spcPts val="0"/>
              </a:spcAft>
              <a:buSzPts val="1800"/>
              <a:buChar char="●"/>
            </a:pPr>
            <a:r>
              <a:rPr lang="en"/>
              <a:t>Economy: textiles and apparel, tourism, food and beverages</a:t>
            </a:r>
            <a:endParaRPr/>
          </a:p>
          <a:p>
            <a:pPr marL="457200" lvl="0" indent="-342900" algn="l" rtl="0">
              <a:spcBef>
                <a:spcPts val="0"/>
              </a:spcBef>
              <a:spcAft>
                <a:spcPts val="0"/>
              </a:spcAft>
              <a:buSzPts val="1800"/>
              <a:buChar char="●"/>
            </a:pPr>
            <a:r>
              <a:rPr lang="en"/>
              <a:t>Religion: Roman Catholic 94%</a:t>
            </a:r>
            <a:endParaRPr/>
          </a:p>
          <a:p>
            <a:pPr marL="457200" lvl="0" indent="-342900" algn="l" rtl="0">
              <a:spcBef>
                <a:spcPts val="0"/>
              </a:spcBef>
              <a:spcAft>
                <a:spcPts val="0"/>
              </a:spcAft>
              <a:buSzPts val="1800"/>
              <a:buChar char="●"/>
            </a:pPr>
            <a:r>
              <a:rPr lang="en"/>
              <a:t>Climate: temperate; clear, hot summers in interior</a:t>
            </a:r>
            <a:endParaRPr/>
          </a:p>
          <a:p>
            <a:pPr marL="457200" lvl="0" indent="-342900" algn="l" rtl="0">
              <a:spcBef>
                <a:spcPts val="0"/>
              </a:spcBef>
              <a:spcAft>
                <a:spcPts val="0"/>
              </a:spcAft>
              <a:buSzPts val="1800"/>
              <a:buChar char="●"/>
            </a:pPr>
            <a:r>
              <a:rPr lang="en"/>
              <a:t>Geographic Features: Iberian Peninsula, Mediterranean Sea</a:t>
            </a:r>
            <a:endParaRPr/>
          </a:p>
        </p:txBody>
      </p:sp>
      <p:pic>
        <p:nvPicPr>
          <p:cNvPr id="107" name="Google Shape;107;p20"/>
          <p:cNvPicPr preferRelativeResize="0"/>
          <p:nvPr/>
        </p:nvPicPr>
        <p:blipFill>
          <a:blip r:embed="rId3">
            <a:alphaModFix/>
          </a:blip>
          <a:stretch>
            <a:fillRect/>
          </a:stretch>
        </p:blipFill>
        <p:spPr>
          <a:xfrm>
            <a:off x="5098375" y="98575"/>
            <a:ext cx="3160026" cy="2106676"/>
          </a:xfrm>
          <a:prstGeom prst="rect">
            <a:avLst/>
          </a:prstGeom>
          <a:noFill/>
          <a:ln>
            <a:noFill/>
          </a:ln>
        </p:spPr>
      </p:pic>
      <p:pic>
        <p:nvPicPr>
          <p:cNvPr id="108" name="Google Shape;108;p20"/>
          <p:cNvPicPr preferRelativeResize="0"/>
          <p:nvPr/>
        </p:nvPicPr>
        <p:blipFill>
          <a:blip r:embed="rId4">
            <a:alphaModFix/>
          </a:blip>
          <a:stretch>
            <a:fillRect/>
          </a:stretch>
        </p:blipFill>
        <p:spPr>
          <a:xfrm>
            <a:off x="4906500" y="2501825"/>
            <a:ext cx="3732748" cy="24892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Barcelona</a:t>
            </a:r>
            <a:endParaRPr/>
          </a:p>
        </p:txBody>
      </p:sp>
      <p:sp>
        <p:nvSpPr>
          <p:cNvPr id="114" name="Google Shape;114;p21"/>
          <p:cNvSpPr txBox="1">
            <a:spLocks noGrp="1"/>
          </p:cNvSpPr>
          <p:nvPr>
            <p:ph type="body" idx="1"/>
          </p:nvPr>
        </p:nvSpPr>
        <p:spPr>
          <a:xfrm>
            <a:off x="311700" y="1152475"/>
            <a:ext cx="42822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dirty="0"/>
              <a:t>Barcelona is the capital of what region in Spain?</a:t>
            </a:r>
            <a:endParaRPr dirty="0"/>
          </a:p>
          <a:p>
            <a:pPr marL="457200" lvl="0" indent="-342900" algn="l" rtl="0">
              <a:spcBef>
                <a:spcPts val="0"/>
              </a:spcBef>
              <a:spcAft>
                <a:spcPts val="0"/>
              </a:spcAft>
              <a:buSzPts val="1800"/>
              <a:buAutoNum type="arabicPeriod"/>
            </a:pPr>
            <a:r>
              <a:rPr lang="en" dirty="0"/>
              <a:t>The city is located on the __________________ sea.</a:t>
            </a:r>
            <a:endParaRPr dirty="0"/>
          </a:p>
          <a:p>
            <a:pPr marL="457200" lvl="0" indent="-342900" algn="l" rtl="0">
              <a:spcBef>
                <a:spcPts val="0"/>
              </a:spcBef>
              <a:spcAft>
                <a:spcPts val="0"/>
              </a:spcAft>
              <a:buSzPts val="1800"/>
              <a:buAutoNum type="arabicPeriod"/>
            </a:pPr>
            <a:r>
              <a:rPr lang="en" dirty="0"/>
              <a:t>What famous explorer has a statue here? </a:t>
            </a:r>
            <a:endParaRPr dirty="0"/>
          </a:p>
        </p:txBody>
      </p:sp>
      <p:pic>
        <p:nvPicPr>
          <p:cNvPr id="115" name="Google Shape;115;p21" descr="Rich in culture and bold with Catalan flair, Barcelona is one of Europe's great cultural powerhouses. Join Lonely Planet as they discover the city's highlights. Visit http://www.lonelyplanet.com/spain/barcelona for more information about Barcelona." title="Barcelona city guide - Lonely Planet travel video">
            <a:hlinkClick r:id="rId3"/>
          </p:cNvPr>
          <p:cNvPicPr preferRelativeResize="0"/>
          <p:nvPr/>
        </p:nvPicPr>
        <p:blipFill>
          <a:blip r:embed="rId4">
            <a:alphaModFix/>
          </a:blip>
          <a:stretch>
            <a:fillRect/>
          </a:stretch>
        </p:blipFill>
        <p:spPr>
          <a:xfrm>
            <a:off x="4746300" y="1170125"/>
            <a:ext cx="4245300" cy="31839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812</Words>
  <Application>Microsoft Office PowerPoint</Application>
  <PresentationFormat>On-screen Show (16:9)</PresentationFormat>
  <Paragraphs>163</Paragraphs>
  <Slides>25</Slides>
  <Notes>25</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25</vt:i4>
      </vt:variant>
    </vt:vector>
  </HeadingPairs>
  <TitlesOfParts>
    <vt:vector size="27" baseType="lpstr">
      <vt:lpstr>Arial</vt:lpstr>
      <vt:lpstr>Simple Light</vt:lpstr>
      <vt:lpstr>Nations of Western Europe </vt:lpstr>
      <vt:lpstr>PowerPoint Presentation</vt:lpstr>
      <vt:lpstr>France</vt:lpstr>
      <vt:lpstr>Germany</vt:lpstr>
      <vt:lpstr>Berlin</vt:lpstr>
      <vt:lpstr>United Kingdom</vt:lpstr>
      <vt:lpstr>Scotland, UK</vt:lpstr>
      <vt:lpstr>Spain</vt:lpstr>
      <vt:lpstr>Barcelona</vt:lpstr>
      <vt:lpstr>Portugal</vt:lpstr>
      <vt:lpstr>Italy</vt:lpstr>
      <vt:lpstr>Rome</vt:lpstr>
      <vt:lpstr>Greece</vt:lpstr>
      <vt:lpstr>Austria</vt:lpstr>
      <vt:lpstr>Sweden</vt:lpstr>
      <vt:lpstr>Stockholm</vt:lpstr>
      <vt:lpstr>Norway</vt:lpstr>
      <vt:lpstr>Oslo</vt:lpstr>
      <vt:lpstr>Denmark</vt:lpstr>
      <vt:lpstr>Copenhagen</vt:lpstr>
      <vt:lpstr>Netherlands</vt:lpstr>
      <vt:lpstr>Amsterdam</vt:lpstr>
      <vt:lpstr>Switzerland </vt:lpstr>
      <vt:lpstr>Belgium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Nations of Western Europe </dc:title>
  <cp:lastModifiedBy>Greg Scott</cp:lastModifiedBy>
  <cp:revision>1</cp:revision>
  <dcterms:modified xsi:type="dcterms:W3CDTF">2019-02-05T14:56:22Z</dcterms:modified>
</cp:coreProperties>
</file>