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  <p:sldMasterId id="2147483674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embeddedFontLst>
    <p:embeddedFont>
      <p:font typeface="Lobster" panose="00000500000000000000" pitchFamily="2" charset="0"/>
      <p:regular r:id="rId25"/>
    </p:embeddedFont>
    <p:embeddedFont>
      <p:font typeface="Merriweather" panose="00000500000000000000" pitchFamily="2" charset="0"/>
      <p:regular r:id="rId26"/>
      <p:bold r:id="rId27"/>
      <p:italic r:id="rId28"/>
      <p:boldItalic r:id="rId29"/>
    </p:embeddedFont>
    <p:embeddedFont>
      <p:font typeface="Playfair Display" panose="00000500000000000000" pitchFamily="2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193D0D-262B-4ADA-98E4-90FB02930645}">
  <a:tblStyle styleId="{87193D0D-262B-4ADA-98E4-90FB029306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18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76f6f6e9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476f6f6e9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3d6fcefd90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3d6fcefd90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3d6fcefd90_1_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76f6f6e93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476f6f6e93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76f6f6e9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476f6f6e9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d6fcefd9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3d6fcefd90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476f6f6e9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476f6f6e9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476f6f6e93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476f6f6e93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d6fcefd90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3d6fcefd90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3d6fcefd90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3d6fcefd90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3d6fcefd90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3d6fcefd90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76f6f6e9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476f6f6e9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3d6fcefd90_1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3d6fcefd90_1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3d6fcefd90_1_46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d6fcefd90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3d6fcefd90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3d6fcefd90_1_12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76f6f6e9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76f6f6e9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76f6f6e9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476f6f6e9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76f6f6e9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476f6f6e9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76f6f6e9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476f6f6e9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76f6f6e9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476f6f6e9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476f6f6e93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476f6f6e93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2573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2080"/>
              <a:buFont typeface="Noto Sans Symbols"/>
              <a:buNone/>
              <a:defRPr/>
            </a:lvl1pPr>
            <a:lvl2pPr lvl="1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lvl="2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lvl="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lvl="6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lvl="7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lvl="8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4038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 rtl="0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7660" algn="l" rtl="0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marL="2743200" lvl="5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marL="3200400" lvl="6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marL="3657600" lvl="7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marL="4114800" lvl="8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4038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 rtl="0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7660" algn="l" rtl="0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marL="2743200" lvl="5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marL="3200400" lvl="6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marL="3657600" lvl="7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marL="4114800" lvl="8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 rot="5400000">
            <a:off x="5514900" y="1400250"/>
            <a:ext cx="4286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 rot="5400000">
            <a:off x="1323900" y="-580950"/>
            <a:ext cx="4286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 rot="5400000">
            <a:off x="3028950" y="-1085850"/>
            <a:ext cx="308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 rtl="0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marL="914400" lvl="1" indent="-344169" algn="l" rtl="0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marL="1371600" lvl="2" indent="-327660" algn="l" rtl="0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marL="2286000" lvl="4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marL="2743200" lvl="5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marL="3200400" lvl="6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marL="3657600" lvl="7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marL="4114800" lvl="8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 rtl="0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 rtl="0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 rtl="0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2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rtl="0">
              <a:spcBef>
                <a:spcPts val="640"/>
              </a:spcBef>
              <a:spcAft>
                <a:spcPts val="0"/>
              </a:spcAft>
              <a:buSzPts val="2080"/>
              <a:buChar char="■"/>
              <a:defRPr/>
            </a:lvl1pPr>
            <a:lvl2pPr marL="914400" lvl="1" indent="-344169" rtl="0">
              <a:spcBef>
                <a:spcPts val="560"/>
              </a:spcBef>
              <a:spcAft>
                <a:spcPts val="0"/>
              </a:spcAft>
              <a:buSzPts val="1820"/>
              <a:buChar char="■"/>
              <a:defRPr/>
            </a:lvl2pPr>
            <a:lvl3pPr marL="1371600" lvl="2" indent="-327660" rtl="0">
              <a:spcBef>
                <a:spcPts val="480"/>
              </a:spcBef>
              <a:spcAft>
                <a:spcPts val="0"/>
              </a:spcAft>
              <a:buSzPts val="1560"/>
              <a:buChar char="■"/>
              <a:defRPr/>
            </a:lvl3pPr>
            <a:lvl4pPr marL="1828800" lvl="3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4pPr>
            <a:lvl5pPr marL="2286000" lvl="4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5pPr>
            <a:lvl6pPr marL="2743200" lvl="5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7pPr>
            <a:lvl8pPr marL="3657600" lvl="7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8pPr>
            <a:lvl9pPr marL="4114800" lvl="8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i3IOT71v5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i3IOT71v5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eWE_FaIP6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tz-T32_cI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3MAcXjFyg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ctrTitle"/>
          </p:nvPr>
        </p:nvSpPr>
        <p:spPr>
          <a:xfrm>
            <a:off x="205850" y="187775"/>
            <a:ext cx="8520600" cy="14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60000"/>
                </a:solidFill>
                <a:latin typeface="Merriweather"/>
                <a:ea typeface="Merriweather"/>
                <a:cs typeface="Merriweather"/>
                <a:sym typeface="Merriweather"/>
              </a:rPr>
              <a:t>GILDED AGE</a:t>
            </a:r>
            <a:endParaRPr b="1">
              <a:solidFill>
                <a:srgbClr val="66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660000"/>
                </a:solidFill>
                <a:latin typeface="Merriweather"/>
                <a:ea typeface="Merriweather"/>
                <a:cs typeface="Merriweather"/>
                <a:sym typeface="Merriweather"/>
              </a:rPr>
              <a:t>(1865-1901)</a:t>
            </a:r>
            <a:endParaRPr sz="2500" b="1">
              <a:solidFill>
                <a:srgbClr val="66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75" y="2736350"/>
            <a:ext cx="2270050" cy="22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575" y="2736350"/>
            <a:ext cx="2368100" cy="23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>
            <a:spLocks noGrp="1"/>
          </p:cNvSpPr>
          <p:nvPr>
            <p:ph type="subTitle" idx="1"/>
          </p:nvPr>
        </p:nvSpPr>
        <p:spPr>
          <a:xfrm>
            <a:off x="205850" y="177601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>
                <a:solidFill>
                  <a:srgbClr val="660000"/>
                </a:solidFill>
                <a:latin typeface="Merriweather"/>
                <a:ea typeface="Merriweather"/>
                <a:cs typeface="Merriweather"/>
                <a:sym typeface="Merriweather"/>
              </a:rPr>
              <a:t>DEVELOPMENT OF MODERN BUSINESS</a:t>
            </a:r>
            <a:endParaRPr sz="3200" b="1" i="1">
              <a:solidFill>
                <a:srgbClr val="66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4863" y="2736375"/>
            <a:ext cx="3133963" cy="22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BESSEMER PROCESS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32675" y="1059050"/>
            <a:ext cx="4964400" cy="3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548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Char char="●"/>
            </a:pPr>
            <a:r>
              <a:rPr lang="en" sz="21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Henry Bessemer creates a </a:t>
            </a:r>
            <a:r>
              <a:rPr lang="en" sz="215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cheaper and efficient process</a:t>
            </a:r>
            <a:r>
              <a:rPr lang="en" sz="21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for making </a:t>
            </a:r>
            <a:r>
              <a:rPr lang="en" sz="215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steel</a:t>
            </a:r>
            <a:endParaRPr sz="2150" b="1" u="sng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3972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Char char="○"/>
            </a:pPr>
            <a:r>
              <a:rPr lang="en" sz="1891" b="1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Steel was important to the growth of industry</a:t>
            </a:r>
            <a:endParaRPr sz="1891" b="1">
              <a:solidFill>
                <a:schemeClr val="dk1"/>
              </a:solidFill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3972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Char char="○"/>
            </a:pPr>
            <a:r>
              <a:rPr lang="en" sz="1891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Improved</a:t>
            </a:r>
            <a:r>
              <a:rPr lang="en" sz="189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skyscrapers, suspension bridges, stronger engines for trains, rails improved &amp; farm equipment</a:t>
            </a:r>
            <a:endParaRPr sz="189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48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Char char="●"/>
            </a:pPr>
            <a:r>
              <a:rPr lang="en" sz="21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Steel is now </a:t>
            </a:r>
            <a:r>
              <a:rPr lang="en" sz="215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lighter</a:t>
            </a:r>
            <a:r>
              <a:rPr lang="en" sz="21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harder, and more </a:t>
            </a:r>
            <a:r>
              <a:rPr lang="en" sz="215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durable</a:t>
            </a:r>
            <a:r>
              <a:rPr lang="en" sz="21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than iron</a:t>
            </a:r>
            <a:endParaRPr sz="215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125" y="103450"/>
            <a:ext cx="4065525" cy="22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7125" y="2467400"/>
            <a:ext cx="4065525" cy="2524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 descr=" " title="Ind Revolution   Besse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KNOWLEDGE CHECK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effect did the Bessemer process have on the growth of cities?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AutoNum type="alphaUcPeriod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 end the political corruption in cities by destroying the political machine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AutoNum type="alphaUcPeriod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 developed a system to fairly distribute electricity throughout the city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AutoNum type="alphaUcPeriod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 forced cities to expand to large areas due to a lack of space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AutoNum type="alphaUcPeriod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 allowed cities to build skyscrapers and span bodies of water with suspension bridges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4" name="Google Shape;224;p39"/>
          <p:cNvSpPr/>
          <p:nvPr/>
        </p:nvSpPr>
        <p:spPr>
          <a:xfrm>
            <a:off x="81425" y="3803075"/>
            <a:ext cx="578100" cy="871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LIGHT BULB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0" name="Google Shape;230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15400" cy="3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Invented in 1879 by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Thomas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Edison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 tried 9,000 times to create a bulb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Used in factories and homes, and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cheap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to make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31" name="Google Shape;2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775" y="111600"/>
            <a:ext cx="3043075" cy="22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0000" y="2416550"/>
            <a:ext cx="2571750" cy="26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 descr="Replica of original lightbulb - patent # 223,8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9525" y="111600"/>
            <a:ext cx="2072225" cy="22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1775" y="2416556"/>
            <a:ext cx="2571750" cy="26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erriweather"/>
                <a:ea typeface="Merriweather"/>
                <a:cs typeface="Merriweather"/>
                <a:sym typeface="Merriweather"/>
              </a:rPr>
              <a:t>Answer the following:</a:t>
            </a:r>
            <a:endParaRPr sz="3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139600" y="2857300"/>
            <a:ext cx="8790600" cy="20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is the effect of electrical lights on factories according to the chart above?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Sentence starter: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effect of electric lights on factories is…</a:t>
            </a:r>
            <a:endParaRPr/>
          </a:p>
        </p:txBody>
      </p:sp>
      <p:graphicFrame>
        <p:nvGraphicFramePr>
          <p:cNvPr id="241" name="Google Shape;241;p41"/>
          <p:cNvGraphicFramePr/>
          <p:nvPr/>
        </p:nvGraphicFramePr>
        <p:xfrm>
          <a:off x="139600" y="119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{87193D0D-262B-4ADA-98E4-90FB02930645}</a:tableStyleId>
              </a:tblPr>
              <a:tblGrid>
                <a:gridCol w="439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Factory Shifts Prior to Electricity: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Factory Hours After Electricity: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7 AM - 7 PM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7:30 AM - 7:30 PM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8 AM - 8 PM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 AM - 6 PM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6 PM - 2 AM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8 AM - 11 PM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TELEPHONE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7" name="Google Shape;24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15400" cy="3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Invented in 1876 by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Alexander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Graham Bell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By 1900,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1.5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million telephones in use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Increased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speed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and efficiency of communication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48" name="Google Shape;248;p42" descr="bell_early_phones_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6000" y="67975"/>
            <a:ext cx="2546100" cy="24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800" y="78023"/>
            <a:ext cx="2857500" cy="24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2"/>
          <p:cNvPicPr preferRelativeResize="0"/>
          <p:nvPr/>
        </p:nvPicPr>
        <p:blipFill rotWithShape="1">
          <a:blip r:embed="rId5">
            <a:alphaModFix/>
          </a:blip>
          <a:srcRect t="6576"/>
          <a:stretch/>
        </p:blipFill>
        <p:spPr>
          <a:xfrm>
            <a:off x="3528300" y="2654975"/>
            <a:ext cx="2676525" cy="23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6800" y="2654975"/>
            <a:ext cx="2857500" cy="23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311700" y="249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OTHER INVENTIONS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7" name="Google Shape;257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0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Typewriter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Christopher Sholes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Elevator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Elisha Otis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Sewing Machine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Elias Howe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8" name="Google Shape;2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3196675"/>
            <a:ext cx="3857300" cy="18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4475" y="2886400"/>
            <a:ext cx="4321153" cy="2070299"/>
          </a:xfrm>
          <a:prstGeom prst="rect">
            <a:avLst/>
          </a:prstGeom>
          <a:noFill/>
          <a:ln w="9525" cap="flat" cmpd="sng">
            <a:solidFill>
              <a:srgbClr val="00406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600" y="991175"/>
            <a:ext cx="2901025" cy="178467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CORPORATION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6" name="Google Shape;266;p44"/>
          <p:cNvSpPr txBox="1">
            <a:spLocks noGrp="1"/>
          </p:cNvSpPr>
          <p:nvPr>
            <p:ph type="body" idx="1"/>
          </p:nvPr>
        </p:nvSpPr>
        <p:spPr>
          <a:xfrm>
            <a:off x="113125" y="1152475"/>
            <a:ext cx="585690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During industrialization a </a:t>
            </a:r>
            <a:r>
              <a:rPr lang="en" sz="2000" b="1">
                <a:latin typeface="Playfair Display"/>
                <a:ea typeface="Playfair Display"/>
                <a:cs typeface="Playfair Display"/>
                <a:sym typeface="Playfair Display"/>
              </a:rPr>
              <a:t>new type of business emerged</a:t>
            </a:r>
            <a:endParaRPr sz="20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Corporation: sells shares (or stocks) to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investors</a:t>
            </a:r>
            <a:endParaRPr sz="2000" b="1" u="sng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Playfair Display"/>
              <a:buChar char="○"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This makes each investor a </a:t>
            </a:r>
            <a:r>
              <a:rPr lang="en" sz="2000" b="1" u="sng">
                <a:latin typeface="Playfair Display"/>
                <a:ea typeface="Playfair Display"/>
                <a:cs typeface="Playfair Display"/>
                <a:sym typeface="Playfair Display"/>
              </a:rPr>
              <a:t>shareholder, or partial owner, in the company</a:t>
            </a:r>
            <a:endParaRPr sz="2000" b="1"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Playfair Display"/>
              <a:buChar char="●"/>
            </a:pPr>
            <a:r>
              <a:rPr lang="en" sz="2000" b="1">
                <a:latin typeface="Playfair Display"/>
                <a:ea typeface="Playfair Display"/>
                <a:cs typeface="Playfair Display"/>
                <a:sym typeface="Playfair Display"/>
              </a:rPr>
              <a:t>Shareholders:</a:t>
            </a: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000" b="1">
                <a:latin typeface="Playfair Display"/>
                <a:ea typeface="Playfair Display"/>
                <a:cs typeface="Playfair Display"/>
                <a:sym typeface="Playfair Display"/>
              </a:rPr>
              <a:t>get a portion of the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profits</a:t>
            </a: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 that the company earns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Playfair Display"/>
              <a:buChar char="●"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Corporations made it possible for people to </a:t>
            </a:r>
            <a:r>
              <a:rPr lang="en" sz="2000" b="1">
                <a:latin typeface="Playfair Display"/>
                <a:ea typeface="Playfair Display"/>
                <a:cs typeface="Playfair Display"/>
                <a:sym typeface="Playfair Display"/>
              </a:rPr>
              <a:t>raise large amounts of money</a:t>
            </a: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 to form businesses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Playfair Display"/>
              <a:buChar char="●"/>
            </a:pPr>
            <a:r>
              <a:rPr lang="en" sz="2000" b="1">
                <a:latin typeface="Playfair Display"/>
                <a:ea typeface="Playfair Display"/>
                <a:cs typeface="Playfair Display"/>
                <a:sym typeface="Playfair Display"/>
              </a:rPr>
              <a:t>Led to the creation</a:t>
            </a: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 of large numbers of </a:t>
            </a:r>
            <a:r>
              <a:rPr lang="en" sz="2000" b="1" u="sng">
                <a:latin typeface="Playfair Display"/>
                <a:ea typeface="Playfair Display"/>
                <a:cs typeface="Playfair Display"/>
                <a:sym typeface="Playfair Display"/>
              </a:rPr>
              <a:t>industrial companies</a:t>
            </a: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 resulting in the </a:t>
            </a:r>
            <a:r>
              <a:rPr lang="en" sz="2000" b="1"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American Industrial Revolution</a:t>
            </a:r>
            <a:endParaRPr sz="2000" b="1"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7" name="Google Shape;26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257" y="132500"/>
            <a:ext cx="2949569" cy="23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6250" y="2682750"/>
            <a:ext cx="2949575" cy="23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Entrepreneur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4" name="Google Shape;274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●"/>
            </a:pPr>
            <a:r>
              <a:rPr lang="en" sz="2000" b="1">
                <a:latin typeface="Playfair Display"/>
                <a:ea typeface="Playfair Display"/>
                <a:cs typeface="Playfair Display"/>
                <a:sym typeface="Playfair Display"/>
              </a:rPr>
              <a:t>Entrepreneur</a:t>
            </a: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: a person or group who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starts</a:t>
            </a:r>
            <a:r>
              <a:rPr lang="en" sz="2000" b="1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000" b="1" u="sng">
                <a:latin typeface="Playfair Display"/>
                <a:ea typeface="Playfair Display"/>
                <a:cs typeface="Playfair Display"/>
                <a:sym typeface="Playfair Display"/>
              </a:rPr>
              <a:t>their own business</a:t>
            </a:r>
            <a:endParaRPr sz="2000" b="1"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●"/>
            </a:pPr>
            <a:r>
              <a:rPr lang="en" sz="2000" b="1">
                <a:latin typeface="Playfair Display"/>
                <a:ea typeface="Playfair Display"/>
                <a:cs typeface="Playfair Display"/>
                <a:sym typeface="Playfair Display"/>
              </a:rPr>
              <a:t>During the Industrial Revolution, entrepreneurs used industrial power to lower the price of goods and improve their quality to make </a:t>
            </a:r>
            <a:r>
              <a:rPr lang="en" sz="2000" b="1" u="sng">
                <a:latin typeface="Playfair Display"/>
                <a:ea typeface="Playfair Display"/>
                <a:cs typeface="Playfair Display"/>
                <a:sym typeface="Playfair Display"/>
              </a:rPr>
              <a:t>huge profits</a:t>
            </a:r>
            <a:endParaRPr sz="2000" b="1" u="sng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75" name="Google Shape;27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50" y="3397350"/>
            <a:ext cx="2967300" cy="16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850" y="1152475"/>
            <a:ext cx="4260300" cy="211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6" descr="Meet the elite of the lavishly wealthy Gilded Age — and the struggling workers who challenged them.&#10;&#10;Learn more about our documentary, THE GILDED AGE, including where to watch the full film: https://www.pbs.org/wgbh/americanexperience/films/gilded-age/" title="Chapter 1 | The Gilded Age | American Experience | PB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WHAT IS THE GILDED AGE?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Gilded = </a:t>
            </a: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 cover with a thin layer of</a:t>
            </a: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2000" b="1" u="sng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gold</a:t>
            </a:r>
            <a:r>
              <a:rPr lang="en" sz="20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0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Covered in gold is not solid gold		    	 things seemed good, but weren’t always good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Characteristics</a:t>
            </a: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Extreme differences between </a:t>
            </a:r>
            <a:r>
              <a:rPr lang="en" sz="2000" b="1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upper</a:t>
            </a: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and </a:t>
            </a:r>
            <a:r>
              <a:rPr lang="en" sz="2000" b="1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lower</a:t>
            </a: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classes 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Industrial progress 			</a:t>
            </a:r>
            <a:r>
              <a:rPr lang="en" sz="2000" b="1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Booming Economy</a:t>
            </a:r>
            <a:endParaRPr sz="2000" b="1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Political Corruption 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Child Labor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7" name="Google Shape;147;p29"/>
          <p:cNvSpPr/>
          <p:nvPr/>
        </p:nvSpPr>
        <p:spPr>
          <a:xfrm>
            <a:off x="4419275" y="1767400"/>
            <a:ext cx="1017900" cy="27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9"/>
          <p:cNvSpPr/>
          <p:nvPr/>
        </p:nvSpPr>
        <p:spPr>
          <a:xfrm>
            <a:off x="3401375" y="3507575"/>
            <a:ext cx="1017900" cy="21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7" descr="The cast and crew discuss the intricately designed costumes and recreating the New York City streets and homes from the late 1800s. &#10;&#10;ABOUT HBO&#10;HBO is home to the shows and films that everyone is talking about, from groundbreaking series and documentaries to the biggest blockbuster movies.&#10;&#10;SUBSCRIBE TO HBO&#10;Subscribe to the official HBO Channel for the latest on your favorite HBO series, movies, documentaries &amp; sports specials: https://itsh.bo/youtube&#10;&#10;GET HBO: https://itsh.bo/ways-to-get&#10;&#10;MORE HBO&#10;Official Site: https://itsh.bo/dotcom&#10;Follow HBO on Instagram: https://itsh.bo/instagram&#10;Follow HBO on TikTok: https://itsh.bo/tiktok&#10;Follow HBO on Twitter: https://itsh.bo/twitter&#10;Like HBO on Facebook: https://itsh.bo/facebook" title="Designing The Gilded Age | The Gilded Age | HB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0" descr="Biltmore Estate unveils a grand new exhibit imagining the costumes and furnishings of a Vanderbilt House Party.&#10;&#10;Biltmore Clothing Exhibition&#10;February 8 - May 27, 2019&#10;www.exploreasheville.com/blog/post/biltmore-announces-new-costume-exhibit-for-2019-in-asheville-nc/&#10;&#10;Asheville, NC&#10;&#10;https://www.biltmore.com/&#10;&#10;___________________________________________________________________&#10;&#10;Tune into North Carolina Weekend, your guide to the best places to eat, explore &amp; experience each weekend across the state, every Thursday at 9 &amp; Friday at 5 on UNC-TV Public Media North Carolina.&#10;&#10;https://www.unctv.org/ncweekend&#10;https://www.instagram.com/ncweekend&#10;https://www.facebook.com/publicmediaNC&#10;https://www.twitter.com/publicmedianc&#10;https://www.unctv.org/signup" title="“A Vanderbilt House Party at Biltmore&quot; Biltmore Clothing Exhibition | North Carolina Weekend | UNCT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U.S. INDUSTRIALIZATION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1"/>
          </p:nvPr>
        </p:nvSpPr>
        <p:spPr>
          <a:xfrm>
            <a:off x="311700" y="1133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1860 			U.S. is a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second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rate industrial power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1890 			U.S. has become a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world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production power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So, what changed in 30 years?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1" name="Google Shape;161;p31"/>
          <p:cNvSpPr/>
          <p:nvPr/>
        </p:nvSpPr>
        <p:spPr>
          <a:xfrm>
            <a:off x="1001650" y="1295150"/>
            <a:ext cx="1017900" cy="27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1"/>
          <p:cNvSpPr/>
          <p:nvPr/>
        </p:nvSpPr>
        <p:spPr>
          <a:xfrm>
            <a:off x="1001650" y="2253650"/>
            <a:ext cx="1017900" cy="27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1"/>
          <p:cNvSpPr/>
          <p:nvPr/>
        </p:nvSpPr>
        <p:spPr>
          <a:xfrm>
            <a:off x="1168350" y="3812726"/>
            <a:ext cx="7738038" cy="1135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1C232"/>
                </a:solidFill>
                <a:latin typeface="Lobster"/>
              </a:rPr>
              <a:t>Manifest Destiny?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311700" y="144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WHAT IS INDUSTRIALIZATION?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311700" y="717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time period when a country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transforms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primarily from an agricultural society to a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manufacturing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of goods and services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Using machines and new technology to do jobs previously done by people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 b="1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New technologies made production much faster and cheaper</a:t>
            </a:r>
            <a:endParaRPr sz="2000" b="1">
              <a:solidFill>
                <a:schemeClr val="dk1"/>
              </a:solidFill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Agriculture (</a:t>
            </a:r>
            <a:r>
              <a:rPr lang="en" sz="2000" b="1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farming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 						Manufacturing (</a:t>
            </a:r>
            <a:r>
              <a:rPr lang="en" sz="2000" b="1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factories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50" y="3167600"/>
            <a:ext cx="3867650" cy="19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9650" y="3167600"/>
            <a:ext cx="3813850" cy="19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U.S. population in 1800	     5.3 million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U.S. population in 1900       76 million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Today’s population	     334 million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Population was becoming more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urban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000" b="1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due to industrialization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and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immigration</a:t>
            </a:r>
            <a:endParaRPr sz="2000" b="1" u="sng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○"/>
            </a:pP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People were taking jobs in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factories</a:t>
            </a: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in the cities</a:t>
            </a: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○"/>
            </a:pP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Less man power was needed on farm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POPULATION GROWTH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8" name="Google Shape;178;p33"/>
          <p:cNvSpPr/>
          <p:nvPr/>
        </p:nvSpPr>
        <p:spPr>
          <a:xfrm>
            <a:off x="3507200" y="1313850"/>
            <a:ext cx="360600" cy="27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3"/>
          <p:cNvSpPr/>
          <p:nvPr/>
        </p:nvSpPr>
        <p:spPr>
          <a:xfrm>
            <a:off x="3507200" y="1743100"/>
            <a:ext cx="360600" cy="27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3"/>
          <p:cNvSpPr/>
          <p:nvPr/>
        </p:nvSpPr>
        <p:spPr>
          <a:xfrm>
            <a:off x="3087300" y="2204900"/>
            <a:ext cx="360600" cy="27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INVENTIONS &amp; TECHNOLOGY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Technology had the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greatest</a:t>
            </a: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impact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on the Gilded Age (late 1800s)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○"/>
            </a:pP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New inventions and technologies helped fuel economic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expansion</a:t>
            </a:r>
            <a:endParaRPr sz="2000" b="1" u="sng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■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Steam and electricity replaced human and animal strength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■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Iron replaced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wood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; steel replaced iron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 b="1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Areas of greatest need:</a:t>
            </a:r>
            <a:endParaRPr sz="2000" b="1">
              <a:solidFill>
                <a:schemeClr val="dk1"/>
              </a:solidFill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○"/>
            </a:pP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Transportation</a:t>
            </a: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○"/>
            </a:pP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Communication</a:t>
            </a: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RAILROADS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105975" y="1152475"/>
            <a:ext cx="3330300" cy="3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Convenience:</a:t>
            </a:r>
            <a:endParaRPr sz="2000" b="1" u="sng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Pullman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car - 1st class sleeping and eating car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Most luxurious and </a:t>
            </a:r>
            <a:r>
              <a:rPr lang="en" sz="18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fastest</a:t>
            </a: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way to get across country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300" y="137625"/>
            <a:ext cx="5464200" cy="22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8963" y="2427300"/>
            <a:ext cx="4226876" cy="26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erriweather"/>
                <a:ea typeface="Merriweather"/>
                <a:cs typeface="Merriweather"/>
                <a:sym typeface="Merriweather"/>
              </a:rPr>
              <a:t>ELECTRICITY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15400" cy="3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Transformed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cities and factories with lighting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"/>
              <a:buChar char="●"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With electricity </a:t>
            </a:r>
            <a:r>
              <a:rPr lang="en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factories</a:t>
            </a: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could </a:t>
            </a:r>
            <a:r>
              <a:rPr lang="en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extend work schedules and the number of shifts (overnight if needed)</a:t>
            </a: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01" name="Google Shape;201;p36" descr="cropped-IG-federal-electrical-supply-lighting-800x27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450" y="45175"/>
            <a:ext cx="4038600" cy="18738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2" name="Google Shape;202;p36" descr="p19l6htff719hb18k213cicuvqm4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1700" y="2571750"/>
            <a:ext cx="3018250" cy="24664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3" name="Google Shape;203;p36" descr="Fotothek_df_ps_0000315_Montagehalle_einer_Maschinenfabrik.jpg"/>
          <p:cNvPicPr preferRelativeResize="0"/>
          <p:nvPr/>
        </p:nvPicPr>
        <p:blipFill rotWithShape="1">
          <a:blip r:embed="rId5">
            <a:alphaModFix/>
          </a:blip>
          <a:srcRect l="2352" t="4670" r="2017" b="3745"/>
          <a:stretch/>
        </p:blipFill>
        <p:spPr>
          <a:xfrm>
            <a:off x="6758875" y="2056125"/>
            <a:ext cx="2314775" cy="20129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Custom 3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On-screen Show (16:9)</PresentationFormat>
  <Paragraphs>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Merriweather</vt:lpstr>
      <vt:lpstr>Playfair Display</vt:lpstr>
      <vt:lpstr>Noto Sans Symbols</vt:lpstr>
      <vt:lpstr>Lobster</vt:lpstr>
      <vt:lpstr>Arial</vt:lpstr>
      <vt:lpstr>Tahoma</vt:lpstr>
      <vt:lpstr>Simple Light</vt:lpstr>
      <vt:lpstr>Textured</vt:lpstr>
      <vt:lpstr>Custom</vt:lpstr>
      <vt:lpstr>GILDED AGE (1865-1901)</vt:lpstr>
      <vt:lpstr>WHAT IS THE GILDED AGE?</vt:lpstr>
      <vt:lpstr>PowerPoint Presentation</vt:lpstr>
      <vt:lpstr>U.S. INDUSTRIALIZATION</vt:lpstr>
      <vt:lpstr>WHAT IS INDUSTRIALIZATION?</vt:lpstr>
      <vt:lpstr>POPULATION GROWTH</vt:lpstr>
      <vt:lpstr>INVENTIONS &amp; TECHNOLOGY</vt:lpstr>
      <vt:lpstr>RAILROADS</vt:lpstr>
      <vt:lpstr>ELECTRICITY</vt:lpstr>
      <vt:lpstr>BESSEMER PROCESS</vt:lpstr>
      <vt:lpstr>PowerPoint Presentation</vt:lpstr>
      <vt:lpstr>KNOWLEDGE CHECK</vt:lpstr>
      <vt:lpstr>LIGHT BULB</vt:lpstr>
      <vt:lpstr>Answer the following:</vt:lpstr>
      <vt:lpstr>TELEPHONE</vt:lpstr>
      <vt:lpstr>OTHER INVENTIONS</vt:lpstr>
      <vt:lpstr>CORPORATION</vt:lpstr>
      <vt:lpstr>Entrepreneur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 (1865-1901)</dc:title>
  <dc:creator>Greg Scott</dc:creator>
  <cp:lastModifiedBy>Greg Scott</cp:lastModifiedBy>
  <cp:revision>1</cp:revision>
  <dcterms:modified xsi:type="dcterms:W3CDTF">2023-08-23T00:56:47Z</dcterms:modified>
</cp:coreProperties>
</file>