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Merriweather" panose="00000500000000000000"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uOiS/3o1EO1v0iSITmqyTGNl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19"/>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19"/>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2" name="Google Shape;12;p19"/>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28"/>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8"/>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5" name="Google Shape;5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hasCustomPrompt="1"/>
          </p:nvPr>
        </p:nvSpPr>
        <p:spPr>
          <a:xfrm>
            <a:off x="311750" y="831175"/>
            <a:ext cx="5334900" cy="1244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58" name="Google Shape;58;p29"/>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59" name="Google Shape;5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
        <p:cNvGrpSpPr/>
        <p:nvPr/>
      </p:nvGrpSpPr>
      <p:grpSpPr>
        <a:xfrm>
          <a:off x="0" y="0"/>
          <a:ext cx="0" cy="0"/>
          <a:chOff x="0" y="0"/>
          <a:chExt cx="0" cy="0"/>
        </a:xfrm>
      </p:grpSpPr>
      <p:sp>
        <p:nvSpPr>
          <p:cNvPr id="15" name="Google Shape;15;p20"/>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0"/>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7" name="Google Shape;1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21"/>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1"/>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21" name="Google Shape;21;p21"/>
          <p:cNvSpPr txBox="1">
            <a:spLocks noGrp="1"/>
          </p:cNvSpPr>
          <p:nvPr>
            <p:ph type="body" idx="1"/>
          </p:nvPr>
        </p:nvSpPr>
        <p:spPr>
          <a:xfrm>
            <a:off x="311700" y="1505700"/>
            <a:ext cx="3999900" cy="3076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2" name="Google Shape;22;p21"/>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3" name="Google Shape;2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26"/>
        <p:cNvGrpSpPr/>
        <p:nvPr/>
      </p:nvGrpSpPr>
      <p:grpSpPr>
        <a:xfrm>
          <a:off x="0" y="0"/>
          <a:ext cx="0" cy="0"/>
          <a:chOff x="0" y="0"/>
          <a:chExt cx="0" cy="0"/>
        </a:xfrm>
      </p:grpSpPr>
      <p:sp>
        <p:nvSpPr>
          <p:cNvPr id="27" name="Google Shape;27;p2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8" name="Google Shape;28;p2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29" name="Google Shape;29;p23"/>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0" name="Google Shape;3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2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34" name="Google Shape;34;p2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35" name="Google Shape;35;p24"/>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6" name="Google Shape;36;p24"/>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7" name="Google Shape;3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25"/>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5"/>
          <p:cNvSpPr txBox="1">
            <a:spLocks noGrp="1"/>
          </p:cNvSpPr>
          <p:nvPr>
            <p:ph type="title"/>
          </p:nvPr>
        </p:nvSpPr>
        <p:spPr>
          <a:xfrm>
            <a:off x="311725" y="500925"/>
            <a:ext cx="3127500" cy="1829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41" name="Google Shape;41;p25"/>
          <p:cNvSpPr txBox="1">
            <a:spLocks noGrp="1"/>
          </p:cNvSpPr>
          <p:nvPr>
            <p:ph type="body" idx="1"/>
          </p:nvPr>
        </p:nvSpPr>
        <p:spPr>
          <a:xfrm>
            <a:off x="311700" y="2390650"/>
            <a:ext cx="3127500" cy="229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42" name="Google Shape;4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3"/>
        <p:cNvGrpSpPr/>
        <p:nvPr/>
      </p:nvGrpSpPr>
      <p:grpSpPr>
        <a:xfrm>
          <a:off x="0" y="0"/>
          <a:ext cx="0" cy="0"/>
          <a:chOff x="0" y="0"/>
          <a:chExt cx="0" cy="0"/>
        </a:xfrm>
      </p:grpSpPr>
      <p:sp>
        <p:nvSpPr>
          <p:cNvPr id="44" name="Google Shape;44;p26"/>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45" name="Google Shape;4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27"/>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7"/>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49" name="Google Shape;49;p27"/>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50" name="Google Shape;50;p27"/>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51" name="Google Shape;51;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pHmaZw5j1i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W20uDG4tVPw"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Z-M1-VqEEPA"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600"/>
              <a:buNone/>
            </a:pPr>
            <a:r>
              <a:rPr lang="en"/>
              <a:t>Teddy Roosevelt &amp; Latin America</a:t>
            </a:r>
            <a:endParaRPr/>
          </a:p>
        </p:txBody>
      </p:sp>
      <p:sp>
        <p:nvSpPr>
          <p:cNvPr id="65" name="Google Shape;65;p1"/>
          <p:cNvSpPr txBox="1">
            <a:spLocks noGrp="1"/>
          </p:cNvSpPr>
          <p:nvPr>
            <p:ph type="subTitle" idx="1"/>
          </p:nvPr>
        </p:nvSpPr>
        <p:spPr>
          <a:xfrm>
            <a:off x="311700" y="1878550"/>
            <a:ext cx="4500000" cy="738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600"/>
              <a:buNone/>
            </a:pPr>
            <a:r>
              <a:rPr lang="en" sz="1700"/>
              <a:t>Unit 4: U.S. Expansionism &amp; World Power #3</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0" descr="We took a cruise through the Panama Canal in October 2015. See the transit through our eyes and learn how the canal works!&#10;&#10;Learn more about the Panama Canal here: &#10;https://www.pancanal.com/eng/&#10;&#10;Stay Updated with Watch Us Wander:&#10;Twitter: https://twitter.com/watchuswander&#10;Instagram: http://instagram.com/watchuswander&#10;Facebook: https://www.facebook.com/watchuswander" title="Panama Canal Transit">
            <a:hlinkClick r:id="rId3"/>
          </p:cNvPr>
          <p:cNvPicPr preferRelativeResize="0"/>
          <p:nvPr/>
        </p:nvPicPr>
        <p:blipFill rotWithShape="1">
          <a:blip r:embed="rId4">
            <a:alphaModFix/>
          </a:blip>
          <a:srcRect/>
          <a:stretch/>
        </p:blipFill>
        <p:spPr>
          <a:xfrm>
            <a:off x="185475" y="121575"/>
            <a:ext cx="8807200" cy="4900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1" title="Teddy's Big Stick Diplomacy">
            <a:hlinkClick r:id="rId3"/>
          </p:cNvPr>
          <p:cNvPicPr preferRelativeResize="0"/>
          <p:nvPr/>
        </p:nvPicPr>
        <p:blipFill rotWithShape="1">
          <a:blip r:embed="rId4">
            <a:alphaModFix/>
          </a:blip>
          <a:srcRect/>
          <a:stretch/>
        </p:blipFill>
        <p:spPr>
          <a:xfrm>
            <a:off x="118125" y="135875"/>
            <a:ext cx="8891400" cy="4883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2"/>
          <p:cNvSpPr txBox="1">
            <a:spLocks noGrp="1"/>
          </p:cNvSpPr>
          <p:nvPr>
            <p:ph type="title"/>
          </p:nvPr>
        </p:nvSpPr>
        <p:spPr>
          <a:xfrm>
            <a:off x="311700" y="1200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The Monroe Doctrine &amp; “Big Stick Diplomacy</a:t>
            </a:r>
            <a:endParaRPr sz="3600"/>
          </a:p>
        </p:txBody>
      </p:sp>
      <p:sp>
        <p:nvSpPr>
          <p:cNvPr id="150" name="Google Shape;150;p12"/>
          <p:cNvSpPr txBox="1">
            <a:spLocks noGrp="1"/>
          </p:cNvSpPr>
          <p:nvPr>
            <p:ph type="body" idx="1"/>
          </p:nvPr>
        </p:nvSpPr>
        <p:spPr>
          <a:xfrm>
            <a:off x="101275" y="1331500"/>
            <a:ext cx="6298200" cy="3732600"/>
          </a:xfrm>
          <a:prstGeom prst="rect">
            <a:avLst/>
          </a:prstGeom>
          <a:noFill/>
          <a:ln>
            <a:noFill/>
          </a:ln>
        </p:spPr>
        <p:txBody>
          <a:bodyPr spcFirstLastPara="1" wrap="square" lIns="91425" tIns="91425" rIns="91425" bIns="91425" anchor="t" anchorCtr="0">
            <a:normAutofit fontScale="77500" lnSpcReduction="20000"/>
          </a:bodyPr>
          <a:lstStyle/>
          <a:p>
            <a:pPr marL="457200" lvl="0" indent="-346710" algn="l" rtl="0">
              <a:lnSpc>
                <a:spcPct val="115000"/>
              </a:lnSpc>
              <a:spcBef>
                <a:spcPts val="0"/>
              </a:spcBef>
              <a:spcAft>
                <a:spcPts val="0"/>
              </a:spcAft>
              <a:buSzPct val="100000"/>
              <a:buChar char="●"/>
            </a:pPr>
            <a:r>
              <a:rPr lang="en" sz="2400" b="1"/>
              <a:t>Roosevelt reminded European powers of the </a:t>
            </a:r>
            <a:r>
              <a:rPr lang="en" sz="2400" b="1" i="1" u="sng">
                <a:solidFill>
                  <a:srgbClr val="FF0000"/>
                </a:solidFill>
              </a:rPr>
              <a:t>Monroe</a:t>
            </a:r>
            <a:r>
              <a:rPr lang="en" sz="2400" b="1">
                <a:solidFill>
                  <a:srgbClr val="FF0000"/>
                </a:solidFill>
              </a:rPr>
              <a:t> </a:t>
            </a:r>
            <a:r>
              <a:rPr lang="en" sz="2400" b="1"/>
              <a:t>Doctrine</a:t>
            </a:r>
            <a:endParaRPr sz="2400" b="1"/>
          </a:p>
          <a:p>
            <a:pPr marL="914400" lvl="1" indent="-346710" algn="l" rtl="0">
              <a:lnSpc>
                <a:spcPct val="115000"/>
              </a:lnSpc>
              <a:spcBef>
                <a:spcPts val="0"/>
              </a:spcBef>
              <a:spcAft>
                <a:spcPts val="0"/>
              </a:spcAft>
              <a:buSzPct val="100000"/>
              <a:buChar char="○"/>
            </a:pPr>
            <a:r>
              <a:rPr lang="en" sz="2400"/>
              <a:t>Issued in 1823 by President James Monroe</a:t>
            </a:r>
            <a:endParaRPr sz="2400"/>
          </a:p>
          <a:p>
            <a:pPr marL="914400" lvl="1" indent="-346710" algn="l" rtl="0">
              <a:lnSpc>
                <a:spcPct val="115000"/>
              </a:lnSpc>
              <a:spcBef>
                <a:spcPts val="0"/>
              </a:spcBef>
              <a:spcAft>
                <a:spcPts val="0"/>
              </a:spcAft>
              <a:buSzPct val="100000"/>
              <a:buChar char="○"/>
            </a:pPr>
            <a:r>
              <a:rPr lang="en" sz="2400" b="1"/>
              <a:t>Demanded that European countries stay out of the affairs of Latin America </a:t>
            </a:r>
            <a:endParaRPr sz="2400" b="1"/>
          </a:p>
          <a:p>
            <a:pPr marL="457200" lvl="0" indent="-346710" algn="l" rtl="0">
              <a:lnSpc>
                <a:spcPct val="115000"/>
              </a:lnSpc>
              <a:spcBef>
                <a:spcPts val="0"/>
              </a:spcBef>
              <a:spcAft>
                <a:spcPts val="0"/>
              </a:spcAft>
              <a:buSzPct val="100000"/>
              <a:buChar char="●"/>
            </a:pPr>
            <a:r>
              <a:rPr lang="en" sz="2400"/>
              <a:t>“Speak </a:t>
            </a:r>
            <a:r>
              <a:rPr lang="en" sz="2400" b="1" i="1" u="sng">
                <a:solidFill>
                  <a:srgbClr val="FF0000"/>
                </a:solidFill>
              </a:rPr>
              <a:t>softly</a:t>
            </a:r>
            <a:r>
              <a:rPr lang="en" sz="2400"/>
              <a:t> and carry a big </a:t>
            </a:r>
            <a:r>
              <a:rPr lang="en" sz="2400" b="1" i="1" u="sng">
                <a:solidFill>
                  <a:srgbClr val="FF0000"/>
                </a:solidFill>
              </a:rPr>
              <a:t>stick</a:t>
            </a:r>
            <a:r>
              <a:rPr lang="en" sz="2400"/>
              <a:t>”</a:t>
            </a:r>
            <a:endParaRPr sz="2400"/>
          </a:p>
          <a:p>
            <a:pPr marL="914400" lvl="1" indent="-346710" algn="l" rtl="0">
              <a:lnSpc>
                <a:spcPct val="115000"/>
              </a:lnSpc>
              <a:spcBef>
                <a:spcPts val="0"/>
              </a:spcBef>
              <a:spcAft>
                <a:spcPts val="0"/>
              </a:spcAft>
              <a:buSzPct val="100000"/>
              <a:buChar char="○"/>
            </a:pPr>
            <a:r>
              <a:rPr lang="en" sz="2400"/>
              <a:t>Roosevelt’s Corollary: </a:t>
            </a:r>
            <a:r>
              <a:rPr lang="en" sz="2400" b="1"/>
              <a:t>added</a:t>
            </a:r>
            <a:r>
              <a:rPr lang="en" sz="2400"/>
              <a:t> to the Monroe Doctrine in December 1904</a:t>
            </a:r>
            <a:endParaRPr sz="2400"/>
          </a:p>
          <a:p>
            <a:pPr marL="1371600" lvl="2" indent="-346710" algn="l" rtl="0">
              <a:lnSpc>
                <a:spcPct val="115000"/>
              </a:lnSpc>
              <a:spcBef>
                <a:spcPts val="0"/>
              </a:spcBef>
              <a:spcAft>
                <a:spcPts val="0"/>
              </a:spcAft>
              <a:buSzPct val="100000"/>
              <a:buChar char="■"/>
            </a:pPr>
            <a:r>
              <a:rPr lang="en" sz="2400"/>
              <a:t>Stated: </a:t>
            </a:r>
            <a:r>
              <a:rPr lang="en" sz="2400" b="1"/>
              <a:t>the U.S. would now use force to protect its interests in Latin America</a:t>
            </a:r>
            <a:endParaRPr sz="2400" b="1"/>
          </a:p>
          <a:p>
            <a:pPr marL="914400" lvl="1" indent="-346710" algn="l" rtl="0">
              <a:lnSpc>
                <a:spcPct val="115000"/>
              </a:lnSpc>
              <a:spcBef>
                <a:spcPts val="0"/>
              </a:spcBef>
              <a:spcAft>
                <a:spcPts val="0"/>
              </a:spcAft>
              <a:buSzPct val="100000"/>
              <a:buChar char="○"/>
            </a:pPr>
            <a:r>
              <a:rPr lang="en" sz="2400"/>
              <a:t>Translation: Be gentle, but be prepared to use power &amp; force if needed</a:t>
            </a:r>
            <a:endParaRPr sz="2400"/>
          </a:p>
          <a:p>
            <a:pPr marL="914400" lvl="1" indent="-346710" algn="l" rtl="0">
              <a:lnSpc>
                <a:spcPct val="115000"/>
              </a:lnSpc>
              <a:spcBef>
                <a:spcPts val="0"/>
              </a:spcBef>
              <a:spcAft>
                <a:spcPts val="0"/>
              </a:spcAft>
              <a:buSzPct val="100000"/>
              <a:buChar char="○"/>
            </a:pPr>
            <a:r>
              <a:rPr lang="en" sz="2400"/>
              <a:t>U.S. = “international </a:t>
            </a:r>
            <a:r>
              <a:rPr lang="en" sz="2400" b="1" i="1" u="sng">
                <a:solidFill>
                  <a:srgbClr val="FF0000"/>
                </a:solidFill>
              </a:rPr>
              <a:t>police</a:t>
            </a:r>
            <a:r>
              <a:rPr lang="en" sz="2400"/>
              <a:t> force”</a:t>
            </a:r>
            <a:endParaRPr sz="2400"/>
          </a:p>
        </p:txBody>
      </p:sp>
      <p:pic>
        <p:nvPicPr>
          <p:cNvPr id="151" name="Google Shape;151;p12" descr="Has the U.S. begun a new Monroe Doctrine in the Middle East? – The Angry  Staff Officer"/>
          <p:cNvPicPr preferRelativeResize="0"/>
          <p:nvPr/>
        </p:nvPicPr>
        <p:blipFill rotWithShape="1">
          <a:blip r:embed="rId3">
            <a:alphaModFix/>
          </a:blip>
          <a:srcRect/>
          <a:stretch/>
        </p:blipFill>
        <p:spPr>
          <a:xfrm>
            <a:off x="6517225" y="2808825"/>
            <a:ext cx="2546325" cy="2255325"/>
          </a:xfrm>
          <a:prstGeom prst="rect">
            <a:avLst/>
          </a:prstGeom>
          <a:noFill/>
          <a:ln w="38100" cap="flat" cmpd="sng">
            <a:solidFill>
              <a:srgbClr val="FFFFFF"/>
            </a:solidFill>
            <a:prstDash val="solid"/>
            <a:round/>
            <a:headEnd type="none" w="sm" len="sm"/>
            <a:tailEnd type="none" w="sm" len="sm"/>
          </a:ln>
        </p:spPr>
      </p:pic>
      <p:pic>
        <p:nvPicPr>
          <p:cNvPr id="152" name="Google Shape;152;p12" descr="11"/>
          <p:cNvPicPr preferRelativeResize="0"/>
          <p:nvPr/>
        </p:nvPicPr>
        <p:blipFill rotWithShape="1">
          <a:blip r:embed="rId4">
            <a:alphaModFix/>
          </a:blip>
          <a:srcRect/>
          <a:stretch/>
        </p:blipFill>
        <p:spPr>
          <a:xfrm>
            <a:off x="6517225" y="808800"/>
            <a:ext cx="2546325" cy="19349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3" descr="TRPOLICE"/>
          <p:cNvPicPr preferRelativeResize="0"/>
          <p:nvPr/>
        </p:nvPicPr>
        <p:blipFill rotWithShape="1">
          <a:blip r:embed="rId3">
            <a:alphaModFix/>
          </a:blip>
          <a:srcRect/>
          <a:stretch/>
        </p:blipFill>
        <p:spPr>
          <a:xfrm>
            <a:off x="76200" y="96825"/>
            <a:ext cx="8899648" cy="49562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a:spLocks noGrp="1"/>
          </p:cNvSpPr>
          <p:nvPr>
            <p:ph type="title"/>
          </p:nvPr>
        </p:nvSpPr>
        <p:spPr>
          <a:xfrm>
            <a:off x="231350" y="5082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Dollar Diplomacy</a:t>
            </a:r>
            <a:endParaRPr sz="3600"/>
          </a:p>
        </p:txBody>
      </p:sp>
      <p:sp>
        <p:nvSpPr>
          <p:cNvPr id="163" name="Google Shape;163;p14"/>
          <p:cNvSpPr txBox="1">
            <a:spLocks noGrp="1"/>
          </p:cNvSpPr>
          <p:nvPr>
            <p:ph type="body" idx="1"/>
          </p:nvPr>
        </p:nvSpPr>
        <p:spPr>
          <a:xfrm>
            <a:off x="0" y="1348325"/>
            <a:ext cx="4479300" cy="3654300"/>
          </a:xfrm>
          <a:prstGeom prst="rect">
            <a:avLst/>
          </a:prstGeom>
          <a:noFill/>
          <a:ln>
            <a:noFill/>
          </a:ln>
        </p:spPr>
        <p:txBody>
          <a:bodyPr spcFirstLastPara="1" wrap="square" lIns="91425" tIns="91425" rIns="91425" bIns="91425" anchor="t" anchorCtr="0">
            <a:normAutofit fontScale="92500" lnSpcReduction="20000"/>
          </a:bodyPr>
          <a:lstStyle/>
          <a:p>
            <a:pPr marL="457200" lvl="0" indent="-369570" algn="l" rtl="0">
              <a:lnSpc>
                <a:spcPct val="115000"/>
              </a:lnSpc>
              <a:spcBef>
                <a:spcPts val="0"/>
              </a:spcBef>
              <a:spcAft>
                <a:spcPts val="0"/>
              </a:spcAft>
              <a:buSzPct val="100000"/>
              <a:buChar char="●"/>
            </a:pPr>
            <a:r>
              <a:rPr lang="en" sz="2400"/>
              <a:t>Using the U.S. government to </a:t>
            </a:r>
            <a:r>
              <a:rPr lang="en" sz="2400" b="1" i="1" u="sng">
                <a:solidFill>
                  <a:srgbClr val="FF0000"/>
                </a:solidFill>
              </a:rPr>
              <a:t>guarantee</a:t>
            </a:r>
            <a:r>
              <a:rPr lang="en" sz="2400"/>
              <a:t> loans made to foreign countries by American businesspeople</a:t>
            </a:r>
            <a:endParaRPr sz="2400"/>
          </a:p>
          <a:p>
            <a:pPr marL="457200" lvl="0" indent="-369570" algn="l" rtl="0">
              <a:lnSpc>
                <a:spcPct val="115000"/>
              </a:lnSpc>
              <a:spcBef>
                <a:spcPts val="0"/>
              </a:spcBef>
              <a:spcAft>
                <a:spcPts val="0"/>
              </a:spcAft>
              <a:buSzPct val="100000"/>
              <a:buChar char="●"/>
            </a:pPr>
            <a:r>
              <a:rPr lang="en" sz="2400" b="1"/>
              <a:t>Keeping European powers out of the Caribbean</a:t>
            </a:r>
            <a:endParaRPr sz="2400" b="1"/>
          </a:p>
          <a:p>
            <a:pPr marL="457200" lvl="0" indent="-369570" algn="l" rtl="0">
              <a:lnSpc>
                <a:spcPct val="115000"/>
              </a:lnSpc>
              <a:spcBef>
                <a:spcPts val="0"/>
              </a:spcBef>
              <a:spcAft>
                <a:spcPts val="0"/>
              </a:spcAft>
              <a:buSzPct val="100000"/>
              <a:buChar char="●"/>
            </a:pPr>
            <a:r>
              <a:rPr lang="en" sz="2400"/>
              <a:t>Wanted to</a:t>
            </a:r>
            <a:r>
              <a:rPr lang="en" sz="2400" b="1" i="1"/>
              <a:t> </a:t>
            </a:r>
            <a:r>
              <a:rPr lang="en" sz="2400" b="1" i="1" u="sng">
                <a:solidFill>
                  <a:srgbClr val="FF0000"/>
                </a:solidFill>
              </a:rPr>
              <a:t>control</a:t>
            </a:r>
            <a:r>
              <a:rPr lang="en" sz="2400"/>
              <a:t> foreign countries through economic investments</a:t>
            </a:r>
            <a:endParaRPr sz="2400"/>
          </a:p>
          <a:p>
            <a:pPr marL="457200" lvl="0" indent="-369570" algn="l" rtl="0">
              <a:lnSpc>
                <a:spcPct val="115000"/>
              </a:lnSpc>
              <a:spcBef>
                <a:spcPts val="0"/>
              </a:spcBef>
              <a:spcAft>
                <a:spcPts val="0"/>
              </a:spcAft>
              <a:buSzPct val="100000"/>
              <a:buChar char="●"/>
            </a:pPr>
            <a:r>
              <a:rPr lang="en" sz="2400" b="1" i="1" u="sng">
                <a:solidFill>
                  <a:srgbClr val="FF0000"/>
                </a:solidFill>
              </a:rPr>
              <a:t>NOT</a:t>
            </a:r>
            <a:r>
              <a:rPr lang="en" sz="2400"/>
              <a:t> the military</a:t>
            </a:r>
            <a:endParaRPr sz="2400"/>
          </a:p>
        </p:txBody>
      </p:sp>
      <p:pic>
        <p:nvPicPr>
          <p:cNvPr id="164" name="Google Shape;164;p14"/>
          <p:cNvPicPr preferRelativeResize="0"/>
          <p:nvPr/>
        </p:nvPicPr>
        <p:blipFill rotWithShape="1">
          <a:blip r:embed="rId3">
            <a:alphaModFix/>
          </a:blip>
          <a:srcRect/>
          <a:stretch/>
        </p:blipFill>
        <p:spPr>
          <a:xfrm>
            <a:off x="4479300" y="186400"/>
            <a:ext cx="2403400" cy="1953700"/>
          </a:xfrm>
          <a:prstGeom prst="rect">
            <a:avLst/>
          </a:prstGeom>
          <a:noFill/>
          <a:ln w="38100" cap="flat" cmpd="sng">
            <a:solidFill>
              <a:srgbClr val="888888"/>
            </a:solidFill>
            <a:prstDash val="solid"/>
            <a:round/>
            <a:headEnd type="none" w="sm" len="sm"/>
            <a:tailEnd type="none" w="sm" len="sm"/>
          </a:ln>
        </p:spPr>
      </p:pic>
      <p:sp>
        <p:nvSpPr>
          <p:cNvPr id="165" name="Google Shape;165;p14"/>
          <p:cNvSpPr/>
          <p:nvPr/>
        </p:nvSpPr>
        <p:spPr>
          <a:xfrm>
            <a:off x="5216300" y="2174225"/>
            <a:ext cx="2050200" cy="1453500"/>
          </a:xfrm>
          <a:prstGeom prst="mathEqual">
            <a:avLst>
              <a:gd name="adj1" fmla="val 23520"/>
              <a:gd name="adj2" fmla="val 11760"/>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6" name="Google Shape;166;p14"/>
          <p:cNvCxnSpPr/>
          <p:nvPr/>
        </p:nvCxnSpPr>
        <p:spPr>
          <a:xfrm>
            <a:off x="5110900" y="2213200"/>
            <a:ext cx="2078400" cy="1265100"/>
          </a:xfrm>
          <a:prstGeom prst="straightConnector1">
            <a:avLst/>
          </a:prstGeom>
          <a:noFill/>
          <a:ln w="114300" cap="flat" cmpd="sng">
            <a:solidFill>
              <a:schemeClr val="dk1"/>
            </a:solidFill>
            <a:prstDash val="solid"/>
            <a:round/>
            <a:headEnd type="none" w="sm" len="sm"/>
            <a:tailEnd type="none" w="sm" len="sm"/>
          </a:ln>
        </p:spPr>
      </p:cxnSp>
      <p:cxnSp>
        <p:nvCxnSpPr>
          <p:cNvPr id="167" name="Google Shape;167;p14"/>
          <p:cNvCxnSpPr/>
          <p:nvPr/>
        </p:nvCxnSpPr>
        <p:spPr>
          <a:xfrm rot="10800000" flipH="1">
            <a:off x="5144575" y="2314075"/>
            <a:ext cx="2138700" cy="1195800"/>
          </a:xfrm>
          <a:prstGeom prst="straightConnector1">
            <a:avLst/>
          </a:prstGeom>
          <a:noFill/>
          <a:ln w="114300" cap="flat" cmpd="sng">
            <a:solidFill>
              <a:schemeClr val="dk1"/>
            </a:solidFill>
            <a:prstDash val="solid"/>
            <a:round/>
            <a:headEnd type="none" w="sm" len="sm"/>
            <a:tailEnd type="none" w="sm" len="sm"/>
          </a:ln>
        </p:spPr>
      </p:cxnSp>
      <p:pic>
        <p:nvPicPr>
          <p:cNvPr id="168" name="Google Shape;168;p14"/>
          <p:cNvPicPr preferRelativeResize="0"/>
          <p:nvPr/>
        </p:nvPicPr>
        <p:blipFill rotWithShape="1">
          <a:blip r:embed="rId4">
            <a:alphaModFix/>
          </a:blip>
          <a:srcRect l="15503" r="16822"/>
          <a:stretch/>
        </p:blipFill>
        <p:spPr>
          <a:xfrm>
            <a:off x="6948275" y="3573432"/>
            <a:ext cx="2050200" cy="14291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5"/>
          <p:cNvSpPr txBox="1">
            <a:spLocks noGrp="1"/>
          </p:cNvSpPr>
          <p:nvPr>
            <p:ph type="title"/>
          </p:nvPr>
        </p:nvSpPr>
        <p:spPr>
          <a:xfrm>
            <a:off x="311700" y="84500"/>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U.S. Foreign Policy in the Early 20th Century</a:t>
            </a:r>
            <a:endParaRPr sz="3600"/>
          </a:p>
        </p:txBody>
      </p:sp>
      <p:sp>
        <p:nvSpPr>
          <p:cNvPr id="174" name="Google Shape;174;p15"/>
          <p:cNvSpPr txBox="1">
            <a:spLocks noGrp="1"/>
          </p:cNvSpPr>
          <p:nvPr>
            <p:ph type="body" idx="4294967295"/>
          </p:nvPr>
        </p:nvSpPr>
        <p:spPr>
          <a:xfrm>
            <a:off x="117275" y="1421500"/>
            <a:ext cx="8841600" cy="35979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Char char="●"/>
            </a:pPr>
            <a:r>
              <a:rPr lang="en" sz="2400"/>
              <a:t>First, it </a:t>
            </a:r>
            <a:r>
              <a:rPr lang="en" sz="2400" b="1" i="1" u="sng">
                <a:solidFill>
                  <a:srgbClr val="FF0000"/>
                </a:solidFill>
              </a:rPr>
              <a:t>expanded</a:t>
            </a:r>
            <a:r>
              <a:rPr lang="en" sz="2400"/>
              <a:t> its access to foreign markets in order to ensure the continued growth of the domestic economy</a:t>
            </a:r>
            <a:endParaRPr sz="2400"/>
          </a:p>
          <a:p>
            <a:pPr marL="457200" lvl="0" indent="-381000" algn="l" rtl="0">
              <a:lnSpc>
                <a:spcPct val="115000"/>
              </a:lnSpc>
              <a:spcBef>
                <a:spcPts val="0"/>
              </a:spcBef>
              <a:spcAft>
                <a:spcPts val="0"/>
              </a:spcAft>
              <a:buSzPts val="2400"/>
              <a:buChar char="●"/>
            </a:pPr>
            <a:r>
              <a:rPr lang="en" sz="2400"/>
              <a:t>Second, the U.S. built a </a:t>
            </a:r>
            <a:r>
              <a:rPr lang="en" sz="2400" b="1"/>
              <a:t>modern </a:t>
            </a:r>
            <a:r>
              <a:rPr lang="en" sz="2400" b="1" i="1" u="sng">
                <a:solidFill>
                  <a:srgbClr val="FF0000"/>
                </a:solidFill>
              </a:rPr>
              <a:t>navy</a:t>
            </a:r>
            <a:r>
              <a:rPr lang="en" sz="2400"/>
              <a:t> to protect its interests abroad (overseas; outside of the U.S. territory)</a:t>
            </a:r>
            <a:endParaRPr sz="2400"/>
          </a:p>
          <a:p>
            <a:pPr marL="457200" lvl="0" indent="-381000" algn="l" rtl="0">
              <a:lnSpc>
                <a:spcPct val="115000"/>
              </a:lnSpc>
              <a:spcBef>
                <a:spcPts val="0"/>
              </a:spcBef>
              <a:spcAft>
                <a:spcPts val="0"/>
              </a:spcAft>
              <a:buSzPts val="2400"/>
              <a:buChar char="●"/>
            </a:pPr>
            <a:r>
              <a:rPr lang="en" sz="2400"/>
              <a:t>Third, the U.S. exercised its </a:t>
            </a:r>
            <a:r>
              <a:rPr lang="en" sz="2400" b="1" i="1" u="sng">
                <a:solidFill>
                  <a:srgbClr val="FF0000"/>
                </a:solidFill>
              </a:rPr>
              <a:t>international</a:t>
            </a:r>
            <a:r>
              <a:rPr lang="en" sz="2400"/>
              <a:t> police power to ensure dominance in Latin America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6" descr="Discover how Theodore Roosevelt used his personal energy and charisma to bring unprecedented power to the presidency. #Biography&#10;Subscribe for more Biography: http://aetv.us/2AsWMPH&#10;  &#10;Dive deeper into Biography on our site:&#10;http://www.biography.com&#10; &#10;Follow Biography for more surprising stories from fascinating lives:&#10;Facebook - https://www.facebook.com/Biography&#10;Instagram - https://www.instagram.com/biography&#10;Twitter - https://twitter.com/biography&#10;&#10;Biography&#10;Season 1&#10;Episode 1&#10;&#10;Biography features in-depth profiles of the exceptional people whose lives and times stir our imagination. An Emmy award-winning documentary series, Biography thrives on rich details, fascinating portraits and historical accuracy, seasoned with insider insights and observations.&#10;&#10;bio believes that the truth is more entertaining than fiction. True stories matter more to us because they happen to real people. We dig deep to find the most gripping, surprising and amazing stories. Whether it's a biopic, documentary, talk show or non-fiction series, BIO. delivers an honest portrayal of stories that will leave you amazed. BIO. True Story." title="Theodore Roosevelt: The 26th President of the United States| Biography">
            <a:hlinkClick r:id="rId3"/>
          </p:cNvPr>
          <p:cNvPicPr preferRelativeResize="0"/>
          <p:nvPr/>
        </p:nvPicPr>
        <p:blipFill rotWithShape="1">
          <a:blip r:embed="rId4">
            <a:alphaModFix/>
          </a:blip>
          <a:srcRect/>
          <a:stretch/>
        </p:blipFill>
        <p:spPr>
          <a:xfrm>
            <a:off x="101275" y="119025"/>
            <a:ext cx="8857726" cy="4866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83"/>
        <p:cNvGrpSpPr/>
        <p:nvPr/>
      </p:nvGrpSpPr>
      <p:grpSpPr>
        <a:xfrm>
          <a:off x="0" y="0"/>
          <a:ext cx="0" cy="0"/>
          <a:chOff x="0" y="0"/>
          <a:chExt cx="0" cy="0"/>
        </a:xfrm>
      </p:grpSpPr>
      <p:sp>
        <p:nvSpPr>
          <p:cNvPr id="184" name="Google Shape;184;p17"/>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Teddy Roosevelt Cartoon</a:t>
            </a:r>
            <a:endParaRPr sz="3600"/>
          </a:p>
        </p:txBody>
      </p:sp>
      <p:pic>
        <p:nvPicPr>
          <p:cNvPr id="185" name="Google Shape;185;p17"/>
          <p:cNvPicPr preferRelativeResize="0"/>
          <p:nvPr/>
        </p:nvPicPr>
        <p:blipFill rotWithShape="1">
          <a:blip r:embed="rId3">
            <a:alphaModFix/>
          </a:blip>
          <a:srcRect/>
          <a:stretch/>
        </p:blipFill>
        <p:spPr>
          <a:xfrm>
            <a:off x="3140150" y="1338175"/>
            <a:ext cx="2863759" cy="3714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title"/>
          </p:nvPr>
        </p:nvSpPr>
        <p:spPr>
          <a:xfrm>
            <a:off x="311700" y="84200"/>
            <a:ext cx="8520600" cy="1078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Teddy Roosevelt’s Foreign Policy:</a:t>
            </a:r>
            <a:endParaRPr sz="3600"/>
          </a:p>
          <a:p>
            <a:pPr marL="0" lvl="0" indent="0" algn="l" rtl="0">
              <a:lnSpc>
                <a:spcPct val="100000"/>
              </a:lnSpc>
              <a:spcBef>
                <a:spcPts val="0"/>
              </a:spcBef>
              <a:spcAft>
                <a:spcPts val="0"/>
              </a:spcAft>
              <a:buSzPts val="2800"/>
              <a:buNone/>
            </a:pPr>
            <a:r>
              <a:rPr lang="en" sz="3600"/>
              <a:t>“Speak softly and carry a big stick”</a:t>
            </a:r>
            <a:endParaRPr sz="3600"/>
          </a:p>
        </p:txBody>
      </p:sp>
      <p:pic>
        <p:nvPicPr>
          <p:cNvPr id="71" name="Google Shape;71;p2" descr="speak softly"/>
          <p:cNvPicPr preferRelativeResize="0"/>
          <p:nvPr/>
        </p:nvPicPr>
        <p:blipFill rotWithShape="1">
          <a:blip r:embed="rId3">
            <a:alphaModFix/>
          </a:blip>
          <a:srcRect/>
          <a:stretch/>
        </p:blipFill>
        <p:spPr>
          <a:xfrm>
            <a:off x="859075" y="1331450"/>
            <a:ext cx="7779975" cy="3712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Timeline of U.S. Imperialism</a:t>
            </a:r>
            <a:endParaRPr sz="3600"/>
          </a:p>
        </p:txBody>
      </p:sp>
      <p:sp>
        <p:nvSpPr>
          <p:cNvPr id="77" name="Google Shape;77;p3"/>
          <p:cNvSpPr/>
          <p:nvPr/>
        </p:nvSpPr>
        <p:spPr>
          <a:xfrm>
            <a:off x="59250" y="3142875"/>
            <a:ext cx="8985600" cy="6237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
          <p:cNvSpPr txBox="1"/>
          <p:nvPr/>
        </p:nvSpPr>
        <p:spPr>
          <a:xfrm>
            <a:off x="942375" y="3790675"/>
            <a:ext cx="976800" cy="5541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Roboto"/>
                <a:ea typeface="Roboto"/>
                <a:cs typeface="Roboto"/>
                <a:sym typeface="Roboto"/>
              </a:rPr>
              <a:t>1867</a:t>
            </a:r>
            <a:endParaRPr sz="2400" b="0" i="0" u="none" strike="noStrike" cap="none">
              <a:solidFill>
                <a:srgbClr val="000000"/>
              </a:solidFill>
              <a:latin typeface="Roboto"/>
              <a:ea typeface="Roboto"/>
              <a:cs typeface="Roboto"/>
              <a:sym typeface="Roboto"/>
            </a:endParaRPr>
          </a:p>
        </p:txBody>
      </p:sp>
      <p:sp>
        <p:nvSpPr>
          <p:cNvPr id="79" name="Google Shape;79;p3"/>
          <p:cNvSpPr txBox="1"/>
          <p:nvPr/>
        </p:nvSpPr>
        <p:spPr>
          <a:xfrm>
            <a:off x="4951100" y="3790675"/>
            <a:ext cx="976800" cy="554100"/>
          </a:xfrm>
          <a:prstGeom prst="rect">
            <a:avLst/>
          </a:prstGeom>
          <a:noFill/>
          <a:ln w="76200" cap="flat" cmpd="sng">
            <a:solidFill>
              <a:srgbClr val="F1C23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Roboto"/>
                <a:ea typeface="Roboto"/>
                <a:cs typeface="Roboto"/>
                <a:sym typeface="Roboto"/>
              </a:rPr>
              <a:t>1898</a:t>
            </a:r>
            <a:endParaRPr sz="2400" b="0" i="0" u="none" strike="noStrike" cap="none">
              <a:solidFill>
                <a:srgbClr val="000000"/>
              </a:solidFill>
              <a:latin typeface="Roboto"/>
              <a:ea typeface="Roboto"/>
              <a:cs typeface="Roboto"/>
              <a:sym typeface="Roboto"/>
            </a:endParaRPr>
          </a:p>
        </p:txBody>
      </p:sp>
      <p:sp>
        <p:nvSpPr>
          <p:cNvPr id="80" name="Google Shape;80;p3"/>
          <p:cNvSpPr txBox="1"/>
          <p:nvPr/>
        </p:nvSpPr>
        <p:spPr>
          <a:xfrm>
            <a:off x="7250150" y="3790675"/>
            <a:ext cx="976800" cy="554100"/>
          </a:xfrm>
          <a:prstGeom prst="rect">
            <a:avLst/>
          </a:prstGeom>
          <a:noFill/>
          <a:ln w="76200"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Roboto"/>
                <a:ea typeface="Roboto"/>
                <a:cs typeface="Roboto"/>
                <a:sym typeface="Roboto"/>
              </a:rPr>
              <a:t>1908</a:t>
            </a:r>
            <a:endParaRPr sz="2400" b="0" i="0" u="none" strike="noStrike" cap="none">
              <a:solidFill>
                <a:srgbClr val="000000"/>
              </a:solidFill>
              <a:latin typeface="Roboto"/>
              <a:ea typeface="Roboto"/>
              <a:cs typeface="Roboto"/>
              <a:sym typeface="Roboto"/>
            </a:endParaRPr>
          </a:p>
        </p:txBody>
      </p:sp>
      <p:sp>
        <p:nvSpPr>
          <p:cNvPr id="81" name="Google Shape;81;p3"/>
          <p:cNvSpPr txBox="1"/>
          <p:nvPr/>
        </p:nvSpPr>
        <p:spPr>
          <a:xfrm>
            <a:off x="143325" y="2110038"/>
            <a:ext cx="2433300" cy="9234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Roboto"/>
                <a:ea typeface="Roboto"/>
                <a:cs typeface="Roboto"/>
                <a:sym typeface="Roboto"/>
              </a:rPr>
              <a:t>Purchase of Alaska (Seward)</a:t>
            </a:r>
            <a:endParaRPr sz="2400" b="0" i="0" u="none" strike="noStrike" cap="none">
              <a:solidFill>
                <a:srgbClr val="000000"/>
              </a:solidFill>
              <a:latin typeface="Roboto"/>
              <a:ea typeface="Roboto"/>
              <a:cs typeface="Roboto"/>
              <a:sym typeface="Roboto"/>
            </a:endParaRPr>
          </a:p>
        </p:txBody>
      </p:sp>
      <p:sp>
        <p:nvSpPr>
          <p:cNvPr id="82" name="Google Shape;82;p3"/>
          <p:cNvSpPr txBox="1"/>
          <p:nvPr/>
        </p:nvSpPr>
        <p:spPr>
          <a:xfrm>
            <a:off x="3949975" y="2287463"/>
            <a:ext cx="2433300" cy="831300"/>
          </a:xfrm>
          <a:prstGeom prst="rect">
            <a:avLst/>
          </a:prstGeom>
          <a:noFill/>
          <a:ln w="76200" cap="flat" cmpd="sng">
            <a:solidFill>
              <a:srgbClr val="F1C23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 sz="2100" b="0" i="0" u="none" strike="noStrike" cap="none">
                <a:solidFill>
                  <a:srgbClr val="000000"/>
                </a:solidFill>
                <a:latin typeface="Roboto"/>
                <a:ea typeface="Roboto"/>
                <a:cs typeface="Roboto"/>
                <a:sym typeface="Roboto"/>
              </a:rPr>
              <a:t>Spanish-American War</a:t>
            </a:r>
            <a:endParaRPr sz="2100" b="0" i="0" u="none" strike="noStrike" cap="none">
              <a:solidFill>
                <a:srgbClr val="000000"/>
              </a:solidFill>
              <a:latin typeface="Roboto"/>
              <a:ea typeface="Roboto"/>
              <a:cs typeface="Roboto"/>
              <a:sym typeface="Roboto"/>
            </a:endParaRPr>
          </a:p>
        </p:txBody>
      </p:sp>
      <p:sp>
        <p:nvSpPr>
          <p:cNvPr id="83" name="Google Shape;83;p3"/>
          <p:cNvSpPr txBox="1"/>
          <p:nvPr/>
        </p:nvSpPr>
        <p:spPr>
          <a:xfrm>
            <a:off x="6598100" y="1811138"/>
            <a:ext cx="2433300" cy="1293000"/>
          </a:xfrm>
          <a:prstGeom prst="rect">
            <a:avLst/>
          </a:prstGeom>
          <a:noFill/>
          <a:ln w="76200"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Roboto"/>
                <a:ea typeface="Roboto"/>
                <a:cs typeface="Roboto"/>
                <a:sym typeface="Roboto"/>
              </a:rPr>
              <a:t>Panama Canal under construction</a:t>
            </a:r>
            <a:endParaRPr sz="2400" b="0" i="0" u="none" strike="noStrike" cap="non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4"/>
          <p:cNvSpPr txBox="1">
            <a:spLocks noGrp="1"/>
          </p:cNvSpPr>
          <p:nvPr>
            <p:ph type="title"/>
          </p:nvPr>
        </p:nvSpPr>
        <p:spPr>
          <a:xfrm>
            <a:off x="311700" y="879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U.S. Interests in Latin America &amp; The Panama Canal</a:t>
            </a:r>
            <a:endParaRPr sz="3600"/>
          </a:p>
        </p:txBody>
      </p:sp>
      <p:sp>
        <p:nvSpPr>
          <p:cNvPr id="89" name="Google Shape;89;p4"/>
          <p:cNvSpPr txBox="1">
            <a:spLocks noGrp="1"/>
          </p:cNvSpPr>
          <p:nvPr>
            <p:ph type="body" idx="2"/>
          </p:nvPr>
        </p:nvSpPr>
        <p:spPr>
          <a:xfrm>
            <a:off x="4058625" y="1350325"/>
            <a:ext cx="4975500" cy="3652200"/>
          </a:xfrm>
          <a:prstGeom prst="rect">
            <a:avLst/>
          </a:prstGeom>
          <a:noFill/>
          <a:ln>
            <a:noFill/>
          </a:ln>
        </p:spPr>
        <p:txBody>
          <a:bodyPr spcFirstLastPara="1" wrap="square" lIns="91425" tIns="91425" rIns="91425" bIns="91425" anchor="t" anchorCtr="0">
            <a:normAutofit fontScale="85000" lnSpcReduction="10000"/>
          </a:bodyPr>
          <a:lstStyle/>
          <a:p>
            <a:pPr marL="457200" lvl="0" indent="-358140" algn="l" rtl="0">
              <a:lnSpc>
                <a:spcPct val="115000"/>
              </a:lnSpc>
              <a:spcBef>
                <a:spcPts val="0"/>
              </a:spcBef>
              <a:spcAft>
                <a:spcPts val="0"/>
              </a:spcAft>
              <a:buSzPct val="100000"/>
              <a:buChar char="●"/>
            </a:pPr>
            <a:r>
              <a:rPr lang="en" sz="2400" b="1"/>
              <a:t>U.S. interests turned toward Central America and a </a:t>
            </a:r>
            <a:r>
              <a:rPr lang="en" sz="2400" b="1" i="1" u="sng">
                <a:solidFill>
                  <a:srgbClr val="FF0000"/>
                </a:solidFill>
              </a:rPr>
              <a:t>quicker</a:t>
            </a:r>
            <a:r>
              <a:rPr lang="en" sz="2400" b="1"/>
              <a:t> way of moving ships between the east &amp; west coasts of North America</a:t>
            </a:r>
            <a:endParaRPr sz="2400" b="1"/>
          </a:p>
          <a:p>
            <a:pPr marL="457200" lvl="0" indent="-358140" algn="l" rtl="0">
              <a:lnSpc>
                <a:spcPct val="115000"/>
              </a:lnSpc>
              <a:spcBef>
                <a:spcPts val="0"/>
              </a:spcBef>
              <a:spcAft>
                <a:spcPts val="0"/>
              </a:spcAft>
              <a:buSzPct val="100000"/>
              <a:buChar char="●"/>
            </a:pPr>
            <a:r>
              <a:rPr lang="en" sz="2400"/>
              <a:t>Canal: </a:t>
            </a:r>
            <a:r>
              <a:rPr lang="en" sz="2400" b="1" i="1" u="sng">
                <a:solidFill>
                  <a:srgbClr val="FF0000"/>
                </a:solidFill>
              </a:rPr>
              <a:t>man-made</a:t>
            </a:r>
            <a:r>
              <a:rPr lang="en" sz="2400"/>
              <a:t> waterway for ships to pass through</a:t>
            </a:r>
            <a:endParaRPr sz="2400"/>
          </a:p>
          <a:p>
            <a:pPr marL="457200" lvl="0" indent="-358140" algn="l" rtl="0">
              <a:lnSpc>
                <a:spcPct val="115000"/>
              </a:lnSpc>
              <a:spcBef>
                <a:spcPts val="0"/>
              </a:spcBef>
              <a:spcAft>
                <a:spcPts val="0"/>
              </a:spcAft>
              <a:buSzPct val="100000"/>
              <a:buChar char="●"/>
            </a:pPr>
            <a:r>
              <a:rPr lang="en" sz="2400" i="1"/>
              <a:t>Why?</a:t>
            </a:r>
            <a:r>
              <a:rPr lang="en" sz="2400"/>
              <a:t> </a:t>
            </a:r>
            <a:endParaRPr sz="2400"/>
          </a:p>
          <a:p>
            <a:pPr marL="914400" lvl="1" indent="-358140" algn="l" rtl="0">
              <a:lnSpc>
                <a:spcPct val="115000"/>
              </a:lnSpc>
              <a:spcBef>
                <a:spcPts val="0"/>
              </a:spcBef>
              <a:spcAft>
                <a:spcPts val="0"/>
              </a:spcAft>
              <a:buSzPct val="100000"/>
              <a:buChar char="○"/>
            </a:pPr>
            <a:r>
              <a:rPr lang="en" sz="2400" b="1"/>
              <a:t>U.S. wanted a </a:t>
            </a:r>
            <a:r>
              <a:rPr lang="en" sz="2400" b="1" i="1" u="sng">
                <a:solidFill>
                  <a:srgbClr val="FF0000"/>
                </a:solidFill>
              </a:rPr>
              <a:t>faster</a:t>
            </a:r>
            <a:r>
              <a:rPr lang="en" sz="2400" b="1" i="1"/>
              <a:t> </a:t>
            </a:r>
            <a:r>
              <a:rPr lang="en" sz="2400" b="1"/>
              <a:t>and easier way to trade</a:t>
            </a:r>
            <a:endParaRPr sz="2400" b="1"/>
          </a:p>
          <a:p>
            <a:pPr marL="914400" lvl="1" indent="-358139" algn="l" rtl="0">
              <a:lnSpc>
                <a:spcPct val="115000"/>
              </a:lnSpc>
              <a:spcBef>
                <a:spcPts val="0"/>
              </a:spcBef>
              <a:spcAft>
                <a:spcPts val="0"/>
              </a:spcAft>
              <a:buSzPct val="100000"/>
              <a:buChar char="○"/>
            </a:pPr>
            <a:r>
              <a:rPr lang="en" sz="2400" i="1" u="sng"/>
              <a:t>Think:</a:t>
            </a:r>
            <a:r>
              <a:rPr lang="en" sz="2400"/>
              <a:t> Which route is faster?</a:t>
            </a:r>
            <a:endParaRPr sz="2400"/>
          </a:p>
        </p:txBody>
      </p:sp>
      <p:pic>
        <p:nvPicPr>
          <p:cNvPr id="90" name="Google Shape;90;p4"/>
          <p:cNvPicPr preferRelativeResize="0"/>
          <p:nvPr/>
        </p:nvPicPr>
        <p:blipFill rotWithShape="1">
          <a:blip r:embed="rId3">
            <a:alphaModFix/>
          </a:blip>
          <a:srcRect/>
          <a:stretch/>
        </p:blipFill>
        <p:spPr>
          <a:xfrm>
            <a:off x="154775" y="1746025"/>
            <a:ext cx="3738050" cy="2860775"/>
          </a:xfrm>
          <a:prstGeom prst="rect">
            <a:avLst/>
          </a:prstGeom>
          <a:noFill/>
          <a:ln w="38100" cap="flat" cmpd="sng">
            <a:solidFill>
              <a:srgbClr val="FFFF99"/>
            </a:solidFill>
            <a:prstDash val="dash"/>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5" descr="1898_Culebra_cut"/>
          <p:cNvPicPr preferRelativeResize="0"/>
          <p:nvPr/>
        </p:nvPicPr>
        <p:blipFill rotWithShape="1">
          <a:blip r:embed="rId3">
            <a:alphaModFix/>
          </a:blip>
          <a:srcRect/>
          <a:stretch/>
        </p:blipFill>
        <p:spPr>
          <a:xfrm>
            <a:off x="5427200" y="73100"/>
            <a:ext cx="3638876" cy="2352775"/>
          </a:xfrm>
          <a:prstGeom prst="rect">
            <a:avLst/>
          </a:prstGeom>
          <a:noFill/>
          <a:ln>
            <a:noFill/>
          </a:ln>
        </p:spPr>
      </p:pic>
      <p:pic>
        <p:nvPicPr>
          <p:cNvPr id="96" name="Google Shape;96;p5" descr="1910_gatun_locks"/>
          <p:cNvPicPr preferRelativeResize="0"/>
          <p:nvPr/>
        </p:nvPicPr>
        <p:blipFill rotWithShape="1">
          <a:blip r:embed="rId4">
            <a:alphaModFix/>
          </a:blip>
          <a:srcRect/>
          <a:stretch/>
        </p:blipFill>
        <p:spPr>
          <a:xfrm>
            <a:off x="126300" y="2491283"/>
            <a:ext cx="3331200" cy="2544917"/>
          </a:xfrm>
          <a:prstGeom prst="rect">
            <a:avLst/>
          </a:prstGeom>
          <a:noFill/>
          <a:ln>
            <a:noFill/>
          </a:ln>
        </p:spPr>
      </p:pic>
      <p:pic>
        <p:nvPicPr>
          <p:cNvPr id="97" name="Google Shape;97;p5" descr="gatun-locks-birds-eye"/>
          <p:cNvPicPr preferRelativeResize="0"/>
          <p:nvPr/>
        </p:nvPicPr>
        <p:blipFill rotWithShape="1">
          <a:blip r:embed="rId5">
            <a:alphaModFix/>
          </a:blip>
          <a:srcRect l="26253" r="33609"/>
          <a:stretch/>
        </p:blipFill>
        <p:spPr>
          <a:xfrm>
            <a:off x="126300" y="73100"/>
            <a:ext cx="5129824" cy="2352775"/>
          </a:xfrm>
          <a:prstGeom prst="rect">
            <a:avLst/>
          </a:prstGeom>
          <a:noFill/>
          <a:ln>
            <a:noFill/>
          </a:ln>
        </p:spPr>
      </p:pic>
      <p:pic>
        <p:nvPicPr>
          <p:cNvPr id="98" name="Google Shape;98;p5"/>
          <p:cNvPicPr preferRelativeResize="0"/>
          <p:nvPr/>
        </p:nvPicPr>
        <p:blipFill rotWithShape="1">
          <a:blip r:embed="rId6">
            <a:alphaModFix/>
          </a:blip>
          <a:srcRect/>
          <a:stretch/>
        </p:blipFill>
        <p:spPr>
          <a:xfrm>
            <a:off x="3609900" y="2578275"/>
            <a:ext cx="2609850" cy="2457925"/>
          </a:xfrm>
          <a:prstGeom prst="rect">
            <a:avLst/>
          </a:prstGeom>
          <a:noFill/>
          <a:ln>
            <a:noFill/>
          </a:ln>
        </p:spPr>
      </p:pic>
      <p:pic>
        <p:nvPicPr>
          <p:cNvPr id="99" name="Google Shape;99;p5"/>
          <p:cNvPicPr preferRelativeResize="0"/>
          <p:nvPr/>
        </p:nvPicPr>
        <p:blipFill rotWithShape="1">
          <a:blip r:embed="rId7">
            <a:alphaModFix/>
          </a:blip>
          <a:srcRect/>
          <a:stretch/>
        </p:blipFill>
        <p:spPr>
          <a:xfrm>
            <a:off x="6372150" y="2578275"/>
            <a:ext cx="2693925" cy="245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6"/>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Dangers Working on the Canal</a:t>
            </a:r>
            <a:endParaRPr sz="3600"/>
          </a:p>
        </p:txBody>
      </p:sp>
      <p:sp>
        <p:nvSpPr>
          <p:cNvPr id="105" name="Google Shape;105;p6"/>
          <p:cNvSpPr txBox="1">
            <a:spLocks noGrp="1"/>
          </p:cNvSpPr>
          <p:nvPr>
            <p:ph type="body" idx="1"/>
          </p:nvPr>
        </p:nvSpPr>
        <p:spPr>
          <a:xfrm>
            <a:off x="151800" y="1505700"/>
            <a:ext cx="4420200" cy="3480000"/>
          </a:xfrm>
          <a:prstGeom prst="rect">
            <a:avLst/>
          </a:prstGeom>
          <a:noFill/>
          <a:ln>
            <a:noFill/>
          </a:ln>
        </p:spPr>
        <p:txBody>
          <a:bodyPr spcFirstLastPara="1" wrap="square" lIns="91425" tIns="91425" rIns="91425" bIns="91425" anchor="t" anchorCtr="0">
            <a:normAutofit lnSpcReduction="20000"/>
          </a:bodyPr>
          <a:lstStyle/>
          <a:p>
            <a:pPr marL="457200" lvl="0" indent="-381000" algn="l" rtl="0">
              <a:lnSpc>
                <a:spcPct val="115000"/>
              </a:lnSpc>
              <a:spcBef>
                <a:spcPts val="0"/>
              </a:spcBef>
              <a:spcAft>
                <a:spcPts val="0"/>
              </a:spcAft>
              <a:buSzPts val="2400"/>
              <a:buChar char="●"/>
            </a:pPr>
            <a:r>
              <a:rPr lang="en" sz="2400"/>
              <a:t>Yellow Fever: </a:t>
            </a:r>
            <a:r>
              <a:rPr lang="en" sz="2400" b="1" i="1" u="sng">
                <a:solidFill>
                  <a:srgbClr val="FF0000"/>
                </a:solidFill>
              </a:rPr>
              <a:t>swampy</a:t>
            </a:r>
            <a:r>
              <a:rPr lang="en" sz="2400"/>
              <a:t> ditches &amp; standing water attract </a:t>
            </a:r>
            <a:r>
              <a:rPr lang="en" sz="2400" b="1" i="1" u="sng">
                <a:solidFill>
                  <a:srgbClr val="FF0000"/>
                </a:solidFill>
              </a:rPr>
              <a:t>mosquitoes</a:t>
            </a:r>
            <a:r>
              <a:rPr lang="en" sz="2400"/>
              <a:t> that carried diseases</a:t>
            </a:r>
            <a:endParaRPr sz="2400"/>
          </a:p>
          <a:p>
            <a:pPr marL="457200" lvl="0" indent="-381000" algn="l" rtl="0">
              <a:lnSpc>
                <a:spcPct val="115000"/>
              </a:lnSpc>
              <a:spcBef>
                <a:spcPts val="0"/>
              </a:spcBef>
              <a:spcAft>
                <a:spcPts val="0"/>
              </a:spcAft>
              <a:buSzPts val="2400"/>
              <a:buChar char="●"/>
            </a:pPr>
            <a:r>
              <a:rPr lang="en" sz="2400"/>
              <a:t>Poor sanitation (cleanliness)</a:t>
            </a:r>
            <a:endParaRPr sz="2400"/>
          </a:p>
          <a:p>
            <a:pPr marL="457200" lvl="0" indent="-381000" algn="l" rtl="0">
              <a:lnSpc>
                <a:spcPct val="115000"/>
              </a:lnSpc>
              <a:spcBef>
                <a:spcPts val="0"/>
              </a:spcBef>
              <a:spcAft>
                <a:spcPts val="0"/>
              </a:spcAft>
              <a:buSzPts val="2400"/>
              <a:buChar char="●"/>
            </a:pPr>
            <a:r>
              <a:rPr lang="en" sz="2400"/>
              <a:t>Landslides</a:t>
            </a:r>
            <a:endParaRPr sz="2400"/>
          </a:p>
          <a:p>
            <a:pPr marL="457200" lvl="0" indent="-381000" algn="l" rtl="0">
              <a:lnSpc>
                <a:spcPct val="115000"/>
              </a:lnSpc>
              <a:spcBef>
                <a:spcPts val="0"/>
              </a:spcBef>
              <a:spcAft>
                <a:spcPts val="0"/>
              </a:spcAft>
              <a:buSzPts val="2400"/>
              <a:buChar char="●"/>
            </a:pPr>
            <a:r>
              <a:rPr lang="en" sz="2400"/>
              <a:t>Results: Many canal workers died</a:t>
            </a:r>
            <a:endParaRPr sz="2400"/>
          </a:p>
        </p:txBody>
      </p:sp>
      <p:pic>
        <p:nvPicPr>
          <p:cNvPr id="106" name="Google Shape;106;p6"/>
          <p:cNvPicPr preferRelativeResize="0"/>
          <p:nvPr/>
        </p:nvPicPr>
        <p:blipFill rotWithShape="1">
          <a:blip r:embed="rId3">
            <a:alphaModFix/>
          </a:blip>
          <a:srcRect l="17728" r="21826"/>
          <a:stretch/>
        </p:blipFill>
        <p:spPr>
          <a:xfrm>
            <a:off x="4227025" y="1361225"/>
            <a:ext cx="2088125" cy="3624475"/>
          </a:xfrm>
          <a:prstGeom prst="rect">
            <a:avLst/>
          </a:prstGeom>
          <a:noFill/>
          <a:ln>
            <a:noFill/>
          </a:ln>
        </p:spPr>
      </p:pic>
      <p:pic>
        <p:nvPicPr>
          <p:cNvPr id="107" name="Google Shape;107;p6"/>
          <p:cNvPicPr preferRelativeResize="0"/>
          <p:nvPr/>
        </p:nvPicPr>
        <p:blipFill rotWithShape="1">
          <a:blip r:embed="rId4">
            <a:alphaModFix/>
          </a:blip>
          <a:srcRect/>
          <a:stretch/>
        </p:blipFill>
        <p:spPr>
          <a:xfrm>
            <a:off x="6399350" y="1361225"/>
            <a:ext cx="2643850" cy="1890750"/>
          </a:xfrm>
          <a:prstGeom prst="rect">
            <a:avLst/>
          </a:prstGeom>
          <a:noFill/>
          <a:ln>
            <a:noFill/>
          </a:ln>
        </p:spPr>
      </p:pic>
      <p:pic>
        <p:nvPicPr>
          <p:cNvPr id="108" name="Google Shape;108;p6"/>
          <p:cNvPicPr preferRelativeResize="0"/>
          <p:nvPr/>
        </p:nvPicPr>
        <p:blipFill rotWithShape="1">
          <a:blip r:embed="rId5">
            <a:alphaModFix/>
          </a:blip>
          <a:srcRect/>
          <a:stretch/>
        </p:blipFill>
        <p:spPr>
          <a:xfrm>
            <a:off x="6399350" y="3398975"/>
            <a:ext cx="2643850" cy="1586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William C. Gorgas &amp; Yellow Fever</a:t>
            </a:r>
            <a:endParaRPr sz="3600"/>
          </a:p>
        </p:txBody>
      </p:sp>
      <p:sp>
        <p:nvSpPr>
          <p:cNvPr id="114" name="Google Shape;114;p7"/>
          <p:cNvSpPr txBox="1">
            <a:spLocks noGrp="1"/>
          </p:cNvSpPr>
          <p:nvPr>
            <p:ph type="body" idx="2"/>
          </p:nvPr>
        </p:nvSpPr>
        <p:spPr>
          <a:xfrm>
            <a:off x="4429100" y="1348275"/>
            <a:ext cx="4580700" cy="3671100"/>
          </a:xfrm>
          <a:prstGeom prst="rect">
            <a:avLst/>
          </a:prstGeom>
          <a:noFill/>
          <a:ln>
            <a:noFill/>
          </a:ln>
        </p:spPr>
        <p:txBody>
          <a:bodyPr spcFirstLastPara="1" wrap="square" lIns="91425" tIns="91425" rIns="91425" bIns="91425" anchor="t" anchorCtr="0">
            <a:normAutofit lnSpcReduction="20000"/>
          </a:bodyPr>
          <a:lstStyle/>
          <a:p>
            <a:pPr marL="457200" lvl="0" indent="-381000" algn="l" rtl="0">
              <a:lnSpc>
                <a:spcPct val="115000"/>
              </a:lnSpc>
              <a:spcBef>
                <a:spcPts val="0"/>
              </a:spcBef>
              <a:spcAft>
                <a:spcPts val="0"/>
              </a:spcAft>
              <a:buSzPts val="2400"/>
              <a:buChar char="●"/>
            </a:pPr>
            <a:r>
              <a:rPr lang="en" sz="2400"/>
              <a:t>Dr. Gorgas learned that yellow fever was transmitted through mosquitoes</a:t>
            </a:r>
            <a:endParaRPr sz="2400"/>
          </a:p>
          <a:p>
            <a:pPr marL="457200" lvl="0" indent="-381000" algn="l" rtl="0">
              <a:lnSpc>
                <a:spcPct val="115000"/>
              </a:lnSpc>
              <a:spcBef>
                <a:spcPts val="0"/>
              </a:spcBef>
              <a:spcAft>
                <a:spcPts val="0"/>
              </a:spcAft>
              <a:buSzPts val="2400"/>
              <a:buChar char="●"/>
            </a:pPr>
            <a:r>
              <a:rPr lang="en" sz="2400" b="1"/>
              <a:t>His discovery allowed the canal to be </a:t>
            </a:r>
            <a:r>
              <a:rPr lang="en" sz="2400" b="1" i="1" u="sng">
                <a:solidFill>
                  <a:srgbClr val="FF0000"/>
                </a:solidFill>
              </a:rPr>
              <a:t>built</a:t>
            </a:r>
            <a:endParaRPr sz="2400" b="1" i="1" u="sng">
              <a:solidFill>
                <a:srgbClr val="FF0000"/>
              </a:solidFill>
            </a:endParaRPr>
          </a:p>
          <a:p>
            <a:pPr marL="914400" lvl="1" indent="-381000" algn="l" rtl="0">
              <a:lnSpc>
                <a:spcPct val="115000"/>
              </a:lnSpc>
              <a:spcBef>
                <a:spcPts val="0"/>
              </a:spcBef>
              <a:spcAft>
                <a:spcPts val="0"/>
              </a:spcAft>
              <a:buSzPts val="2400"/>
              <a:buChar char="○"/>
            </a:pPr>
            <a:r>
              <a:rPr lang="en" sz="2400"/>
              <a:t>1905: </a:t>
            </a:r>
            <a:r>
              <a:rPr lang="en" sz="2400" b="1" i="1" u="sng">
                <a:solidFill>
                  <a:srgbClr val="FF0000"/>
                </a:solidFill>
              </a:rPr>
              <a:t>fumigation</a:t>
            </a:r>
            <a:r>
              <a:rPr lang="en" sz="2400"/>
              <a:t> car eradicating the mosquitoes</a:t>
            </a:r>
            <a:endParaRPr sz="2400"/>
          </a:p>
          <a:p>
            <a:pPr marL="914400" lvl="1" indent="-381000" algn="l" rtl="0">
              <a:lnSpc>
                <a:spcPct val="115000"/>
              </a:lnSpc>
              <a:spcBef>
                <a:spcPts val="0"/>
              </a:spcBef>
              <a:spcAft>
                <a:spcPts val="0"/>
              </a:spcAft>
              <a:buSzPts val="2400"/>
              <a:buChar char="○"/>
            </a:pPr>
            <a:r>
              <a:rPr lang="en" sz="2400"/>
              <a:t>Yellow fever quarantine station</a:t>
            </a:r>
            <a:endParaRPr sz="2400"/>
          </a:p>
        </p:txBody>
      </p:sp>
      <p:pic>
        <p:nvPicPr>
          <p:cNvPr id="115" name="Google Shape;115;p7" descr="Gorgas"/>
          <p:cNvPicPr preferRelativeResize="0"/>
          <p:nvPr/>
        </p:nvPicPr>
        <p:blipFill rotWithShape="1">
          <a:blip r:embed="rId3">
            <a:alphaModFix/>
          </a:blip>
          <a:srcRect/>
          <a:stretch/>
        </p:blipFill>
        <p:spPr>
          <a:xfrm>
            <a:off x="112725" y="1348275"/>
            <a:ext cx="1780100" cy="1654025"/>
          </a:xfrm>
          <a:prstGeom prst="rect">
            <a:avLst/>
          </a:prstGeom>
          <a:noFill/>
          <a:ln w="28575" cap="flat" cmpd="sng">
            <a:solidFill>
              <a:srgbClr val="274E13"/>
            </a:solidFill>
            <a:prstDash val="solid"/>
            <a:round/>
            <a:headEnd type="none" w="sm" len="sm"/>
            <a:tailEnd type="none" w="sm" len="sm"/>
          </a:ln>
        </p:spPr>
      </p:pic>
      <p:pic>
        <p:nvPicPr>
          <p:cNvPr id="116" name="Google Shape;116;p7" descr="1905_fumigation_car"/>
          <p:cNvPicPr preferRelativeResize="0"/>
          <p:nvPr/>
        </p:nvPicPr>
        <p:blipFill rotWithShape="1">
          <a:blip r:embed="rId4">
            <a:alphaModFix/>
          </a:blip>
          <a:srcRect/>
          <a:stretch/>
        </p:blipFill>
        <p:spPr>
          <a:xfrm>
            <a:off x="112725" y="3149750"/>
            <a:ext cx="4316375" cy="1857075"/>
          </a:xfrm>
          <a:prstGeom prst="rect">
            <a:avLst/>
          </a:prstGeom>
          <a:noFill/>
          <a:ln w="28575" cap="flat" cmpd="sng">
            <a:solidFill>
              <a:srgbClr val="999999"/>
            </a:solidFill>
            <a:prstDash val="solid"/>
            <a:round/>
            <a:headEnd type="none" w="sm" len="sm"/>
            <a:tailEnd type="none" w="sm" len="sm"/>
          </a:ln>
        </p:spPr>
      </p:pic>
      <p:pic>
        <p:nvPicPr>
          <p:cNvPr id="117" name="Google Shape;117;p7" descr="1905_yellow_fever"/>
          <p:cNvPicPr preferRelativeResize="0"/>
          <p:nvPr/>
        </p:nvPicPr>
        <p:blipFill rotWithShape="1">
          <a:blip r:embed="rId5">
            <a:alphaModFix/>
          </a:blip>
          <a:srcRect/>
          <a:stretch/>
        </p:blipFill>
        <p:spPr>
          <a:xfrm>
            <a:off x="1987325" y="1348275"/>
            <a:ext cx="2441775" cy="1654024"/>
          </a:xfrm>
          <a:prstGeom prst="rect">
            <a:avLst/>
          </a:prstGeom>
          <a:noFill/>
          <a:ln w="28575" cap="flat" cmpd="sng">
            <a:solidFill>
              <a:srgbClr val="999999"/>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Roosevelt &amp; The Panama Canal</a:t>
            </a:r>
            <a:endParaRPr sz="3600"/>
          </a:p>
        </p:txBody>
      </p:sp>
      <p:sp>
        <p:nvSpPr>
          <p:cNvPr id="123" name="Google Shape;123;p8"/>
          <p:cNvSpPr txBox="1">
            <a:spLocks noGrp="1"/>
          </p:cNvSpPr>
          <p:nvPr>
            <p:ph type="body" idx="1"/>
          </p:nvPr>
        </p:nvSpPr>
        <p:spPr>
          <a:xfrm>
            <a:off x="51900" y="1373975"/>
            <a:ext cx="5505600" cy="3769500"/>
          </a:xfrm>
          <a:prstGeom prst="rect">
            <a:avLst/>
          </a:prstGeom>
          <a:noFill/>
          <a:ln>
            <a:noFill/>
          </a:ln>
        </p:spPr>
        <p:txBody>
          <a:bodyPr spcFirstLastPara="1" wrap="square" lIns="91425" tIns="91425" rIns="91425" bIns="91425" anchor="t" anchorCtr="0">
            <a:normAutofit fontScale="85000" lnSpcReduction="10000"/>
          </a:bodyPr>
          <a:lstStyle/>
          <a:p>
            <a:pPr marL="457200" lvl="0" indent="-358140" algn="l" rtl="0">
              <a:lnSpc>
                <a:spcPct val="115000"/>
              </a:lnSpc>
              <a:spcBef>
                <a:spcPts val="0"/>
              </a:spcBef>
              <a:spcAft>
                <a:spcPts val="0"/>
              </a:spcAft>
              <a:buSzPct val="100000"/>
              <a:buChar char="●"/>
            </a:pPr>
            <a:r>
              <a:rPr lang="en" sz="2400"/>
              <a:t>Roosevelt’s major action was to ensure the </a:t>
            </a:r>
            <a:r>
              <a:rPr lang="en" sz="2400" b="1" i="1" u="sng">
                <a:solidFill>
                  <a:srgbClr val="FF0000"/>
                </a:solidFill>
              </a:rPr>
              <a:t>building</a:t>
            </a:r>
            <a:r>
              <a:rPr lang="en" sz="2400"/>
              <a:t> of the canal</a:t>
            </a:r>
            <a:endParaRPr sz="2400"/>
          </a:p>
          <a:p>
            <a:pPr marL="914400" lvl="1" indent="-358140" algn="l" rtl="0">
              <a:lnSpc>
                <a:spcPct val="115000"/>
              </a:lnSpc>
              <a:spcBef>
                <a:spcPts val="0"/>
              </a:spcBef>
              <a:spcAft>
                <a:spcPts val="0"/>
              </a:spcAft>
              <a:buSzPct val="100000"/>
              <a:buChar char="○"/>
            </a:pPr>
            <a:r>
              <a:rPr lang="en" sz="2400"/>
              <a:t>The canal was wanted to </a:t>
            </a:r>
            <a:r>
              <a:rPr lang="en" sz="2400" b="1" i="1" u="sng">
                <a:solidFill>
                  <a:srgbClr val="FF0000"/>
                </a:solidFill>
              </a:rPr>
              <a:t>link</a:t>
            </a:r>
            <a:r>
              <a:rPr lang="en" sz="2400"/>
              <a:t> the Atlantic &amp; Pacific Oceans</a:t>
            </a:r>
            <a:endParaRPr sz="2400"/>
          </a:p>
          <a:p>
            <a:pPr marL="914400" lvl="1" indent="-358140" algn="l" rtl="0">
              <a:lnSpc>
                <a:spcPct val="115000"/>
              </a:lnSpc>
              <a:spcBef>
                <a:spcPts val="0"/>
              </a:spcBef>
              <a:spcAft>
                <a:spcPts val="0"/>
              </a:spcAft>
              <a:buSzPct val="100000"/>
              <a:buChar char="○"/>
            </a:pPr>
            <a:r>
              <a:rPr lang="en" sz="2400" b="1"/>
              <a:t>Panama then was a province of Colombia, but</a:t>
            </a:r>
            <a:r>
              <a:rPr lang="en" sz="2400"/>
              <a:t> </a:t>
            </a:r>
            <a:r>
              <a:rPr lang="en" sz="2400" b="1"/>
              <a:t>won its independence in a U.S. support revolt</a:t>
            </a:r>
            <a:endParaRPr sz="2400" b="1"/>
          </a:p>
          <a:p>
            <a:pPr marL="457200" lvl="0" indent="-358140" algn="l" rtl="0">
              <a:lnSpc>
                <a:spcPct val="115000"/>
              </a:lnSpc>
              <a:spcBef>
                <a:spcPts val="0"/>
              </a:spcBef>
              <a:spcAft>
                <a:spcPts val="0"/>
              </a:spcAft>
              <a:buSzPct val="100000"/>
              <a:buChar char="●"/>
            </a:pPr>
            <a:r>
              <a:rPr lang="en" sz="2400"/>
              <a:t>President Roosevelt &amp; the U.S. wanted to </a:t>
            </a:r>
            <a:r>
              <a:rPr lang="en" sz="2400" b="1"/>
              <a:t>prove their power</a:t>
            </a:r>
            <a:r>
              <a:rPr lang="en" sz="2400"/>
              <a:t> &amp; </a:t>
            </a:r>
            <a:r>
              <a:rPr lang="en" sz="2400" b="1"/>
              <a:t>increase trade</a:t>
            </a:r>
            <a:endParaRPr sz="2400" b="1"/>
          </a:p>
          <a:p>
            <a:pPr marL="457200" lvl="0" indent="-358140" algn="l" rtl="0">
              <a:lnSpc>
                <a:spcPct val="115000"/>
              </a:lnSpc>
              <a:spcBef>
                <a:spcPts val="0"/>
              </a:spcBef>
              <a:spcAft>
                <a:spcPts val="0"/>
              </a:spcAft>
              <a:buSzPct val="100000"/>
              <a:buChar char="●"/>
            </a:pPr>
            <a:r>
              <a:rPr lang="en" sz="2400" i="1" u="sng"/>
              <a:t>Think</a:t>
            </a:r>
            <a:r>
              <a:rPr lang="en" sz="2400"/>
              <a:t>: How could the Panama Canal benefit the navy?</a:t>
            </a:r>
            <a:endParaRPr sz="2400"/>
          </a:p>
        </p:txBody>
      </p:sp>
      <p:pic>
        <p:nvPicPr>
          <p:cNvPr id="124" name="Google Shape;124;p8" descr="panamacanal"/>
          <p:cNvPicPr preferRelativeResize="0"/>
          <p:nvPr/>
        </p:nvPicPr>
        <p:blipFill rotWithShape="1">
          <a:blip r:embed="rId3">
            <a:alphaModFix/>
          </a:blip>
          <a:srcRect/>
          <a:stretch/>
        </p:blipFill>
        <p:spPr>
          <a:xfrm>
            <a:off x="5641575" y="1373975"/>
            <a:ext cx="3392700" cy="1792500"/>
          </a:xfrm>
          <a:prstGeom prst="rect">
            <a:avLst/>
          </a:prstGeom>
          <a:noFill/>
          <a:ln w="28575" cap="flat" cmpd="sng">
            <a:solidFill>
              <a:srgbClr val="B7B7B7"/>
            </a:solidFill>
            <a:prstDash val="solid"/>
            <a:round/>
            <a:headEnd type="none" w="sm" len="sm"/>
            <a:tailEnd type="none" w="sm" len="sm"/>
          </a:ln>
        </p:spPr>
      </p:pic>
      <p:pic>
        <p:nvPicPr>
          <p:cNvPr id="125" name="Google Shape;125;p8" descr="pcanal"/>
          <p:cNvPicPr preferRelativeResize="0"/>
          <p:nvPr/>
        </p:nvPicPr>
        <p:blipFill rotWithShape="1">
          <a:blip r:embed="rId4">
            <a:alphaModFix/>
          </a:blip>
          <a:srcRect/>
          <a:stretch/>
        </p:blipFill>
        <p:spPr>
          <a:xfrm>
            <a:off x="5641575" y="3289400"/>
            <a:ext cx="3392625" cy="1694800"/>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311700" y="82900"/>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Panama Canal - 10 years to complete 50 miles</a:t>
            </a:r>
            <a:endParaRPr sz="3600"/>
          </a:p>
        </p:txBody>
      </p:sp>
      <p:pic>
        <p:nvPicPr>
          <p:cNvPr id="131" name="Google Shape;131;p9" descr="4a24685r"/>
          <p:cNvPicPr preferRelativeResize="0"/>
          <p:nvPr/>
        </p:nvPicPr>
        <p:blipFill rotWithShape="1">
          <a:blip r:embed="rId3">
            <a:alphaModFix/>
          </a:blip>
          <a:srcRect/>
          <a:stretch/>
        </p:blipFill>
        <p:spPr>
          <a:xfrm>
            <a:off x="110701" y="1353075"/>
            <a:ext cx="2104075" cy="1761000"/>
          </a:xfrm>
          <a:prstGeom prst="rect">
            <a:avLst/>
          </a:prstGeom>
          <a:noFill/>
          <a:ln>
            <a:noFill/>
          </a:ln>
        </p:spPr>
      </p:pic>
      <p:pic>
        <p:nvPicPr>
          <p:cNvPr id="132" name="Google Shape;132;p9" descr="historic-panama-canal"/>
          <p:cNvPicPr preferRelativeResize="0"/>
          <p:nvPr/>
        </p:nvPicPr>
        <p:blipFill rotWithShape="1">
          <a:blip r:embed="rId4">
            <a:alphaModFix/>
          </a:blip>
          <a:srcRect/>
          <a:stretch/>
        </p:blipFill>
        <p:spPr>
          <a:xfrm>
            <a:off x="4412250" y="1353075"/>
            <a:ext cx="4637650" cy="3725650"/>
          </a:xfrm>
          <a:prstGeom prst="rect">
            <a:avLst/>
          </a:prstGeom>
          <a:noFill/>
          <a:ln>
            <a:noFill/>
          </a:ln>
        </p:spPr>
      </p:pic>
      <p:pic>
        <p:nvPicPr>
          <p:cNvPr id="133" name="Google Shape;133;p9" descr="Panamacanal_const"/>
          <p:cNvPicPr preferRelativeResize="0"/>
          <p:nvPr/>
        </p:nvPicPr>
        <p:blipFill rotWithShape="1">
          <a:blip r:embed="rId5">
            <a:alphaModFix/>
          </a:blip>
          <a:srcRect/>
          <a:stretch/>
        </p:blipFill>
        <p:spPr>
          <a:xfrm>
            <a:off x="110700" y="3200650"/>
            <a:ext cx="4183675" cy="1878075"/>
          </a:xfrm>
          <a:prstGeom prst="rect">
            <a:avLst/>
          </a:prstGeom>
          <a:noFill/>
          <a:ln>
            <a:noFill/>
          </a:ln>
        </p:spPr>
      </p:pic>
      <p:pic>
        <p:nvPicPr>
          <p:cNvPr id="134" name="Google Shape;134;p9"/>
          <p:cNvPicPr preferRelativeResize="0"/>
          <p:nvPr/>
        </p:nvPicPr>
        <p:blipFill rotWithShape="1">
          <a:blip r:embed="rId6">
            <a:alphaModFix/>
          </a:blip>
          <a:srcRect/>
          <a:stretch/>
        </p:blipFill>
        <p:spPr>
          <a:xfrm>
            <a:off x="2319963" y="1366800"/>
            <a:ext cx="1987100" cy="173355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486</Words>
  <Application>Microsoft Office PowerPoint</Application>
  <PresentationFormat>On-screen Show (16:9)</PresentationFormat>
  <Paragraphs>53</Paragraphs>
  <Slides>17</Slides>
  <Notes>17</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Roboto</vt:lpstr>
      <vt:lpstr>Merriweather</vt:lpstr>
      <vt:lpstr>Paradigm</vt:lpstr>
      <vt:lpstr>Teddy Roosevelt &amp; Latin America</vt:lpstr>
      <vt:lpstr>Teddy Roosevelt’s Foreign Policy: “Speak softly and carry a big stick”</vt:lpstr>
      <vt:lpstr>Timeline of U.S. Imperialism</vt:lpstr>
      <vt:lpstr>U.S. Interests in Latin America &amp; The Panama Canal</vt:lpstr>
      <vt:lpstr>PowerPoint Presentation</vt:lpstr>
      <vt:lpstr>Dangers Working on the Canal</vt:lpstr>
      <vt:lpstr>William C. Gorgas &amp; Yellow Fever</vt:lpstr>
      <vt:lpstr>Roosevelt &amp; The Panama Canal</vt:lpstr>
      <vt:lpstr>Panama Canal - 10 years to complete 50 miles</vt:lpstr>
      <vt:lpstr>PowerPoint Presentation</vt:lpstr>
      <vt:lpstr>PowerPoint Presentation</vt:lpstr>
      <vt:lpstr>The Monroe Doctrine &amp; “Big Stick Diplomacy</vt:lpstr>
      <vt:lpstr>PowerPoint Presentation</vt:lpstr>
      <vt:lpstr>Dollar Diplomacy</vt:lpstr>
      <vt:lpstr>U.S. Foreign Policy in the Early 20th Century</vt:lpstr>
      <vt:lpstr>PowerPoint Presentation</vt:lpstr>
      <vt:lpstr>Teddy Roosevelt Cartoon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Teddy Roosevelt &amp; Latin America</dc:title>
  <dc:creator>Brittany A. Longoria</dc:creator>
  <cp:lastModifiedBy>Greg Scott</cp:lastModifiedBy>
  <cp:revision>1</cp:revision>
  <dcterms:modified xsi:type="dcterms:W3CDTF">2023-09-22T12:19:31Z</dcterms:modified>
</cp:coreProperties>
</file>