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82" r:id="rId2"/>
    <p:sldId id="283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8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7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01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WiHtUymEhw" TargetMode="External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NS4F4Yh7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18968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4000" dirty="0"/>
              <a:t>8/31</a:t>
            </a:r>
            <a:endParaRPr sz="4000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Why did Unions form during the period of industrialization?</a:t>
            </a:r>
          </a:p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lang="en-US" sz="3200" dirty="0"/>
          </a:p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Answer:</a:t>
            </a:r>
          </a:p>
          <a:p>
            <a:pPr marL="91440" indent="0">
              <a:spcBef>
                <a:spcPts val="1400"/>
              </a:spcBef>
              <a:buSzPts val="3200"/>
              <a:buNone/>
            </a:pPr>
            <a:r>
              <a:rPr lang="en-US" sz="3200" dirty="0"/>
              <a:t>To give the individual workers a voice.  Low wages and working conditions.</a:t>
            </a:r>
          </a:p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22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COMING TO AMERICA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135775" y="2084825"/>
            <a:ext cx="4572000" cy="4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First thing many immigrants saw coming from the east was the Statue of </a:t>
            </a:r>
            <a:r>
              <a:rPr lang="en-US" sz="2600" b="1" u="sng">
                <a:solidFill>
                  <a:srgbClr val="FF0000"/>
                </a:solidFill>
              </a:rPr>
              <a:t>Liberty</a:t>
            </a:r>
            <a:r>
              <a:rPr lang="en-US" sz="2600"/>
              <a:t> near Ellis Island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First arrived at Ellis Island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Depot included: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/>
              <a:t>Quarantine areas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/>
              <a:t>Customs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/>
              <a:t>Registration</a:t>
            </a:r>
            <a:endParaRPr sz="2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39" name="Google Shape;139;p20" descr="https://lh3.googleusercontent.com/msY_sxJW8YHvkJ-iYH71hoIQSrl_OFYEr87EBrhcJwn4u9vBhk-yr1GlGXtiz73zEYbRT8uDl_bOLf8YBjN_UF2Xr5vmwdKrpFinXZcFa_B1bPoJGrDvadlAi5hHO5fy9gUL0-rqNBsc_AnKjS8JkkgoC_KKBp0PJVjknHMNzo3r9wRD6ja0xWEBLyZII86rgBPZC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0925" y="149875"/>
            <a:ext cx="3053675" cy="40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 "/>
          <p:cNvPicPr preferRelativeResize="0"/>
          <p:nvPr/>
        </p:nvPicPr>
        <p:blipFill rotWithShape="1">
          <a:blip r:embed="rId4">
            <a:alphaModFix/>
          </a:blip>
          <a:srcRect t="21132" b="20133"/>
          <a:stretch/>
        </p:blipFill>
        <p:spPr>
          <a:xfrm>
            <a:off x="8317400" y="4284925"/>
            <a:ext cx="3737200" cy="24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descr="Immigration - Ellis Island Part of Statue of Liberty National Monument  (U.S. National Park Service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5136" y="1897022"/>
            <a:ext cx="3358179" cy="229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Ellis_island_19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6750" y="4284925"/>
            <a:ext cx="3737200" cy="24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ANGEL ISLAND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1024128" y="1810871"/>
            <a:ext cx="5071872" cy="111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 u="sng">
                <a:solidFill>
                  <a:srgbClr val="FF0000"/>
                </a:solidFill>
              </a:rPr>
              <a:t>Asian</a:t>
            </a:r>
            <a:r>
              <a:rPr lang="en-US" sz="2800"/>
              <a:t> immigrants came to Angel Island in </a:t>
            </a:r>
            <a:r>
              <a:rPr lang="en-US" sz="2800" b="1">
                <a:highlight>
                  <a:srgbClr val="FFFF00"/>
                </a:highlight>
              </a:rPr>
              <a:t>San Francisco</a:t>
            </a:r>
            <a:endParaRPr b="1">
              <a:highlight>
                <a:srgbClr val="FFFF00"/>
              </a:highlight>
            </a:endParaRPr>
          </a:p>
        </p:txBody>
      </p:sp>
      <p:pic>
        <p:nvPicPr>
          <p:cNvPr id="149" name="Google Shape;149;p21" descr="History of Angel Island Immigration Station | Angel Island Immigration  Station - San Francis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1012" y="206726"/>
            <a:ext cx="4125725" cy="30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 descr="Angel Island Immigration Station | History &amp; Facts | Britann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63" y="2929654"/>
            <a:ext cx="3946431" cy="37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descr="History « Angel Island Conservanc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1011" y="3429000"/>
            <a:ext cx="4125725" cy="32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descr="The Lost Poetry of the Angel Island Detention Center | The New York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322" y="2925318"/>
            <a:ext cx="3430254" cy="372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EUROPEAN IMMIGRANTS</a:t>
            </a:r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264024" y="2832847"/>
            <a:ext cx="91440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9" name="Google Shape;159;p22"/>
          <p:cNvCxnSpPr/>
          <p:nvPr/>
        </p:nvCxnSpPr>
        <p:spPr>
          <a:xfrm>
            <a:off x="1685365" y="2519082"/>
            <a:ext cx="0" cy="62753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2"/>
          <p:cNvCxnSpPr/>
          <p:nvPr/>
        </p:nvCxnSpPr>
        <p:spPr>
          <a:xfrm>
            <a:off x="5800165" y="2519082"/>
            <a:ext cx="0" cy="62753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10031507" y="2519082"/>
            <a:ext cx="0" cy="62753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2"/>
          <p:cNvSpPr txBox="1"/>
          <p:nvPr/>
        </p:nvSpPr>
        <p:spPr>
          <a:xfrm>
            <a:off x="2391499" y="2325793"/>
            <a:ext cx="26385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“Old Immigrants”</a:t>
            </a:r>
            <a:endParaRPr dirty="0"/>
          </a:p>
        </p:txBody>
      </p:sp>
      <p:sp>
        <p:nvSpPr>
          <p:cNvPr id="163" name="Google Shape;163;p22"/>
          <p:cNvSpPr txBox="1"/>
          <p:nvPr/>
        </p:nvSpPr>
        <p:spPr>
          <a:xfrm>
            <a:off x="6610188" y="2309627"/>
            <a:ext cx="27339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“New Immigrants”</a:t>
            </a:r>
            <a:endParaRPr dirty="0"/>
          </a:p>
        </p:txBody>
      </p:sp>
      <p:sp>
        <p:nvSpPr>
          <p:cNvPr id="164" name="Google Shape;164;p22"/>
          <p:cNvSpPr txBox="1"/>
          <p:nvPr/>
        </p:nvSpPr>
        <p:spPr>
          <a:xfrm>
            <a:off x="1195487" y="3089975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1800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5310287" y="3089975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1880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9526880" y="3090585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1910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1264024" y="4679576"/>
            <a:ext cx="93095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Char char="-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“Old Immigrants”: from North and Western </a:t>
            </a:r>
            <a:r>
              <a:rPr lang="en-US" sz="3200" b="1" u="sng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Europe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Char char="-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“New Immigrants”: from Southern and Eastern Europe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EFFECTS OF IMMIGRANTS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2"/>
          </p:nvPr>
        </p:nvSpPr>
        <p:spPr>
          <a:xfrm>
            <a:off x="7135906" y="2286000"/>
            <a:ext cx="4625788" cy="424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Immigrants brought: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New </a:t>
            </a:r>
            <a:r>
              <a:rPr lang="en-US" sz="2800" b="1"/>
              <a:t>ethnic </a:t>
            </a:r>
            <a:r>
              <a:rPr lang="en-US" sz="2800"/>
              <a:t>foods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Different </a:t>
            </a:r>
            <a:r>
              <a:rPr lang="en-US" sz="2800" b="1" u="sng">
                <a:solidFill>
                  <a:srgbClr val="FF0000"/>
                </a:solidFill>
              </a:rPr>
              <a:t>languages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Foreign customs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🢝"/>
            </a:pPr>
            <a:r>
              <a:rPr lang="en-US" sz="2800" b="1"/>
              <a:t> New traditions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Different sects of religions</a:t>
            </a:r>
            <a:endParaRPr/>
          </a:p>
        </p:txBody>
      </p:sp>
      <p:pic>
        <p:nvPicPr>
          <p:cNvPr id="174" name="Google Shape;174;p23" descr="https://lh6.googleusercontent.com/EnNyu3_AbwN3g0ea1MGMiPtNPz9gBln1_a_0mWwBGx4KE6gca5dxtuqAorxwfs3jjnt9wkzdmR4YELFT50tjMxPLPBerGLkWKAhYyQHxXPoKNcUISvgnlMHMQg0y9305Nl5SVyr_5smndSJPzEFNRu61iuLLb5iyRXiDLPTpBEO891ah1vIBfz3TdEJ0fb6rxrjx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06" y="2084832"/>
            <a:ext cx="6076950" cy="424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NEW COMMUNITIES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Immigrants </a:t>
            </a:r>
            <a:r>
              <a:rPr lang="en-US" sz="2800" b="1" u="sng">
                <a:solidFill>
                  <a:srgbClr val="0C0C0C"/>
                </a:solidFill>
              </a:rPr>
              <a:t>settled in cities in Northeastern U.S. to find jobs</a:t>
            </a:r>
            <a:r>
              <a:rPr lang="en-US" sz="2800"/>
              <a:t> in the growing industrial factories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Low</a:t>
            </a:r>
            <a:r>
              <a:rPr lang="en-US" sz="2800"/>
              <a:t> wages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</a:t>
            </a:r>
            <a:r>
              <a:rPr lang="en-US" sz="2800" b="1"/>
              <a:t>Large </a:t>
            </a:r>
            <a:r>
              <a:rPr lang="en-US" sz="2800" b="1">
                <a:solidFill>
                  <a:srgbClr val="0C0C0C"/>
                </a:solidFill>
              </a:rPr>
              <a:t>availability</a:t>
            </a:r>
            <a:r>
              <a:rPr lang="en-US" sz="2800" b="1"/>
              <a:t> of jobs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Unskilled</a:t>
            </a:r>
            <a:r>
              <a:rPr lang="en-US" sz="2800"/>
              <a:t> jobs</a:t>
            </a:r>
            <a:endParaRPr/>
          </a:p>
        </p:txBody>
      </p:sp>
      <p:pic>
        <p:nvPicPr>
          <p:cNvPr id="181" name="Google Shape;181;p24" descr="b3fa1b4f10c2aeaf9c9892322a3030c2--industrial-revolution-revolut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451" y="103632"/>
            <a:ext cx="5482870" cy="34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 descr="https://lh4.googleusercontent.com/sMgI4MggfoMYKpJZ7RMuJwCoGrNUfQOrlfg-XniQOvBBtHtpRhe_eEFeMPessQDYEQjxJaSp_LgGLOKCgDAijCueM29RdPKO_bpOXBCecyn8WO-ZWtnA0gP9zq6dJkQYuuqTlnhY9LRJi9_aUnGiRjCwQ7Mv2xcsIpz67PyfFDfPs6aIWbPpV6kOEfKr3EqKGIfEl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8452" y="3696844"/>
            <a:ext cx="5482870" cy="305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BIG CITIES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4563036" y="1362635"/>
            <a:ext cx="7523808" cy="491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1" u="sng">
                <a:solidFill>
                  <a:srgbClr val="FF0000"/>
                </a:solidFill>
              </a:rPr>
              <a:t>Industrialism</a:t>
            </a:r>
            <a:r>
              <a:rPr lang="en-US" sz="3200"/>
              <a:t> + </a:t>
            </a:r>
            <a:r>
              <a:rPr lang="en-US" sz="3200" b="1" u="sng">
                <a:solidFill>
                  <a:srgbClr val="FF0000"/>
                </a:solidFill>
              </a:rPr>
              <a:t>Immigration</a:t>
            </a:r>
            <a:r>
              <a:rPr lang="en-US" sz="3200"/>
              <a:t> = </a:t>
            </a:r>
            <a:r>
              <a:rPr lang="en-US" sz="3200" b="1"/>
              <a:t>Rapid Urbanization </a:t>
            </a:r>
            <a:endParaRPr b="1"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Urbanization – the growth of cities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New York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Boston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Chicago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 San Francisco</a:t>
            </a:r>
            <a:endParaRPr/>
          </a:p>
        </p:txBody>
      </p:sp>
      <p:pic>
        <p:nvPicPr>
          <p:cNvPr id="189" name="Google Shape;189;p25" descr="https://lh6.googleusercontent.com/b9VqDJaAYp8fqESdusRajzk0vxaOtPSweh95igoPeXHhXJ021PrrVWGhJ2fO8Krqvf1kK2kIKh9AMD9ryTNham7-NpovFGGlB9UDLQwV8nCkjQKffj5WMcI7NSqIQdIO6f_FjohpQvLwkQXyJ6R7ak4z-KBRFTF3nHfWcZ4UPad-Z9cw8hMAbhQ5AoShjgLAQiWx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6539" y="2973769"/>
            <a:ext cx="4312024" cy="378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 descr="https://lh5.googleusercontent.com/Qu6nqZO-gxym_x8H71apiuU1MMMEErk8LfR5dzb9xKXffvA6LzScRYxLjsgIzyhP_H2glbi61JzkFnqY61xONtCdPw0_L5e6K1EcVgJMARcNf000YGpKMiWHXmFKNNK6JdhoipDnFFOrYoyASOEKFt17MhmLkQYXiN32Dmj--2B2jATGxJMCWVAKUTwd32EL3Zbe-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" y="2812409"/>
            <a:ext cx="4457880" cy="39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 descr="https://lh5.googleusercontent.com/HIUyjExQOKj2ohx5S9N3TgCtUMG4inwO9SUpRt9vdWXH33Vu5QLpsOvKvDRI_53PoCierX63ATIQlSJR3Wuo94eMSxqSaNeZh5pMPHD0LHX6ZLvS9R41N6LKoiaXi7WuPctCz1CSnMtO29I2GzxE3vk7XGUjGS6uy3f1p9-u7D_XPn0DXq7vFKemBxuDzuvdFMMc3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06" y="127468"/>
            <a:ext cx="11869270" cy="666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008628" y="2134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SETTLING INTO AMERICA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2"/>
          </p:nvPr>
        </p:nvSpPr>
        <p:spPr>
          <a:xfrm>
            <a:off x="7063650" y="1326000"/>
            <a:ext cx="5049300" cy="5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Majority of immigrants settled into </a:t>
            </a:r>
            <a:r>
              <a:rPr lang="en-US" sz="3200" b="1" u="sng">
                <a:solidFill>
                  <a:srgbClr val="FF0000"/>
                </a:solidFill>
              </a:rPr>
              <a:t>ghettos</a:t>
            </a:r>
            <a:r>
              <a:rPr lang="en-US" sz="3200"/>
              <a:t> or </a:t>
            </a:r>
            <a:r>
              <a:rPr lang="en-US" sz="3200" b="1" u="sng">
                <a:solidFill>
                  <a:srgbClr val="FF0000"/>
                </a:solidFill>
              </a:rPr>
              <a:t>slums</a:t>
            </a:r>
            <a:r>
              <a:rPr lang="en-US" sz="3200"/>
              <a:t>: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 Lived in </a:t>
            </a:r>
            <a:r>
              <a:rPr lang="en-US" sz="3200" b="1" u="sng">
                <a:solidFill>
                  <a:srgbClr val="0C0C0C"/>
                </a:solidFill>
              </a:rPr>
              <a:t>unofficially</a:t>
            </a:r>
            <a:r>
              <a:rPr lang="en-US" sz="3200" b="1" u="sng"/>
              <a:t> segregated neighborhoods </a:t>
            </a:r>
            <a:r>
              <a:rPr lang="en-US" sz="3200"/>
              <a:t>with the </a:t>
            </a:r>
            <a:r>
              <a:rPr lang="en-US" sz="3200" b="1">
                <a:solidFill>
                  <a:srgbClr val="0C0C0C"/>
                </a:solidFill>
              </a:rPr>
              <a:t>same ethnic groups </a:t>
            </a:r>
            <a:r>
              <a:rPr lang="en-US" sz="3200"/>
              <a:t>(ethnic enclaves)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u="sng"/>
              <a:t>Tenements</a:t>
            </a:r>
            <a:r>
              <a:rPr lang="en-US" sz="3200"/>
              <a:t>: cramped unclean apartments</a:t>
            </a:r>
            <a:endParaRPr sz="3200"/>
          </a:p>
          <a:p>
            <a:pPr marL="9144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City Populations:</a:t>
            </a:r>
            <a:endParaRPr sz="3200"/>
          </a:p>
          <a:p>
            <a:pPr marL="265176" lvl="1" indent="-2260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 Cities became </a:t>
            </a:r>
            <a:r>
              <a:rPr lang="en-US" sz="3200" b="1" i="1" u="sng">
                <a:solidFill>
                  <a:srgbClr val="FF0000"/>
                </a:solidFill>
              </a:rPr>
              <a:t>crowded</a:t>
            </a:r>
            <a:r>
              <a:rPr lang="en-US" sz="3200"/>
              <a:t>, dirty, &amp; dangerous</a:t>
            </a:r>
            <a:endParaRPr sz="3200"/>
          </a:p>
        </p:txBody>
      </p:sp>
      <p:pic>
        <p:nvPicPr>
          <p:cNvPr id="202" name="Google Shape;202;p27" descr="https://lh6.googleusercontent.com/WwPbTRhs-tHyXh1wbIy3lpsA_onVdmsrcAvo8x49o8x2vMT1e0H8ZutjYMyMSxK6qFSpk0a--JooPCMyS6VE5bP7FMw8PB-cahEkN4mY1Kc3UtcIRT4APTURpOOMP3XJUiuAvC5IztfQ6CadTgarloXcfXDnponi1_D80UmBLzrfuVqDyz-cZVfE70qqdTDGPfbar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625" y="1465400"/>
            <a:ext cx="2848200" cy="26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https://lh6.googleusercontent.com/iQMQcwn6ACg0iycFmJ3qSCnGpooIze0NRXSYp3pF4ghVDsnFMcp6C_P3kj0-1ggCqlFdoDYx5zObauEpaO6ctRNvPr14X61FIhtKnpd79LpBA-zfVJsBjJ3vmH50O09u0J417u9fCaSs3vS-qNx0krxtoSrWzVPGWDBwApha4h4thBRsI9HJ9F1ML_aLZ7wxCX5Zy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625" y="4191475"/>
            <a:ext cx="5049300" cy="2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 descr="https://lh3.googleusercontent.com/1zfc7Gbn4NTx4cxFNPwsRkdEROe08RsKYi4Cfjrvt73gMu21Dbc97qvChMV151TYJ7vMh2qPJz3F_eK3gIhgPGB495_4vmth2XSPCLQri6vY66nGV_EgTvqI4OUV3s_7Hec8AkWfakKgnJ8LCZT2NEBsFLKPD-Rdb2hXzcxWu1IqersnojhyVVqi5e3_Cu0N0UuS0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9922" y="1391749"/>
            <a:ext cx="3708025" cy="26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 descr="PA 3: The Gilded Age - Urbanization | CK-12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43" y="174252"/>
            <a:ext cx="5935757" cy="44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 descr="IMMIGRANTS &amp; URBANIZ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3224" y="2261908"/>
            <a:ext cx="5763745" cy="44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 descr="https://lh6.googleusercontent.com/WX9GQ4GI6AsrulIENnlfG-RibzYY2tDpwc34K6645cQGIaZY0JLm378V1c3NXiRtR9Ta9E0iwBsMICCrLTVaRKODzqpufTm2jE9UI9TKKWlGHV2HC-5ODcSfFf81OFDMHQfy0yxGGWWyMbVt4VwS_YVb-HtZRCGGlETKB_cFqUhX5oxCMm3JNiuw3y5v7tVr2XvF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06" y="224398"/>
            <a:ext cx="5932394" cy="604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  <p:pic>
        <p:nvPicPr>
          <p:cNvPr id="217" name="Google Shape;217;p29" descr="https://lh3.googleusercontent.com/o4zfJnMcX5QELoZOCci7MSoMq6uX5b_zRVZiw2MTdU_1QL7UA4uR_o9GxWwsvAy7ZLDO-_4IA31t1pKNlrJuTB7vqFWE4IxzfntfaoRo8anAxlUNnAPoID_xR7PwqCMVHDQvRBbETTKQEArwQ1nGcbHkjgRdlEG5gURS8iQPeoMOWqWkR6w5OYrh1yWcx9J7eJKyO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841" y="2026024"/>
            <a:ext cx="5794553" cy="463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18968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4000" dirty="0"/>
              <a:t>8/31</a:t>
            </a:r>
            <a:endParaRPr sz="4000"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Notes over Immigration –Turned in </a:t>
            </a:r>
            <a:r>
              <a:rPr lang="en-US" sz="3200"/>
              <a:t>(Daily)</a:t>
            </a:r>
            <a:endParaRPr lang="en-US" sz="3200" dirty="0"/>
          </a:p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lang="en-US" sz="3200" dirty="0"/>
          </a:p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Funko POP – Robber Barons</a:t>
            </a:r>
          </a:p>
          <a:p>
            <a:pPr marL="91440" lvl="0" indent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166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HOW DID AMERICANS REACT TO IMMIGRATION?</a:t>
            </a:r>
            <a:endParaRPr/>
          </a:p>
        </p:txBody>
      </p:sp>
      <p:pic>
        <p:nvPicPr>
          <p:cNvPr id="223" name="Google Shape;223;p30" descr="Nativism in United States politics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75" y="2084825"/>
            <a:ext cx="3836320" cy="289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 descr="Nativism, Then and Now | Charles Kurzm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5482" y="3709818"/>
            <a:ext cx="3341034" cy="289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 descr="Know Nothings"/>
          <p:cNvPicPr preferRelativeResize="0"/>
          <p:nvPr/>
        </p:nvPicPr>
        <p:blipFill rotWithShape="1">
          <a:blip r:embed="rId5">
            <a:alphaModFix/>
          </a:blip>
          <a:srcRect l="2236" t="8533" r="3305" b="11633"/>
          <a:stretch/>
        </p:blipFill>
        <p:spPr>
          <a:xfrm>
            <a:off x="7812151" y="1578567"/>
            <a:ext cx="4245350" cy="289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NATIVISM IN AMERICA</a:t>
            </a: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Belief that new immigrants were </a:t>
            </a:r>
            <a:r>
              <a:rPr lang="en-US" sz="2800" b="1" u="sng">
                <a:solidFill>
                  <a:srgbClr val="FF0000"/>
                </a:solidFill>
              </a:rPr>
              <a:t>inferior</a:t>
            </a:r>
            <a:r>
              <a:rPr lang="en-US" sz="2800"/>
              <a:t> (less)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Those born in the U.S. were </a:t>
            </a:r>
            <a:r>
              <a:rPr lang="en-US" sz="2800" b="1" u="sng">
                <a:solidFill>
                  <a:srgbClr val="FF0000"/>
                </a:solidFill>
              </a:rPr>
              <a:t>hostile</a:t>
            </a:r>
            <a:r>
              <a:rPr lang="en-US" sz="2800"/>
              <a:t> towards immigrants</a:t>
            </a:r>
            <a:endParaRPr/>
          </a:p>
        </p:txBody>
      </p:sp>
      <p:pic>
        <p:nvPicPr>
          <p:cNvPr id="232" name="Google Shape;232;p31" descr="America's immigrant dream collides with nativist nightmares | Financial  Tim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713" y="172570"/>
            <a:ext cx="4686461" cy="262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 descr="Trump's Racist Rhetoric Takes America Back Again : NP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6337" y="4228204"/>
            <a:ext cx="4333315" cy="242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 descr="Nativist Photos. Media Storehou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765" y="2918012"/>
            <a:ext cx="3277765" cy="376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WHY WERE AMERICANS SO AFRAID?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They feared: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🢝"/>
            </a:pPr>
            <a:r>
              <a:rPr lang="en-US" sz="3200"/>
              <a:t> New </a:t>
            </a:r>
            <a:r>
              <a:rPr lang="en-US" sz="3200" b="1" u="sng">
                <a:solidFill>
                  <a:srgbClr val="FF0000"/>
                </a:solidFill>
              </a:rPr>
              <a:t>culture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/>
              <a:t> </a:t>
            </a:r>
            <a:r>
              <a:rPr lang="en-US" sz="3200" b="1"/>
              <a:t>Often did not speak</a:t>
            </a:r>
            <a:r>
              <a:rPr lang="en-US" sz="3200"/>
              <a:t> </a:t>
            </a:r>
            <a:r>
              <a:rPr lang="en-US" sz="3200" b="1"/>
              <a:t>English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/>
              <a:t> Would work for </a:t>
            </a:r>
            <a:r>
              <a:rPr lang="en-US" sz="3200" b="1" u="sng">
                <a:solidFill>
                  <a:srgbClr val="FF0000"/>
                </a:solidFill>
              </a:rPr>
              <a:t>less</a:t>
            </a:r>
            <a:r>
              <a:rPr lang="en-US" sz="3200"/>
              <a:t> (took jobs)</a:t>
            </a:r>
            <a:endParaRPr/>
          </a:p>
        </p:txBody>
      </p:sp>
      <p:pic>
        <p:nvPicPr>
          <p:cNvPr id="241" name="Google Shape;241;p32" descr="mrjohnsonssclasses - Immigration | Cartoon, Political cartoons, Graphic boo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023" y="2661121"/>
            <a:ext cx="5176333" cy="347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1101578" y="1238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OTHER IMMIGRANTS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141100" y="1914200"/>
            <a:ext cx="54273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u="sng">
                <a:solidFill>
                  <a:srgbClr val="FF0000"/>
                </a:solidFill>
              </a:rPr>
              <a:t>Chinese</a:t>
            </a:r>
            <a:r>
              <a:rPr lang="en-US" sz="2800"/>
              <a:t> – most became railroad workers</a:t>
            </a:r>
            <a:endParaRPr sz="2800"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 They were </a:t>
            </a:r>
            <a:r>
              <a:rPr lang="en-US" sz="2800" b="1">
                <a:solidFill>
                  <a:srgbClr val="0C0C0C"/>
                </a:solidFill>
              </a:rPr>
              <a:t>treated worse </a:t>
            </a:r>
            <a:r>
              <a:rPr lang="en-US" sz="2800"/>
              <a:t>than European immigrants (discrimination)</a:t>
            </a:r>
            <a:endParaRPr sz="2800"/>
          </a:p>
          <a:p>
            <a:pPr marL="91440" lvl="0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/>
              <a:t>Chinese Exclusion Act:</a:t>
            </a:r>
            <a:endParaRPr sz="2800" b="1"/>
          </a:p>
          <a:p>
            <a:pPr marL="265176" lvl="1" indent="-200659" algn="l" rtl="0">
              <a:spcBef>
                <a:spcPts val="0"/>
              </a:spcBef>
              <a:spcAft>
                <a:spcPts val="0"/>
              </a:spcAft>
              <a:buSzPts val="2800"/>
              <a:buFont typeface="Twentieth Century"/>
              <a:buChar char="○"/>
            </a:pPr>
            <a:r>
              <a:rPr lang="en-US" sz="2800"/>
              <a:t> Prohibited Chinese from entering the country for </a:t>
            </a:r>
            <a:r>
              <a:rPr lang="en-US" sz="2800" b="1" u="sng">
                <a:solidFill>
                  <a:srgbClr val="FF0000"/>
                </a:solidFill>
              </a:rPr>
              <a:t>10</a:t>
            </a:r>
            <a:r>
              <a:rPr lang="en-US" sz="2800"/>
              <a:t> years</a:t>
            </a:r>
            <a:endParaRPr sz="2800"/>
          </a:p>
          <a:p>
            <a:pPr marL="265176" lvl="1" indent="-200659" algn="l" rtl="0">
              <a:spcBef>
                <a:spcPts val="1400"/>
              </a:spcBef>
              <a:spcAft>
                <a:spcPts val="0"/>
              </a:spcAft>
              <a:buSzPts val="2800"/>
              <a:buFont typeface="Twentieth Century"/>
              <a:buChar char="○"/>
            </a:pPr>
            <a:r>
              <a:rPr lang="en-US" sz="2800"/>
              <a:t> Law passed to satisfy nativist prejudices in </a:t>
            </a:r>
            <a:r>
              <a:rPr lang="en-US" sz="2800" b="1" u="sng">
                <a:solidFill>
                  <a:srgbClr val="FF0000"/>
                </a:solidFill>
              </a:rPr>
              <a:t>California</a:t>
            </a:r>
            <a:r>
              <a:rPr lang="en-US" sz="2800"/>
              <a:t> and </a:t>
            </a:r>
            <a:r>
              <a:rPr lang="en-US" sz="2800" b="1">
                <a:solidFill>
                  <a:srgbClr val="0C0C0C"/>
                </a:solidFill>
              </a:rPr>
              <a:t>to reduce competition for jobs</a:t>
            </a:r>
            <a:endParaRPr sz="2800" b="1">
              <a:solidFill>
                <a:srgbClr val="0C0C0C"/>
              </a:solidFill>
            </a:endParaRPr>
          </a:p>
        </p:txBody>
      </p:sp>
      <p:pic>
        <p:nvPicPr>
          <p:cNvPr id="248" name="Google Shape;248;p33" descr="chinese-railr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8050" y="123825"/>
            <a:ext cx="3089476" cy="20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 descr="worker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8050" y="2304825"/>
            <a:ext cx="3089475" cy="26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 descr="download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7249" y="5022875"/>
            <a:ext cx="5382250" cy="1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 descr="https://lh6.googleusercontent.com/A_a04Pp6T7VbnPFMnq4AL5nGDdwMLe-fAopiyHBY28STFsHGpzJdXEJp8PQfMFAcwY2WMKbxjz66Ys7OO1EXuPraJFu5iqv9kcCcCkFK7FU41Ay3p2YPDW4HmaWSsno3KdCw1BqRbfMwEV_Xs__tXJ5KGChoNQJVWg4wsvRzfZFuo0NuPmccV5kTmXaBCtSfZF5hH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3525" y="1211025"/>
            <a:ext cx="3089475" cy="37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THE GENTLEMEN’S AGREEMENT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376518" y="2286000"/>
            <a:ext cx="540248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The President and Japanese leaders reached an agreement called the Gentlemen’s Agreement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Two parts:</a:t>
            </a:r>
            <a:endParaRPr b="1"/>
          </a:p>
          <a:p>
            <a:pPr marL="265176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San Francisco </a:t>
            </a:r>
            <a:r>
              <a:rPr lang="en-US" sz="2800" b="1"/>
              <a:t>agreed to not</a:t>
            </a:r>
            <a:r>
              <a:rPr lang="en-US" sz="2800"/>
              <a:t> </a:t>
            </a:r>
            <a:r>
              <a:rPr lang="en-US" sz="2800" b="1" u="sng">
                <a:solidFill>
                  <a:srgbClr val="FF0000"/>
                </a:solidFill>
              </a:rPr>
              <a:t>segregate</a:t>
            </a:r>
            <a:r>
              <a:rPr lang="en-US" sz="2800"/>
              <a:t> Japanese students</a:t>
            </a:r>
            <a:endParaRPr/>
          </a:p>
          <a:p>
            <a:pPr marL="265176" lvl="1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🢝"/>
            </a:pPr>
            <a:r>
              <a:rPr lang="en-US" sz="2800"/>
              <a:t>Japan agreed to </a:t>
            </a:r>
            <a:r>
              <a:rPr lang="en-US" sz="2800" b="1"/>
              <a:t>not allow people to</a:t>
            </a:r>
            <a:r>
              <a:rPr lang="en-US" sz="2800"/>
              <a:t> </a:t>
            </a:r>
            <a:r>
              <a:rPr lang="en-US" sz="2800" b="1" u="sng">
                <a:solidFill>
                  <a:srgbClr val="FF0000"/>
                </a:solidFill>
              </a:rPr>
              <a:t>emigrate</a:t>
            </a:r>
            <a:r>
              <a:rPr lang="en-US" sz="2800"/>
              <a:t> (move) to the U.S. </a:t>
            </a:r>
            <a:r>
              <a:rPr lang="en-US" sz="2800" b="1"/>
              <a:t>unless they had family there</a:t>
            </a:r>
            <a:endParaRPr b="1"/>
          </a:p>
        </p:txBody>
      </p:sp>
      <p:pic>
        <p:nvPicPr>
          <p:cNvPr id="258" name="Google Shape;258;p34" descr="The Gentleman's Agreement with Japan"/>
          <p:cNvPicPr preferRelativeResize="0"/>
          <p:nvPr/>
        </p:nvPicPr>
        <p:blipFill rotWithShape="1">
          <a:blip r:embed="rId3">
            <a:alphaModFix/>
          </a:blip>
          <a:srcRect l="5392" r="5690"/>
          <a:stretch/>
        </p:blipFill>
        <p:spPr>
          <a:xfrm>
            <a:off x="9372950" y="236975"/>
            <a:ext cx="2720500" cy="26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 descr="140301-0018 - US-Japan Diplomatic Crisis | MeijiShowa, Outside - Vintage  Images of Jap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8305" y="1865500"/>
            <a:ext cx="2992958" cy="273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 descr="Gentlemen's Agreement - HISTO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8304" y="4709159"/>
            <a:ext cx="4030801" cy="191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 descr="Narein Tansen: The Journal of Ben Unchida. Citizen 13559 Mirror la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8402" y="3054093"/>
            <a:ext cx="2145057" cy="35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MASTERY CHECK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Why was the Chinese Exclusion Act passed?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A. to give the Chinese more jobs</a:t>
            </a:r>
            <a:endParaRPr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B. to help the Chinese assimilate</a:t>
            </a:r>
            <a:endParaRPr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C. to reduce competition for jobs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SETTLEMENT HOUSES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2"/>
          </p:nvPr>
        </p:nvSpPr>
        <p:spPr>
          <a:xfrm>
            <a:off x="6096000" y="1604682"/>
            <a:ext cx="580823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Founded by social reformers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In 1889, </a:t>
            </a:r>
            <a:r>
              <a:rPr lang="en-US" sz="3200" b="1" u="sng">
                <a:solidFill>
                  <a:srgbClr val="FF0000"/>
                </a:solidFill>
              </a:rPr>
              <a:t>Jane Addams</a:t>
            </a:r>
            <a:r>
              <a:rPr lang="en-US" sz="3200"/>
              <a:t> established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Hull House</a:t>
            </a:r>
            <a:r>
              <a:rPr lang="en-US" sz="3200"/>
              <a:t>, a place where immigrants could:</a:t>
            </a:r>
            <a:endParaRPr/>
          </a:p>
          <a:p>
            <a:pPr marL="265176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/>
              <a:t>Learn English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Basic education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Learn about America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Job skills</a:t>
            </a:r>
            <a:endParaRPr b="1"/>
          </a:p>
          <a:p>
            <a:pPr marL="265176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🢝"/>
            </a:pPr>
            <a:r>
              <a:rPr lang="en-US" sz="3200" b="1"/>
              <a:t> Help with legal problems</a:t>
            </a:r>
            <a:endParaRPr b="1"/>
          </a:p>
        </p:txBody>
      </p:sp>
      <p:pic>
        <p:nvPicPr>
          <p:cNvPr id="274" name="Google Shape;274;p36" descr="Social Welfare History Project Settlement Movement: 1886-19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" y="1853328"/>
            <a:ext cx="3323970" cy="225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 descr="Social Welfare History Project Settlement Movement: 1886-19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2894" y="4240305"/>
            <a:ext cx="3783106" cy="248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 descr="Jane Addams | National Women's History Muse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6345" y="1853328"/>
            <a:ext cx="2509655" cy="225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 descr="Jane Addams's Evolutionary Theorizing: Constructing “Democracy and Social  Ethics”, Fisch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90" y="4240305"/>
            <a:ext cx="2034798" cy="2483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MOVEMENT TO ASSIMILATE IMMIGRANTS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1"/>
          </p:nvPr>
        </p:nvSpPr>
        <p:spPr>
          <a:xfrm>
            <a:off x="233082" y="2084832"/>
            <a:ext cx="5545925" cy="451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Immigrants and children </a:t>
            </a:r>
            <a:r>
              <a:rPr lang="en-US" sz="2800">
                <a:solidFill>
                  <a:srgbClr val="0C0C0C"/>
                </a:solidFill>
              </a:rPr>
              <a:t>encouraged </a:t>
            </a:r>
            <a:r>
              <a:rPr lang="en-US" sz="2800"/>
              <a:t>to attend public schools to learn English, American history, and government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Adult immigrants attend night school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Public school was crucial to success of immigrant children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Largely failed </a:t>
            </a:r>
            <a:endParaRPr/>
          </a:p>
        </p:txBody>
      </p:sp>
      <p:pic>
        <p:nvPicPr>
          <p:cNvPr id="284" name="Google Shape;284;p37" descr="Original Sources - Schools for Americaniz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084832"/>
            <a:ext cx="5862918" cy="45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125506" y="4733365"/>
            <a:ext cx="8104094" cy="19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b="1"/>
              <a:t>GILDED AGE (1865-1901):</a:t>
            </a:r>
            <a:br>
              <a:rPr lang="en-US" b="1"/>
            </a:br>
            <a:r>
              <a:rPr lang="en-US" b="1"/>
              <a:t>IMMIGRATION AND CHANGING DEMOGRAPHICS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U.S. History: Gilded Age #3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865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https://lh3.googleusercontent.com/tParQ_-sFELs4nGaPIa7EyEgu7WYjxyGDSTcCILL0z8gLph5VzCCDFh23HVQgjqMDNAALlfyPn7yHAkazjJ4tNJrh2CUYS05FtVc2sJfgYoqlBYCj9BRhv-Lmh8StraBNYuoOwrfSq6t5S7IOlDkCAhmM0hRT4AfptM1HFtDx5AVNoi-Csa9PIO5LYuRaDu0qCCR8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294" y="132510"/>
            <a:ext cx="11887200" cy="657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https://lh6.googleusercontent.com/qpype3cNfdwmy4poYRn7nvRjrnEiN6_9WHS9O0-JVUvBWbwk3M-bt8-bSk7UfEzzAQ395Q3XR7hiM-5kmg_rNn-MX0D8zwouVweDAw8Nx9rcGxFk2dHqK2F6zVXGXoRwY7COM57V65MlSKCDagYlrRrJCrDmO6yk17xbqzVQDORKPduLIXY5a6IVWkR_lk71o7jK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07" y="187419"/>
            <a:ext cx="11920258" cy="6069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484094" y="6211669"/>
            <a:ext cx="68362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do you notice about this map?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THINK ABOUT IT…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List 3 reasons why people move to new areas.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1.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2. 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3.</a:t>
            </a:r>
            <a:endParaRPr/>
          </a:p>
          <a:p>
            <a:pPr marL="91440" lvl="0" indent="-2032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Choose a place you would want to move to, list 3 descriptive reasons why.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tenementfamily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215153"/>
            <a:ext cx="5871790" cy="295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429000"/>
            <a:ext cx="5871790" cy="323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Laundry-Day-New-York-190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209" y="3429000"/>
            <a:ext cx="5638709" cy="323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Tenement House Act of 1901 - Village Preserv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209" y="180258"/>
            <a:ext cx="5638708" cy="299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IMMIGRATION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42809" y="2249424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Why did immigrants move to the U.S.?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- A combo of </a:t>
            </a:r>
            <a:r>
              <a:rPr lang="en-US" sz="3200" b="1" u="sng">
                <a:solidFill>
                  <a:srgbClr val="FF0000"/>
                </a:solidFill>
              </a:rPr>
              <a:t>push</a:t>
            </a:r>
            <a:r>
              <a:rPr lang="en-US" sz="3200"/>
              <a:t> (bad) and </a:t>
            </a:r>
            <a:r>
              <a:rPr lang="en-US" sz="3200" b="1" u="sng">
                <a:solidFill>
                  <a:srgbClr val="FF0000"/>
                </a:solidFill>
              </a:rPr>
              <a:t>pull</a:t>
            </a:r>
            <a:r>
              <a:rPr lang="en-US" sz="3200"/>
              <a:t> (good) factors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5253318" y="735107"/>
            <a:ext cx="6741458" cy="557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Talk with your table, which of the following below would be push factors and which would be pull factors?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PUSH = Bad, PULL = Good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A. job opportunities in factories and cities ___________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B. to escape violence in Europe _______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C. social mobility _____________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D. religious discrimination __________</a:t>
            </a:r>
            <a:endParaRPr/>
          </a:p>
        </p:txBody>
      </p:sp>
      <p:pic>
        <p:nvPicPr>
          <p:cNvPr id="127" name="Google Shape;127;p18" descr="Economic Push and Pull Factors - AP Human Geography Mig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09" y="4475350"/>
            <a:ext cx="4754880" cy="221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 descr="This nation has always experienced wave after wave of immigrants. This is a brief history of the different European immigrant groups who came to America during the Industrial Revolution" title="Immigrants to America-Industrial Revolu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1830600" cy="64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649</Words>
  <Application>Microsoft Office PowerPoint</Application>
  <PresentationFormat>Widescreen</PresentationFormat>
  <Paragraphs>109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Noto Sans Symbols</vt:lpstr>
      <vt:lpstr>Twentieth Century</vt:lpstr>
      <vt:lpstr>Integral</vt:lpstr>
      <vt:lpstr>8/31</vt:lpstr>
      <vt:lpstr>8/31</vt:lpstr>
      <vt:lpstr>GILDED AGE (1865-1901): IMMIGRATION AND CHANGING DEMOGRAPHICS</vt:lpstr>
      <vt:lpstr>PowerPoint Presentation</vt:lpstr>
      <vt:lpstr>PowerPoint Presentation</vt:lpstr>
      <vt:lpstr>THINK ABOUT IT…</vt:lpstr>
      <vt:lpstr>PowerPoint Presentation</vt:lpstr>
      <vt:lpstr>IMMIGRATION</vt:lpstr>
      <vt:lpstr>PowerPoint Presentation</vt:lpstr>
      <vt:lpstr>COMING TO AMERICA</vt:lpstr>
      <vt:lpstr>ANGEL ISLAND</vt:lpstr>
      <vt:lpstr>EUROPEAN IMMIGRANTS</vt:lpstr>
      <vt:lpstr>EFFECTS OF IMMIGRANTS</vt:lpstr>
      <vt:lpstr>NEW COMMUNITIES</vt:lpstr>
      <vt:lpstr>BIG CITIES</vt:lpstr>
      <vt:lpstr>PowerPoint Presentation</vt:lpstr>
      <vt:lpstr>SETTLING INTO AMERICA</vt:lpstr>
      <vt:lpstr>PowerPoint Presentation</vt:lpstr>
      <vt:lpstr>PowerPoint Presentation</vt:lpstr>
      <vt:lpstr>HOW DID AMERICANS REACT TO IMMIGRATION?</vt:lpstr>
      <vt:lpstr>NATIVISM IN AMERICA</vt:lpstr>
      <vt:lpstr>WHY WERE AMERICANS SO AFRAID?</vt:lpstr>
      <vt:lpstr>OTHER IMMIGRANTS</vt:lpstr>
      <vt:lpstr>THE GENTLEMEN’S AGREEMENT</vt:lpstr>
      <vt:lpstr>MASTERY CHECK</vt:lpstr>
      <vt:lpstr>SETTLEMENT HOUSES</vt:lpstr>
      <vt:lpstr>MOVEMENT TO ASSIMILATE IMMIGRANTS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(1865-1901): IMMIGRATION AND CHANGING DEMOGRAPHICS</dc:title>
  <dc:creator>Gregory L. Scott</dc:creator>
  <cp:lastModifiedBy>Gregory L. Scott</cp:lastModifiedBy>
  <cp:revision>5</cp:revision>
  <dcterms:modified xsi:type="dcterms:W3CDTF">2023-08-31T11:53:57Z</dcterms:modified>
</cp:coreProperties>
</file>