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85" r:id="rId3"/>
  </p:sldMasterIdLst>
  <p:notesMasterIdLst>
    <p:notesMasterId r:id="rId50"/>
  </p:notesMasterIdLst>
  <p:handoutMasterIdLst>
    <p:handoutMasterId r:id="rId51"/>
  </p:handoutMasterIdLst>
  <p:sldIdLst>
    <p:sldId id="269" r:id="rId4"/>
    <p:sldId id="257" r:id="rId5"/>
    <p:sldId id="258" r:id="rId6"/>
    <p:sldId id="259" r:id="rId7"/>
    <p:sldId id="260" r:id="rId8"/>
    <p:sldId id="261" r:id="rId9"/>
    <p:sldId id="262" r:id="rId10"/>
    <p:sldId id="263" r:id="rId11"/>
    <p:sldId id="264" r:id="rId12"/>
    <p:sldId id="265" r:id="rId13"/>
    <p:sldId id="266" r:id="rId14"/>
    <p:sldId id="267" r:id="rId15"/>
    <p:sldId id="268"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F68E83-B551-40B7-AC8F-A75724D53F15}" v="1" dt="2023-12-24T20:25:04.1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Scott" userId="c650d04ab2c8d8e3" providerId="LiveId" clId="{1C3A9016-56BB-4A5F-9C83-B7E303B77BF9}"/>
    <pc:docChg chg="custSel modSld">
      <pc:chgData name="Greg Scott" userId="c650d04ab2c8d8e3" providerId="LiveId" clId="{1C3A9016-56BB-4A5F-9C83-B7E303B77BF9}" dt="2023-10-12T11:46:00.432" v="19" actId="1076"/>
      <pc:docMkLst>
        <pc:docMk/>
      </pc:docMkLst>
      <pc:sldChg chg="modSp mod">
        <pc:chgData name="Greg Scott" userId="c650d04ab2c8d8e3" providerId="LiveId" clId="{1C3A9016-56BB-4A5F-9C83-B7E303B77BF9}" dt="2023-10-12T11:46:00.432" v="19" actId="1076"/>
        <pc:sldMkLst>
          <pc:docMk/>
          <pc:sldMk cId="0" sldId="264"/>
        </pc:sldMkLst>
        <pc:spChg chg="mod">
          <ac:chgData name="Greg Scott" userId="c650d04ab2c8d8e3" providerId="LiveId" clId="{1C3A9016-56BB-4A5F-9C83-B7E303B77BF9}" dt="2023-10-12T11:45:50.938" v="18" actId="27636"/>
          <ac:spMkLst>
            <pc:docMk/>
            <pc:sldMk cId="0" sldId="264"/>
            <ac:spMk id="162" creationId="{00000000-0000-0000-0000-000000000000}"/>
          </ac:spMkLst>
        </pc:spChg>
        <pc:picChg chg="mod">
          <ac:chgData name="Greg Scott" userId="c650d04ab2c8d8e3" providerId="LiveId" clId="{1C3A9016-56BB-4A5F-9C83-B7E303B77BF9}" dt="2023-10-12T11:46:00.432" v="19" actId="1076"/>
          <ac:picMkLst>
            <pc:docMk/>
            <pc:sldMk cId="0" sldId="264"/>
            <ac:picMk id="163" creationId="{00000000-0000-0000-0000-000000000000}"/>
          </ac:picMkLst>
        </pc:picChg>
      </pc:sldChg>
      <pc:sldChg chg="modSp mod">
        <pc:chgData name="Greg Scott" userId="c650d04ab2c8d8e3" providerId="LiveId" clId="{1C3A9016-56BB-4A5F-9C83-B7E303B77BF9}" dt="2023-10-12T11:45:31.333" v="8" actId="14100"/>
        <pc:sldMkLst>
          <pc:docMk/>
          <pc:sldMk cId="0" sldId="265"/>
        </pc:sldMkLst>
        <pc:spChg chg="mod">
          <ac:chgData name="Greg Scott" userId="c650d04ab2c8d8e3" providerId="LiveId" clId="{1C3A9016-56BB-4A5F-9C83-B7E303B77BF9}" dt="2023-10-12T11:45:31.333" v="8" actId="14100"/>
          <ac:spMkLst>
            <pc:docMk/>
            <pc:sldMk cId="0" sldId="265"/>
            <ac:spMk id="171" creationId="{00000000-0000-0000-0000-000000000000}"/>
          </ac:spMkLst>
        </pc:spChg>
        <pc:picChg chg="mod">
          <ac:chgData name="Greg Scott" userId="c650d04ab2c8d8e3" providerId="LiveId" clId="{1C3A9016-56BB-4A5F-9C83-B7E303B77BF9}" dt="2023-10-12T11:45:20.077" v="5" actId="1076"/>
          <ac:picMkLst>
            <pc:docMk/>
            <pc:sldMk cId="0" sldId="265"/>
            <ac:picMk id="173" creationId="{00000000-0000-0000-0000-000000000000}"/>
          </ac:picMkLst>
        </pc:picChg>
      </pc:sldChg>
      <pc:sldChg chg="delSp mod">
        <pc:chgData name="Greg Scott" userId="c650d04ab2c8d8e3" providerId="LiveId" clId="{1C3A9016-56BB-4A5F-9C83-B7E303B77BF9}" dt="2023-10-12T11:41:32.772" v="0" actId="478"/>
        <pc:sldMkLst>
          <pc:docMk/>
          <pc:sldMk cId="4082913285" sldId="269"/>
        </pc:sldMkLst>
        <pc:spChg chg="del">
          <ac:chgData name="Greg Scott" userId="c650d04ab2c8d8e3" providerId="LiveId" clId="{1C3A9016-56BB-4A5F-9C83-B7E303B77BF9}" dt="2023-10-12T11:41:32.772" v="0" actId="478"/>
          <ac:spMkLst>
            <pc:docMk/>
            <pc:sldMk cId="4082913285" sldId="269"/>
            <ac:spMk id="2" creationId="{B7EC789A-8DEF-4E27-B9E3-0DD054A7205B}"/>
          </ac:spMkLst>
        </pc:spChg>
      </pc:sldChg>
      <pc:sldChg chg="modSp mod">
        <pc:chgData name="Greg Scott" userId="c650d04ab2c8d8e3" providerId="LiveId" clId="{1C3A9016-56BB-4A5F-9C83-B7E303B77BF9}" dt="2023-10-12T11:42:44.879" v="2" actId="14100"/>
        <pc:sldMkLst>
          <pc:docMk/>
          <pc:sldMk cId="0" sldId="272"/>
        </pc:sldMkLst>
        <pc:spChg chg="mod">
          <ac:chgData name="Greg Scott" userId="c650d04ab2c8d8e3" providerId="LiveId" clId="{1C3A9016-56BB-4A5F-9C83-B7E303B77BF9}" dt="2023-10-12T11:42:44.879" v="2" actId="14100"/>
          <ac:spMkLst>
            <pc:docMk/>
            <pc:sldMk cId="0" sldId="272"/>
            <ac:spMk id="18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E399E1-0C3B-5950-5F70-05910855E642}"/>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D97B81-E06C-E681-A850-566F19C38F1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B2E67D1-8B2B-49D6-9921-8CCFEAA9B743}" type="datetimeFigureOut">
              <a:rPr lang="en-US" smtClean="0"/>
              <a:t>12/24/2023</a:t>
            </a:fld>
            <a:endParaRPr lang="en-US"/>
          </a:p>
        </p:txBody>
      </p:sp>
      <p:sp>
        <p:nvSpPr>
          <p:cNvPr id="4" name="Footer Placeholder 3">
            <a:extLst>
              <a:ext uri="{FF2B5EF4-FFF2-40B4-BE49-F238E27FC236}">
                <a16:creationId xmlns:a16="http://schemas.microsoft.com/office/drawing/2014/main" id="{7C2A9D66-99CD-B8A8-D1F5-1F7BFD6996B4}"/>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a:t>www.glscott.org</a:t>
            </a:r>
          </a:p>
        </p:txBody>
      </p:sp>
      <p:sp>
        <p:nvSpPr>
          <p:cNvPr id="5" name="Slide Number Placeholder 4">
            <a:extLst>
              <a:ext uri="{FF2B5EF4-FFF2-40B4-BE49-F238E27FC236}">
                <a16:creationId xmlns:a16="http://schemas.microsoft.com/office/drawing/2014/main" id="{3C4FDAFB-9637-BB7B-BE4E-F8F064245F9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0FCA8C7-7FAC-48D5-9FE3-9F4B16CE7D50}" type="slidenum">
              <a:rPr lang="en-US" smtClean="0"/>
              <a:t>‹#›</a:t>
            </a:fld>
            <a:endParaRPr lang="en-US"/>
          </a:p>
        </p:txBody>
      </p:sp>
    </p:spTree>
    <p:extLst>
      <p:ext uri="{BB962C8B-B14F-4D97-AF65-F5344CB8AC3E}">
        <p14:creationId xmlns:p14="http://schemas.microsoft.com/office/powerpoint/2010/main" val="249600812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bd840e89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bd840e89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8563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67" name="Google Shape;167;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77" name="Google Shape;177;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82" name="Google Shape;8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58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ccc591e957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ccc591e957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363636"/>
                </a:solidFill>
                <a:latin typeface="Roboto"/>
                <a:ea typeface="Roboto"/>
                <a:cs typeface="Roboto"/>
                <a:sym typeface="Roboto"/>
              </a:rPr>
              <a:t>700k</a:t>
            </a:r>
            <a:endParaRPr sz="1200">
              <a:solidFill>
                <a:srgbClr val="36363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363636"/>
                </a:solidFill>
                <a:latin typeface="Roboto"/>
                <a:ea typeface="Roboto"/>
                <a:cs typeface="Roboto"/>
                <a:sym typeface="Roboto"/>
              </a:rPr>
              <a:t>800k</a:t>
            </a:r>
            <a:endParaRPr sz="1200">
              <a:solidFill>
                <a:srgbClr val="36363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363636"/>
                </a:solidFill>
                <a:latin typeface="Roboto"/>
                <a:ea typeface="Roboto"/>
                <a:cs typeface="Roboto"/>
                <a:sym typeface="Roboto"/>
              </a:rPr>
              <a:t>900k</a:t>
            </a:r>
            <a:endParaRPr sz="1200">
              <a:solidFill>
                <a:srgbClr val="36363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363636"/>
                </a:solidFill>
                <a:latin typeface="Roboto"/>
                <a:ea typeface="Roboto"/>
                <a:cs typeface="Roboto"/>
                <a:sym typeface="Roboto"/>
              </a:rPr>
              <a:t>1 million</a:t>
            </a:r>
            <a:endParaRPr sz="1200">
              <a:solidFill>
                <a:srgbClr val="363636"/>
              </a:solidFill>
              <a:latin typeface="Roboto"/>
              <a:ea typeface="Roboto"/>
              <a:cs typeface="Roboto"/>
              <a:sym typeface="Roboto"/>
            </a:endParaRPr>
          </a:p>
          <a:p>
            <a:pPr marL="0" lvl="0" indent="0" algn="l" rtl="0">
              <a:spcBef>
                <a:spcPts val="0"/>
              </a:spcBef>
              <a:spcAft>
                <a:spcPts val="0"/>
              </a:spcAft>
              <a:buNone/>
            </a:pPr>
            <a:r>
              <a:rPr lang="en" sz="1200">
                <a:solidFill>
                  <a:srgbClr val="363636"/>
                </a:solidFill>
                <a:latin typeface="Roboto"/>
                <a:ea typeface="Roboto"/>
                <a:cs typeface="Roboto"/>
                <a:sym typeface="Roboto"/>
              </a:rPr>
              <a:t>1.1 million</a:t>
            </a:r>
            <a:endParaRPr sz="1200">
              <a:solidFill>
                <a:srgbClr val="363636"/>
              </a:solidFill>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cbd840e8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cbd840e8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a6fe61510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a6fe61510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363636"/>
                </a:solidFill>
                <a:latin typeface="Roboto"/>
                <a:ea typeface="Roboto"/>
                <a:cs typeface="Roboto"/>
                <a:sym typeface="Roboto"/>
              </a:rPr>
              <a:t>700k</a:t>
            </a:r>
            <a:endParaRPr sz="1200">
              <a:solidFill>
                <a:srgbClr val="36363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363636"/>
                </a:solidFill>
                <a:latin typeface="Roboto"/>
                <a:ea typeface="Roboto"/>
                <a:cs typeface="Roboto"/>
                <a:sym typeface="Roboto"/>
              </a:rPr>
              <a:t>800k</a:t>
            </a:r>
            <a:endParaRPr sz="1200">
              <a:solidFill>
                <a:srgbClr val="36363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363636"/>
                </a:solidFill>
                <a:latin typeface="Roboto"/>
                <a:ea typeface="Roboto"/>
                <a:cs typeface="Roboto"/>
                <a:sym typeface="Roboto"/>
              </a:rPr>
              <a:t>900k</a:t>
            </a:r>
            <a:endParaRPr sz="1200">
              <a:solidFill>
                <a:srgbClr val="36363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363636"/>
                </a:solidFill>
                <a:latin typeface="Roboto"/>
                <a:ea typeface="Roboto"/>
                <a:cs typeface="Roboto"/>
                <a:sym typeface="Roboto"/>
              </a:rPr>
              <a:t>1 million</a:t>
            </a:r>
            <a:endParaRPr sz="1200">
              <a:solidFill>
                <a:srgbClr val="363636"/>
              </a:solidFill>
              <a:latin typeface="Roboto"/>
              <a:ea typeface="Roboto"/>
              <a:cs typeface="Roboto"/>
              <a:sym typeface="Roboto"/>
            </a:endParaRPr>
          </a:p>
          <a:p>
            <a:pPr marL="0" lvl="0" indent="0" algn="l" rtl="0">
              <a:spcBef>
                <a:spcPts val="0"/>
              </a:spcBef>
              <a:spcAft>
                <a:spcPts val="0"/>
              </a:spcAft>
              <a:buNone/>
            </a:pPr>
            <a:r>
              <a:rPr lang="en" sz="1200">
                <a:solidFill>
                  <a:srgbClr val="363636"/>
                </a:solidFill>
                <a:latin typeface="Roboto"/>
                <a:ea typeface="Roboto"/>
                <a:cs typeface="Roboto"/>
                <a:sym typeface="Roboto"/>
              </a:rPr>
              <a:t>1.1 million</a:t>
            </a:r>
            <a:endParaRPr sz="1200">
              <a:solidFill>
                <a:srgbClr val="363636"/>
              </a:solidFill>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a6fe61510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ca6fe61510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ca6fe61510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ca6fe61510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ca6fe61510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ca6fe61510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a6fe61510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a6fe61510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89" name="Google Shape;89;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ca6fe61510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ca6fe61510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ca6fe61510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ca6fe61510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ca6fe61510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ca6fe61510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ca6fe61510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ca6fe61510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a6fe61510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ca6fe61510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ca6fe61510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ca6fe61510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ccc591e9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ccc591e9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ccc591e95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ccc591e95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cc591e95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ccc591e95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ccc591e95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ccc591e95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98" name="Google Shape;98;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ccc591e957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ccc591e957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ccc591e957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ccc591e957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ccc591e957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ccc591e957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cc591e957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ccc591e957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ccc591e957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ccc591e957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ccc591e957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ccc591e957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ccc591e957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ccc591e957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ccc591e957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ccc591e957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cc591e957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cc591e957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ccc591e957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ccc591e957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08" name="Google Shape;108;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ccc591e957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ccc591e957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ccc591e957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ccc591e957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ccc591e957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ccc591e957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ccc591e957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ccc591e957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ca6fe61510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ca6fe61510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ccc591e957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ccc591e957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ccc591e957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ccc591e957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18" name="Google Shape;118;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28" name="Google Shape;128;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38" name="Google Shape;13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48" name="Google Shape;148;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58" name="Google Shape;158;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4400" y="2655751"/>
            <a:ext cx="103632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63374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914400" y="2619123"/>
            <a:ext cx="103632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13" name="Google Shape;13;p3"/>
          <p:cNvSpPr txBox="1">
            <a:spLocks noGrp="1"/>
          </p:cNvSpPr>
          <p:nvPr>
            <p:ph type="subTitle" idx="1"/>
          </p:nvPr>
        </p:nvSpPr>
        <p:spPr>
          <a:xfrm>
            <a:off x="914400" y="4193137"/>
            <a:ext cx="10363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 name="Google Shape;14;p3"/>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9381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2267900" y="1866400"/>
            <a:ext cx="7656400" cy="1093200"/>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Char char="✘"/>
              <a:defRPr sz="4000"/>
            </a:lvl1pPr>
            <a:lvl2pPr marL="1219170" lvl="1" indent="-558786" algn="ctr" rtl="0">
              <a:spcBef>
                <a:spcPts val="0"/>
              </a:spcBef>
              <a:spcAft>
                <a:spcPts val="0"/>
              </a:spcAft>
              <a:buSzPts val="3000"/>
              <a:buChar char="○"/>
              <a:defRPr sz="4000"/>
            </a:lvl2pPr>
            <a:lvl3pPr marL="1828754" lvl="2" indent="-558786" algn="ctr" rtl="0">
              <a:spcBef>
                <a:spcPts val="0"/>
              </a:spcBef>
              <a:spcAft>
                <a:spcPts val="0"/>
              </a:spcAft>
              <a:buSzPts val="3000"/>
              <a:buChar char="■"/>
              <a:defRPr sz="4000"/>
            </a:lvl3pPr>
            <a:lvl4pPr marL="2438339" lvl="3" indent="-558786" algn="ctr" rtl="0">
              <a:spcBef>
                <a:spcPts val="0"/>
              </a:spcBef>
              <a:spcAft>
                <a:spcPts val="0"/>
              </a:spcAft>
              <a:buSzPts val="3000"/>
              <a:buChar char="●"/>
              <a:defRPr sz="4000"/>
            </a:lvl4pPr>
            <a:lvl5pPr marL="3047924" lvl="4" indent="-558786" algn="ctr" rtl="0">
              <a:spcBef>
                <a:spcPts val="0"/>
              </a:spcBef>
              <a:spcAft>
                <a:spcPts val="0"/>
              </a:spcAft>
              <a:buSzPts val="3000"/>
              <a:buChar char="○"/>
              <a:defRPr sz="4000"/>
            </a:lvl5pPr>
            <a:lvl6pPr marL="3657509" lvl="5" indent="-558786" algn="ctr" rtl="0">
              <a:spcBef>
                <a:spcPts val="0"/>
              </a:spcBef>
              <a:spcAft>
                <a:spcPts val="0"/>
              </a:spcAft>
              <a:buSzPts val="3000"/>
              <a:buChar char="■"/>
              <a:defRPr sz="4000"/>
            </a:lvl6pPr>
            <a:lvl7pPr marL="4267093" lvl="6" indent="-558786" algn="ctr" rtl="0">
              <a:spcBef>
                <a:spcPts val="0"/>
              </a:spcBef>
              <a:spcAft>
                <a:spcPts val="0"/>
              </a:spcAft>
              <a:buSzPts val="3000"/>
              <a:buChar char="●"/>
              <a:defRPr sz="4000"/>
            </a:lvl7pPr>
            <a:lvl8pPr marL="4876678" lvl="7" indent="-558786" algn="ctr" rtl="0">
              <a:spcBef>
                <a:spcPts val="0"/>
              </a:spcBef>
              <a:spcAft>
                <a:spcPts val="0"/>
              </a:spcAft>
              <a:buSzPts val="3000"/>
              <a:buChar char="○"/>
              <a:defRPr sz="4000"/>
            </a:lvl8pPr>
            <a:lvl9pPr marL="5486263" lvl="8" indent="-558786" algn="ctr">
              <a:spcBef>
                <a:spcPts val="0"/>
              </a:spcBef>
              <a:spcAft>
                <a:spcPts val="0"/>
              </a:spcAft>
              <a:buSzPts val="3000"/>
              <a:buChar char="■"/>
              <a:defRPr sz="4000"/>
            </a:lvl9pPr>
          </a:lstStyle>
          <a:p>
            <a:endParaRPr/>
          </a:p>
        </p:txBody>
      </p:sp>
      <p:sp>
        <p:nvSpPr>
          <p:cNvPr id="17" name="Google Shape;17;p4"/>
          <p:cNvSpPr txBox="1"/>
          <p:nvPr/>
        </p:nvSpPr>
        <p:spPr>
          <a:xfrm>
            <a:off x="4791200" y="1143425"/>
            <a:ext cx="2609600" cy="8716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2800">
                <a:solidFill>
                  <a:srgbClr val="FFFFFF"/>
                </a:solidFill>
                <a:latin typeface="Walter Turncoat"/>
                <a:ea typeface="Walter Turncoat"/>
                <a:cs typeface="Walter Turncoat"/>
                <a:sym typeface="Walter Turncoat"/>
              </a:rPr>
              <a:t>“</a:t>
            </a:r>
            <a:endParaRPr sz="12800">
              <a:solidFill>
                <a:srgbClr val="FFFFFF"/>
              </a:solidFill>
              <a:latin typeface="Walter Turncoat"/>
              <a:ea typeface="Walter Turncoat"/>
              <a:cs typeface="Walter Turncoat"/>
              <a:sym typeface="Walter Turncoat"/>
            </a:endParaRPr>
          </a:p>
        </p:txBody>
      </p:sp>
      <p:sp>
        <p:nvSpPr>
          <p:cNvPr id="18" name="Google Shape;18;p4"/>
          <p:cNvSpPr/>
          <p:nvPr/>
        </p:nvSpPr>
        <p:spPr>
          <a:xfrm>
            <a:off x="5504200" y="734200"/>
            <a:ext cx="1183615" cy="113221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 name="Google Shape;19;p4"/>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6184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6" name="Google Shape;26;p6"/>
          <p:cNvSpPr txBox="1">
            <a:spLocks noGrp="1"/>
          </p:cNvSpPr>
          <p:nvPr>
            <p:ph type="body" idx="1"/>
          </p:nvPr>
        </p:nvSpPr>
        <p:spPr>
          <a:xfrm>
            <a:off x="609600" y="2010567"/>
            <a:ext cx="5326000" cy="4557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27" name="Google Shape;27;p6"/>
          <p:cNvSpPr txBox="1">
            <a:spLocks noGrp="1"/>
          </p:cNvSpPr>
          <p:nvPr>
            <p:ph type="body" idx="2"/>
          </p:nvPr>
        </p:nvSpPr>
        <p:spPr>
          <a:xfrm>
            <a:off x="6256367" y="2010567"/>
            <a:ext cx="5326000" cy="4557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28" name="Google Shape;28;p6"/>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9540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1" name="Google Shape;31;p7"/>
          <p:cNvSpPr txBox="1">
            <a:spLocks noGrp="1"/>
          </p:cNvSpPr>
          <p:nvPr>
            <p:ph type="body" idx="1"/>
          </p:nvPr>
        </p:nvSpPr>
        <p:spPr>
          <a:xfrm>
            <a:off x="609600" y="2010567"/>
            <a:ext cx="3509200" cy="4557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2" name="Google Shape;32;p7"/>
          <p:cNvSpPr txBox="1">
            <a:spLocks noGrp="1"/>
          </p:cNvSpPr>
          <p:nvPr>
            <p:ph type="body" idx="2"/>
          </p:nvPr>
        </p:nvSpPr>
        <p:spPr>
          <a:xfrm>
            <a:off x="4298619" y="2010567"/>
            <a:ext cx="3509200" cy="4557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3" name="Google Shape;33;p7"/>
          <p:cNvSpPr txBox="1">
            <a:spLocks noGrp="1"/>
          </p:cNvSpPr>
          <p:nvPr>
            <p:ph type="body" idx="3"/>
          </p:nvPr>
        </p:nvSpPr>
        <p:spPr>
          <a:xfrm>
            <a:off x="7987636" y="2010567"/>
            <a:ext cx="3509200" cy="4557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4" name="Google Shape;34;p7"/>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5000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7" name="Google Shape;37;p8"/>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5805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9"/>
          <p:cNvSpPr txBox="1">
            <a:spLocks noGrp="1"/>
          </p:cNvSpPr>
          <p:nvPr>
            <p:ph type="body" idx="1"/>
          </p:nvPr>
        </p:nvSpPr>
        <p:spPr>
          <a:xfrm>
            <a:off x="609600" y="5875079"/>
            <a:ext cx="109728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800"/>
              <a:buNone/>
              <a:defRPr sz="2400"/>
            </a:lvl1pPr>
          </a:lstStyle>
          <a:p>
            <a:endParaRPr/>
          </a:p>
        </p:txBody>
      </p:sp>
      <p:sp>
        <p:nvSpPr>
          <p:cNvPr id="40" name="Google Shape;40;p9"/>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4944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10"/>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4105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47"/>
        <p:cNvGrpSpPr/>
        <p:nvPr/>
      </p:nvGrpSpPr>
      <p:grpSpPr>
        <a:xfrm>
          <a:off x="0" y="0"/>
          <a:ext cx="0" cy="0"/>
          <a:chOff x="0" y="0"/>
          <a:chExt cx="0" cy="0"/>
        </a:xfrm>
      </p:grpSpPr>
      <p:sp>
        <p:nvSpPr>
          <p:cNvPr id="48" name="Google Shape;48;p1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 name="Google Shape;49;p1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80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0" name="Google Shape;50;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6086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1"/>
        </a:solidFill>
        <a:effectLst/>
      </p:bgPr>
    </p:bg>
    <p:spTree>
      <p:nvGrpSpPr>
        <p:cNvPr id="1" name="Shape 51"/>
        <p:cNvGrpSpPr/>
        <p:nvPr/>
      </p:nvGrpSpPr>
      <p:grpSpPr>
        <a:xfrm>
          <a:off x="0" y="0"/>
          <a:ext cx="0" cy="0"/>
          <a:chOff x="0" y="0"/>
          <a:chExt cx="0" cy="0"/>
        </a:xfrm>
      </p:grpSpPr>
      <p:sp>
        <p:nvSpPr>
          <p:cNvPr id="52" name="Google Shape;52;p13"/>
          <p:cNvSpPr/>
          <p:nvPr/>
        </p:nvSpPr>
        <p:spPr>
          <a:xfrm>
            <a:off x="0" y="0"/>
            <a:ext cx="12214000" cy="6858000"/>
          </a:xfrm>
          <a:prstGeom prst="frame">
            <a:avLst>
              <a:gd name="adj1" fmla="val 2412"/>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3" name="Google Shape;53;p13"/>
          <p:cNvSpPr txBox="1">
            <a:spLocks noGrp="1"/>
          </p:cNvSpPr>
          <p:nvPr>
            <p:ph type="sldNum" idx="12"/>
          </p:nvPr>
        </p:nvSpPr>
        <p:spPr>
          <a:xfrm>
            <a:off x="5730200" y="6231535"/>
            <a:ext cx="731600" cy="524800"/>
          </a:xfrm>
          <a:prstGeom prst="rect">
            <a:avLst/>
          </a:prstGeom>
        </p:spPr>
        <p:txBody>
          <a:bodyPr spcFirstLastPara="1" wrap="square" lIns="91425" tIns="91425" rIns="91425" bIns="91425" anchor="t"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9277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4400" y="2655751"/>
            <a:ext cx="103632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2405046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914400" y="2619123"/>
            <a:ext cx="103632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13" name="Google Shape;13;p3"/>
          <p:cNvSpPr txBox="1">
            <a:spLocks noGrp="1"/>
          </p:cNvSpPr>
          <p:nvPr>
            <p:ph type="subTitle" idx="1"/>
          </p:nvPr>
        </p:nvSpPr>
        <p:spPr>
          <a:xfrm>
            <a:off x="914400" y="4193137"/>
            <a:ext cx="10363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 name="Google Shape;14;p3"/>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8815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2267900" y="1866400"/>
            <a:ext cx="7656400" cy="1093200"/>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Char char="✘"/>
              <a:defRPr sz="4000"/>
            </a:lvl1pPr>
            <a:lvl2pPr marL="1219170" lvl="1" indent="-558786" algn="ctr" rtl="0">
              <a:spcBef>
                <a:spcPts val="0"/>
              </a:spcBef>
              <a:spcAft>
                <a:spcPts val="0"/>
              </a:spcAft>
              <a:buSzPts val="3000"/>
              <a:buChar char="○"/>
              <a:defRPr sz="4000"/>
            </a:lvl2pPr>
            <a:lvl3pPr marL="1828754" lvl="2" indent="-558786" algn="ctr" rtl="0">
              <a:spcBef>
                <a:spcPts val="0"/>
              </a:spcBef>
              <a:spcAft>
                <a:spcPts val="0"/>
              </a:spcAft>
              <a:buSzPts val="3000"/>
              <a:buChar char="■"/>
              <a:defRPr sz="4000"/>
            </a:lvl3pPr>
            <a:lvl4pPr marL="2438339" lvl="3" indent="-558786" algn="ctr" rtl="0">
              <a:spcBef>
                <a:spcPts val="0"/>
              </a:spcBef>
              <a:spcAft>
                <a:spcPts val="0"/>
              </a:spcAft>
              <a:buSzPts val="3000"/>
              <a:buChar char="●"/>
              <a:defRPr sz="4000"/>
            </a:lvl4pPr>
            <a:lvl5pPr marL="3047924" lvl="4" indent="-558786" algn="ctr" rtl="0">
              <a:spcBef>
                <a:spcPts val="0"/>
              </a:spcBef>
              <a:spcAft>
                <a:spcPts val="0"/>
              </a:spcAft>
              <a:buSzPts val="3000"/>
              <a:buChar char="○"/>
              <a:defRPr sz="4000"/>
            </a:lvl5pPr>
            <a:lvl6pPr marL="3657509" lvl="5" indent="-558786" algn="ctr" rtl="0">
              <a:spcBef>
                <a:spcPts val="0"/>
              </a:spcBef>
              <a:spcAft>
                <a:spcPts val="0"/>
              </a:spcAft>
              <a:buSzPts val="3000"/>
              <a:buChar char="■"/>
              <a:defRPr sz="4000"/>
            </a:lvl6pPr>
            <a:lvl7pPr marL="4267093" lvl="6" indent="-558786" algn="ctr" rtl="0">
              <a:spcBef>
                <a:spcPts val="0"/>
              </a:spcBef>
              <a:spcAft>
                <a:spcPts val="0"/>
              </a:spcAft>
              <a:buSzPts val="3000"/>
              <a:buChar char="●"/>
              <a:defRPr sz="4000"/>
            </a:lvl7pPr>
            <a:lvl8pPr marL="4876678" lvl="7" indent="-558786" algn="ctr" rtl="0">
              <a:spcBef>
                <a:spcPts val="0"/>
              </a:spcBef>
              <a:spcAft>
                <a:spcPts val="0"/>
              </a:spcAft>
              <a:buSzPts val="3000"/>
              <a:buChar char="○"/>
              <a:defRPr sz="4000"/>
            </a:lvl8pPr>
            <a:lvl9pPr marL="5486263" lvl="8" indent="-558786" algn="ctr">
              <a:spcBef>
                <a:spcPts val="0"/>
              </a:spcBef>
              <a:spcAft>
                <a:spcPts val="0"/>
              </a:spcAft>
              <a:buSzPts val="3000"/>
              <a:buChar char="■"/>
              <a:defRPr sz="4000"/>
            </a:lvl9pPr>
          </a:lstStyle>
          <a:p>
            <a:endParaRPr/>
          </a:p>
        </p:txBody>
      </p:sp>
      <p:sp>
        <p:nvSpPr>
          <p:cNvPr id="17" name="Google Shape;17;p4"/>
          <p:cNvSpPr txBox="1"/>
          <p:nvPr/>
        </p:nvSpPr>
        <p:spPr>
          <a:xfrm>
            <a:off x="4791200" y="1143425"/>
            <a:ext cx="2609600" cy="8716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2800">
                <a:solidFill>
                  <a:srgbClr val="FFFFFF"/>
                </a:solidFill>
                <a:latin typeface="Walter Turncoat"/>
                <a:ea typeface="Walter Turncoat"/>
                <a:cs typeface="Walter Turncoat"/>
                <a:sym typeface="Walter Turncoat"/>
              </a:rPr>
              <a:t>“</a:t>
            </a:r>
            <a:endParaRPr sz="12800">
              <a:solidFill>
                <a:srgbClr val="FFFFFF"/>
              </a:solidFill>
              <a:latin typeface="Walter Turncoat"/>
              <a:ea typeface="Walter Turncoat"/>
              <a:cs typeface="Walter Turncoat"/>
              <a:sym typeface="Walter Turncoat"/>
            </a:endParaRPr>
          </a:p>
        </p:txBody>
      </p:sp>
      <p:sp>
        <p:nvSpPr>
          <p:cNvPr id="18" name="Google Shape;18;p4"/>
          <p:cNvSpPr/>
          <p:nvPr/>
        </p:nvSpPr>
        <p:spPr>
          <a:xfrm>
            <a:off x="5504200" y="734200"/>
            <a:ext cx="1183615" cy="113221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 name="Google Shape;19;p4"/>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0837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2" name="Google Shape;22;p5"/>
          <p:cNvSpPr txBox="1">
            <a:spLocks noGrp="1"/>
          </p:cNvSpPr>
          <p:nvPr>
            <p:ph type="body" idx="1"/>
          </p:nvPr>
        </p:nvSpPr>
        <p:spPr>
          <a:xfrm>
            <a:off x="609600" y="2084533"/>
            <a:ext cx="10972800" cy="3337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a:lvl4pPr>
            <a:lvl5pPr marL="3047924" lvl="4" indent="-474121">
              <a:spcBef>
                <a:spcPts val="0"/>
              </a:spcBef>
              <a:spcAft>
                <a:spcPts val="0"/>
              </a:spcAft>
              <a:buSzPts val="2000"/>
              <a:buChar char="○"/>
              <a:defRPr/>
            </a:lvl5pPr>
            <a:lvl6pPr marL="3657509" lvl="5" indent="-474121">
              <a:spcBef>
                <a:spcPts val="0"/>
              </a:spcBef>
              <a:spcAft>
                <a:spcPts val="0"/>
              </a:spcAft>
              <a:buSzPts val="2000"/>
              <a:buChar char="■"/>
              <a:defRPr/>
            </a:lvl6pPr>
            <a:lvl7pPr marL="4267093" lvl="6" indent="-474121">
              <a:spcBef>
                <a:spcPts val="0"/>
              </a:spcBef>
              <a:spcAft>
                <a:spcPts val="0"/>
              </a:spcAft>
              <a:buSzPts val="2000"/>
              <a:buChar char="●"/>
              <a:defRPr/>
            </a:lvl7pPr>
            <a:lvl8pPr marL="4876678" lvl="7" indent="-474121">
              <a:spcBef>
                <a:spcPts val="0"/>
              </a:spcBef>
              <a:spcAft>
                <a:spcPts val="0"/>
              </a:spcAft>
              <a:buSzPts val="2000"/>
              <a:buChar char="○"/>
              <a:defRPr/>
            </a:lvl8pPr>
            <a:lvl9pPr marL="5486263" lvl="8" indent="-474121">
              <a:spcBef>
                <a:spcPts val="0"/>
              </a:spcBef>
              <a:spcAft>
                <a:spcPts val="0"/>
              </a:spcAft>
              <a:buSzPts val="2000"/>
              <a:buChar char="■"/>
              <a:defRPr/>
            </a:lvl9pPr>
          </a:lstStyle>
          <a:p>
            <a:endParaRPr/>
          </a:p>
        </p:txBody>
      </p:sp>
      <p:sp>
        <p:nvSpPr>
          <p:cNvPr id="23" name="Google Shape;23;p5"/>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579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6" name="Google Shape;26;p6"/>
          <p:cNvSpPr txBox="1">
            <a:spLocks noGrp="1"/>
          </p:cNvSpPr>
          <p:nvPr>
            <p:ph type="body" idx="1"/>
          </p:nvPr>
        </p:nvSpPr>
        <p:spPr>
          <a:xfrm>
            <a:off x="609600" y="2010567"/>
            <a:ext cx="5326000" cy="4557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27" name="Google Shape;27;p6"/>
          <p:cNvSpPr txBox="1">
            <a:spLocks noGrp="1"/>
          </p:cNvSpPr>
          <p:nvPr>
            <p:ph type="body" idx="2"/>
          </p:nvPr>
        </p:nvSpPr>
        <p:spPr>
          <a:xfrm>
            <a:off x="6256367" y="2010567"/>
            <a:ext cx="5326000" cy="4557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28" name="Google Shape;28;p6"/>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4740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1" name="Google Shape;31;p7"/>
          <p:cNvSpPr txBox="1">
            <a:spLocks noGrp="1"/>
          </p:cNvSpPr>
          <p:nvPr>
            <p:ph type="body" idx="1"/>
          </p:nvPr>
        </p:nvSpPr>
        <p:spPr>
          <a:xfrm>
            <a:off x="609600" y="2010567"/>
            <a:ext cx="3509200" cy="4557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2" name="Google Shape;32;p7"/>
          <p:cNvSpPr txBox="1">
            <a:spLocks noGrp="1"/>
          </p:cNvSpPr>
          <p:nvPr>
            <p:ph type="body" idx="2"/>
          </p:nvPr>
        </p:nvSpPr>
        <p:spPr>
          <a:xfrm>
            <a:off x="4298619" y="2010567"/>
            <a:ext cx="3509200" cy="4557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3" name="Google Shape;33;p7"/>
          <p:cNvSpPr txBox="1">
            <a:spLocks noGrp="1"/>
          </p:cNvSpPr>
          <p:nvPr>
            <p:ph type="body" idx="3"/>
          </p:nvPr>
        </p:nvSpPr>
        <p:spPr>
          <a:xfrm>
            <a:off x="7987636" y="2010567"/>
            <a:ext cx="3509200" cy="4557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4" name="Google Shape;34;p7"/>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1330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033" y="1290633"/>
            <a:ext cx="12208000" cy="1143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7" name="Google Shape;37;p8"/>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6612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9"/>
          <p:cNvSpPr txBox="1">
            <a:spLocks noGrp="1"/>
          </p:cNvSpPr>
          <p:nvPr>
            <p:ph type="body" idx="1"/>
          </p:nvPr>
        </p:nvSpPr>
        <p:spPr>
          <a:xfrm>
            <a:off x="609600" y="5875079"/>
            <a:ext cx="109728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800"/>
              <a:buNone/>
              <a:defRPr sz="2400"/>
            </a:lvl1pPr>
          </a:lstStyle>
          <a:p>
            <a:endParaRPr/>
          </a:p>
        </p:txBody>
      </p:sp>
      <p:sp>
        <p:nvSpPr>
          <p:cNvPr id="40" name="Google Shape;40;p9"/>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07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10"/>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11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43"/>
        <p:cNvGrpSpPr/>
        <p:nvPr/>
      </p:nvGrpSpPr>
      <p:grpSpPr>
        <a:xfrm>
          <a:off x="0" y="0"/>
          <a:ext cx="0" cy="0"/>
          <a:chOff x="0" y="0"/>
          <a:chExt cx="0" cy="0"/>
        </a:xfrm>
      </p:grpSpPr>
      <p:sp>
        <p:nvSpPr>
          <p:cNvPr id="44" name="Google Shape;44;p11"/>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5" name="Google Shape;45;p11"/>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80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6" name="Google Shape;46;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0754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47"/>
        <p:cNvGrpSpPr/>
        <p:nvPr/>
      </p:nvGrpSpPr>
      <p:grpSpPr>
        <a:xfrm>
          <a:off x="0" y="0"/>
          <a:ext cx="0" cy="0"/>
          <a:chOff x="0" y="0"/>
          <a:chExt cx="0" cy="0"/>
        </a:xfrm>
      </p:grpSpPr>
      <p:sp>
        <p:nvSpPr>
          <p:cNvPr id="48" name="Google Shape;48;p1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 name="Google Shape;49;p1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80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0" name="Google Shape;50;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0053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1"/>
        </a:solidFill>
        <a:effectLst/>
      </p:bgPr>
    </p:bg>
    <p:spTree>
      <p:nvGrpSpPr>
        <p:cNvPr id="1" name="Shape 51"/>
        <p:cNvGrpSpPr/>
        <p:nvPr/>
      </p:nvGrpSpPr>
      <p:grpSpPr>
        <a:xfrm>
          <a:off x="0" y="0"/>
          <a:ext cx="0" cy="0"/>
          <a:chOff x="0" y="0"/>
          <a:chExt cx="0" cy="0"/>
        </a:xfrm>
      </p:grpSpPr>
      <p:sp>
        <p:nvSpPr>
          <p:cNvPr id="52" name="Google Shape;52;p13"/>
          <p:cNvSpPr/>
          <p:nvPr/>
        </p:nvSpPr>
        <p:spPr>
          <a:xfrm>
            <a:off x="0" y="0"/>
            <a:ext cx="12214000" cy="6858000"/>
          </a:xfrm>
          <a:prstGeom prst="frame">
            <a:avLst>
              <a:gd name="adj1" fmla="val 2412"/>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3" name="Google Shape;53;p13"/>
          <p:cNvSpPr txBox="1">
            <a:spLocks noGrp="1"/>
          </p:cNvSpPr>
          <p:nvPr>
            <p:ph type="sldNum" idx="12"/>
          </p:nvPr>
        </p:nvSpPr>
        <p:spPr>
          <a:xfrm>
            <a:off x="5730200" y="6231535"/>
            <a:ext cx="731600" cy="524800"/>
          </a:xfrm>
          <a:prstGeom prst="rect">
            <a:avLst/>
          </a:prstGeom>
        </p:spPr>
        <p:txBody>
          <a:bodyPr spcFirstLastPara="1" wrap="square" lIns="91425" tIns="91425" rIns="91425" bIns="91425" anchor="t"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030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033" y="1290633"/>
            <a:ext cx="12208000" cy="1143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1pPr>
            <a:lvl2pPr lvl="1"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2pPr>
            <a:lvl3pPr lvl="2"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3pPr>
            <a:lvl4pPr lvl="3"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4pPr>
            <a:lvl5pPr lvl="4"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5pPr>
            <a:lvl6pPr lvl="5"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6pPr>
            <a:lvl7pPr lvl="6"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7pPr>
            <a:lvl8pPr lvl="7"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8pPr>
            <a:lvl9pPr lvl="8"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9pPr>
          </a:lstStyle>
          <a:p>
            <a:endParaRPr/>
          </a:p>
        </p:txBody>
      </p:sp>
      <p:sp>
        <p:nvSpPr>
          <p:cNvPr id="7" name="Google Shape;7;p1"/>
          <p:cNvSpPr txBox="1">
            <a:spLocks noGrp="1"/>
          </p:cNvSpPr>
          <p:nvPr>
            <p:ph type="body" idx="1"/>
          </p:nvPr>
        </p:nvSpPr>
        <p:spPr>
          <a:xfrm>
            <a:off x="609600" y="2084533"/>
            <a:ext cx="10972800" cy="33376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lt1"/>
              </a:buClr>
              <a:buSzPts val="2000"/>
              <a:buFont typeface="Sniglet"/>
              <a:buChar char="✘"/>
              <a:defRPr sz="2000">
                <a:solidFill>
                  <a:schemeClr val="lt1"/>
                </a:solidFill>
                <a:latin typeface="Sniglet"/>
                <a:ea typeface="Sniglet"/>
                <a:cs typeface="Sniglet"/>
                <a:sym typeface="Sniglet"/>
              </a:defRPr>
            </a:lvl1pPr>
            <a:lvl2pPr marL="914400" lvl="1"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2pPr>
            <a:lvl3pPr marL="1371600" lvl="2"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3pPr>
            <a:lvl4pPr marL="1828800" lvl="3"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4pPr>
            <a:lvl5pPr marL="2286000" lvl="4"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5pPr>
            <a:lvl6pPr marL="2743200" lvl="5"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6pPr>
            <a:lvl7pPr marL="3200400" lvl="6"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7pPr>
            <a:lvl8pPr marL="3657600" lvl="7"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8pPr>
            <a:lvl9pPr marL="4114800" lvl="8"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5730200" y="6443967"/>
            <a:ext cx="731600" cy="414000"/>
          </a:xfrm>
          <a:prstGeom prst="rect">
            <a:avLst/>
          </a:prstGeom>
          <a:noFill/>
          <a:ln>
            <a:noFill/>
          </a:ln>
        </p:spPr>
        <p:txBody>
          <a:bodyPr spcFirstLastPara="1" wrap="square" lIns="91425" tIns="91425" rIns="91425" bIns="91425" anchor="t" anchorCtr="0">
            <a:noAutofit/>
          </a:bodyPr>
          <a:lstStyle>
            <a:lvl1pPr lvl="0" algn="ctr">
              <a:buNone/>
              <a:defRPr sz="1333">
                <a:solidFill>
                  <a:schemeClr val="lt1"/>
                </a:solidFill>
                <a:latin typeface="Sniglet"/>
                <a:ea typeface="Sniglet"/>
                <a:cs typeface="Sniglet"/>
                <a:sym typeface="Sniglet"/>
              </a:defRPr>
            </a:lvl1pPr>
            <a:lvl2pPr lvl="1" algn="ctr">
              <a:buNone/>
              <a:defRPr sz="1333">
                <a:solidFill>
                  <a:schemeClr val="lt1"/>
                </a:solidFill>
                <a:latin typeface="Sniglet"/>
                <a:ea typeface="Sniglet"/>
                <a:cs typeface="Sniglet"/>
                <a:sym typeface="Sniglet"/>
              </a:defRPr>
            </a:lvl2pPr>
            <a:lvl3pPr lvl="2" algn="ctr">
              <a:buNone/>
              <a:defRPr sz="1333">
                <a:solidFill>
                  <a:schemeClr val="lt1"/>
                </a:solidFill>
                <a:latin typeface="Sniglet"/>
                <a:ea typeface="Sniglet"/>
                <a:cs typeface="Sniglet"/>
                <a:sym typeface="Sniglet"/>
              </a:defRPr>
            </a:lvl3pPr>
            <a:lvl4pPr lvl="3" algn="ctr">
              <a:buNone/>
              <a:defRPr sz="1333">
                <a:solidFill>
                  <a:schemeClr val="lt1"/>
                </a:solidFill>
                <a:latin typeface="Sniglet"/>
                <a:ea typeface="Sniglet"/>
                <a:cs typeface="Sniglet"/>
                <a:sym typeface="Sniglet"/>
              </a:defRPr>
            </a:lvl4pPr>
            <a:lvl5pPr lvl="4" algn="ctr">
              <a:buNone/>
              <a:defRPr sz="1333">
                <a:solidFill>
                  <a:schemeClr val="lt1"/>
                </a:solidFill>
                <a:latin typeface="Sniglet"/>
                <a:ea typeface="Sniglet"/>
                <a:cs typeface="Sniglet"/>
                <a:sym typeface="Sniglet"/>
              </a:defRPr>
            </a:lvl5pPr>
            <a:lvl6pPr lvl="5" algn="ctr">
              <a:buNone/>
              <a:defRPr sz="1333">
                <a:solidFill>
                  <a:schemeClr val="lt1"/>
                </a:solidFill>
                <a:latin typeface="Sniglet"/>
                <a:ea typeface="Sniglet"/>
                <a:cs typeface="Sniglet"/>
                <a:sym typeface="Sniglet"/>
              </a:defRPr>
            </a:lvl6pPr>
            <a:lvl7pPr lvl="6" algn="ctr">
              <a:buNone/>
              <a:defRPr sz="1333">
                <a:solidFill>
                  <a:schemeClr val="lt1"/>
                </a:solidFill>
                <a:latin typeface="Sniglet"/>
                <a:ea typeface="Sniglet"/>
                <a:cs typeface="Sniglet"/>
                <a:sym typeface="Sniglet"/>
              </a:defRPr>
            </a:lvl7pPr>
            <a:lvl8pPr lvl="7" algn="ctr">
              <a:buNone/>
              <a:defRPr sz="1333">
                <a:solidFill>
                  <a:schemeClr val="lt1"/>
                </a:solidFill>
                <a:latin typeface="Sniglet"/>
                <a:ea typeface="Sniglet"/>
                <a:cs typeface="Sniglet"/>
                <a:sym typeface="Sniglet"/>
              </a:defRPr>
            </a:lvl8pPr>
            <a:lvl9pPr lvl="8" algn="ctr">
              <a:buNone/>
              <a:defRPr sz="1333">
                <a:solidFill>
                  <a:schemeClr val="lt1"/>
                </a:solidFill>
                <a:latin typeface="Sniglet"/>
                <a:ea typeface="Sniglet"/>
                <a:cs typeface="Sniglet"/>
                <a:sym typeface="Snigle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612394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1" r:id="rId9"/>
    <p:sldLayoutId id="2147483672"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033" y="1290633"/>
            <a:ext cx="12208000" cy="1143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1pPr>
            <a:lvl2pPr lvl="1"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2pPr>
            <a:lvl3pPr lvl="2"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3pPr>
            <a:lvl4pPr lvl="3"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4pPr>
            <a:lvl5pPr lvl="4"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5pPr>
            <a:lvl6pPr lvl="5"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6pPr>
            <a:lvl7pPr lvl="6"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7pPr>
            <a:lvl8pPr lvl="7"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8pPr>
            <a:lvl9pPr lvl="8" algn="ctr">
              <a:spcBef>
                <a:spcPts val="0"/>
              </a:spcBef>
              <a:spcAft>
                <a:spcPts val="0"/>
              </a:spcAft>
              <a:buClr>
                <a:schemeClr val="lt1"/>
              </a:buClr>
              <a:buSzPts val="2600"/>
              <a:buFont typeface="Walter Turncoat"/>
              <a:buNone/>
              <a:defRPr sz="2600">
                <a:solidFill>
                  <a:schemeClr val="lt1"/>
                </a:solidFill>
                <a:latin typeface="Walter Turncoat"/>
                <a:ea typeface="Walter Turncoat"/>
                <a:cs typeface="Walter Turncoat"/>
                <a:sym typeface="Walter Turncoat"/>
              </a:defRPr>
            </a:lvl9pPr>
          </a:lstStyle>
          <a:p>
            <a:endParaRPr/>
          </a:p>
        </p:txBody>
      </p:sp>
      <p:sp>
        <p:nvSpPr>
          <p:cNvPr id="7" name="Google Shape;7;p1"/>
          <p:cNvSpPr txBox="1">
            <a:spLocks noGrp="1"/>
          </p:cNvSpPr>
          <p:nvPr>
            <p:ph type="body" idx="1"/>
          </p:nvPr>
        </p:nvSpPr>
        <p:spPr>
          <a:xfrm>
            <a:off x="609600" y="2084533"/>
            <a:ext cx="10972800" cy="33376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lt1"/>
              </a:buClr>
              <a:buSzPts val="2000"/>
              <a:buFont typeface="Sniglet"/>
              <a:buChar char="✘"/>
              <a:defRPr sz="2000">
                <a:solidFill>
                  <a:schemeClr val="lt1"/>
                </a:solidFill>
                <a:latin typeface="Sniglet"/>
                <a:ea typeface="Sniglet"/>
                <a:cs typeface="Sniglet"/>
                <a:sym typeface="Sniglet"/>
              </a:defRPr>
            </a:lvl1pPr>
            <a:lvl2pPr marL="914400" lvl="1"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2pPr>
            <a:lvl3pPr marL="1371600" lvl="2"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3pPr>
            <a:lvl4pPr marL="1828800" lvl="3"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4pPr>
            <a:lvl5pPr marL="2286000" lvl="4"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5pPr>
            <a:lvl6pPr marL="2743200" lvl="5"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6pPr>
            <a:lvl7pPr marL="3200400" lvl="6"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7pPr>
            <a:lvl8pPr marL="3657600" lvl="7"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8pPr>
            <a:lvl9pPr marL="4114800" lvl="8" indent="-355600">
              <a:spcBef>
                <a:spcPts val="0"/>
              </a:spcBef>
              <a:spcAft>
                <a:spcPts val="0"/>
              </a:spcAft>
              <a:buClr>
                <a:schemeClr val="lt1"/>
              </a:buClr>
              <a:buSzPts val="2000"/>
              <a:buFont typeface="Sniglet"/>
              <a:buChar char="■"/>
              <a:defRPr sz="2000">
                <a:solidFill>
                  <a:schemeClr val="lt1"/>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5730200" y="6443967"/>
            <a:ext cx="731600" cy="414000"/>
          </a:xfrm>
          <a:prstGeom prst="rect">
            <a:avLst/>
          </a:prstGeom>
          <a:noFill/>
          <a:ln>
            <a:noFill/>
          </a:ln>
        </p:spPr>
        <p:txBody>
          <a:bodyPr spcFirstLastPara="1" wrap="square" lIns="91425" tIns="91425" rIns="91425" bIns="91425" anchor="t" anchorCtr="0">
            <a:noAutofit/>
          </a:bodyPr>
          <a:lstStyle>
            <a:lvl1pPr lvl="0" algn="ctr">
              <a:buNone/>
              <a:defRPr sz="1333">
                <a:solidFill>
                  <a:schemeClr val="lt1"/>
                </a:solidFill>
                <a:latin typeface="Sniglet"/>
                <a:ea typeface="Sniglet"/>
                <a:cs typeface="Sniglet"/>
                <a:sym typeface="Sniglet"/>
              </a:defRPr>
            </a:lvl1pPr>
            <a:lvl2pPr lvl="1" algn="ctr">
              <a:buNone/>
              <a:defRPr sz="1333">
                <a:solidFill>
                  <a:schemeClr val="lt1"/>
                </a:solidFill>
                <a:latin typeface="Sniglet"/>
                <a:ea typeface="Sniglet"/>
                <a:cs typeface="Sniglet"/>
                <a:sym typeface="Sniglet"/>
              </a:defRPr>
            </a:lvl2pPr>
            <a:lvl3pPr lvl="2" algn="ctr">
              <a:buNone/>
              <a:defRPr sz="1333">
                <a:solidFill>
                  <a:schemeClr val="lt1"/>
                </a:solidFill>
                <a:latin typeface="Sniglet"/>
                <a:ea typeface="Sniglet"/>
                <a:cs typeface="Sniglet"/>
                <a:sym typeface="Sniglet"/>
              </a:defRPr>
            </a:lvl3pPr>
            <a:lvl4pPr lvl="3" algn="ctr">
              <a:buNone/>
              <a:defRPr sz="1333">
                <a:solidFill>
                  <a:schemeClr val="lt1"/>
                </a:solidFill>
                <a:latin typeface="Sniglet"/>
                <a:ea typeface="Sniglet"/>
                <a:cs typeface="Sniglet"/>
                <a:sym typeface="Sniglet"/>
              </a:defRPr>
            </a:lvl4pPr>
            <a:lvl5pPr lvl="4" algn="ctr">
              <a:buNone/>
              <a:defRPr sz="1333">
                <a:solidFill>
                  <a:schemeClr val="lt1"/>
                </a:solidFill>
                <a:latin typeface="Sniglet"/>
                <a:ea typeface="Sniglet"/>
                <a:cs typeface="Sniglet"/>
                <a:sym typeface="Sniglet"/>
              </a:defRPr>
            </a:lvl5pPr>
            <a:lvl6pPr lvl="5" algn="ctr">
              <a:buNone/>
              <a:defRPr sz="1333">
                <a:solidFill>
                  <a:schemeClr val="lt1"/>
                </a:solidFill>
                <a:latin typeface="Sniglet"/>
                <a:ea typeface="Sniglet"/>
                <a:cs typeface="Sniglet"/>
                <a:sym typeface="Sniglet"/>
              </a:defRPr>
            </a:lvl6pPr>
            <a:lvl7pPr lvl="6" algn="ctr">
              <a:buNone/>
              <a:defRPr sz="1333">
                <a:solidFill>
                  <a:schemeClr val="lt1"/>
                </a:solidFill>
                <a:latin typeface="Sniglet"/>
                <a:ea typeface="Sniglet"/>
                <a:cs typeface="Sniglet"/>
                <a:sym typeface="Sniglet"/>
              </a:defRPr>
            </a:lvl7pPr>
            <a:lvl8pPr lvl="7" algn="ctr">
              <a:buNone/>
              <a:defRPr sz="1333">
                <a:solidFill>
                  <a:schemeClr val="lt1"/>
                </a:solidFill>
                <a:latin typeface="Sniglet"/>
                <a:ea typeface="Sniglet"/>
                <a:cs typeface="Sniglet"/>
                <a:sym typeface="Sniglet"/>
              </a:defRPr>
            </a:lvl8pPr>
            <a:lvl9pPr lvl="8" algn="ctr">
              <a:buNone/>
              <a:defRPr sz="1333">
                <a:solidFill>
                  <a:schemeClr val="lt1"/>
                </a:solidFill>
                <a:latin typeface="Sniglet"/>
                <a:ea typeface="Sniglet"/>
                <a:cs typeface="Sniglet"/>
                <a:sym typeface="Snigle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4487913"/>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hyperlink" Target="https://www.youtube.com/watch?v=beAvFHP4wDI"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teacherspayteachers.com/Store/Career-And-Life-Skills-Lessons" TargetMode="External"/><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teacherspayteachers.com/Store/Career-And-Life-Skills-Lessons" TargetMode="External"/><Relationship Id="rId5" Type="http://schemas.openxmlformats.org/officeDocument/2006/relationships/image" Target="../media/image1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https://www.teacherspayteachers.com/Store/Career-And-Life-Skills-Lesson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s://wheelofnames.com/"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teacherspayteachers.com/Store/Career-And-Life-Skills-Lesson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teacherspayteachers.com/Store/Career-And-Life-Skills-Lessons" TargetMode="External"/><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hyperlink" Target="https://www.teacherspayteachers.com/Store/Career-And-Life-Skills-Lesson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hyperlink" Target="https://www.teacherspayteachers.com/Store/Career-And-Life-Skills-Lesson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hyperlink" Target="https://www.teacherspayteachers.com/Store/Career-And-Life-Skills-Lesson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teacherspayteachers.com/Store/Career-And-Life-Skills-Lessons" TargetMode="External"/><Relationship Id="rId5" Type="http://schemas.openxmlformats.org/officeDocument/2006/relationships/image" Target="../media/image1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teacherspayteachers.com/Store/Career-And-Life-Skills-Lessons" TargetMode="External"/><Relationship Id="rId5" Type="http://schemas.openxmlformats.org/officeDocument/2006/relationships/image" Target="../media/image1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teacherspayteachers.com/Store/Career-And-Life-Skills-Lessons" TargetMode="External"/><Relationship Id="rId5" Type="http://schemas.openxmlformats.org/officeDocument/2006/relationships/image" Target="../media/image1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ctrTitle"/>
          </p:nvPr>
        </p:nvSpPr>
        <p:spPr>
          <a:xfrm>
            <a:off x="89533" y="17900"/>
            <a:ext cx="6088000" cy="2650000"/>
          </a:xfrm>
          <a:prstGeom prst="rect">
            <a:avLst/>
          </a:prstGeom>
          <a:ln w="1143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indent="0" algn="l">
              <a:lnSpc>
                <a:spcPct val="90000"/>
              </a:lnSpc>
              <a:spcBef>
                <a:spcPts val="1000"/>
              </a:spcBef>
            </a:pPr>
            <a:r>
              <a:rPr lang="en-US" sz="4400" dirty="0">
                <a:solidFill>
                  <a:schemeClr val="bg1"/>
                </a:solidFill>
                <a:latin typeface="Arial"/>
                <a:cs typeface="Arial"/>
                <a:sym typeface="Arial"/>
              </a:rPr>
              <a:t>Objective: I will be able to interpret the rate of inflation.</a:t>
            </a:r>
            <a:br>
              <a:rPr lang="en-US" sz="4400" dirty="0">
                <a:solidFill>
                  <a:schemeClr val="bg1"/>
                </a:solidFill>
                <a:latin typeface="Arial"/>
                <a:ea typeface="Arial"/>
                <a:cs typeface="Arial"/>
                <a:sym typeface="Arial"/>
              </a:rPr>
            </a:br>
            <a:endParaRPr sz="4133" dirty="0"/>
          </a:p>
        </p:txBody>
      </p:sp>
      <p:sp>
        <p:nvSpPr>
          <p:cNvPr id="164" name="Google Shape;164;p27"/>
          <p:cNvSpPr/>
          <p:nvPr/>
        </p:nvSpPr>
        <p:spPr>
          <a:xfrm>
            <a:off x="89600" y="2793333"/>
            <a:ext cx="6088000" cy="4064800"/>
          </a:xfrm>
          <a:prstGeom prst="rect">
            <a:avLst/>
          </a:prstGeom>
          <a:noFill/>
          <a:ln w="1143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3467" b="0" i="0" u="none" strike="noStrike" kern="0" cap="none" spc="0" normalizeH="0" baseline="0" noProof="0">
                <a:ln>
                  <a:noFill/>
                </a:ln>
                <a:solidFill>
                  <a:srgbClr val="FFFFFF"/>
                </a:solidFill>
                <a:effectLst/>
                <a:uLnTx/>
                <a:uFillTx/>
                <a:latin typeface="Sniglet"/>
                <a:ea typeface="Sniglet"/>
                <a:cs typeface="Sniglet"/>
                <a:sym typeface="Sniglet"/>
              </a:rPr>
              <a:t>What makes something valuable? Why do the value of things (like candy bars or cars) change over time?</a:t>
            </a:r>
            <a:endParaRPr kumimoji="0" sz="3467" b="0" i="0" u="none" strike="noStrike" kern="0" cap="none" spc="0" normalizeH="0" baseline="0" noProof="0">
              <a:ln>
                <a:noFill/>
              </a:ln>
              <a:solidFill>
                <a:srgbClr val="FFFFFF"/>
              </a:solidFill>
              <a:effectLst/>
              <a:uLnTx/>
              <a:uFillTx/>
              <a:latin typeface="Sniglet"/>
              <a:ea typeface="Sniglet"/>
              <a:cs typeface="Sniglet"/>
              <a:sym typeface="Sniglet"/>
            </a:endParaRPr>
          </a:p>
        </p:txBody>
      </p:sp>
      <p:pic>
        <p:nvPicPr>
          <p:cNvPr id="165" name="Google Shape;165;p27"/>
          <p:cNvPicPr preferRelativeResize="0"/>
          <p:nvPr/>
        </p:nvPicPr>
        <p:blipFill>
          <a:blip r:embed="rId3">
            <a:alphaModFix/>
          </a:blip>
          <a:stretch>
            <a:fillRect/>
          </a:stretch>
        </p:blipFill>
        <p:spPr>
          <a:xfrm>
            <a:off x="6320834" y="1452134"/>
            <a:ext cx="5793300" cy="3953733"/>
          </a:xfrm>
          <a:prstGeom prst="rect">
            <a:avLst/>
          </a:prstGeom>
          <a:noFill/>
          <a:ln>
            <a:noFill/>
          </a:ln>
        </p:spPr>
      </p:pic>
      <p:sp>
        <p:nvSpPr>
          <p:cNvPr id="5" name="TextBox 4">
            <a:extLst>
              <a:ext uri="{FF2B5EF4-FFF2-40B4-BE49-F238E27FC236}">
                <a16:creationId xmlns:a16="http://schemas.microsoft.com/office/drawing/2014/main" id="{28C81E7D-2370-4797-8368-92CE32B8D5AF}"/>
              </a:ext>
            </a:extLst>
          </p:cNvPr>
          <p:cNvSpPr txBox="1"/>
          <p:nvPr/>
        </p:nvSpPr>
        <p:spPr>
          <a:xfrm>
            <a:off x="8984412" y="6173530"/>
            <a:ext cx="1163782" cy="307777"/>
          </a:xfrm>
          <a:prstGeom prst="rect">
            <a:avLst/>
          </a:prstGeom>
          <a:noFill/>
        </p:spPr>
        <p:txBody>
          <a:bodyPr wrap="square" rtlCol="0">
            <a:spAutoFit/>
          </a:bodyPr>
          <a:lstStyle/>
          <a:p>
            <a:r>
              <a:rPr lang="en-US" dirty="0">
                <a:hlinkClick r:id="rId4"/>
              </a:rPr>
              <a:t>Inflation</a:t>
            </a:r>
            <a:endParaRPr lang="en-US" dirty="0"/>
          </a:p>
        </p:txBody>
      </p:sp>
    </p:spTree>
    <p:extLst>
      <p:ext uri="{BB962C8B-B14F-4D97-AF65-F5344CB8AC3E}">
        <p14:creationId xmlns:p14="http://schemas.microsoft.com/office/powerpoint/2010/main" val="4082913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pic>
        <p:nvPicPr>
          <p:cNvPr id="169" name="Google Shape;169;p22"/>
          <p:cNvPicPr preferRelativeResize="0"/>
          <p:nvPr/>
        </p:nvPicPr>
        <p:blipFill rotWithShape="1">
          <a:blip r:embed="rId4">
            <a:alphaModFix/>
          </a:blip>
          <a:srcRect/>
          <a:stretch/>
        </p:blipFill>
        <p:spPr>
          <a:xfrm>
            <a:off x="375719" y="341336"/>
            <a:ext cx="693227" cy="676095"/>
          </a:xfrm>
          <a:prstGeom prst="rect">
            <a:avLst/>
          </a:prstGeom>
          <a:noFill/>
          <a:ln>
            <a:noFill/>
          </a:ln>
        </p:spPr>
      </p:pic>
      <p:sp>
        <p:nvSpPr>
          <p:cNvPr id="170" name="Google Shape;170;p22"/>
          <p:cNvSpPr txBox="1">
            <a:spLocks noGrp="1"/>
          </p:cNvSpPr>
          <p:nvPr>
            <p:ph type="title"/>
          </p:nvPr>
        </p:nvSpPr>
        <p:spPr>
          <a:xfrm>
            <a:off x="1159098" y="365125"/>
            <a:ext cx="10194701" cy="1325563"/>
          </a:xfrm>
          <a:prstGeom prst="rect">
            <a:avLst/>
          </a:prstGeom>
          <a:solidFill>
            <a:srgbClr val="E1EFD8"/>
          </a:solidFill>
          <a:ln w="5715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dirty="0">
                <a:latin typeface="Arial"/>
                <a:ea typeface="Arial"/>
                <a:cs typeface="Arial"/>
                <a:sym typeface="Arial"/>
              </a:rPr>
              <a:t>What are some </a:t>
            </a:r>
            <a:r>
              <a:rPr lang="en-US" u="sng" dirty="0">
                <a:latin typeface="Arial"/>
                <a:ea typeface="Arial"/>
                <a:cs typeface="Arial"/>
                <a:sym typeface="Arial"/>
              </a:rPr>
              <a:t>effects</a:t>
            </a:r>
            <a:r>
              <a:rPr lang="en-US" dirty="0">
                <a:latin typeface="Arial"/>
                <a:ea typeface="Arial"/>
                <a:cs typeface="Arial"/>
                <a:sym typeface="Arial"/>
              </a:rPr>
              <a:t> of inflation?</a:t>
            </a:r>
            <a:endParaRPr dirty="0"/>
          </a:p>
        </p:txBody>
      </p:sp>
      <p:sp>
        <p:nvSpPr>
          <p:cNvPr id="171" name="Google Shape;171;p22"/>
          <p:cNvSpPr txBox="1">
            <a:spLocks noGrp="1"/>
          </p:cNvSpPr>
          <p:nvPr>
            <p:ph type="body" idx="1"/>
          </p:nvPr>
        </p:nvSpPr>
        <p:spPr>
          <a:xfrm>
            <a:off x="2955756" y="2205239"/>
            <a:ext cx="8820707" cy="1795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200" b="1" dirty="0"/>
              <a:t>1) When inflation occurs, we all </a:t>
            </a:r>
            <a:r>
              <a:rPr lang="en-US" sz="3200" b="1" u="sng" dirty="0"/>
              <a:t>lose buying power</a:t>
            </a:r>
            <a:r>
              <a:rPr lang="en-US" sz="3200" b="1" dirty="0"/>
              <a:t>.</a:t>
            </a:r>
            <a:endParaRPr dirty="0"/>
          </a:p>
          <a:p>
            <a:pPr marL="0" lvl="0" indent="0" algn="l" rtl="0">
              <a:lnSpc>
                <a:spcPct val="90000"/>
              </a:lnSpc>
              <a:spcBef>
                <a:spcPts val="1000"/>
              </a:spcBef>
              <a:spcAft>
                <a:spcPts val="0"/>
              </a:spcAft>
              <a:buClr>
                <a:schemeClr val="dk1"/>
              </a:buClr>
              <a:buSzPts val="3200"/>
              <a:buNone/>
            </a:pPr>
            <a:r>
              <a:rPr lang="en-US" sz="3200" b="1" dirty="0"/>
              <a:t>2) The loss of buying power, especially </a:t>
            </a:r>
            <a:r>
              <a:rPr lang="en-US" sz="3200" b="1" u="sng" dirty="0"/>
              <a:t>hurts </a:t>
            </a:r>
            <a:r>
              <a:rPr lang="en-US" sz="3200" b="1" dirty="0"/>
              <a:t>those on </a:t>
            </a:r>
            <a:r>
              <a:rPr lang="en-US" sz="3200" b="1" u="sng" dirty="0"/>
              <a:t>fixed incomes</a:t>
            </a:r>
            <a:r>
              <a:rPr lang="en-US" sz="3200" b="1" dirty="0"/>
              <a:t>. </a:t>
            </a:r>
            <a:endParaRPr dirty="0"/>
          </a:p>
        </p:txBody>
      </p:sp>
      <p:sp>
        <p:nvSpPr>
          <p:cNvPr id="172" name="Google Shape;172;p22"/>
          <p:cNvSpPr/>
          <p:nvPr/>
        </p:nvSpPr>
        <p:spPr>
          <a:xfrm>
            <a:off x="3471928" y="4461568"/>
            <a:ext cx="7881871" cy="1124018"/>
          </a:xfrm>
          <a:prstGeom prst="rect">
            <a:avLst/>
          </a:prstGeom>
          <a:solidFill>
            <a:srgbClr val="FFFF00"/>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A </a:t>
            </a:r>
            <a:r>
              <a:rPr lang="en-US" sz="1800" b="1" i="1">
                <a:solidFill>
                  <a:schemeClr val="dk1"/>
                </a:solidFill>
                <a:latin typeface="Calibri"/>
                <a:ea typeface="Calibri"/>
                <a:cs typeface="Calibri"/>
                <a:sym typeface="Calibri"/>
              </a:rPr>
              <a:t>fixed income</a:t>
            </a:r>
            <a:r>
              <a:rPr lang="en-US" sz="1800" i="1">
                <a:solidFill>
                  <a:schemeClr val="dk1"/>
                </a:solidFill>
                <a:latin typeface="Calibri"/>
                <a:ea typeface="Calibri"/>
                <a:cs typeface="Calibri"/>
                <a:sym typeface="Calibri"/>
              </a:rPr>
              <a:t> is income that doesn’t change. People that are retired or on disability are on fixed incomes. Overtime, during periods of inflation, these individuals may begin to struggle to buy the things they need, unless their income becomes adjusted for inflation.</a:t>
            </a:r>
            <a:endParaRPr/>
          </a:p>
        </p:txBody>
      </p:sp>
      <p:pic>
        <p:nvPicPr>
          <p:cNvPr id="173" name="Google Shape;173;p22"/>
          <p:cNvPicPr preferRelativeResize="0"/>
          <p:nvPr/>
        </p:nvPicPr>
        <p:blipFill rotWithShape="1">
          <a:blip r:embed="rId5">
            <a:alphaModFix/>
          </a:blip>
          <a:srcRect/>
          <a:stretch/>
        </p:blipFill>
        <p:spPr>
          <a:xfrm>
            <a:off x="375719" y="2205239"/>
            <a:ext cx="2365453" cy="3625488"/>
          </a:xfrm>
          <a:prstGeom prst="rect">
            <a:avLst/>
          </a:prstGeom>
          <a:noFill/>
          <a:ln w="9525" cap="flat" cmpd="sng">
            <a:solidFill>
              <a:schemeClr val="dk1"/>
            </a:solidFill>
            <a:prstDash val="solid"/>
            <a:round/>
            <a:headEnd type="none" w="sm" len="sm"/>
            <a:tailEnd type="none" w="sm" len="sm"/>
          </a:ln>
        </p:spPr>
      </p:pic>
      <p:pic>
        <p:nvPicPr>
          <p:cNvPr id="174" name="Google Shape;174;p22" descr="A picture containing logo&#10;&#10;Description automatically generated">
            <a:hlinkClick r:id="rId6"/>
          </p:cNvPr>
          <p:cNvPicPr preferRelativeResize="0"/>
          <p:nvPr/>
        </p:nvPicPr>
        <p:blipFill rotWithShape="1">
          <a:blip r:embed="rId7">
            <a:alphaModFix/>
          </a:blip>
          <a:srcRect/>
          <a:stretch/>
        </p:blipFill>
        <p:spPr>
          <a:xfrm>
            <a:off x="11046737" y="5786067"/>
            <a:ext cx="729726" cy="7605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pic>
        <p:nvPicPr>
          <p:cNvPr id="179" name="Google Shape;179;p23"/>
          <p:cNvPicPr preferRelativeResize="0"/>
          <p:nvPr/>
        </p:nvPicPr>
        <p:blipFill rotWithShape="1">
          <a:blip r:embed="rId4">
            <a:alphaModFix/>
          </a:blip>
          <a:srcRect/>
          <a:stretch/>
        </p:blipFill>
        <p:spPr>
          <a:xfrm>
            <a:off x="375719" y="341336"/>
            <a:ext cx="693227" cy="676095"/>
          </a:xfrm>
          <a:prstGeom prst="rect">
            <a:avLst/>
          </a:prstGeom>
          <a:noFill/>
          <a:ln>
            <a:noFill/>
          </a:ln>
        </p:spPr>
      </p:pic>
      <p:sp>
        <p:nvSpPr>
          <p:cNvPr id="180" name="Google Shape;180;p23"/>
          <p:cNvSpPr txBox="1">
            <a:spLocks noGrp="1"/>
          </p:cNvSpPr>
          <p:nvPr>
            <p:ph type="title"/>
          </p:nvPr>
        </p:nvSpPr>
        <p:spPr>
          <a:xfrm>
            <a:off x="1306134" y="435243"/>
            <a:ext cx="10194701" cy="1325563"/>
          </a:xfrm>
          <a:prstGeom prst="rect">
            <a:avLst/>
          </a:prstGeom>
          <a:solidFill>
            <a:srgbClr val="E1EFD8"/>
          </a:solidFill>
          <a:ln w="5715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a:latin typeface="Arial"/>
                <a:ea typeface="Arial"/>
                <a:cs typeface="Arial"/>
                <a:sym typeface="Arial"/>
              </a:rPr>
              <a:t>Other effects of inflation</a:t>
            </a:r>
            <a:endParaRPr/>
          </a:p>
        </p:txBody>
      </p:sp>
      <p:sp>
        <p:nvSpPr>
          <p:cNvPr id="181" name="Google Shape;181;p23"/>
          <p:cNvSpPr txBox="1">
            <a:spLocks noGrp="1"/>
          </p:cNvSpPr>
          <p:nvPr>
            <p:ph type="body" idx="1"/>
          </p:nvPr>
        </p:nvSpPr>
        <p:spPr>
          <a:xfrm>
            <a:off x="1628104" y="1798875"/>
            <a:ext cx="10194702" cy="7759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b="1" dirty="0"/>
              <a:t>3) Increases the </a:t>
            </a:r>
            <a:r>
              <a:rPr lang="en-US" sz="3200" b="1" u="sng" dirty="0"/>
              <a:t>cost</a:t>
            </a:r>
            <a:r>
              <a:rPr lang="en-US" sz="3200" b="1" dirty="0"/>
              <a:t> of </a:t>
            </a:r>
            <a:r>
              <a:rPr lang="en-US" sz="3200" b="1" u="sng" dirty="0"/>
              <a:t>borrowing</a:t>
            </a:r>
            <a:r>
              <a:rPr lang="en-US" sz="3200" b="1" dirty="0"/>
              <a:t>. </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82" name="Google Shape;182;p23"/>
          <p:cNvSpPr/>
          <p:nvPr/>
        </p:nvSpPr>
        <p:spPr>
          <a:xfrm>
            <a:off x="3541691" y="2379563"/>
            <a:ext cx="8281115" cy="1390918"/>
          </a:xfrm>
          <a:prstGeom prst="rect">
            <a:avLst/>
          </a:prstGeom>
          <a:solidFill>
            <a:srgbClr val="FFFF00"/>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b="1" i="1">
                <a:solidFill>
                  <a:schemeClr val="dk1"/>
                </a:solidFill>
                <a:latin typeface="Calibri"/>
                <a:ea typeface="Calibri"/>
                <a:cs typeface="Calibri"/>
                <a:sym typeface="Calibri"/>
              </a:rPr>
              <a:t>Inflation pushes interest rates higher. As interest rates raise, it can make it more expensive and harder for many to borrow.  High interest rates may discourage consumers from buying goods that are often bought with credit such as cars, houses, and other expensive items. Higher interest rates will also affect credit card holders; consumers with credit card balances will find it more expensive to have a balance month to month.</a:t>
            </a:r>
            <a:endParaRPr/>
          </a:p>
        </p:txBody>
      </p:sp>
      <p:sp>
        <p:nvSpPr>
          <p:cNvPr id="183" name="Google Shape;183;p23"/>
          <p:cNvSpPr txBox="1"/>
          <p:nvPr/>
        </p:nvSpPr>
        <p:spPr>
          <a:xfrm>
            <a:off x="1306133" y="4068136"/>
            <a:ext cx="10194702" cy="775907"/>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184" name="Google Shape;184;p23"/>
          <p:cNvSpPr/>
          <p:nvPr/>
        </p:nvSpPr>
        <p:spPr>
          <a:xfrm>
            <a:off x="1602347" y="4261789"/>
            <a:ext cx="836972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0000"/>
                </a:solidFill>
                <a:latin typeface="Calibri"/>
                <a:ea typeface="Calibri"/>
                <a:cs typeface="Calibri"/>
                <a:sym typeface="Calibri"/>
              </a:rPr>
              <a:t>4) </a:t>
            </a:r>
            <a:r>
              <a:rPr lang="en-US" sz="3200" b="1" u="sng" dirty="0">
                <a:solidFill>
                  <a:srgbClr val="000000"/>
                </a:solidFill>
                <a:latin typeface="Calibri"/>
                <a:ea typeface="Calibri"/>
                <a:cs typeface="Calibri"/>
                <a:sym typeface="Calibri"/>
              </a:rPr>
              <a:t>Savers </a:t>
            </a:r>
            <a:r>
              <a:rPr lang="en-US" sz="3200" b="1" dirty="0">
                <a:solidFill>
                  <a:srgbClr val="000000"/>
                </a:solidFill>
                <a:latin typeface="Calibri"/>
                <a:ea typeface="Calibri"/>
                <a:cs typeface="Calibri"/>
                <a:sym typeface="Calibri"/>
              </a:rPr>
              <a:t>are </a:t>
            </a:r>
            <a:r>
              <a:rPr lang="en-US" sz="3200" b="1" u="sng" dirty="0">
                <a:solidFill>
                  <a:srgbClr val="000000"/>
                </a:solidFill>
                <a:latin typeface="Calibri"/>
                <a:ea typeface="Calibri"/>
                <a:cs typeface="Calibri"/>
                <a:sym typeface="Calibri"/>
              </a:rPr>
              <a:t>negatively</a:t>
            </a:r>
            <a:r>
              <a:rPr lang="en-US" sz="3200" b="1" dirty="0">
                <a:solidFill>
                  <a:srgbClr val="000000"/>
                </a:solidFill>
                <a:latin typeface="Calibri"/>
                <a:ea typeface="Calibri"/>
                <a:cs typeface="Calibri"/>
                <a:sym typeface="Calibri"/>
              </a:rPr>
              <a:t> impacted with inflation.</a:t>
            </a:r>
            <a:endParaRPr sz="3200" b="1" dirty="0">
              <a:solidFill>
                <a:schemeClr val="dk1"/>
              </a:solidFill>
              <a:latin typeface="Calibri"/>
              <a:ea typeface="Calibri"/>
              <a:cs typeface="Calibri"/>
              <a:sym typeface="Calibri"/>
            </a:endParaRPr>
          </a:p>
        </p:txBody>
      </p:sp>
      <p:sp>
        <p:nvSpPr>
          <p:cNvPr id="185" name="Google Shape;185;p23"/>
          <p:cNvSpPr/>
          <p:nvPr/>
        </p:nvSpPr>
        <p:spPr>
          <a:xfrm>
            <a:off x="2514106" y="4822394"/>
            <a:ext cx="8281115" cy="1390918"/>
          </a:xfrm>
          <a:prstGeom prst="rect">
            <a:avLst/>
          </a:prstGeom>
          <a:solidFill>
            <a:srgbClr val="FFFF00"/>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b="1" i="1">
                <a:solidFill>
                  <a:schemeClr val="dk1"/>
                </a:solidFill>
                <a:latin typeface="Calibri"/>
                <a:ea typeface="Calibri"/>
                <a:cs typeface="Calibri"/>
                <a:sym typeface="Calibri"/>
              </a:rPr>
              <a:t>Inflation leads to a fall in the value of money which lowers the value of savings and investments. Inflation can be especially hurtful to savers if inflation is higher than interest rates given to savers. High inflation can be an incentive for people to spend money and a disincentive to invest money. There is no or little benefit to save money if you know that it is going to lose value and be worth less in the future.</a:t>
            </a:r>
            <a:endParaRPr/>
          </a:p>
        </p:txBody>
      </p:sp>
      <p:pic>
        <p:nvPicPr>
          <p:cNvPr id="186" name="Google Shape;186;p23"/>
          <p:cNvPicPr preferRelativeResize="0"/>
          <p:nvPr/>
        </p:nvPicPr>
        <p:blipFill rotWithShape="1">
          <a:blip r:embed="rId5">
            <a:alphaModFix/>
          </a:blip>
          <a:srcRect l="2857" t="14396" r="848" b="7191"/>
          <a:stretch/>
        </p:blipFill>
        <p:spPr>
          <a:xfrm>
            <a:off x="375719" y="2379563"/>
            <a:ext cx="3037182" cy="1895092"/>
          </a:xfrm>
          <a:prstGeom prst="rect">
            <a:avLst/>
          </a:prstGeom>
          <a:noFill/>
          <a:ln w="28575" cap="flat" cmpd="sng">
            <a:solidFill>
              <a:schemeClr val="dk1"/>
            </a:solidFill>
            <a:prstDash val="solid"/>
            <a:round/>
            <a:headEnd type="none" w="sm" len="sm"/>
            <a:tailEnd type="none" w="sm" len="sm"/>
          </a:ln>
        </p:spPr>
      </p:pic>
      <p:pic>
        <p:nvPicPr>
          <p:cNvPr id="187" name="Google Shape;187;p23" descr="A picture containing logo&#10;&#10;Description automatically generated">
            <a:hlinkClick r:id="rId6"/>
          </p:cNvPr>
          <p:cNvPicPr preferRelativeResize="0"/>
          <p:nvPr/>
        </p:nvPicPr>
        <p:blipFill rotWithShape="1">
          <a:blip r:embed="rId7">
            <a:alphaModFix/>
          </a:blip>
          <a:srcRect/>
          <a:stretch/>
        </p:blipFill>
        <p:spPr>
          <a:xfrm>
            <a:off x="11046737" y="5786067"/>
            <a:ext cx="729726" cy="7605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83"/>
        <p:cNvGrpSpPr/>
        <p:nvPr/>
      </p:nvGrpSpPr>
      <p:grpSpPr>
        <a:xfrm>
          <a:off x="0" y="0"/>
          <a:ext cx="0" cy="0"/>
          <a:chOff x="0" y="0"/>
          <a:chExt cx="0" cy="0"/>
        </a:xfrm>
      </p:grpSpPr>
      <p:sp>
        <p:nvSpPr>
          <p:cNvPr id="4" name="Title 3">
            <a:extLst>
              <a:ext uri="{FF2B5EF4-FFF2-40B4-BE49-F238E27FC236}">
                <a16:creationId xmlns:a16="http://schemas.microsoft.com/office/drawing/2014/main" id="{EAAA8552-C939-4F1F-B907-4D294F7155B9}"/>
              </a:ext>
            </a:extLst>
          </p:cNvPr>
          <p:cNvSpPr>
            <a:spLocks noGrp="1"/>
          </p:cNvSpPr>
          <p:nvPr>
            <p:ph type="title"/>
          </p:nvPr>
        </p:nvSpPr>
        <p:spPr>
          <a:xfrm>
            <a:off x="1931236" y="365125"/>
            <a:ext cx="9424152" cy="1325563"/>
          </a:xfrm>
        </p:spPr>
        <p:txBody>
          <a:bodyPr>
            <a:normAutofit fontScale="90000"/>
          </a:bodyPr>
          <a:lstStyle/>
          <a:p>
            <a:r>
              <a:rPr lang="en-US" sz="3600" dirty="0"/>
              <a:t>Inflation Activities:  Work in your table groups on activities. Please place completed activities into the black bin on the grey table.</a:t>
            </a:r>
          </a:p>
        </p:txBody>
      </p:sp>
      <p:sp>
        <p:nvSpPr>
          <p:cNvPr id="84" name="Google Shape;84;p13"/>
          <p:cNvSpPr txBox="1">
            <a:spLocks noGrp="1"/>
          </p:cNvSpPr>
          <p:nvPr>
            <p:ph type="body" idx="1"/>
          </p:nvPr>
        </p:nvSpPr>
        <p:spPr>
          <a:xfrm>
            <a:off x="209315" y="2349500"/>
            <a:ext cx="5157787" cy="823912"/>
          </a:xfrm>
          <a:prstGeom prst="rect">
            <a:avLst/>
          </a:prstGeom>
          <a:solidFill>
            <a:srgbClr val="E1EFD8"/>
          </a:solidFill>
          <a:ln w="76200" cap="flat" cmpd="sng">
            <a:solidFill>
              <a:schemeClr val="dk1"/>
            </a:solidFill>
            <a:prstDash val="solid"/>
            <a:round/>
            <a:headEnd type="none" w="sm" len="sm"/>
            <a:tailEnd type="none" w="sm" len="sm"/>
          </a:ln>
        </p:spPr>
        <p:txBody>
          <a:bodyPr spcFirstLastPara="1" wrap="square" lIns="91425" tIns="45700" rIns="91425" bIns="45700" anchor="t" anchorCtr="0">
            <a:normAutofit fontScale="47500" lnSpcReduction="20000"/>
          </a:bodyPr>
          <a:lstStyle/>
          <a:p>
            <a:pPr marL="0" lvl="0" indent="0" algn="ctr" rtl="0">
              <a:lnSpc>
                <a:spcPct val="90000"/>
              </a:lnSpc>
              <a:spcBef>
                <a:spcPts val="0"/>
              </a:spcBef>
              <a:spcAft>
                <a:spcPts val="0"/>
              </a:spcAft>
              <a:buClr>
                <a:schemeClr val="dk1"/>
              </a:buClr>
              <a:buSzPts val="3800"/>
              <a:buNone/>
            </a:pPr>
            <a:endParaRPr sz="3800" dirty="0">
              <a:latin typeface="Aharoni"/>
              <a:ea typeface="Aharoni"/>
              <a:cs typeface="Aharoni"/>
              <a:sym typeface="Aharoni"/>
            </a:endParaRPr>
          </a:p>
          <a:p>
            <a:pPr marL="0" lvl="0" indent="0" algn="ctr" rtl="0">
              <a:lnSpc>
                <a:spcPct val="90000"/>
              </a:lnSpc>
              <a:spcBef>
                <a:spcPts val="1000"/>
              </a:spcBef>
              <a:spcAft>
                <a:spcPts val="0"/>
              </a:spcAft>
              <a:buClr>
                <a:schemeClr val="dk1"/>
              </a:buClr>
              <a:buSzPts val="8000"/>
              <a:buNone/>
            </a:pPr>
            <a:r>
              <a:rPr lang="en-US" sz="7200" dirty="0">
                <a:latin typeface="Arial"/>
                <a:ea typeface="Arial"/>
                <a:cs typeface="Arial"/>
                <a:sym typeface="Arial"/>
              </a:rPr>
              <a:t>Price Changes Analysis</a:t>
            </a:r>
            <a:endParaRPr sz="7200" dirty="0"/>
          </a:p>
        </p:txBody>
      </p:sp>
      <p:sp>
        <p:nvSpPr>
          <p:cNvPr id="6" name="Text Placeholder 5">
            <a:extLst>
              <a:ext uri="{FF2B5EF4-FFF2-40B4-BE49-F238E27FC236}">
                <a16:creationId xmlns:a16="http://schemas.microsoft.com/office/drawing/2014/main" id="{02DEF2AF-24F4-4730-9690-B4FF29440D6F}"/>
              </a:ext>
            </a:extLst>
          </p:cNvPr>
          <p:cNvSpPr>
            <a:spLocks noGrp="1"/>
          </p:cNvSpPr>
          <p:nvPr>
            <p:ph type="body" idx="3"/>
          </p:nvPr>
        </p:nvSpPr>
        <p:spPr>
          <a:xfrm>
            <a:off x="6228412" y="2260828"/>
            <a:ext cx="5183188" cy="985033"/>
          </a:xfrm>
          <a:ln w="57150">
            <a:solidFill>
              <a:schemeClr val="tx1"/>
            </a:solidFill>
          </a:ln>
        </p:spPr>
        <p:txBody>
          <a:bodyPr>
            <a:noAutofit/>
          </a:bodyPr>
          <a:lstStyle/>
          <a:p>
            <a:r>
              <a:rPr lang="en-US" sz="3600" dirty="0"/>
              <a:t>Comparison 1950’s to Present day.</a:t>
            </a:r>
          </a:p>
        </p:txBody>
      </p:sp>
      <p:sp>
        <p:nvSpPr>
          <p:cNvPr id="7" name="Text Placeholder 6">
            <a:extLst>
              <a:ext uri="{FF2B5EF4-FFF2-40B4-BE49-F238E27FC236}">
                <a16:creationId xmlns:a16="http://schemas.microsoft.com/office/drawing/2014/main" id="{F58AB017-7465-438C-AADD-2B256B097912}"/>
              </a:ext>
            </a:extLst>
          </p:cNvPr>
          <p:cNvSpPr>
            <a:spLocks noGrp="1"/>
          </p:cNvSpPr>
          <p:nvPr>
            <p:ph type="body" idx="4"/>
          </p:nvPr>
        </p:nvSpPr>
        <p:spPr>
          <a:xfrm>
            <a:off x="6096000" y="3684051"/>
            <a:ext cx="5183188" cy="3684588"/>
          </a:xfrm>
        </p:spPr>
        <p:txBody>
          <a:bodyPr>
            <a:normAutofit/>
          </a:bodyPr>
          <a:lstStyle/>
          <a:p>
            <a:pPr marL="114300" indent="0">
              <a:buNone/>
            </a:pPr>
            <a:r>
              <a:rPr lang="en-US" sz="4400" dirty="0"/>
              <a:t>Find the average cost of items listed and the average annual salary.</a:t>
            </a:r>
          </a:p>
        </p:txBody>
      </p:sp>
      <p:pic>
        <p:nvPicPr>
          <p:cNvPr id="85" name="Google Shape;85;p13"/>
          <p:cNvPicPr preferRelativeResize="0"/>
          <p:nvPr/>
        </p:nvPicPr>
        <p:blipFill rotWithShape="1">
          <a:blip r:embed="rId3">
            <a:alphaModFix/>
          </a:blip>
          <a:srcRect/>
          <a:stretch/>
        </p:blipFill>
        <p:spPr>
          <a:xfrm>
            <a:off x="178130" y="636011"/>
            <a:ext cx="1586852" cy="688965"/>
          </a:xfrm>
          <a:prstGeom prst="rect">
            <a:avLst/>
          </a:prstGeom>
          <a:noFill/>
          <a:ln w="38100" cap="flat" cmpd="sng">
            <a:solidFill>
              <a:schemeClr val="dk1"/>
            </a:solidFill>
            <a:prstDash val="solid"/>
            <a:round/>
            <a:headEnd type="none" w="sm" len="sm"/>
            <a:tailEnd type="none" w="sm" len="sm"/>
          </a:ln>
        </p:spPr>
      </p:pic>
      <p:pic>
        <p:nvPicPr>
          <p:cNvPr id="86" name="Google Shape;86;p13" descr="A picture containing logo&#10;&#10;Description automatically generated">
            <a:hlinkClick r:id="rId4"/>
          </p:cNvPr>
          <p:cNvPicPr preferRelativeResize="0"/>
          <p:nvPr/>
        </p:nvPicPr>
        <p:blipFill rotWithShape="1">
          <a:blip r:embed="rId5">
            <a:alphaModFix/>
          </a:blip>
          <a:srcRect/>
          <a:stretch/>
        </p:blipFill>
        <p:spPr>
          <a:xfrm>
            <a:off x="11046737" y="5786067"/>
            <a:ext cx="729726" cy="760502"/>
          </a:xfrm>
          <a:prstGeom prst="rect">
            <a:avLst/>
          </a:prstGeom>
          <a:noFill/>
          <a:ln>
            <a:noFill/>
          </a:ln>
        </p:spPr>
      </p:pic>
      <p:sp>
        <p:nvSpPr>
          <p:cNvPr id="3" name="TextBox 2">
            <a:extLst>
              <a:ext uri="{FF2B5EF4-FFF2-40B4-BE49-F238E27FC236}">
                <a16:creationId xmlns:a16="http://schemas.microsoft.com/office/drawing/2014/main" id="{E4D17A76-1295-4963-B7BB-544F6E3E399A}"/>
              </a:ext>
            </a:extLst>
          </p:cNvPr>
          <p:cNvSpPr txBox="1"/>
          <p:nvPr/>
        </p:nvSpPr>
        <p:spPr>
          <a:xfrm>
            <a:off x="477656" y="3919466"/>
            <a:ext cx="5151784" cy="1754326"/>
          </a:xfrm>
          <a:prstGeom prst="rect">
            <a:avLst/>
          </a:prstGeom>
          <a:noFill/>
        </p:spPr>
        <p:txBody>
          <a:bodyPr wrap="square" rtlCol="0">
            <a:spAutoFit/>
          </a:bodyPr>
          <a:lstStyle/>
          <a:p>
            <a:r>
              <a:rPr lang="en-US" sz="3600" dirty="0"/>
              <a:t>Using the price chart answer the questions about inflation.</a:t>
            </a:r>
          </a:p>
        </p:txBody>
      </p:sp>
    </p:spTree>
    <p:extLst>
      <p:ext uri="{BB962C8B-B14F-4D97-AF65-F5344CB8AC3E}">
        <p14:creationId xmlns:p14="http://schemas.microsoft.com/office/powerpoint/2010/main" val="3665700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idx="4294967295"/>
          </p:nvPr>
        </p:nvSpPr>
        <p:spPr>
          <a:xfrm>
            <a:off x="119600" y="453833"/>
            <a:ext cx="12072400" cy="2220000"/>
          </a:xfrm>
          <a:prstGeom prst="rect">
            <a:avLst/>
          </a:prstGeom>
        </p:spPr>
        <p:txBody>
          <a:bodyPr spcFirstLastPara="1" wrap="square" lIns="121900" tIns="121900" rIns="121900" bIns="121900" anchor="t" anchorCtr="0">
            <a:noAutofit/>
          </a:bodyPr>
          <a:lstStyle/>
          <a:p>
            <a:r>
              <a:rPr lang="en" sz="4933">
                <a:solidFill>
                  <a:srgbClr val="FFFFFF"/>
                </a:solidFill>
              </a:rPr>
              <a:t>The House Hunters</a:t>
            </a:r>
            <a:endParaRPr sz="4933">
              <a:solidFill>
                <a:srgbClr val="FFFFFF"/>
              </a:solidFill>
            </a:endParaRPr>
          </a:p>
          <a:p>
            <a:r>
              <a:rPr lang="en" sz="4933">
                <a:solidFill>
                  <a:schemeClr val="accent2"/>
                </a:solidFill>
              </a:rPr>
              <a:t>Money Supply Simulation</a:t>
            </a:r>
            <a:endParaRPr sz="4933">
              <a:solidFill>
                <a:schemeClr val="accent2"/>
              </a:solidFill>
            </a:endParaRPr>
          </a:p>
          <a:p>
            <a:r>
              <a:rPr lang="en" sz="2133"/>
              <a:t>A fun, engaging, and memorable simulation</a:t>
            </a:r>
            <a:endParaRPr sz="2133"/>
          </a:p>
          <a:p>
            <a:r>
              <a:rPr lang="en" sz="2133"/>
              <a:t>to demonstrate how inflation works</a:t>
            </a:r>
            <a:endParaRPr sz="2133"/>
          </a:p>
        </p:txBody>
      </p:sp>
      <p:sp>
        <p:nvSpPr>
          <p:cNvPr id="155" name="Google Shape;155;p26"/>
          <p:cNvSpPr txBox="1">
            <a:spLocks noGrp="1"/>
          </p:cNvSpPr>
          <p:nvPr>
            <p:ph type="title" idx="4294967295"/>
          </p:nvPr>
        </p:nvSpPr>
        <p:spPr>
          <a:xfrm>
            <a:off x="3967435" y="2788035"/>
            <a:ext cx="2032000" cy="1302400"/>
          </a:xfrm>
          <a:prstGeom prst="rect">
            <a:avLst/>
          </a:prstGeom>
        </p:spPr>
        <p:txBody>
          <a:bodyPr spcFirstLastPara="1" wrap="square" lIns="121900" tIns="121900" rIns="121900" bIns="121900" anchor="t" anchorCtr="0">
            <a:noAutofit/>
          </a:bodyPr>
          <a:lstStyle/>
          <a:p>
            <a:r>
              <a:rPr lang="en" sz="20000">
                <a:solidFill>
                  <a:srgbClr val="FFFFFF"/>
                </a:solidFill>
              </a:rPr>
              <a:t>H</a:t>
            </a:r>
            <a:endParaRPr sz="20000">
              <a:solidFill>
                <a:srgbClr val="FFFFFF"/>
              </a:solidFill>
            </a:endParaRPr>
          </a:p>
        </p:txBody>
      </p:sp>
      <p:sp>
        <p:nvSpPr>
          <p:cNvPr id="156" name="Google Shape;156;p26"/>
          <p:cNvSpPr txBox="1">
            <a:spLocks noGrp="1"/>
          </p:cNvSpPr>
          <p:nvPr>
            <p:ph type="title" idx="4294967295"/>
          </p:nvPr>
        </p:nvSpPr>
        <p:spPr>
          <a:xfrm>
            <a:off x="4592777" y="3772123"/>
            <a:ext cx="2032000" cy="1302400"/>
          </a:xfrm>
          <a:prstGeom prst="rect">
            <a:avLst/>
          </a:prstGeom>
        </p:spPr>
        <p:txBody>
          <a:bodyPr spcFirstLastPara="1" wrap="square" lIns="121900" tIns="121900" rIns="121900" bIns="121900" anchor="t" anchorCtr="0">
            <a:noAutofit/>
          </a:bodyPr>
          <a:lstStyle/>
          <a:p>
            <a:r>
              <a:rPr lang="en" sz="20000">
                <a:solidFill>
                  <a:srgbClr val="FFFFFF"/>
                </a:solidFill>
              </a:rPr>
              <a:t>H</a:t>
            </a:r>
            <a:endParaRPr sz="20000">
              <a:solidFill>
                <a:srgbClr val="FFFFFF"/>
              </a:solidFill>
            </a:endParaRPr>
          </a:p>
        </p:txBody>
      </p:sp>
      <p:sp>
        <p:nvSpPr>
          <p:cNvPr id="157" name="Google Shape;157;p26"/>
          <p:cNvSpPr/>
          <p:nvPr/>
        </p:nvSpPr>
        <p:spPr>
          <a:xfrm>
            <a:off x="6405803" y="3844188"/>
            <a:ext cx="1532000" cy="1302400"/>
          </a:xfrm>
          <a:prstGeom prst="frame">
            <a:avLst>
              <a:gd name="adj1" fmla="val 8824"/>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58" name="Google Shape;158;p26"/>
          <p:cNvSpPr/>
          <p:nvPr/>
        </p:nvSpPr>
        <p:spPr>
          <a:xfrm rot="2529567">
            <a:off x="6375591" y="3356489"/>
            <a:ext cx="1592381" cy="1570291"/>
          </a:xfrm>
          <a:prstGeom prst="halfFrame">
            <a:avLst>
              <a:gd name="adj1" fmla="val 13333"/>
              <a:gd name="adj2" fmla="val 14668"/>
            </a:avLst>
          </a:prstGeom>
          <a:solidFill>
            <a:srgbClr val="FFFFFF"/>
          </a:solidFill>
          <a:ln>
            <a:noFill/>
          </a:ln>
        </p:spPr>
        <p:txBody>
          <a:bodyPr spcFirstLastPara="1" wrap="square" lIns="121900" tIns="121900" rIns="121900" bIns="121900" anchor="ctr" anchorCtr="0">
            <a:noAutofit/>
          </a:bodyPr>
          <a:lstStyle/>
          <a:p>
            <a:pPr defTabSz="1219170"/>
            <a:endParaRPr sz="1867"/>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idx="4294967295"/>
          </p:nvPr>
        </p:nvSpPr>
        <p:spPr>
          <a:xfrm>
            <a:off x="179067" y="1052900"/>
            <a:ext cx="12020800" cy="1143200"/>
          </a:xfrm>
          <a:prstGeom prst="rect">
            <a:avLst/>
          </a:prstGeom>
        </p:spPr>
        <p:txBody>
          <a:bodyPr spcFirstLastPara="1" wrap="square" lIns="121900" tIns="121900" rIns="121900" bIns="121900" anchor="t" anchorCtr="0">
            <a:noAutofit/>
          </a:bodyPr>
          <a:lstStyle/>
          <a:p>
            <a:r>
              <a:rPr lang="en" sz="6667">
                <a:solidFill>
                  <a:srgbClr val="F1C232"/>
                </a:solidFill>
              </a:rPr>
              <a:t>Today’s Goal</a:t>
            </a:r>
            <a:endParaRPr sz="6667">
              <a:solidFill>
                <a:srgbClr val="F1C232"/>
              </a:solidFill>
            </a:endParaRPr>
          </a:p>
        </p:txBody>
      </p:sp>
      <p:sp>
        <p:nvSpPr>
          <p:cNvPr id="171" name="Google Shape;171;p28"/>
          <p:cNvSpPr txBox="1">
            <a:spLocks noGrp="1"/>
          </p:cNvSpPr>
          <p:nvPr>
            <p:ph type="body" idx="4294967295"/>
          </p:nvPr>
        </p:nvSpPr>
        <p:spPr>
          <a:xfrm>
            <a:off x="609600" y="2084533"/>
            <a:ext cx="10972800" cy="3337600"/>
          </a:xfrm>
          <a:prstGeom prst="rect">
            <a:avLst/>
          </a:prstGeom>
        </p:spPr>
        <p:txBody>
          <a:bodyPr spcFirstLastPara="1" wrap="square" lIns="121900" tIns="121900" rIns="121900" bIns="121900" anchor="t" anchorCtr="0">
            <a:noAutofit/>
          </a:bodyPr>
          <a:lstStyle/>
          <a:p>
            <a:pPr marL="609585" indent="-474121">
              <a:spcBef>
                <a:spcPts val="800"/>
              </a:spcBef>
              <a:buClr>
                <a:srgbClr val="FFFFFF"/>
              </a:buClr>
            </a:pPr>
            <a:r>
              <a:rPr lang="en">
                <a:solidFill>
                  <a:srgbClr val="FFFFFF"/>
                </a:solidFill>
              </a:rPr>
              <a:t>I can explain the relationship between the money supply and inflation</a:t>
            </a:r>
            <a:endParaRPr>
              <a:solidFill>
                <a:srgbClr val="FFFFFF"/>
              </a:solidFill>
            </a:endParaRPr>
          </a:p>
        </p:txBody>
      </p:sp>
      <p:pic>
        <p:nvPicPr>
          <p:cNvPr id="172" name="Google Shape;172;p28"/>
          <p:cNvPicPr preferRelativeResize="0"/>
          <p:nvPr/>
        </p:nvPicPr>
        <p:blipFill>
          <a:blip r:embed="rId3">
            <a:alphaModFix/>
          </a:blip>
          <a:stretch>
            <a:fillRect/>
          </a:stretch>
        </p:blipFill>
        <p:spPr>
          <a:xfrm>
            <a:off x="2518667" y="3632185"/>
            <a:ext cx="6350000" cy="2908300"/>
          </a:xfrm>
          <a:prstGeom prst="rect">
            <a:avLst/>
          </a:prstGeom>
          <a:noFill/>
          <a:ln>
            <a:noFill/>
          </a:ln>
        </p:spPr>
      </p:pic>
      <p:pic>
        <p:nvPicPr>
          <p:cNvPr id="173" name="Google Shape;173;p28"/>
          <p:cNvPicPr preferRelativeResize="0"/>
          <p:nvPr/>
        </p:nvPicPr>
        <p:blipFill>
          <a:blip r:embed="rId4">
            <a:alphaModFix/>
          </a:blip>
          <a:stretch>
            <a:fillRect/>
          </a:stretch>
        </p:blipFill>
        <p:spPr>
          <a:xfrm>
            <a:off x="949033" y="3838100"/>
            <a:ext cx="2821667" cy="28216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idx="4294967295"/>
          </p:nvPr>
        </p:nvSpPr>
        <p:spPr>
          <a:xfrm>
            <a:off x="119500" y="596033"/>
            <a:ext cx="12072400" cy="1785600"/>
          </a:xfrm>
          <a:prstGeom prst="rect">
            <a:avLst/>
          </a:prstGeom>
        </p:spPr>
        <p:txBody>
          <a:bodyPr spcFirstLastPara="1" wrap="square" lIns="121900" tIns="121900" rIns="121900" bIns="121900" anchor="t" anchorCtr="0">
            <a:noAutofit/>
          </a:bodyPr>
          <a:lstStyle/>
          <a:p>
            <a:r>
              <a:rPr lang="en" sz="5733" dirty="0">
                <a:solidFill>
                  <a:srgbClr val="FFFFFF"/>
                </a:solidFill>
              </a:rPr>
              <a:t>House Hunters</a:t>
            </a:r>
            <a:endParaRPr sz="5733" dirty="0">
              <a:solidFill>
                <a:srgbClr val="FFFFFF"/>
              </a:solidFill>
            </a:endParaRPr>
          </a:p>
        </p:txBody>
      </p:sp>
      <p:sp>
        <p:nvSpPr>
          <p:cNvPr id="185" name="Google Shape;185;p30"/>
          <p:cNvSpPr txBox="1">
            <a:spLocks noGrp="1"/>
          </p:cNvSpPr>
          <p:nvPr>
            <p:ph type="body" idx="4294967295"/>
          </p:nvPr>
        </p:nvSpPr>
        <p:spPr>
          <a:xfrm>
            <a:off x="194100" y="1647333"/>
            <a:ext cx="7442525" cy="4691200"/>
          </a:xfrm>
          <a:prstGeom prst="rect">
            <a:avLst/>
          </a:prstGeom>
        </p:spPr>
        <p:txBody>
          <a:bodyPr spcFirstLastPara="1" wrap="square" lIns="121900" tIns="121900" rIns="121900" bIns="121900" anchor="t" anchorCtr="0">
            <a:noAutofit/>
          </a:bodyPr>
          <a:lstStyle/>
          <a:p>
            <a:pPr marL="609585" indent="-474121">
              <a:spcBef>
                <a:spcPts val="800"/>
              </a:spcBef>
            </a:pPr>
            <a:r>
              <a:rPr lang="en" sz="2800" dirty="0"/>
              <a:t>In a minute we will use a </a:t>
            </a:r>
            <a:r>
              <a:rPr lang="en" sz="2800" u="sng" dirty="0">
                <a:solidFill>
                  <a:schemeClr val="hlink"/>
                </a:solidFill>
                <a:hlinkClick r:id="rId3"/>
              </a:rPr>
              <a:t>random</a:t>
            </a:r>
            <a:r>
              <a:rPr lang="en-US" sz="2800" u="sng" dirty="0" err="1">
                <a:solidFill>
                  <a:schemeClr val="hlink"/>
                </a:solidFill>
                <a:hlinkClick r:id="rId3"/>
              </a:rPr>
              <a:t>ly</a:t>
            </a:r>
            <a:r>
              <a:rPr lang="en" sz="2800" dirty="0"/>
              <a:t> determine your max budget</a:t>
            </a:r>
            <a:endParaRPr sz="2800" dirty="0"/>
          </a:p>
          <a:p>
            <a:pPr marL="609585" indent="-474121">
              <a:spcBef>
                <a:spcPts val="0"/>
              </a:spcBef>
            </a:pPr>
            <a:r>
              <a:rPr lang="en" sz="2800" dirty="0"/>
              <a:t>You will use this budget to bid on houses- the highest bid wins the house.</a:t>
            </a:r>
            <a:endParaRPr sz="2800" dirty="0"/>
          </a:p>
          <a:p>
            <a:pPr marL="609585" indent="-474121">
              <a:spcBef>
                <a:spcPts val="0"/>
              </a:spcBef>
            </a:pPr>
            <a:r>
              <a:rPr lang="en" sz="2800" dirty="0"/>
              <a:t>There are no rules on the number of houses you can buy, but you may not exceed your budget</a:t>
            </a:r>
            <a:endParaRPr sz="2800" dirty="0"/>
          </a:p>
          <a:p>
            <a:pPr marL="609585" indent="-474121">
              <a:spcBef>
                <a:spcPts val="0"/>
              </a:spcBef>
            </a:pPr>
            <a:r>
              <a:rPr lang="en" sz="2800" dirty="0"/>
              <a:t>The goal of the game is to get SOMEWHERE to live- and the best possible place for your money</a:t>
            </a:r>
            <a:endParaRPr sz="2800" dirty="0"/>
          </a:p>
        </p:txBody>
      </p:sp>
      <p:pic>
        <p:nvPicPr>
          <p:cNvPr id="186" name="Google Shape;186;p30"/>
          <p:cNvPicPr preferRelativeResize="0"/>
          <p:nvPr/>
        </p:nvPicPr>
        <p:blipFill>
          <a:blip r:embed="rId4">
            <a:alphaModFix/>
          </a:blip>
          <a:stretch>
            <a:fillRect/>
          </a:stretch>
        </p:blipFill>
        <p:spPr>
          <a:xfrm>
            <a:off x="7922235" y="3072705"/>
            <a:ext cx="3653129" cy="257475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1: The Porch House</a:t>
            </a:r>
            <a:endParaRPr sz="4933">
              <a:solidFill>
                <a:srgbClr val="FFFFFF"/>
              </a:solidFill>
            </a:endParaRPr>
          </a:p>
        </p:txBody>
      </p:sp>
      <p:sp>
        <p:nvSpPr>
          <p:cNvPr id="192" name="Google Shape;192;p31"/>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Columbus, OH</a:t>
            </a:r>
            <a:endParaRPr/>
          </a:p>
          <a:p>
            <a:pPr marL="609585" indent="-474121">
              <a:spcBef>
                <a:spcPts val="0"/>
              </a:spcBef>
            </a:pPr>
            <a:r>
              <a:rPr lang="en"/>
              <a:t>Bedrooms</a:t>
            </a:r>
            <a:endParaRPr/>
          </a:p>
          <a:p>
            <a:pPr marL="1219170" lvl="1" indent="-474121"/>
            <a:r>
              <a:rPr lang="en"/>
              <a:t> 2</a:t>
            </a:r>
            <a:endParaRPr/>
          </a:p>
          <a:p>
            <a:pPr marL="609585" indent="-474121">
              <a:spcBef>
                <a:spcPts val="0"/>
              </a:spcBef>
            </a:pPr>
            <a:r>
              <a:rPr lang="en"/>
              <a:t>Bathrooms</a:t>
            </a:r>
            <a:endParaRPr/>
          </a:p>
          <a:p>
            <a:pPr marL="1219170" lvl="1" indent="-474121"/>
            <a:r>
              <a:rPr lang="en"/>
              <a:t> 1</a:t>
            </a:r>
            <a:endParaRPr/>
          </a:p>
          <a:p>
            <a:pPr marL="609585" indent="-474121">
              <a:spcBef>
                <a:spcPts val="0"/>
              </a:spcBef>
            </a:pPr>
            <a:r>
              <a:rPr lang="en"/>
              <a:t>Year built</a:t>
            </a:r>
            <a:endParaRPr/>
          </a:p>
          <a:p>
            <a:pPr marL="1219170" lvl="1" indent="-474121"/>
            <a:r>
              <a:rPr lang="en"/>
              <a:t>1990</a:t>
            </a:r>
            <a:endParaRPr/>
          </a:p>
          <a:p>
            <a:pPr marL="609585" indent="-474121">
              <a:spcBef>
                <a:spcPts val="0"/>
              </a:spcBef>
            </a:pPr>
            <a:r>
              <a:rPr lang="en"/>
              <a:t>Minimum bid</a:t>
            </a:r>
            <a:endParaRPr/>
          </a:p>
          <a:p>
            <a:pPr marL="1219170" lvl="1" indent="-474121"/>
            <a:r>
              <a:rPr lang="en"/>
              <a:t>$150k</a:t>
            </a:r>
            <a:endParaRPr/>
          </a:p>
        </p:txBody>
      </p:sp>
      <p:pic>
        <p:nvPicPr>
          <p:cNvPr id="193" name="Google Shape;193;p31"/>
          <p:cNvPicPr preferRelativeResize="0"/>
          <p:nvPr/>
        </p:nvPicPr>
        <p:blipFill>
          <a:blip r:embed="rId3">
            <a:alphaModFix/>
          </a:blip>
          <a:stretch>
            <a:fillRect/>
          </a:stretch>
        </p:blipFill>
        <p:spPr>
          <a:xfrm>
            <a:off x="5395800" y="1915934"/>
            <a:ext cx="6350000" cy="4229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2: The Houseboat</a:t>
            </a:r>
            <a:endParaRPr sz="4933">
              <a:solidFill>
                <a:srgbClr val="FFFFFF"/>
              </a:solidFill>
            </a:endParaRPr>
          </a:p>
        </p:txBody>
      </p:sp>
      <p:sp>
        <p:nvSpPr>
          <p:cNvPr id="199" name="Google Shape;199;p32"/>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Bar Harbor, Maine</a:t>
            </a:r>
            <a:endParaRPr/>
          </a:p>
          <a:p>
            <a:pPr marL="609585" indent="-474121">
              <a:spcBef>
                <a:spcPts val="0"/>
              </a:spcBef>
            </a:pPr>
            <a:r>
              <a:rPr lang="en"/>
              <a:t>Bedrooms</a:t>
            </a:r>
            <a:endParaRPr/>
          </a:p>
          <a:p>
            <a:pPr marL="1219170" lvl="1" indent="-474121"/>
            <a:r>
              <a:rPr lang="en"/>
              <a:t> 3</a:t>
            </a:r>
            <a:endParaRPr/>
          </a:p>
          <a:p>
            <a:pPr marL="609585" indent="-474121">
              <a:spcBef>
                <a:spcPts val="0"/>
              </a:spcBef>
            </a:pPr>
            <a:r>
              <a:rPr lang="en"/>
              <a:t>Bathrooms</a:t>
            </a:r>
            <a:endParaRPr/>
          </a:p>
          <a:p>
            <a:pPr marL="1219170" lvl="1" indent="-474121"/>
            <a:r>
              <a:rPr lang="en"/>
              <a:t> 1</a:t>
            </a:r>
            <a:endParaRPr/>
          </a:p>
          <a:p>
            <a:pPr marL="609585" indent="-474121">
              <a:spcBef>
                <a:spcPts val="0"/>
              </a:spcBef>
            </a:pPr>
            <a:r>
              <a:rPr lang="en"/>
              <a:t>Year built</a:t>
            </a:r>
            <a:endParaRPr/>
          </a:p>
          <a:p>
            <a:pPr marL="1219170" lvl="1" indent="-474121"/>
            <a:r>
              <a:rPr lang="en"/>
              <a:t>2000</a:t>
            </a:r>
            <a:endParaRPr/>
          </a:p>
          <a:p>
            <a:pPr marL="609585" indent="-474121">
              <a:spcBef>
                <a:spcPts val="0"/>
              </a:spcBef>
            </a:pPr>
            <a:r>
              <a:rPr lang="en"/>
              <a:t>Minimum bid</a:t>
            </a:r>
            <a:endParaRPr/>
          </a:p>
          <a:p>
            <a:pPr marL="1219170" lvl="1" indent="-474121"/>
            <a:r>
              <a:rPr lang="en"/>
              <a:t>$100k</a:t>
            </a:r>
            <a:endParaRPr/>
          </a:p>
        </p:txBody>
      </p:sp>
      <p:pic>
        <p:nvPicPr>
          <p:cNvPr id="200" name="Google Shape;200;p32"/>
          <p:cNvPicPr preferRelativeResize="0"/>
          <p:nvPr/>
        </p:nvPicPr>
        <p:blipFill>
          <a:blip r:embed="rId3">
            <a:alphaModFix/>
          </a:blip>
          <a:stretch>
            <a:fillRect/>
          </a:stretch>
        </p:blipFill>
        <p:spPr>
          <a:xfrm>
            <a:off x="5055567" y="1993767"/>
            <a:ext cx="6350000" cy="3797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3"/>
          <p:cNvPicPr preferRelativeResize="0"/>
          <p:nvPr/>
        </p:nvPicPr>
        <p:blipFill>
          <a:blip r:embed="rId3">
            <a:alphaModFix/>
          </a:blip>
          <a:stretch>
            <a:fillRect/>
          </a:stretch>
        </p:blipFill>
        <p:spPr>
          <a:xfrm>
            <a:off x="7549236" y="2303321"/>
            <a:ext cx="4875533" cy="3237344"/>
          </a:xfrm>
          <a:prstGeom prst="rect">
            <a:avLst/>
          </a:prstGeom>
          <a:noFill/>
          <a:ln>
            <a:noFill/>
          </a:ln>
        </p:spPr>
      </p:pic>
      <p:sp>
        <p:nvSpPr>
          <p:cNvPr id="206" name="Google Shape;206;p33"/>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3: Penthouse Apartment</a:t>
            </a:r>
            <a:endParaRPr sz="4933">
              <a:solidFill>
                <a:srgbClr val="FFFFFF"/>
              </a:solidFill>
            </a:endParaRPr>
          </a:p>
        </p:txBody>
      </p:sp>
      <p:sp>
        <p:nvSpPr>
          <p:cNvPr id="207" name="Google Shape;207;p33"/>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New York City (73rd floor)</a:t>
            </a:r>
            <a:endParaRPr/>
          </a:p>
          <a:p>
            <a:pPr marL="609585" indent="-474121">
              <a:spcBef>
                <a:spcPts val="0"/>
              </a:spcBef>
            </a:pPr>
            <a:r>
              <a:rPr lang="en"/>
              <a:t>Bedrooms</a:t>
            </a:r>
            <a:endParaRPr/>
          </a:p>
          <a:p>
            <a:pPr marL="1219170" lvl="1" indent="-474121"/>
            <a:r>
              <a:rPr lang="en"/>
              <a:t> 2</a:t>
            </a:r>
            <a:endParaRPr/>
          </a:p>
          <a:p>
            <a:pPr marL="609585" indent="-474121">
              <a:spcBef>
                <a:spcPts val="0"/>
              </a:spcBef>
            </a:pPr>
            <a:r>
              <a:rPr lang="en"/>
              <a:t>Bathrooms</a:t>
            </a:r>
            <a:endParaRPr/>
          </a:p>
          <a:p>
            <a:pPr marL="1219170" lvl="1" indent="-474121"/>
            <a:r>
              <a:rPr lang="en"/>
              <a:t> 1.5</a:t>
            </a:r>
            <a:endParaRPr/>
          </a:p>
          <a:p>
            <a:pPr marL="609585" indent="-474121">
              <a:spcBef>
                <a:spcPts val="0"/>
              </a:spcBef>
            </a:pPr>
            <a:r>
              <a:rPr lang="en"/>
              <a:t>Year built</a:t>
            </a:r>
            <a:endParaRPr/>
          </a:p>
          <a:p>
            <a:pPr marL="1219170" lvl="1" indent="-474121"/>
            <a:r>
              <a:rPr lang="en"/>
              <a:t>2006</a:t>
            </a:r>
            <a:endParaRPr/>
          </a:p>
          <a:p>
            <a:pPr marL="609585" indent="-474121">
              <a:spcBef>
                <a:spcPts val="0"/>
              </a:spcBef>
            </a:pPr>
            <a:r>
              <a:rPr lang="en"/>
              <a:t>Minimum bid</a:t>
            </a:r>
            <a:endParaRPr/>
          </a:p>
          <a:p>
            <a:pPr marL="1219170" lvl="1" indent="-474121"/>
            <a:r>
              <a:rPr lang="en"/>
              <a:t>$400k</a:t>
            </a:r>
            <a:endParaRPr/>
          </a:p>
        </p:txBody>
      </p:sp>
      <p:sp>
        <p:nvSpPr>
          <p:cNvPr id="208" name="Google Shape;208;p33"/>
          <p:cNvSpPr/>
          <p:nvPr/>
        </p:nvSpPr>
        <p:spPr>
          <a:xfrm>
            <a:off x="10851033" y="2811233"/>
            <a:ext cx="322400" cy="304400"/>
          </a:xfrm>
          <a:prstGeom prst="flowChartSummingJunction">
            <a:avLst/>
          </a:prstGeom>
          <a:solidFill>
            <a:srgbClr val="FFFF00"/>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pic>
        <p:nvPicPr>
          <p:cNvPr id="209" name="Google Shape;209;p33"/>
          <p:cNvPicPr preferRelativeResize="0"/>
          <p:nvPr/>
        </p:nvPicPr>
        <p:blipFill>
          <a:blip r:embed="rId4">
            <a:alphaModFix/>
          </a:blip>
          <a:stretch>
            <a:fillRect/>
          </a:stretch>
        </p:blipFill>
        <p:spPr>
          <a:xfrm>
            <a:off x="5336001" y="3491503"/>
            <a:ext cx="5085300" cy="3366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4"/>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4: Peach State Mini-House</a:t>
            </a:r>
            <a:endParaRPr sz="4933">
              <a:solidFill>
                <a:srgbClr val="FFFFFF"/>
              </a:solidFill>
            </a:endParaRPr>
          </a:p>
        </p:txBody>
      </p:sp>
      <p:sp>
        <p:nvSpPr>
          <p:cNvPr id="215" name="Google Shape;215;p34"/>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Savannah, Georgia</a:t>
            </a:r>
            <a:endParaRPr/>
          </a:p>
          <a:p>
            <a:pPr marL="609585" indent="-474121">
              <a:spcBef>
                <a:spcPts val="0"/>
              </a:spcBef>
            </a:pPr>
            <a:r>
              <a:rPr lang="en"/>
              <a:t>Bedrooms</a:t>
            </a:r>
            <a:endParaRPr/>
          </a:p>
          <a:p>
            <a:pPr marL="1219170" lvl="1" indent="-474121"/>
            <a:r>
              <a:rPr lang="en"/>
              <a:t> 1</a:t>
            </a:r>
            <a:endParaRPr/>
          </a:p>
          <a:p>
            <a:pPr marL="609585" indent="-474121">
              <a:spcBef>
                <a:spcPts val="0"/>
              </a:spcBef>
            </a:pPr>
            <a:r>
              <a:rPr lang="en"/>
              <a:t>Bathrooms</a:t>
            </a:r>
            <a:endParaRPr/>
          </a:p>
          <a:p>
            <a:pPr marL="1219170" lvl="1" indent="-474121"/>
            <a:r>
              <a:rPr lang="en"/>
              <a:t> 1</a:t>
            </a:r>
            <a:endParaRPr/>
          </a:p>
          <a:p>
            <a:pPr marL="609585" indent="-474121">
              <a:spcBef>
                <a:spcPts val="0"/>
              </a:spcBef>
            </a:pPr>
            <a:r>
              <a:rPr lang="en"/>
              <a:t>Year built</a:t>
            </a:r>
            <a:endParaRPr/>
          </a:p>
          <a:p>
            <a:pPr marL="1219170" lvl="1" indent="-474121"/>
            <a:r>
              <a:rPr lang="en"/>
              <a:t>2003</a:t>
            </a:r>
            <a:endParaRPr/>
          </a:p>
          <a:p>
            <a:pPr marL="609585" indent="-474121">
              <a:spcBef>
                <a:spcPts val="0"/>
              </a:spcBef>
            </a:pPr>
            <a:r>
              <a:rPr lang="en"/>
              <a:t>Minimum bid</a:t>
            </a:r>
            <a:endParaRPr/>
          </a:p>
          <a:p>
            <a:pPr marL="1219170" lvl="1" indent="-474121"/>
            <a:r>
              <a:rPr lang="en"/>
              <a:t>$125k</a:t>
            </a:r>
            <a:endParaRPr/>
          </a:p>
        </p:txBody>
      </p:sp>
      <p:pic>
        <p:nvPicPr>
          <p:cNvPr id="216" name="Google Shape;216;p34"/>
          <p:cNvPicPr preferRelativeResize="0"/>
          <p:nvPr/>
        </p:nvPicPr>
        <p:blipFill rotWithShape="1">
          <a:blip r:embed="rId3">
            <a:alphaModFix/>
          </a:blip>
          <a:srcRect t="25116"/>
          <a:stretch/>
        </p:blipFill>
        <p:spPr>
          <a:xfrm>
            <a:off x="6096001" y="1486167"/>
            <a:ext cx="4601615" cy="51686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pic>
        <p:nvPicPr>
          <p:cNvPr id="91" name="Google Shape;91;p14"/>
          <p:cNvPicPr preferRelativeResize="0"/>
          <p:nvPr/>
        </p:nvPicPr>
        <p:blipFill rotWithShape="1">
          <a:blip r:embed="rId4">
            <a:alphaModFix/>
          </a:blip>
          <a:srcRect/>
          <a:stretch/>
        </p:blipFill>
        <p:spPr>
          <a:xfrm>
            <a:off x="375719" y="341336"/>
            <a:ext cx="693227" cy="676095"/>
          </a:xfrm>
          <a:prstGeom prst="rect">
            <a:avLst/>
          </a:prstGeom>
          <a:noFill/>
          <a:ln>
            <a:noFill/>
          </a:ln>
        </p:spPr>
      </p:pic>
      <p:sp>
        <p:nvSpPr>
          <p:cNvPr id="92" name="Google Shape;92;p14"/>
          <p:cNvSpPr txBox="1">
            <a:spLocks noGrp="1"/>
          </p:cNvSpPr>
          <p:nvPr>
            <p:ph type="title"/>
          </p:nvPr>
        </p:nvSpPr>
        <p:spPr>
          <a:xfrm>
            <a:off x="1403797" y="360056"/>
            <a:ext cx="10194701" cy="1325563"/>
          </a:xfrm>
          <a:prstGeom prst="rect">
            <a:avLst/>
          </a:prstGeom>
          <a:solidFill>
            <a:srgbClr val="E1EFD8"/>
          </a:solidFill>
          <a:ln w="5715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Arial"/>
              <a:buNone/>
            </a:pPr>
            <a:r>
              <a:rPr lang="en-US" sz="5400">
                <a:latin typeface="Arial"/>
                <a:ea typeface="Arial"/>
                <a:cs typeface="Arial"/>
                <a:sym typeface="Arial"/>
              </a:rPr>
              <a:t>What is INFLATION? </a:t>
            </a:r>
            <a:endParaRPr/>
          </a:p>
        </p:txBody>
      </p:sp>
      <p:sp>
        <p:nvSpPr>
          <p:cNvPr id="93" name="Google Shape;93;p14"/>
          <p:cNvSpPr txBox="1">
            <a:spLocks noGrp="1"/>
          </p:cNvSpPr>
          <p:nvPr>
            <p:ph type="body" idx="1"/>
          </p:nvPr>
        </p:nvSpPr>
        <p:spPr>
          <a:xfrm>
            <a:off x="1306133" y="2254452"/>
            <a:ext cx="10194702" cy="74416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sz="3200" b="1" dirty="0"/>
              <a:t>= is when the </a:t>
            </a:r>
            <a:r>
              <a:rPr lang="en-US" sz="3200" b="1" u="sng" dirty="0"/>
              <a:t>buying</a:t>
            </a:r>
            <a:r>
              <a:rPr lang="en-US" sz="3200" b="1" dirty="0"/>
              <a:t> power of </a:t>
            </a:r>
            <a:r>
              <a:rPr lang="en-US" sz="3200" b="1" u="sng" dirty="0"/>
              <a:t>money </a:t>
            </a:r>
            <a:r>
              <a:rPr lang="en-US" sz="3200" b="1" dirty="0"/>
              <a:t>goes </a:t>
            </a:r>
            <a:r>
              <a:rPr lang="en-US" sz="3200" b="1" u="sng" dirty="0"/>
              <a:t>down </a:t>
            </a:r>
            <a:r>
              <a:rPr lang="en-US" sz="3200" b="1" dirty="0"/>
              <a:t>and prices go up. </a:t>
            </a:r>
            <a:endParaRPr dirty="0"/>
          </a:p>
        </p:txBody>
      </p:sp>
      <p:pic>
        <p:nvPicPr>
          <p:cNvPr id="94" name="Google Shape;94;p14"/>
          <p:cNvPicPr preferRelativeResize="0"/>
          <p:nvPr/>
        </p:nvPicPr>
        <p:blipFill rotWithShape="1">
          <a:blip r:embed="rId5">
            <a:alphaModFix/>
          </a:blip>
          <a:srcRect t="8835" r="2758" b="11128"/>
          <a:stretch/>
        </p:blipFill>
        <p:spPr>
          <a:xfrm>
            <a:off x="2131441" y="3096288"/>
            <a:ext cx="8739411" cy="2665928"/>
          </a:xfrm>
          <a:prstGeom prst="rect">
            <a:avLst/>
          </a:prstGeom>
          <a:noFill/>
          <a:ln w="38100" cap="flat" cmpd="sng">
            <a:solidFill>
              <a:schemeClr val="dk1"/>
            </a:solidFill>
            <a:prstDash val="solid"/>
            <a:round/>
            <a:headEnd type="none" w="sm" len="sm"/>
            <a:tailEnd type="none" w="sm" len="sm"/>
          </a:ln>
        </p:spPr>
      </p:pic>
      <p:pic>
        <p:nvPicPr>
          <p:cNvPr id="95" name="Google Shape;95;p14" descr="A picture containing logo&#10;&#10;Description automatically generated">
            <a:hlinkClick r:id="rId6"/>
          </p:cNvPr>
          <p:cNvPicPr preferRelativeResize="0"/>
          <p:nvPr/>
        </p:nvPicPr>
        <p:blipFill rotWithShape="1">
          <a:blip r:embed="rId7">
            <a:alphaModFix/>
          </a:blip>
          <a:srcRect/>
          <a:stretch/>
        </p:blipFill>
        <p:spPr>
          <a:xfrm>
            <a:off x="11046737" y="5786067"/>
            <a:ext cx="729726" cy="7605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5"/>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5: Miami Beach Mansion</a:t>
            </a:r>
            <a:endParaRPr sz="4933">
              <a:solidFill>
                <a:srgbClr val="FFFFFF"/>
              </a:solidFill>
            </a:endParaRPr>
          </a:p>
        </p:txBody>
      </p:sp>
      <p:sp>
        <p:nvSpPr>
          <p:cNvPr id="222" name="Google Shape;222;p35"/>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Miami, FL</a:t>
            </a:r>
            <a:endParaRPr/>
          </a:p>
          <a:p>
            <a:pPr marL="609585" indent="-474121">
              <a:spcBef>
                <a:spcPts val="0"/>
              </a:spcBef>
            </a:pPr>
            <a:r>
              <a:rPr lang="en"/>
              <a:t>Bedrooms</a:t>
            </a:r>
            <a:endParaRPr/>
          </a:p>
          <a:p>
            <a:pPr marL="1219170" lvl="1" indent="-474121"/>
            <a:r>
              <a:rPr lang="en"/>
              <a:t> 8</a:t>
            </a:r>
            <a:endParaRPr/>
          </a:p>
          <a:p>
            <a:pPr marL="609585" indent="-474121">
              <a:spcBef>
                <a:spcPts val="0"/>
              </a:spcBef>
            </a:pPr>
            <a:r>
              <a:rPr lang="en"/>
              <a:t>Bathrooms</a:t>
            </a:r>
            <a:endParaRPr/>
          </a:p>
          <a:p>
            <a:pPr marL="1219170" lvl="1" indent="-474121"/>
            <a:r>
              <a:rPr lang="en"/>
              <a:t> 4.5</a:t>
            </a:r>
            <a:endParaRPr/>
          </a:p>
          <a:p>
            <a:pPr marL="609585" indent="-474121">
              <a:spcBef>
                <a:spcPts val="0"/>
              </a:spcBef>
            </a:pPr>
            <a:r>
              <a:rPr lang="en"/>
              <a:t>Year built</a:t>
            </a:r>
            <a:endParaRPr/>
          </a:p>
          <a:p>
            <a:pPr marL="1219170" lvl="1" indent="-474121"/>
            <a:r>
              <a:rPr lang="en"/>
              <a:t>2013</a:t>
            </a:r>
            <a:endParaRPr/>
          </a:p>
          <a:p>
            <a:pPr marL="609585" indent="-474121">
              <a:spcBef>
                <a:spcPts val="0"/>
              </a:spcBef>
            </a:pPr>
            <a:r>
              <a:rPr lang="en"/>
              <a:t>Minimum bid</a:t>
            </a:r>
            <a:endParaRPr/>
          </a:p>
          <a:p>
            <a:pPr marL="1219170" lvl="1" indent="-474121"/>
            <a:r>
              <a:rPr lang="en"/>
              <a:t>$500k</a:t>
            </a:r>
            <a:endParaRPr/>
          </a:p>
        </p:txBody>
      </p:sp>
      <p:pic>
        <p:nvPicPr>
          <p:cNvPr id="223" name="Google Shape;223;p35"/>
          <p:cNvPicPr preferRelativeResize="0"/>
          <p:nvPr/>
        </p:nvPicPr>
        <p:blipFill>
          <a:blip r:embed="rId3">
            <a:alphaModFix/>
          </a:blip>
          <a:stretch>
            <a:fillRect/>
          </a:stretch>
        </p:blipFill>
        <p:spPr>
          <a:xfrm>
            <a:off x="5648334" y="1778818"/>
            <a:ext cx="6317345" cy="49654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6: Converted Farmhouse</a:t>
            </a:r>
            <a:endParaRPr sz="4933">
              <a:solidFill>
                <a:srgbClr val="FFFFFF"/>
              </a:solidFill>
            </a:endParaRPr>
          </a:p>
        </p:txBody>
      </p:sp>
      <p:sp>
        <p:nvSpPr>
          <p:cNvPr id="229" name="Google Shape;229;p36"/>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Billings, Montana</a:t>
            </a:r>
            <a:endParaRPr/>
          </a:p>
          <a:p>
            <a:pPr marL="609585" indent="-474121">
              <a:spcBef>
                <a:spcPts val="0"/>
              </a:spcBef>
            </a:pPr>
            <a:r>
              <a:rPr lang="en"/>
              <a:t>Bedrooms</a:t>
            </a:r>
            <a:endParaRPr/>
          </a:p>
          <a:p>
            <a:pPr marL="1219170" lvl="1" indent="-474121"/>
            <a:r>
              <a:rPr lang="en"/>
              <a:t> 4</a:t>
            </a:r>
            <a:endParaRPr/>
          </a:p>
          <a:p>
            <a:pPr marL="609585" indent="-474121">
              <a:spcBef>
                <a:spcPts val="0"/>
              </a:spcBef>
            </a:pPr>
            <a:r>
              <a:rPr lang="en"/>
              <a:t>Bathrooms</a:t>
            </a:r>
            <a:endParaRPr/>
          </a:p>
          <a:p>
            <a:pPr marL="1219170" lvl="1" indent="-474121"/>
            <a:r>
              <a:rPr lang="en"/>
              <a:t> 2</a:t>
            </a:r>
            <a:endParaRPr/>
          </a:p>
          <a:p>
            <a:pPr marL="609585" indent="-474121">
              <a:spcBef>
                <a:spcPts val="0"/>
              </a:spcBef>
            </a:pPr>
            <a:r>
              <a:rPr lang="en"/>
              <a:t>Year built</a:t>
            </a:r>
            <a:endParaRPr/>
          </a:p>
          <a:p>
            <a:pPr marL="1219170" lvl="1" indent="-474121"/>
            <a:r>
              <a:rPr lang="en"/>
              <a:t>1996</a:t>
            </a:r>
            <a:endParaRPr/>
          </a:p>
          <a:p>
            <a:pPr marL="609585" indent="-474121">
              <a:spcBef>
                <a:spcPts val="0"/>
              </a:spcBef>
            </a:pPr>
            <a:r>
              <a:rPr lang="en"/>
              <a:t>Minimum bid</a:t>
            </a:r>
            <a:endParaRPr/>
          </a:p>
          <a:p>
            <a:pPr marL="1219170" lvl="1" indent="-474121"/>
            <a:r>
              <a:rPr lang="en"/>
              <a:t>$350k</a:t>
            </a:r>
            <a:endParaRPr/>
          </a:p>
        </p:txBody>
      </p:sp>
      <p:pic>
        <p:nvPicPr>
          <p:cNvPr id="230" name="Google Shape;230;p36"/>
          <p:cNvPicPr preferRelativeResize="0"/>
          <p:nvPr/>
        </p:nvPicPr>
        <p:blipFill rotWithShape="1">
          <a:blip r:embed="rId3">
            <a:alphaModFix/>
          </a:blip>
          <a:srcRect l="19080"/>
          <a:stretch/>
        </p:blipFill>
        <p:spPr>
          <a:xfrm>
            <a:off x="5437280" y="2166800"/>
            <a:ext cx="6754721" cy="4691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7"/>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7: Peace and Quiet Lake House</a:t>
            </a:r>
            <a:endParaRPr sz="4933">
              <a:solidFill>
                <a:srgbClr val="FFFFFF"/>
              </a:solidFill>
            </a:endParaRPr>
          </a:p>
        </p:txBody>
      </p:sp>
      <p:sp>
        <p:nvSpPr>
          <p:cNvPr id="236" name="Google Shape;236;p37"/>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Rural Michigan</a:t>
            </a:r>
            <a:endParaRPr/>
          </a:p>
          <a:p>
            <a:pPr marL="609585" indent="-474121">
              <a:spcBef>
                <a:spcPts val="0"/>
              </a:spcBef>
            </a:pPr>
            <a:r>
              <a:rPr lang="en"/>
              <a:t>Bedrooms</a:t>
            </a:r>
            <a:endParaRPr/>
          </a:p>
          <a:p>
            <a:pPr marL="1219170" lvl="1" indent="-474121"/>
            <a:r>
              <a:rPr lang="en"/>
              <a:t> 4</a:t>
            </a:r>
            <a:endParaRPr/>
          </a:p>
          <a:p>
            <a:pPr marL="609585" indent="-474121">
              <a:spcBef>
                <a:spcPts val="0"/>
              </a:spcBef>
            </a:pPr>
            <a:r>
              <a:rPr lang="en"/>
              <a:t>Bathrooms</a:t>
            </a:r>
            <a:endParaRPr/>
          </a:p>
          <a:p>
            <a:pPr marL="1219170" lvl="1" indent="-474121"/>
            <a:r>
              <a:rPr lang="en"/>
              <a:t> 2</a:t>
            </a:r>
            <a:endParaRPr/>
          </a:p>
          <a:p>
            <a:pPr marL="609585" indent="-474121">
              <a:spcBef>
                <a:spcPts val="0"/>
              </a:spcBef>
            </a:pPr>
            <a:r>
              <a:rPr lang="en"/>
              <a:t>Year built</a:t>
            </a:r>
            <a:endParaRPr/>
          </a:p>
          <a:p>
            <a:pPr marL="1219170" lvl="1" indent="-474121"/>
            <a:r>
              <a:rPr lang="en"/>
              <a:t>2003</a:t>
            </a:r>
            <a:endParaRPr/>
          </a:p>
          <a:p>
            <a:pPr marL="609585" indent="-474121">
              <a:spcBef>
                <a:spcPts val="0"/>
              </a:spcBef>
            </a:pPr>
            <a:r>
              <a:rPr lang="en"/>
              <a:t>Minimum bid</a:t>
            </a:r>
            <a:endParaRPr/>
          </a:p>
          <a:p>
            <a:pPr marL="1219170" lvl="1" indent="-474121"/>
            <a:r>
              <a:rPr lang="en"/>
              <a:t>$300k</a:t>
            </a:r>
            <a:endParaRPr/>
          </a:p>
        </p:txBody>
      </p:sp>
      <p:pic>
        <p:nvPicPr>
          <p:cNvPr id="237" name="Google Shape;237;p37"/>
          <p:cNvPicPr preferRelativeResize="0"/>
          <p:nvPr/>
        </p:nvPicPr>
        <p:blipFill rotWithShape="1">
          <a:blip r:embed="rId3">
            <a:alphaModFix/>
          </a:blip>
          <a:srcRect l="19665" t="11648" b="10904"/>
          <a:stretch/>
        </p:blipFill>
        <p:spPr>
          <a:xfrm>
            <a:off x="6446901" y="2703800"/>
            <a:ext cx="5745100" cy="4154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8: Malibu Mansion</a:t>
            </a:r>
            <a:endParaRPr sz="4933">
              <a:solidFill>
                <a:srgbClr val="FFFFFF"/>
              </a:solidFill>
            </a:endParaRPr>
          </a:p>
        </p:txBody>
      </p:sp>
      <p:sp>
        <p:nvSpPr>
          <p:cNvPr id="243" name="Google Shape;243;p38"/>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Malibu, CA</a:t>
            </a:r>
            <a:endParaRPr/>
          </a:p>
          <a:p>
            <a:pPr marL="609585" indent="-474121">
              <a:spcBef>
                <a:spcPts val="0"/>
              </a:spcBef>
            </a:pPr>
            <a:r>
              <a:rPr lang="en"/>
              <a:t>Bedrooms</a:t>
            </a:r>
            <a:endParaRPr/>
          </a:p>
          <a:p>
            <a:pPr marL="1219170" lvl="1" indent="-474121"/>
            <a:r>
              <a:rPr lang="en"/>
              <a:t> 4</a:t>
            </a:r>
            <a:endParaRPr/>
          </a:p>
          <a:p>
            <a:pPr marL="609585" indent="-474121">
              <a:spcBef>
                <a:spcPts val="0"/>
              </a:spcBef>
            </a:pPr>
            <a:r>
              <a:rPr lang="en"/>
              <a:t>Bathrooms</a:t>
            </a:r>
            <a:endParaRPr/>
          </a:p>
          <a:p>
            <a:pPr marL="1219170" lvl="1" indent="-474121"/>
            <a:r>
              <a:rPr lang="en"/>
              <a:t> 6</a:t>
            </a:r>
            <a:endParaRPr/>
          </a:p>
          <a:p>
            <a:pPr marL="609585" indent="-474121">
              <a:spcBef>
                <a:spcPts val="0"/>
              </a:spcBef>
            </a:pPr>
            <a:r>
              <a:rPr lang="en"/>
              <a:t>Year built</a:t>
            </a:r>
            <a:endParaRPr/>
          </a:p>
          <a:p>
            <a:pPr marL="1219170" lvl="1" indent="-474121"/>
            <a:r>
              <a:rPr lang="en"/>
              <a:t>2019</a:t>
            </a:r>
            <a:endParaRPr/>
          </a:p>
          <a:p>
            <a:pPr marL="609585" indent="-474121">
              <a:spcBef>
                <a:spcPts val="0"/>
              </a:spcBef>
            </a:pPr>
            <a:r>
              <a:rPr lang="en"/>
              <a:t>Minimum bid</a:t>
            </a:r>
            <a:endParaRPr/>
          </a:p>
          <a:p>
            <a:pPr marL="1219170" lvl="1" indent="-474121"/>
            <a:r>
              <a:rPr lang="en"/>
              <a:t>$500k</a:t>
            </a:r>
            <a:endParaRPr/>
          </a:p>
        </p:txBody>
      </p:sp>
      <p:pic>
        <p:nvPicPr>
          <p:cNvPr id="244" name="Google Shape;244;p38"/>
          <p:cNvPicPr preferRelativeResize="0"/>
          <p:nvPr/>
        </p:nvPicPr>
        <p:blipFill>
          <a:blip r:embed="rId3">
            <a:alphaModFix/>
          </a:blip>
          <a:stretch>
            <a:fillRect/>
          </a:stretch>
        </p:blipFill>
        <p:spPr>
          <a:xfrm>
            <a:off x="5055567" y="1689367"/>
            <a:ext cx="6350000" cy="4229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9"/>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9: Ski Outpost</a:t>
            </a:r>
            <a:endParaRPr sz="4933">
              <a:solidFill>
                <a:srgbClr val="FFFFFF"/>
              </a:solidFill>
            </a:endParaRPr>
          </a:p>
        </p:txBody>
      </p:sp>
      <p:sp>
        <p:nvSpPr>
          <p:cNvPr id="250" name="Google Shape;250;p39"/>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Outside Denver, CO</a:t>
            </a:r>
            <a:endParaRPr/>
          </a:p>
          <a:p>
            <a:pPr marL="609585" indent="-474121">
              <a:spcBef>
                <a:spcPts val="0"/>
              </a:spcBef>
            </a:pPr>
            <a:r>
              <a:rPr lang="en"/>
              <a:t>Bedrooms</a:t>
            </a:r>
            <a:endParaRPr/>
          </a:p>
          <a:p>
            <a:pPr marL="1219170" lvl="1" indent="-474121"/>
            <a:r>
              <a:rPr lang="en"/>
              <a:t> 3</a:t>
            </a:r>
            <a:endParaRPr/>
          </a:p>
          <a:p>
            <a:pPr marL="609585" indent="-474121">
              <a:spcBef>
                <a:spcPts val="0"/>
              </a:spcBef>
            </a:pPr>
            <a:r>
              <a:rPr lang="en"/>
              <a:t>Bathrooms</a:t>
            </a:r>
            <a:endParaRPr/>
          </a:p>
          <a:p>
            <a:pPr marL="1219170" lvl="1" indent="-474121"/>
            <a:r>
              <a:rPr lang="en"/>
              <a:t> 1.5</a:t>
            </a:r>
            <a:endParaRPr/>
          </a:p>
          <a:p>
            <a:pPr marL="609585" indent="-474121">
              <a:spcBef>
                <a:spcPts val="0"/>
              </a:spcBef>
            </a:pPr>
            <a:r>
              <a:rPr lang="en"/>
              <a:t>Year built</a:t>
            </a:r>
            <a:endParaRPr/>
          </a:p>
          <a:p>
            <a:pPr marL="1219170" lvl="1" indent="-474121"/>
            <a:r>
              <a:rPr lang="en"/>
              <a:t>1988</a:t>
            </a:r>
            <a:endParaRPr/>
          </a:p>
          <a:p>
            <a:pPr marL="609585" indent="-474121">
              <a:spcBef>
                <a:spcPts val="0"/>
              </a:spcBef>
            </a:pPr>
            <a:r>
              <a:rPr lang="en"/>
              <a:t>Minimum bid</a:t>
            </a:r>
            <a:endParaRPr/>
          </a:p>
          <a:p>
            <a:pPr marL="1219170" lvl="1" indent="-474121"/>
            <a:r>
              <a:rPr lang="en"/>
              <a:t>$200k</a:t>
            </a:r>
            <a:endParaRPr/>
          </a:p>
        </p:txBody>
      </p:sp>
      <p:pic>
        <p:nvPicPr>
          <p:cNvPr id="251" name="Google Shape;251;p39"/>
          <p:cNvPicPr preferRelativeResize="0"/>
          <p:nvPr/>
        </p:nvPicPr>
        <p:blipFill rotWithShape="1">
          <a:blip r:embed="rId3">
            <a:alphaModFix/>
          </a:blip>
          <a:srcRect t="37503"/>
          <a:stretch/>
        </p:blipFill>
        <p:spPr>
          <a:xfrm>
            <a:off x="7474034" y="2435233"/>
            <a:ext cx="4717967" cy="44227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0"/>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10: Jumbo RV</a:t>
            </a:r>
            <a:endParaRPr sz="4933">
              <a:solidFill>
                <a:srgbClr val="FFFFFF"/>
              </a:solidFill>
            </a:endParaRPr>
          </a:p>
        </p:txBody>
      </p:sp>
      <p:sp>
        <p:nvSpPr>
          <p:cNvPr id="257" name="Google Shape;257;p40"/>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Depends!</a:t>
            </a:r>
            <a:endParaRPr/>
          </a:p>
          <a:p>
            <a:pPr marL="609585" indent="-474121">
              <a:spcBef>
                <a:spcPts val="0"/>
              </a:spcBef>
            </a:pPr>
            <a:r>
              <a:rPr lang="en"/>
              <a:t>Bedrooms</a:t>
            </a:r>
            <a:endParaRPr/>
          </a:p>
          <a:p>
            <a:pPr marL="1219170" lvl="1" indent="-474121"/>
            <a:r>
              <a:rPr lang="en"/>
              <a:t> 2</a:t>
            </a:r>
            <a:endParaRPr/>
          </a:p>
          <a:p>
            <a:pPr marL="609585" indent="-474121">
              <a:spcBef>
                <a:spcPts val="0"/>
              </a:spcBef>
            </a:pPr>
            <a:r>
              <a:rPr lang="en"/>
              <a:t>Bathrooms</a:t>
            </a:r>
            <a:endParaRPr/>
          </a:p>
          <a:p>
            <a:pPr marL="1219170" lvl="1" indent="-474121"/>
            <a:r>
              <a:rPr lang="en"/>
              <a:t> 1</a:t>
            </a:r>
            <a:endParaRPr/>
          </a:p>
          <a:p>
            <a:pPr marL="609585" indent="-474121">
              <a:spcBef>
                <a:spcPts val="0"/>
              </a:spcBef>
            </a:pPr>
            <a:r>
              <a:rPr lang="en"/>
              <a:t>Year built</a:t>
            </a:r>
            <a:endParaRPr/>
          </a:p>
          <a:p>
            <a:pPr marL="1219170" lvl="1" indent="-474121"/>
            <a:r>
              <a:rPr lang="en"/>
              <a:t>2014</a:t>
            </a:r>
            <a:endParaRPr/>
          </a:p>
          <a:p>
            <a:pPr marL="1219170" lvl="1" indent="-474121"/>
            <a:r>
              <a:rPr lang="en"/>
              <a:t>Rig is a 2012</a:t>
            </a:r>
            <a:endParaRPr/>
          </a:p>
          <a:p>
            <a:pPr marL="609585" indent="-474121">
              <a:spcBef>
                <a:spcPts val="0"/>
              </a:spcBef>
            </a:pPr>
            <a:r>
              <a:rPr lang="en"/>
              <a:t>Minimum bid</a:t>
            </a:r>
            <a:endParaRPr/>
          </a:p>
          <a:p>
            <a:pPr marL="1219170" lvl="1" indent="-474121"/>
            <a:r>
              <a:rPr lang="en"/>
              <a:t>$100k</a:t>
            </a:r>
            <a:endParaRPr/>
          </a:p>
        </p:txBody>
      </p:sp>
      <p:pic>
        <p:nvPicPr>
          <p:cNvPr id="258" name="Google Shape;258;p40"/>
          <p:cNvPicPr preferRelativeResize="0"/>
          <p:nvPr/>
        </p:nvPicPr>
        <p:blipFill>
          <a:blip r:embed="rId3">
            <a:alphaModFix/>
          </a:blip>
          <a:stretch>
            <a:fillRect/>
          </a:stretch>
        </p:blipFill>
        <p:spPr>
          <a:xfrm>
            <a:off x="5842000" y="3022600"/>
            <a:ext cx="6350000" cy="3835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1"/>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11: Modern Mansion</a:t>
            </a:r>
            <a:endParaRPr sz="4933">
              <a:solidFill>
                <a:srgbClr val="FFFFFF"/>
              </a:solidFill>
            </a:endParaRPr>
          </a:p>
        </p:txBody>
      </p:sp>
      <p:sp>
        <p:nvSpPr>
          <p:cNvPr id="264" name="Google Shape;264;p41"/>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Phoenix, AZ</a:t>
            </a:r>
            <a:endParaRPr/>
          </a:p>
          <a:p>
            <a:pPr marL="609585" indent="-474121">
              <a:spcBef>
                <a:spcPts val="0"/>
              </a:spcBef>
            </a:pPr>
            <a:r>
              <a:rPr lang="en"/>
              <a:t>Bedrooms</a:t>
            </a:r>
            <a:endParaRPr/>
          </a:p>
          <a:p>
            <a:pPr marL="1219170" lvl="1" indent="-474121"/>
            <a:r>
              <a:rPr lang="en"/>
              <a:t> 4</a:t>
            </a:r>
            <a:endParaRPr/>
          </a:p>
          <a:p>
            <a:pPr marL="609585" indent="-474121">
              <a:spcBef>
                <a:spcPts val="0"/>
              </a:spcBef>
            </a:pPr>
            <a:r>
              <a:rPr lang="en"/>
              <a:t>Bathrooms</a:t>
            </a:r>
            <a:endParaRPr/>
          </a:p>
          <a:p>
            <a:pPr marL="1219170" lvl="1" indent="-474121"/>
            <a:r>
              <a:rPr lang="en"/>
              <a:t> 3</a:t>
            </a:r>
            <a:endParaRPr/>
          </a:p>
          <a:p>
            <a:pPr marL="609585" indent="-474121">
              <a:spcBef>
                <a:spcPts val="0"/>
              </a:spcBef>
            </a:pPr>
            <a:r>
              <a:rPr lang="en"/>
              <a:t>Year built</a:t>
            </a:r>
            <a:endParaRPr/>
          </a:p>
          <a:p>
            <a:pPr marL="1219170" lvl="1" indent="-474121"/>
            <a:r>
              <a:rPr lang="en"/>
              <a:t>2018</a:t>
            </a:r>
            <a:endParaRPr/>
          </a:p>
          <a:p>
            <a:pPr marL="609585" indent="-474121">
              <a:spcBef>
                <a:spcPts val="0"/>
              </a:spcBef>
            </a:pPr>
            <a:r>
              <a:rPr lang="en"/>
              <a:t>Minimum bid</a:t>
            </a:r>
            <a:endParaRPr/>
          </a:p>
          <a:p>
            <a:pPr marL="1219170" lvl="1" indent="-474121"/>
            <a:r>
              <a:rPr lang="en"/>
              <a:t>$500k</a:t>
            </a:r>
            <a:endParaRPr/>
          </a:p>
        </p:txBody>
      </p:sp>
      <p:pic>
        <p:nvPicPr>
          <p:cNvPr id="265" name="Google Shape;265;p41"/>
          <p:cNvPicPr preferRelativeResize="0"/>
          <p:nvPr/>
        </p:nvPicPr>
        <p:blipFill>
          <a:blip r:embed="rId3">
            <a:alphaModFix/>
          </a:blip>
          <a:stretch>
            <a:fillRect/>
          </a:stretch>
        </p:blipFill>
        <p:spPr>
          <a:xfrm>
            <a:off x="5565900" y="1778817"/>
            <a:ext cx="6626101" cy="496543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12: Lighthouse Home</a:t>
            </a:r>
            <a:endParaRPr sz="4933">
              <a:solidFill>
                <a:srgbClr val="FFFFFF"/>
              </a:solidFill>
            </a:endParaRPr>
          </a:p>
        </p:txBody>
      </p:sp>
      <p:sp>
        <p:nvSpPr>
          <p:cNvPr id="271" name="Google Shape;271;p42"/>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Gloucester, MA</a:t>
            </a:r>
            <a:endParaRPr/>
          </a:p>
          <a:p>
            <a:pPr marL="609585" indent="-474121">
              <a:spcBef>
                <a:spcPts val="0"/>
              </a:spcBef>
            </a:pPr>
            <a:r>
              <a:rPr lang="en"/>
              <a:t>Bedrooms</a:t>
            </a:r>
            <a:endParaRPr/>
          </a:p>
          <a:p>
            <a:pPr marL="1219170" lvl="1" indent="-474121"/>
            <a:r>
              <a:rPr lang="en"/>
              <a:t> 5</a:t>
            </a:r>
            <a:endParaRPr/>
          </a:p>
          <a:p>
            <a:pPr marL="609585" indent="-474121">
              <a:spcBef>
                <a:spcPts val="0"/>
              </a:spcBef>
            </a:pPr>
            <a:r>
              <a:rPr lang="en"/>
              <a:t>Bathrooms</a:t>
            </a:r>
            <a:endParaRPr/>
          </a:p>
          <a:p>
            <a:pPr marL="1219170" lvl="1" indent="-474121"/>
            <a:r>
              <a:rPr lang="en"/>
              <a:t> 2.5</a:t>
            </a:r>
            <a:endParaRPr/>
          </a:p>
          <a:p>
            <a:pPr marL="609585" indent="-474121">
              <a:spcBef>
                <a:spcPts val="0"/>
              </a:spcBef>
            </a:pPr>
            <a:r>
              <a:rPr lang="en"/>
              <a:t>Year built</a:t>
            </a:r>
            <a:endParaRPr/>
          </a:p>
          <a:p>
            <a:pPr marL="1219170" lvl="1" indent="-474121"/>
            <a:r>
              <a:rPr lang="en"/>
              <a:t>1977</a:t>
            </a:r>
            <a:endParaRPr/>
          </a:p>
          <a:p>
            <a:pPr marL="609585" indent="-474121">
              <a:spcBef>
                <a:spcPts val="0"/>
              </a:spcBef>
            </a:pPr>
            <a:r>
              <a:rPr lang="en"/>
              <a:t>Minimum bid</a:t>
            </a:r>
            <a:endParaRPr/>
          </a:p>
          <a:p>
            <a:pPr marL="1219170" lvl="1" indent="-474121"/>
            <a:r>
              <a:rPr lang="en"/>
              <a:t>$400k</a:t>
            </a:r>
            <a:endParaRPr/>
          </a:p>
        </p:txBody>
      </p:sp>
      <p:pic>
        <p:nvPicPr>
          <p:cNvPr id="272" name="Google Shape;272;p42"/>
          <p:cNvPicPr preferRelativeResize="0"/>
          <p:nvPr/>
        </p:nvPicPr>
        <p:blipFill rotWithShape="1">
          <a:blip r:embed="rId3">
            <a:alphaModFix/>
          </a:blip>
          <a:srcRect t="20792"/>
          <a:stretch/>
        </p:blipFill>
        <p:spPr>
          <a:xfrm>
            <a:off x="6995968" y="1713301"/>
            <a:ext cx="5196033" cy="5144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13: Ranch and Horse Stables</a:t>
            </a:r>
            <a:endParaRPr sz="4933">
              <a:solidFill>
                <a:srgbClr val="FFFFFF"/>
              </a:solidFill>
            </a:endParaRPr>
          </a:p>
        </p:txBody>
      </p:sp>
      <p:sp>
        <p:nvSpPr>
          <p:cNvPr id="278" name="Google Shape;278;p43"/>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Phoenix, AZ</a:t>
            </a:r>
            <a:endParaRPr/>
          </a:p>
          <a:p>
            <a:pPr marL="609585" indent="-474121">
              <a:spcBef>
                <a:spcPts val="0"/>
              </a:spcBef>
            </a:pPr>
            <a:r>
              <a:rPr lang="en"/>
              <a:t>Bedrooms</a:t>
            </a:r>
            <a:endParaRPr/>
          </a:p>
          <a:p>
            <a:pPr marL="1219170" lvl="1" indent="-474121"/>
            <a:r>
              <a:rPr lang="en"/>
              <a:t> 4</a:t>
            </a:r>
            <a:endParaRPr/>
          </a:p>
          <a:p>
            <a:pPr marL="609585" indent="-474121">
              <a:spcBef>
                <a:spcPts val="0"/>
              </a:spcBef>
            </a:pPr>
            <a:r>
              <a:rPr lang="en"/>
              <a:t>Bathrooms</a:t>
            </a:r>
            <a:endParaRPr/>
          </a:p>
          <a:p>
            <a:pPr marL="1219170" lvl="1" indent="-474121"/>
            <a:r>
              <a:rPr lang="en"/>
              <a:t> 3</a:t>
            </a:r>
            <a:endParaRPr/>
          </a:p>
          <a:p>
            <a:pPr marL="609585" indent="-474121">
              <a:spcBef>
                <a:spcPts val="0"/>
              </a:spcBef>
            </a:pPr>
            <a:r>
              <a:rPr lang="en"/>
              <a:t>Year built</a:t>
            </a:r>
            <a:endParaRPr/>
          </a:p>
          <a:p>
            <a:pPr marL="1219170" lvl="1" indent="-474121"/>
            <a:r>
              <a:rPr lang="en"/>
              <a:t>2018</a:t>
            </a:r>
            <a:endParaRPr/>
          </a:p>
          <a:p>
            <a:pPr marL="609585" indent="-474121">
              <a:spcBef>
                <a:spcPts val="0"/>
              </a:spcBef>
            </a:pPr>
            <a:r>
              <a:rPr lang="en"/>
              <a:t>Minimum bid</a:t>
            </a:r>
            <a:endParaRPr/>
          </a:p>
          <a:p>
            <a:pPr marL="1219170" lvl="1" indent="-474121"/>
            <a:r>
              <a:rPr lang="en"/>
              <a:t>$250k</a:t>
            </a:r>
            <a:endParaRPr/>
          </a:p>
        </p:txBody>
      </p:sp>
      <p:pic>
        <p:nvPicPr>
          <p:cNvPr id="279" name="Google Shape;279;p43"/>
          <p:cNvPicPr preferRelativeResize="0"/>
          <p:nvPr/>
        </p:nvPicPr>
        <p:blipFill>
          <a:blip r:embed="rId3">
            <a:alphaModFix/>
          </a:blip>
          <a:stretch>
            <a:fillRect/>
          </a:stretch>
        </p:blipFill>
        <p:spPr>
          <a:xfrm>
            <a:off x="5353901" y="1697251"/>
            <a:ext cx="6838100" cy="512856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4"/>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Round 2: The Real Deal!</a:t>
            </a:r>
            <a:endParaRPr sz="4933">
              <a:solidFill>
                <a:srgbClr val="FFFFFF"/>
              </a:solidFill>
            </a:endParaRPr>
          </a:p>
        </p:txBody>
      </p:sp>
      <p:sp>
        <p:nvSpPr>
          <p:cNvPr id="285" name="Google Shape;285;p44"/>
          <p:cNvSpPr txBox="1">
            <a:spLocks noGrp="1"/>
          </p:cNvSpPr>
          <p:nvPr>
            <p:ph type="body" idx="4294967295"/>
          </p:nvPr>
        </p:nvSpPr>
        <p:spPr>
          <a:xfrm>
            <a:off x="444767" y="2739633"/>
            <a:ext cx="6126800" cy="3867600"/>
          </a:xfrm>
          <a:prstGeom prst="rect">
            <a:avLst/>
          </a:prstGeom>
        </p:spPr>
        <p:txBody>
          <a:bodyPr spcFirstLastPara="1" wrap="square" lIns="121900" tIns="121900" rIns="121900" bIns="121900" anchor="t" anchorCtr="0">
            <a:noAutofit/>
          </a:bodyPr>
          <a:lstStyle/>
          <a:p>
            <a:pPr marL="609585" indent="-507987">
              <a:spcBef>
                <a:spcPts val="800"/>
              </a:spcBef>
              <a:buClr>
                <a:srgbClr val="F1C232"/>
              </a:buClr>
              <a:buSzPts val="2400"/>
            </a:pPr>
            <a:r>
              <a:rPr lang="en" sz="3200">
                <a:solidFill>
                  <a:srgbClr val="F1C232"/>
                </a:solidFill>
              </a:rPr>
              <a:t>A major adjustment for round 2:</a:t>
            </a:r>
            <a:endParaRPr sz="3200">
              <a:solidFill>
                <a:srgbClr val="F1C232"/>
              </a:solidFill>
            </a:endParaRPr>
          </a:p>
          <a:p>
            <a:pPr marL="1219170" lvl="1" indent="-507987">
              <a:buClr>
                <a:srgbClr val="F1C232"/>
              </a:buClr>
              <a:buSzPts val="2400"/>
            </a:pPr>
            <a:r>
              <a:rPr lang="en" sz="3200">
                <a:solidFill>
                  <a:srgbClr val="F1C232"/>
                </a:solidFill>
              </a:rPr>
              <a:t>Everybody’s budget is doubled for this last round</a:t>
            </a:r>
            <a:endParaRPr sz="3200">
              <a:solidFill>
                <a:srgbClr val="F1C232"/>
              </a:solidFill>
            </a:endParaRPr>
          </a:p>
        </p:txBody>
      </p:sp>
      <p:pic>
        <p:nvPicPr>
          <p:cNvPr id="286" name="Google Shape;286;p44"/>
          <p:cNvPicPr preferRelativeResize="0"/>
          <p:nvPr/>
        </p:nvPicPr>
        <p:blipFill>
          <a:blip r:embed="rId3">
            <a:alphaModFix/>
          </a:blip>
          <a:stretch>
            <a:fillRect/>
          </a:stretch>
        </p:blipFill>
        <p:spPr>
          <a:xfrm>
            <a:off x="6224301" y="2077099"/>
            <a:ext cx="5967700" cy="39744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pic>
        <p:nvPicPr>
          <p:cNvPr id="100" name="Google Shape;100;p15"/>
          <p:cNvPicPr preferRelativeResize="0"/>
          <p:nvPr/>
        </p:nvPicPr>
        <p:blipFill rotWithShape="1">
          <a:blip r:embed="rId4">
            <a:alphaModFix/>
          </a:blip>
          <a:srcRect/>
          <a:stretch/>
        </p:blipFill>
        <p:spPr>
          <a:xfrm>
            <a:off x="375719" y="341336"/>
            <a:ext cx="693227" cy="676095"/>
          </a:xfrm>
          <a:prstGeom prst="rect">
            <a:avLst/>
          </a:prstGeom>
          <a:noFill/>
          <a:ln>
            <a:noFill/>
          </a:ln>
        </p:spPr>
      </p:pic>
      <p:sp>
        <p:nvSpPr>
          <p:cNvPr id="101" name="Google Shape;101;p15"/>
          <p:cNvSpPr txBox="1">
            <a:spLocks noGrp="1"/>
          </p:cNvSpPr>
          <p:nvPr>
            <p:ph type="title"/>
          </p:nvPr>
        </p:nvSpPr>
        <p:spPr>
          <a:xfrm>
            <a:off x="1159098" y="365125"/>
            <a:ext cx="10194701" cy="1325563"/>
          </a:xfrm>
          <a:prstGeom prst="rect">
            <a:avLst/>
          </a:prstGeom>
          <a:solidFill>
            <a:srgbClr val="E1EFD8"/>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Arial"/>
              <a:buNone/>
            </a:pPr>
            <a:r>
              <a:rPr lang="en-US" sz="4800" dirty="0">
                <a:latin typeface="Arial"/>
                <a:ea typeface="Arial"/>
                <a:cs typeface="Arial"/>
                <a:sym typeface="Arial"/>
              </a:rPr>
              <a:t>What is </a:t>
            </a:r>
            <a:r>
              <a:rPr lang="en-US" sz="4800" u="sng" dirty="0">
                <a:latin typeface="Arial"/>
                <a:ea typeface="Arial"/>
                <a:cs typeface="Arial"/>
                <a:sym typeface="Arial"/>
              </a:rPr>
              <a:t>DEFLATION</a:t>
            </a:r>
            <a:r>
              <a:rPr lang="en-US" sz="4800" dirty="0">
                <a:latin typeface="Arial"/>
                <a:ea typeface="Arial"/>
                <a:cs typeface="Arial"/>
                <a:sym typeface="Arial"/>
              </a:rPr>
              <a:t>?</a:t>
            </a:r>
            <a:endParaRPr dirty="0"/>
          </a:p>
        </p:txBody>
      </p:sp>
      <p:sp>
        <p:nvSpPr>
          <p:cNvPr id="102" name="Google Shape;102;p15"/>
          <p:cNvSpPr txBox="1">
            <a:spLocks noGrp="1"/>
          </p:cNvSpPr>
          <p:nvPr>
            <p:ph type="body" idx="1"/>
          </p:nvPr>
        </p:nvSpPr>
        <p:spPr>
          <a:xfrm>
            <a:off x="1595122" y="1776330"/>
            <a:ext cx="10194702" cy="13950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b="1" dirty="0"/>
              <a:t>= is when </a:t>
            </a:r>
            <a:r>
              <a:rPr lang="en-US" sz="3200" b="1" u="sng" dirty="0"/>
              <a:t>prices fall </a:t>
            </a:r>
            <a:r>
              <a:rPr lang="en-US" sz="3200" b="1" dirty="0"/>
              <a:t>and the value of money increases. </a:t>
            </a:r>
            <a:endParaRPr dirty="0"/>
          </a:p>
        </p:txBody>
      </p:sp>
      <p:sp>
        <p:nvSpPr>
          <p:cNvPr id="103" name="Google Shape;103;p15"/>
          <p:cNvSpPr/>
          <p:nvPr/>
        </p:nvSpPr>
        <p:spPr>
          <a:xfrm>
            <a:off x="4443213" y="2364993"/>
            <a:ext cx="7199290" cy="880425"/>
          </a:xfrm>
          <a:prstGeom prst="rect">
            <a:avLst/>
          </a:prstGeom>
          <a:solidFill>
            <a:srgbClr val="FFFF00"/>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i="1" u="none" strike="noStrike" cap="none">
                <a:solidFill>
                  <a:schemeClr val="dk1"/>
                </a:solidFill>
                <a:latin typeface="Calibri"/>
                <a:ea typeface="Calibri"/>
                <a:cs typeface="Calibri"/>
                <a:sym typeface="Calibri"/>
              </a:rPr>
              <a:t>Dramatic periods of deflation in the U.S. are rare. The last major period of deflation was from 1930 to 1933, which was during the Great Depression.</a:t>
            </a:r>
            <a:endParaRPr/>
          </a:p>
        </p:txBody>
      </p:sp>
      <p:pic>
        <p:nvPicPr>
          <p:cNvPr id="104" name="Google Shape;104;p15"/>
          <p:cNvPicPr preferRelativeResize="0"/>
          <p:nvPr/>
        </p:nvPicPr>
        <p:blipFill rotWithShape="1">
          <a:blip r:embed="rId5">
            <a:alphaModFix/>
          </a:blip>
          <a:srcRect/>
          <a:stretch/>
        </p:blipFill>
        <p:spPr>
          <a:xfrm>
            <a:off x="1595122" y="3331060"/>
            <a:ext cx="6846401" cy="3127519"/>
          </a:xfrm>
          <a:prstGeom prst="rect">
            <a:avLst/>
          </a:prstGeom>
          <a:noFill/>
          <a:ln>
            <a:noFill/>
          </a:ln>
        </p:spPr>
      </p:pic>
      <p:pic>
        <p:nvPicPr>
          <p:cNvPr id="105" name="Google Shape;105;p15" descr="A picture containing logo&#10;&#10;Description automatically generated">
            <a:hlinkClick r:id="rId6"/>
          </p:cNvPr>
          <p:cNvPicPr preferRelativeResize="0"/>
          <p:nvPr/>
        </p:nvPicPr>
        <p:blipFill rotWithShape="1">
          <a:blip r:embed="rId7">
            <a:alphaModFix/>
          </a:blip>
          <a:srcRect/>
          <a:stretch/>
        </p:blipFill>
        <p:spPr>
          <a:xfrm>
            <a:off x="11046737" y="5786067"/>
            <a:ext cx="729726" cy="7605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1: The Porch House</a:t>
            </a:r>
            <a:endParaRPr sz="4933">
              <a:solidFill>
                <a:srgbClr val="FFFFFF"/>
              </a:solidFill>
            </a:endParaRPr>
          </a:p>
        </p:txBody>
      </p:sp>
      <p:sp>
        <p:nvSpPr>
          <p:cNvPr id="292" name="Google Shape;292;p45"/>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Columbus, OH</a:t>
            </a:r>
            <a:endParaRPr/>
          </a:p>
          <a:p>
            <a:pPr marL="609585" indent="-474121">
              <a:spcBef>
                <a:spcPts val="0"/>
              </a:spcBef>
            </a:pPr>
            <a:r>
              <a:rPr lang="en"/>
              <a:t>Bedrooms</a:t>
            </a:r>
            <a:endParaRPr/>
          </a:p>
          <a:p>
            <a:pPr marL="1219170" lvl="1" indent="-474121"/>
            <a:r>
              <a:rPr lang="en"/>
              <a:t> 2</a:t>
            </a:r>
            <a:endParaRPr/>
          </a:p>
          <a:p>
            <a:pPr marL="609585" indent="-474121">
              <a:spcBef>
                <a:spcPts val="0"/>
              </a:spcBef>
            </a:pPr>
            <a:r>
              <a:rPr lang="en"/>
              <a:t>Bathrooms</a:t>
            </a:r>
            <a:endParaRPr/>
          </a:p>
          <a:p>
            <a:pPr marL="1219170" lvl="1" indent="-474121"/>
            <a:r>
              <a:rPr lang="en"/>
              <a:t> 1</a:t>
            </a:r>
            <a:endParaRPr/>
          </a:p>
          <a:p>
            <a:pPr marL="609585" indent="-474121">
              <a:spcBef>
                <a:spcPts val="0"/>
              </a:spcBef>
            </a:pPr>
            <a:r>
              <a:rPr lang="en"/>
              <a:t>Year built</a:t>
            </a:r>
            <a:endParaRPr/>
          </a:p>
          <a:p>
            <a:pPr marL="1219170" lvl="1" indent="-474121"/>
            <a:r>
              <a:rPr lang="en"/>
              <a:t>1990</a:t>
            </a:r>
            <a:endParaRPr/>
          </a:p>
          <a:p>
            <a:pPr marL="609585" indent="-474121">
              <a:spcBef>
                <a:spcPts val="0"/>
              </a:spcBef>
            </a:pPr>
            <a:r>
              <a:rPr lang="en"/>
              <a:t>Minimum bid</a:t>
            </a:r>
            <a:endParaRPr/>
          </a:p>
          <a:p>
            <a:pPr marL="1219170" lvl="1" indent="-474121"/>
            <a:r>
              <a:rPr lang="en"/>
              <a:t>$300k</a:t>
            </a:r>
            <a:endParaRPr/>
          </a:p>
        </p:txBody>
      </p:sp>
      <p:pic>
        <p:nvPicPr>
          <p:cNvPr id="293" name="Google Shape;293;p45"/>
          <p:cNvPicPr preferRelativeResize="0"/>
          <p:nvPr/>
        </p:nvPicPr>
        <p:blipFill>
          <a:blip r:embed="rId3">
            <a:alphaModFix/>
          </a:blip>
          <a:stretch>
            <a:fillRect/>
          </a:stretch>
        </p:blipFill>
        <p:spPr>
          <a:xfrm>
            <a:off x="5395800" y="1915934"/>
            <a:ext cx="6350000" cy="4229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6"/>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2: The Houseboat</a:t>
            </a:r>
            <a:endParaRPr sz="4933">
              <a:solidFill>
                <a:srgbClr val="FFFFFF"/>
              </a:solidFill>
            </a:endParaRPr>
          </a:p>
        </p:txBody>
      </p:sp>
      <p:sp>
        <p:nvSpPr>
          <p:cNvPr id="299" name="Google Shape;299;p46"/>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Bar Harbor, Maine</a:t>
            </a:r>
            <a:endParaRPr/>
          </a:p>
          <a:p>
            <a:pPr marL="609585" indent="-474121">
              <a:spcBef>
                <a:spcPts val="0"/>
              </a:spcBef>
            </a:pPr>
            <a:r>
              <a:rPr lang="en"/>
              <a:t>Bedrooms</a:t>
            </a:r>
            <a:endParaRPr/>
          </a:p>
          <a:p>
            <a:pPr marL="1219170" lvl="1" indent="-474121"/>
            <a:r>
              <a:rPr lang="en"/>
              <a:t> 3</a:t>
            </a:r>
            <a:endParaRPr/>
          </a:p>
          <a:p>
            <a:pPr marL="609585" indent="-474121">
              <a:spcBef>
                <a:spcPts val="0"/>
              </a:spcBef>
            </a:pPr>
            <a:r>
              <a:rPr lang="en"/>
              <a:t>Bathrooms</a:t>
            </a:r>
            <a:endParaRPr/>
          </a:p>
          <a:p>
            <a:pPr marL="1219170" lvl="1" indent="-474121"/>
            <a:r>
              <a:rPr lang="en"/>
              <a:t> 1</a:t>
            </a:r>
            <a:endParaRPr/>
          </a:p>
          <a:p>
            <a:pPr marL="609585" indent="-474121">
              <a:spcBef>
                <a:spcPts val="0"/>
              </a:spcBef>
            </a:pPr>
            <a:r>
              <a:rPr lang="en"/>
              <a:t>Year built</a:t>
            </a:r>
            <a:endParaRPr/>
          </a:p>
          <a:p>
            <a:pPr marL="1219170" lvl="1" indent="-474121"/>
            <a:r>
              <a:rPr lang="en"/>
              <a:t>2000</a:t>
            </a:r>
            <a:endParaRPr/>
          </a:p>
          <a:p>
            <a:pPr marL="609585" indent="-474121">
              <a:spcBef>
                <a:spcPts val="0"/>
              </a:spcBef>
            </a:pPr>
            <a:r>
              <a:rPr lang="en"/>
              <a:t>Minimum bid</a:t>
            </a:r>
            <a:endParaRPr/>
          </a:p>
          <a:p>
            <a:pPr marL="1219170" lvl="1" indent="-474121"/>
            <a:r>
              <a:rPr lang="en"/>
              <a:t>$200k</a:t>
            </a:r>
            <a:endParaRPr/>
          </a:p>
        </p:txBody>
      </p:sp>
      <p:pic>
        <p:nvPicPr>
          <p:cNvPr id="300" name="Google Shape;300;p46"/>
          <p:cNvPicPr preferRelativeResize="0"/>
          <p:nvPr/>
        </p:nvPicPr>
        <p:blipFill>
          <a:blip r:embed="rId3">
            <a:alphaModFix/>
          </a:blip>
          <a:stretch>
            <a:fillRect/>
          </a:stretch>
        </p:blipFill>
        <p:spPr>
          <a:xfrm>
            <a:off x="5055567" y="1993767"/>
            <a:ext cx="6350000" cy="3797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7"/>
          <p:cNvPicPr preferRelativeResize="0"/>
          <p:nvPr/>
        </p:nvPicPr>
        <p:blipFill>
          <a:blip r:embed="rId3">
            <a:alphaModFix/>
          </a:blip>
          <a:stretch>
            <a:fillRect/>
          </a:stretch>
        </p:blipFill>
        <p:spPr>
          <a:xfrm>
            <a:off x="7549236" y="2303321"/>
            <a:ext cx="4875533" cy="3237344"/>
          </a:xfrm>
          <a:prstGeom prst="rect">
            <a:avLst/>
          </a:prstGeom>
          <a:noFill/>
          <a:ln>
            <a:noFill/>
          </a:ln>
        </p:spPr>
      </p:pic>
      <p:sp>
        <p:nvSpPr>
          <p:cNvPr id="306" name="Google Shape;306;p47"/>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3: Penthouse Apartment</a:t>
            </a:r>
            <a:endParaRPr sz="4933">
              <a:solidFill>
                <a:srgbClr val="FFFFFF"/>
              </a:solidFill>
            </a:endParaRPr>
          </a:p>
        </p:txBody>
      </p:sp>
      <p:sp>
        <p:nvSpPr>
          <p:cNvPr id="307" name="Google Shape;307;p47"/>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New York City (73rd floor)</a:t>
            </a:r>
            <a:endParaRPr/>
          </a:p>
          <a:p>
            <a:pPr marL="609585" indent="-474121">
              <a:spcBef>
                <a:spcPts val="0"/>
              </a:spcBef>
            </a:pPr>
            <a:r>
              <a:rPr lang="en"/>
              <a:t>Bedrooms</a:t>
            </a:r>
            <a:endParaRPr/>
          </a:p>
          <a:p>
            <a:pPr marL="1219170" lvl="1" indent="-474121"/>
            <a:r>
              <a:rPr lang="en"/>
              <a:t> 2</a:t>
            </a:r>
            <a:endParaRPr/>
          </a:p>
          <a:p>
            <a:pPr marL="609585" indent="-474121">
              <a:spcBef>
                <a:spcPts val="0"/>
              </a:spcBef>
            </a:pPr>
            <a:r>
              <a:rPr lang="en"/>
              <a:t>Bathrooms</a:t>
            </a:r>
            <a:endParaRPr/>
          </a:p>
          <a:p>
            <a:pPr marL="1219170" lvl="1" indent="-474121"/>
            <a:r>
              <a:rPr lang="en"/>
              <a:t> 1.5</a:t>
            </a:r>
            <a:endParaRPr/>
          </a:p>
          <a:p>
            <a:pPr marL="609585" indent="-474121">
              <a:spcBef>
                <a:spcPts val="0"/>
              </a:spcBef>
            </a:pPr>
            <a:r>
              <a:rPr lang="en"/>
              <a:t>Year built</a:t>
            </a:r>
            <a:endParaRPr/>
          </a:p>
          <a:p>
            <a:pPr marL="1219170" lvl="1" indent="-474121"/>
            <a:r>
              <a:rPr lang="en"/>
              <a:t>2006</a:t>
            </a:r>
            <a:endParaRPr/>
          </a:p>
          <a:p>
            <a:pPr marL="609585" indent="-474121">
              <a:spcBef>
                <a:spcPts val="0"/>
              </a:spcBef>
            </a:pPr>
            <a:r>
              <a:rPr lang="en"/>
              <a:t>Minimum bid</a:t>
            </a:r>
            <a:endParaRPr/>
          </a:p>
          <a:p>
            <a:pPr marL="1219170" lvl="1" indent="-474121"/>
            <a:r>
              <a:rPr lang="en"/>
              <a:t>$800k</a:t>
            </a:r>
            <a:endParaRPr/>
          </a:p>
        </p:txBody>
      </p:sp>
      <p:sp>
        <p:nvSpPr>
          <p:cNvPr id="308" name="Google Shape;308;p47"/>
          <p:cNvSpPr/>
          <p:nvPr/>
        </p:nvSpPr>
        <p:spPr>
          <a:xfrm>
            <a:off x="10851033" y="2811233"/>
            <a:ext cx="322400" cy="304400"/>
          </a:xfrm>
          <a:prstGeom prst="flowChartSummingJunction">
            <a:avLst/>
          </a:prstGeom>
          <a:solidFill>
            <a:srgbClr val="FFFF00"/>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pic>
        <p:nvPicPr>
          <p:cNvPr id="309" name="Google Shape;309;p47"/>
          <p:cNvPicPr preferRelativeResize="0"/>
          <p:nvPr/>
        </p:nvPicPr>
        <p:blipFill>
          <a:blip r:embed="rId4">
            <a:alphaModFix/>
          </a:blip>
          <a:stretch>
            <a:fillRect/>
          </a:stretch>
        </p:blipFill>
        <p:spPr>
          <a:xfrm>
            <a:off x="5336001" y="3491503"/>
            <a:ext cx="5085300" cy="3366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4: Peach State Mini-House</a:t>
            </a:r>
            <a:endParaRPr sz="4933">
              <a:solidFill>
                <a:srgbClr val="FFFFFF"/>
              </a:solidFill>
            </a:endParaRPr>
          </a:p>
        </p:txBody>
      </p:sp>
      <p:sp>
        <p:nvSpPr>
          <p:cNvPr id="315" name="Google Shape;315;p48"/>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Savannah, Georgia</a:t>
            </a:r>
            <a:endParaRPr/>
          </a:p>
          <a:p>
            <a:pPr marL="609585" indent="-474121">
              <a:spcBef>
                <a:spcPts val="0"/>
              </a:spcBef>
            </a:pPr>
            <a:r>
              <a:rPr lang="en"/>
              <a:t>Bedrooms</a:t>
            </a:r>
            <a:endParaRPr/>
          </a:p>
          <a:p>
            <a:pPr marL="1219170" lvl="1" indent="-474121"/>
            <a:r>
              <a:rPr lang="en"/>
              <a:t> 1</a:t>
            </a:r>
            <a:endParaRPr/>
          </a:p>
          <a:p>
            <a:pPr marL="609585" indent="-474121">
              <a:spcBef>
                <a:spcPts val="0"/>
              </a:spcBef>
            </a:pPr>
            <a:r>
              <a:rPr lang="en"/>
              <a:t>Bathrooms</a:t>
            </a:r>
            <a:endParaRPr/>
          </a:p>
          <a:p>
            <a:pPr marL="1219170" lvl="1" indent="-474121"/>
            <a:r>
              <a:rPr lang="en"/>
              <a:t> 1</a:t>
            </a:r>
            <a:endParaRPr/>
          </a:p>
          <a:p>
            <a:pPr marL="609585" indent="-474121">
              <a:spcBef>
                <a:spcPts val="0"/>
              </a:spcBef>
            </a:pPr>
            <a:r>
              <a:rPr lang="en"/>
              <a:t>Year built</a:t>
            </a:r>
            <a:endParaRPr/>
          </a:p>
          <a:p>
            <a:pPr marL="1219170" lvl="1" indent="-474121"/>
            <a:r>
              <a:rPr lang="en"/>
              <a:t>2003</a:t>
            </a:r>
            <a:endParaRPr/>
          </a:p>
          <a:p>
            <a:pPr marL="609585" indent="-474121">
              <a:spcBef>
                <a:spcPts val="0"/>
              </a:spcBef>
            </a:pPr>
            <a:r>
              <a:rPr lang="en"/>
              <a:t>Minimum bid</a:t>
            </a:r>
            <a:endParaRPr/>
          </a:p>
          <a:p>
            <a:pPr marL="1219170" lvl="1" indent="-474121"/>
            <a:r>
              <a:rPr lang="en"/>
              <a:t>$250k</a:t>
            </a:r>
            <a:endParaRPr/>
          </a:p>
        </p:txBody>
      </p:sp>
      <p:pic>
        <p:nvPicPr>
          <p:cNvPr id="316" name="Google Shape;316;p48"/>
          <p:cNvPicPr preferRelativeResize="0"/>
          <p:nvPr/>
        </p:nvPicPr>
        <p:blipFill rotWithShape="1">
          <a:blip r:embed="rId3">
            <a:alphaModFix/>
          </a:blip>
          <a:srcRect t="25116"/>
          <a:stretch/>
        </p:blipFill>
        <p:spPr>
          <a:xfrm>
            <a:off x="6096001" y="1486167"/>
            <a:ext cx="4601615" cy="516863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5: Miami Beach Mansion</a:t>
            </a:r>
            <a:endParaRPr sz="4933">
              <a:solidFill>
                <a:srgbClr val="FFFFFF"/>
              </a:solidFill>
            </a:endParaRPr>
          </a:p>
        </p:txBody>
      </p:sp>
      <p:sp>
        <p:nvSpPr>
          <p:cNvPr id="322" name="Google Shape;322;p49"/>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Miami, FL</a:t>
            </a:r>
            <a:endParaRPr/>
          </a:p>
          <a:p>
            <a:pPr marL="609585" indent="-474121">
              <a:spcBef>
                <a:spcPts val="0"/>
              </a:spcBef>
            </a:pPr>
            <a:r>
              <a:rPr lang="en"/>
              <a:t>Bedrooms</a:t>
            </a:r>
            <a:endParaRPr/>
          </a:p>
          <a:p>
            <a:pPr marL="1219170" lvl="1" indent="-474121"/>
            <a:r>
              <a:rPr lang="en"/>
              <a:t> 8</a:t>
            </a:r>
            <a:endParaRPr/>
          </a:p>
          <a:p>
            <a:pPr marL="609585" indent="-474121">
              <a:spcBef>
                <a:spcPts val="0"/>
              </a:spcBef>
            </a:pPr>
            <a:r>
              <a:rPr lang="en"/>
              <a:t>Bathrooms</a:t>
            </a:r>
            <a:endParaRPr/>
          </a:p>
          <a:p>
            <a:pPr marL="1219170" lvl="1" indent="-474121"/>
            <a:r>
              <a:rPr lang="en"/>
              <a:t> 4.5</a:t>
            </a:r>
            <a:endParaRPr/>
          </a:p>
          <a:p>
            <a:pPr marL="609585" indent="-474121">
              <a:spcBef>
                <a:spcPts val="0"/>
              </a:spcBef>
            </a:pPr>
            <a:r>
              <a:rPr lang="en"/>
              <a:t>Year built</a:t>
            </a:r>
            <a:endParaRPr/>
          </a:p>
          <a:p>
            <a:pPr marL="1219170" lvl="1" indent="-474121"/>
            <a:r>
              <a:rPr lang="en"/>
              <a:t>2013</a:t>
            </a:r>
            <a:endParaRPr/>
          </a:p>
          <a:p>
            <a:pPr marL="609585" indent="-474121">
              <a:spcBef>
                <a:spcPts val="0"/>
              </a:spcBef>
            </a:pPr>
            <a:r>
              <a:rPr lang="en"/>
              <a:t>Minimum bid</a:t>
            </a:r>
            <a:endParaRPr/>
          </a:p>
          <a:p>
            <a:pPr marL="1219170" lvl="1" indent="-474121"/>
            <a:r>
              <a:rPr lang="en"/>
              <a:t>$1.0 Million</a:t>
            </a:r>
            <a:endParaRPr/>
          </a:p>
        </p:txBody>
      </p:sp>
      <p:pic>
        <p:nvPicPr>
          <p:cNvPr id="323" name="Google Shape;323;p49"/>
          <p:cNvPicPr preferRelativeResize="0"/>
          <p:nvPr/>
        </p:nvPicPr>
        <p:blipFill>
          <a:blip r:embed="rId3">
            <a:alphaModFix/>
          </a:blip>
          <a:stretch>
            <a:fillRect/>
          </a:stretch>
        </p:blipFill>
        <p:spPr>
          <a:xfrm>
            <a:off x="5648334" y="1778818"/>
            <a:ext cx="6317345" cy="496543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0"/>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6: Converted Farmhouse</a:t>
            </a:r>
            <a:endParaRPr sz="4933">
              <a:solidFill>
                <a:srgbClr val="FFFFFF"/>
              </a:solidFill>
            </a:endParaRPr>
          </a:p>
        </p:txBody>
      </p:sp>
      <p:sp>
        <p:nvSpPr>
          <p:cNvPr id="329" name="Google Shape;329;p50"/>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Billings, Montana</a:t>
            </a:r>
            <a:endParaRPr/>
          </a:p>
          <a:p>
            <a:pPr marL="609585" indent="-474121">
              <a:spcBef>
                <a:spcPts val="0"/>
              </a:spcBef>
            </a:pPr>
            <a:r>
              <a:rPr lang="en"/>
              <a:t>Bedrooms</a:t>
            </a:r>
            <a:endParaRPr/>
          </a:p>
          <a:p>
            <a:pPr marL="1219170" lvl="1" indent="-474121"/>
            <a:r>
              <a:rPr lang="en"/>
              <a:t> 4</a:t>
            </a:r>
            <a:endParaRPr/>
          </a:p>
          <a:p>
            <a:pPr marL="609585" indent="-474121">
              <a:spcBef>
                <a:spcPts val="0"/>
              </a:spcBef>
            </a:pPr>
            <a:r>
              <a:rPr lang="en"/>
              <a:t>Bathrooms</a:t>
            </a:r>
            <a:endParaRPr/>
          </a:p>
          <a:p>
            <a:pPr marL="1219170" lvl="1" indent="-474121"/>
            <a:r>
              <a:rPr lang="en"/>
              <a:t> 2</a:t>
            </a:r>
            <a:endParaRPr/>
          </a:p>
          <a:p>
            <a:pPr marL="609585" indent="-474121">
              <a:spcBef>
                <a:spcPts val="0"/>
              </a:spcBef>
            </a:pPr>
            <a:r>
              <a:rPr lang="en"/>
              <a:t>Year built</a:t>
            </a:r>
            <a:endParaRPr/>
          </a:p>
          <a:p>
            <a:pPr marL="1219170" lvl="1" indent="-474121"/>
            <a:r>
              <a:rPr lang="en"/>
              <a:t>1996</a:t>
            </a:r>
            <a:endParaRPr/>
          </a:p>
          <a:p>
            <a:pPr marL="609585" indent="-474121">
              <a:spcBef>
                <a:spcPts val="0"/>
              </a:spcBef>
            </a:pPr>
            <a:r>
              <a:rPr lang="en"/>
              <a:t>Minimum bid</a:t>
            </a:r>
            <a:endParaRPr/>
          </a:p>
          <a:p>
            <a:pPr marL="1219170" lvl="1" indent="-474121"/>
            <a:r>
              <a:rPr lang="en"/>
              <a:t>$700k</a:t>
            </a:r>
            <a:endParaRPr/>
          </a:p>
        </p:txBody>
      </p:sp>
      <p:pic>
        <p:nvPicPr>
          <p:cNvPr id="330" name="Google Shape;330;p50"/>
          <p:cNvPicPr preferRelativeResize="0"/>
          <p:nvPr/>
        </p:nvPicPr>
        <p:blipFill rotWithShape="1">
          <a:blip r:embed="rId3">
            <a:alphaModFix/>
          </a:blip>
          <a:srcRect l="19080"/>
          <a:stretch/>
        </p:blipFill>
        <p:spPr>
          <a:xfrm>
            <a:off x="5437280" y="2166800"/>
            <a:ext cx="6754721" cy="4691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1"/>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7: Peace and Quiet Lake House</a:t>
            </a:r>
            <a:endParaRPr sz="4933">
              <a:solidFill>
                <a:srgbClr val="FFFFFF"/>
              </a:solidFill>
            </a:endParaRPr>
          </a:p>
        </p:txBody>
      </p:sp>
      <p:sp>
        <p:nvSpPr>
          <p:cNvPr id="336" name="Google Shape;336;p51"/>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Rural Michigan</a:t>
            </a:r>
            <a:endParaRPr/>
          </a:p>
          <a:p>
            <a:pPr marL="609585" indent="-474121">
              <a:spcBef>
                <a:spcPts val="0"/>
              </a:spcBef>
            </a:pPr>
            <a:r>
              <a:rPr lang="en"/>
              <a:t>Bedrooms</a:t>
            </a:r>
            <a:endParaRPr/>
          </a:p>
          <a:p>
            <a:pPr marL="1219170" lvl="1" indent="-474121"/>
            <a:r>
              <a:rPr lang="en"/>
              <a:t> 4</a:t>
            </a:r>
            <a:endParaRPr/>
          </a:p>
          <a:p>
            <a:pPr marL="609585" indent="-474121">
              <a:spcBef>
                <a:spcPts val="0"/>
              </a:spcBef>
            </a:pPr>
            <a:r>
              <a:rPr lang="en"/>
              <a:t>Bathrooms</a:t>
            </a:r>
            <a:endParaRPr/>
          </a:p>
          <a:p>
            <a:pPr marL="1219170" lvl="1" indent="-474121"/>
            <a:r>
              <a:rPr lang="en"/>
              <a:t> 2</a:t>
            </a:r>
            <a:endParaRPr/>
          </a:p>
          <a:p>
            <a:pPr marL="609585" indent="-474121">
              <a:spcBef>
                <a:spcPts val="0"/>
              </a:spcBef>
            </a:pPr>
            <a:r>
              <a:rPr lang="en"/>
              <a:t>Year built</a:t>
            </a:r>
            <a:endParaRPr/>
          </a:p>
          <a:p>
            <a:pPr marL="1219170" lvl="1" indent="-474121"/>
            <a:r>
              <a:rPr lang="en"/>
              <a:t>2003</a:t>
            </a:r>
            <a:endParaRPr/>
          </a:p>
          <a:p>
            <a:pPr marL="609585" indent="-474121">
              <a:spcBef>
                <a:spcPts val="0"/>
              </a:spcBef>
            </a:pPr>
            <a:r>
              <a:rPr lang="en"/>
              <a:t>Minimum bid</a:t>
            </a:r>
            <a:endParaRPr/>
          </a:p>
          <a:p>
            <a:pPr marL="1219170" lvl="1" indent="-474121"/>
            <a:r>
              <a:rPr lang="en"/>
              <a:t>$600k</a:t>
            </a:r>
            <a:endParaRPr/>
          </a:p>
        </p:txBody>
      </p:sp>
      <p:pic>
        <p:nvPicPr>
          <p:cNvPr id="337" name="Google Shape;337;p51"/>
          <p:cNvPicPr preferRelativeResize="0"/>
          <p:nvPr/>
        </p:nvPicPr>
        <p:blipFill rotWithShape="1">
          <a:blip r:embed="rId3">
            <a:alphaModFix/>
          </a:blip>
          <a:srcRect l="19665" t="11648" b="10904"/>
          <a:stretch/>
        </p:blipFill>
        <p:spPr>
          <a:xfrm>
            <a:off x="6446901" y="2703800"/>
            <a:ext cx="5745100" cy="4154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2"/>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8: Malibu Mansion</a:t>
            </a:r>
            <a:endParaRPr sz="4933">
              <a:solidFill>
                <a:srgbClr val="FFFFFF"/>
              </a:solidFill>
            </a:endParaRPr>
          </a:p>
        </p:txBody>
      </p:sp>
      <p:sp>
        <p:nvSpPr>
          <p:cNvPr id="343" name="Google Shape;343;p52"/>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Malibu, CA</a:t>
            </a:r>
            <a:endParaRPr/>
          </a:p>
          <a:p>
            <a:pPr marL="609585" indent="-474121">
              <a:spcBef>
                <a:spcPts val="0"/>
              </a:spcBef>
            </a:pPr>
            <a:r>
              <a:rPr lang="en"/>
              <a:t>Bedrooms</a:t>
            </a:r>
            <a:endParaRPr/>
          </a:p>
          <a:p>
            <a:pPr marL="1219170" lvl="1" indent="-474121"/>
            <a:r>
              <a:rPr lang="en"/>
              <a:t> 4</a:t>
            </a:r>
            <a:endParaRPr/>
          </a:p>
          <a:p>
            <a:pPr marL="609585" indent="-474121">
              <a:spcBef>
                <a:spcPts val="0"/>
              </a:spcBef>
            </a:pPr>
            <a:r>
              <a:rPr lang="en"/>
              <a:t>Bathrooms</a:t>
            </a:r>
            <a:endParaRPr/>
          </a:p>
          <a:p>
            <a:pPr marL="1219170" lvl="1" indent="-474121"/>
            <a:r>
              <a:rPr lang="en"/>
              <a:t> 6</a:t>
            </a:r>
            <a:endParaRPr/>
          </a:p>
          <a:p>
            <a:pPr marL="609585" indent="-474121">
              <a:spcBef>
                <a:spcPts val="0"/>
              </a:spcBef>
            </a:pPr>
            <a:r>
              <a:rPr lang="en"/>
              <a:t>Year built</a:t>
            </a:r>
            <a:endParaRPr/>
          </a:p>
          <a:p>
            <a:pPr marL="1219170" lvl="1" indent="-474121"/>
            <a:r>
              <a:rPr lang="en"/>
              <a:t>2019</a:t>
            </a:r>
            <a:endParaRPr/>
          </a:p>
          <a:p>
            <a:pPr marL="609585" indent="-474121">
              <a:spcBef>
                <a:spcPts val="0"/>
              </a:spcBef>
            </a:pPr>
            <a:r>
              <a:rPr lang="en"/>
              <a:t>Minimum bid</a:t>
            </a:r>
            <a:endParaRPr/>
          </a:p>
          <a:p>
            <a:pPr marL="1219170" lvl="1" indent="-474121"/>
            <a:r>
              <a:rPr lang="en"/>
              <a:t>$1.0 Million</a:t>
            </a:r>
            <a:endParaRPr/>
          </a:p>
        </p:txBody>
      </p:sp>
      <p:pic>
        <p:nvPicPr>
          <p:cNvPr id="344" name="Google Shape;344;p52"/>
          <p:cNvPicPr preferRelativeResize="0"/>
          <p:nvPr/>
        </p:nvPicPr>
        <p:blipFill>
          <a:blip r:embed="rId3">
            <a:alphaModFix/>
          </a:blip>
          <a:stretch>
            <a:fillRect/>
          </a:stretch>
        </p:blipFill>
        <p:spPr>
          <a:xfrm>
            <a:off x="5055567" y="1689367"/>
            <a:ext cx="6350000" cy="4229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3"/>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9: Ski Outpost</a:t>
            </a:r>
            <a:endParaRPr sz="4933">
              <a:solidFill>
                <a:srgbClr val="FFFFFF"/>
              </a:solidFill>
            </a:endParaRPr>
          </a:p>
        </p:txBody>
      </p:sp>
      <p:sp>
        <p:nvSpPr>
          <p:cNvPr id="350" name="Google Shape;350;p53"/>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Outside Denver, CO</a:t>
            </a:r>
            <a:endParaRPr/>
          </a:p>
          <a:p>
            <a:pPr marL="609585" indent="-474121">
              <a:spcBef>
                <a:spcPts val="0"/>
              </a:spcBef>
            </a:pPr>
            <a:r>
              <a:rPr lang="en"/>
              <a:t>Bedrooms</a:t>
            </a:r>
            <a:endParaRPr/>
          </a:p>
          <a:p>
            <a:pPr marL="1219170" lvl="1" indent="-474121"/>
            <a:r>
              <a:rPr lang="en"/>
              <a:t> 3</a:t>
            </a:r>
            <a:endParaRPr/>
          </a:p>
          <a:p>
            <a:pPr marL="609585" indent="-474121">
              <a:spcBef>
                <a:spcPts val="0"/>
              </a:spcBef>
            </a:pPr>
            <a:r>
              <a:rPr lang="en"/>
              <a:t>Bathrooms</a:t>
            </a:r>
            <a:endParaRPr/>
          </a:p>
          <a:p>
            <a:pPr marL="1219170" lvl="1" indent="-474121"/>
            <a:r>
              <a:rPr lang="en"/>
              <a:t> 1.5</a:t>
            </a:r>
            <a:endParaRPr/>
          </a:p>
          <a:p>
            <a:pPr marL="609585" indent="-474121">
              <a:spcBef>
                <a:spcPts val="0"/>
              </a:spcBef>
            </a:pPr>
            <a:r>
              <a:rPr lang="en"/>
              <a:t>Year built</a:t>
            </a:r>
            <a:endParaRPr/>
          </a:p>
          <a:p>
            <a:pPr marL="1219170" lvl="1" indent="-474121"/>
            <a:r>
              <a:rPr lang="en"/>
              <a:t>1988</a:t>
            </a:r>
            <a:endParaRPr/>
          </a:p>
          <a:p>
            <a:pPr marL="609585" indent="-474121">
              <a:spcBef>
                <a:spcPts val="0"/>
              </a:spcBef>
            </a:pPr>
            <a:r>
              <a:rPr lang="en"/>
              <a:t>Minimum bid</a:t>
            </a:r>
            <a:endParaRPr/>
          </a:p>
          <a:p>
            <a:pPr marL="1219170" lvl="1" indent="-474121"/>
            <a:r>
              <a:rPr lang="en"/>
              <a:t>$400k</a:t>
            </a:r>
            <a:endParaRPr/>
          </a:p>
        </p:txBody>
      </p:sp>
      <p:pic>
        <p:nvPicPr>
          <p:cNvPr id="351" name="Google Shape;351;p53"/>
          <p:cNvPicPr preferRelativeResize="0"/>
          <p:nvPr/>
        </p:nvPicPr>
        <p:blipFill rotWithShape="1">
          <a:blip r:embed="rId3">
            <a:alphaModFix/>
          </a:blip>
          <a:srcRect t="37503"/>
          <a:stretch/>
        </p:blipFill>
        <p:spPr>
          <a:xfrm>
            <a:off x="7474034" y="2435233"/>
            <a:ext cx="4717967" cy="442276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4"/>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10: Jumbo RV</a:t>
            </a:r>
            <a:endParaRPr sz="4933">
              <a:solidFill>
                <a:srgbClr val="FFFFFF"/>
              </a:solidFill>
            </a:endParaRPr>
          </a:p>
        </p:txBody>
      </p:sp>
      <p:sp>
        <p:nvSpPr>
          <p:cNvPr id="357" name="Google Shape;357;p54"/>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Depends!</a:t>
            </a:r>
            <a:endParaRPr/>
          </a:p>
          <a:p>
            <a:pPr marL="609585" indent="-474121">
              <a:spcBef>
                <a:spcPts val="0"/>
              </a:spcBef>
            </a:pPr>
            <a:r>
              <a:rPr lang="en"/>
              <a:t>Bedrooms</a:t>
            </a:r>
            <a:endParaRPr/>
          </a:p>
          <a:p>
            <a:pPr marL="1219170" lvl="1" indent="-474121"/>
            <a:r>
              <a:rPr lang="en"/>
              <a:t> 2</a:t>
            </a:r>
            <a:endParaRPr/>
          </a:p>
          <a:p>
            <a:pPr marL="609585" indent="-474121">
              <a:spcBef>
                <a:spcPts val="0"/>
              </a:spcBef>
            </a:pPr>
            <a:r>
              <a:rPr lang="en"/>
              <a:t>Bathrooms</a:t>
            </a:r>
            <a:endParaRPr/>
          </a:p>
          <a:p>
            <a:pPr marL="1219170" lvl="1" indent="-474121"/>
            <a:r>
              <a:rPr lang="en"/>
              <a:t> 1</a:t>
            </a:r>
            <a:endParaRPr/>
          </a:p>
          <a:p>
            <a:pPr marL="609585" indent="-474121">
              <a:spcBef>
                <a:spcPts val="0"/>
              </a:spcBef>
            </a:pPr>
            <a:r>
              <a:rPr lang="en"/>
              <a:t>Year built</a:t>
            </a:r>
            <a:endParaRPr/>
          </a:p>
          <a:p>
            <a:pPr marL="1219170" lvl="1" indent="-474121"/>
            <a:r>
              <a:rPr lang="en"/>
              <a:t>2014</a:t>
            </a:r>
            <a:endParaRPr/>
          </a:p>
          <a:p>
            <a:pPr marL="1219170" lvl="1" indent="-474121"/>
            <a:r>
              <a:rPr lang="en"/>
              <a:t>Rig is a 2012</a:t>
            </a:r>
            <a:endParaRPr/>
          </a:p>
          <a:p>
            <a:pPr marL="609585" indent="-474121">
              <a:spcBef>
                <a:spcPts val="0"/>
              </a:spcBef>
            </a:pPr>
            <a:r>
              <a:rPr lang="en"/>
              <a:t>Minimum bid</a:t>
            </a:r>
            <a:endParaRPr/>
          </a:p>
          <a:p>
            <a:pPr marL="1219170" lvl="1" indent="-474121"/>
            <a:r>
              <a:rPr lang="en"/>
              <a:t>$200k</a:t>
            </a:r>
            <a:endParaRPr/>
          </a:p>
        </p:txBody>
      </p:sp>
      <p:pic>
        <p:nvPicPr>
          <p:cNvPr id="358" name="Google Shape;358;p54"/>
          <p:cNvPicPr preferRelativeResize="0"/>
          <p:nvPr/>
        </p:nvPicPr>
        <p:blipFill>
          <a:blip r:embed="rId3">
            <a:alphaModFix/>
          </a:blip>
          <a:stretch>
            <a:fillRect/>
          </a:stretch>
        </p:blipFill>
        <p:spPr>
          <a:xfrm>
            <a:off x="5842000" y="3022600"/>
            <a:ext cx="6350000" cy="3835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pic>
        <p:nvPicPr>
          <p:cNvPr id="110" name="Google Shape;110;p16"/>
          <p:cNvPicPr preferRelativeResize="0"/>
          <p:nvPr/>
        </p:nvPicPr>
        <p:blipFill rotWithShape="1">
          <a:blip r:embed="rId4">
            <a:alphaModFix/>
          </a:blip>
          <a:srcRect/>
          <a:stretch/>
        </p:blipFill>
        <p:spPr>
          <a:xfrm>
            <a:off x="375719" y="341336"/>
            <a:ext cx="693227" cy="676095"/>
          </a:xfrm>
          <a:prstGeom prst="rect">
            <a:avLst/>
          </a:prstGeom>
          <a:noFill/>
          <a:ln>
            <a:noFill/>
          </a:ln>
        </p:spPr>
      </p:pic>
      <p:sp>
        <p:nvSpPr>
          <p:cNvPr id="111" name="Google Shape;111;p16"/>
          <p:cNvSpPr txBox="1">
            <a:spLocks noGrp="1"/>
          </p:cNvSpPr>
          <p:nvPr>
            <p:ph type="title"/>
          </p:nvPr>
        </p:nvSpPr>
        <p:spPr>
          <a:xfrm>
            <a:off x="1159098" y="365125"/>
            <a:ext cx="10194701" cy="1325563"/>
          </a:xfrm>
          <a:prstGeom prst="rect">
            <a:avLst/>
          </a:prstGeom>
          <a:solidFill>
            <a:srgbClr val="E1EFD8"/>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Arial"/>
              <a:buNone/>
            </a:pPr>
            <a:r>
              <a:rPr lang="en-US" sz="5400" dirty="0">
                <a:latin typeface="Arial"/>
                <a:ea typeface="Arial"/>
                <a:cs typeface="Arial"/>
                <a:sym typeface="Arial"/>
              </a:rPr>
              <a:t>How is inflation </a:t>
            </a:r>
            <a:r>
              <a:rPr lang="en-US" sz="5400" u="sng" dirty="0">
                <a:latin typeface="Arial"/>
                <a:ea typeface="Arial"/>
                <a:cs typeface="Arial"/>
                <a:sym typeface="Arial"/>
              </a:rPr>
              <a:t>measured</a:t>
            </a:r>
            <a:r>
              <a:rPr lang="en-US" sz="5400" dirty="0">
                <a:latin typeface="Arial"/>
                <a:ea typeface="Arial"/>
                <a:cs typeface="Arial"/>
                <a:sym typeface="Arial"/>
              </a:rPr>
              <a:t>?</a:t>
            </a:r>
            <a:endParaRPr dirty="0"/>
          </a:p>
        </p:txBody>
      </p:sp>
      <p:sp>
        <p:nvSpPr>
          <p:cNvPr id="112" name="Google Shape;112;p16"/>
          <p:cNvSpPr txBox="1">
            <a:spLocks noGrp="1"/>
          </p:cNvSpPr>
          <p:nvPr>
            <p:ph type="body" idx="1"/>
          </p:nvPr>
        </p:nvSpPr>
        <p:spPr>
          <a:xfrm>
            <a:off x="1159098" y="1825625"/>
            <a:ext cx="10194702" cy="339334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dirty="0"/>
              <a:t>The </a:t>
            </a:r>
            <a:r>
              <a:rPr lang="en-US" sz="3200" u="sng" dirty="0"/>
              <a:t>Bureau </a:t>
            </a:r>
            <a:r>
              <a:rPr lang="en-US" sz="3200" dirty="0"/>
              <a:t>of </a:t>
            </a:r>
            <a:r>
              <a:rPr lang="en-US" sz="3200" u="sng" dirty="0"/>
              <a:t>Labor </a:t>
            </a:r>
            <a:r>
              <a:rPr lang="en-US" sz="3200" dirty="0"/>
              <a:t>Statistics measures inflation by using what is called the </a:t>
            </a:r>
            <a:r>
              <a:rPr lang="en-US" sz="3200" b="1" dirty="0"/>
              <a:t>Consumer Price Index </a:t>
            </a:r>
            <a:r>
              <a:rPr lang="en-US" sz="3200" dirty="0"/>
              <a:t>(</a:t>
            </a:r>
            <a:r>
              <a:rPr lang="en-US" sz="3200" b="1" dirty="0"/>
              <a:t>CPI</a:t>
            </a:r>
            <a:r>
              <a:rPr lang="en-US" sz="3200" dirty="0"/>
              <a:t>). </a:t>
            </a:r>
            <a:endParaRPr dirty="0"/>
          </a:p>
        </p:txBody>
      </p:sp>
      <p:pic>
        <p:nvPicPr>
          <p:cNvPr id="113" name="Google Shape;113;p16" descr="Image result for Bureau of Labor Statistics"/>
          <p:cNvPicPr preferRelativeResize="0"/>
          <p:nvPr/>
        </p:nvPicPr>
        <p:blipFill rotWithShape="1">
          <a:blip r:embed="rId5">
            <a:alphaModFix/>
          </a:blip>
          <a:srcRect/>
          <a:stretch/>
        </p:blipFill>
        <p:spPr>
          <a:xfrm>
            <a:off x="8141039" y="3501326"/>
            <a:ext cx="2114819" cy="1852582"/>
          </a:xfrm>
          <a:prstGeom prst="rect">
            <a:avLst/>
          </a:prstGeom>
          <a:noFill/>
          <a:ln>
            <a:noFill/>
          </a:ln>
        </p:spPr>
      </p:pic>
      <p:pic>
        <p:nvPicPr>
          <p:cNvPr id="114" name="Google Shape;114;p16"/>
          <p:cNvPicPr preferRelativeResize="0"/>
          <p:nvPr/>
        </p:nvPicPr>
        <p:blipFill rotWithShape="1">
          <a:blip r:embed="rId6">
            <a:alphaModFix/>
          </a:blip>
          <a:srcRect/>
          <a:stretch/>
        </p:blipFill>
        <p:spPr>
          <a:xfrm>
            <a:off x="1481137" y="2919864"/>
            <a:ext cx="5815965" cy="3261995"/>
          </a:xfrm>
          <a:prstGeom prst="rect">
            <a:avLst/>
          </a:prstGeom>
          <a:noFill/>
          <a:ln>
            <a:noFill/>
          </a:ln>
        </p:spPr>
      </p:pic>
      <p:pic>
        <p:nvPicPr>
          <p:cNvPr id="115" name="Google Shape;115;p16" descr="A picture containing logo&#10;&#10;Description automatically generated">
            <a:hlinkClick r:id="rId7"/>
          </p:cNvPr>
          <p:cNvPicPr preferRelativeResize="0"/>
          <p:nvPr/>
        </p:nvPicPr>
        <p:blipFill rotWithShape="1">
          <a:blip r:embed="rId8">
            <a:alphaModFix/>
          </a:blip>
          <a:srcRect/>
          <a:stretch/>
        </p:blipFill>
        <p:spPr>
          <a:xfrm>
            <a:off x="11046737" y="5786067"/>
            <a:ext cx="729726" cy="76050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5"/>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11: Modern Mansion</a:t>
            </a:r>
            <a:endParaRPr sz="4933">
              <a:solidFill>
                <a:srgbClr val="FFFFFF"/>
              </a:solidFill>
            </a:endParaRPr>
          </a:p>
        </p:txBody>
      </p:sp>
      <p:sp>
        <p:nvSpPr>
          <p:cNvPr id="364" name="Google Shape;364;p55"/>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Phoenix, AZ</a:t>
            </a:r>
            <a:endParaRPr/>
          </a:p>
          <a:p>
            <a:pPr marL="609585" indent="-474121">
              <a:spcBef>
                <a:spcPts val="0"/>
              </a:spcBef>
            </a:pPr>
            <a:r>
              <a:rPr lang="en"/>
              <a:t>Bedrooms</a:t>
            </a:r>
            <a:endParaRPr/>
          </a:p>
          <a:p>
            <a:pPr marL="1219170" lvl="1" indent="-474121"/>
            <a:r>
              <a:rPr lang="en"/>
              <a:t> 4</a:t>
            </a:r>
            <a:endParaRPr/>
          </a:p>
          <a:p>
            <a:pPr marL="609585" indent="-474121">
              <a:spcBef>
                <a:spcPts val="0"/>
              </a:spcBef>
            </a:pPr>
            <a:r>
              <a:rPr lang="en"/>
              <a:t>Bathrooms</a:t>
            </a:r>
            <a:endParaRPr/>
          </a:p>
          <a:p>
            <a:pPr marL="1219170" lvl="1" indent="-474121"/>
            <a:r>
              <a:rPr lang="en"/>
              <a:t> 3</a:t>
            </a:r>
            <a:endParaRPr/>
          </a:p>
          <a:p>
            <a:pPr marL="609585" indent="-474121">
              <a:spcBef>
                <a:spcPts val="0"/>
              </a:spcBef>
            </a:pPr>
            <a:r>
              <a:rPr lang="en"/>
              <a:t>Year built</a:t>
            </a:r>
            <a:endParaRPr/>
          </a:p>
          <a:p>
            <a:pPr marL="1219170" lvl="1" indent="-474121"/>
            <a:r>
              <a:rPr lang="en"/>
              <a:t>2018</a:t>
            </a:r>
            <a:endParaRPr/>
          </a:p>
          <a:p>
            <a:pPr marL="609585" indent="-474121">
              <a:spcBef>
                <a:spcPts val="0"/>
              </a:spcBef>
            </a:pPr>
            <a:r>
              <a:rPr lang="en"/>
              <a:t>Minimum bid</a:t>
            </a:r>
            <a:endParaRPr/>
          </a:p>
          <a:p>
            <a:pPr marL="1219170" lvl="1" indent="-474121"/>
            <a:r>
              <a:rPr lang="en"/>
              <a:t>$1.0 Million</a:t>
            </a:r>
            <a:endParaRPr/>
          </a:p>
        </p:txBody>
      </p:sp>
      <p:pic>
        <p:nvPicPr>
          <p:cNvPr id="365" name="Google Shape;365;p55"/>
          <p:cNvPicPr preferRelativeResize="0"/>
          <p:nvPr/>
        </p:nvPicPr>
        <p:blipFill>
          <a:blip r:embed="rId3">
            <a:alphaModFix/>
          </a:blip>
          <a:stretch>
            <a:fillRect/>
          </a:stretch>
        </p:blipFill>
        <p:spPr>
          <a:xfrm>
            <a:off x="5565900" y="1778817"/>
            <a:ext cx="6626101" cy="496543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6"/>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12: Lighthouse Home</a:t>
            </a:r>
            <a:endParaRPr sz="4933">
              <a:solidFill>
                <a:srgbClr val="FFFFFF"/>
              </a:solidFill>
            </a:endParaRPr>
          </a:p>
        </p:txBody>
      </p:sp>
      <p:sp>
        <p:nvSpPr>
          <p:cNvPr id="371" name="Google Shape;371;p56"/>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Gloucester, MA</a:t>
            </a:r>
            <a:endParaRPr/>
          </a:p>
          <a:p>
            <a:pPr marL="609585" indent="-474121">
              <a:spcBef>
                <a:spcPts val="0"/>
              </a:spcBef>
            </a:pPr>
            <a:r>
              <a:rPr lang="en"/>
              <a:t>Bedrooms</a:t>
            </a:r>
            <a:endParaRPr/>
          </a:p>
          <a:p>
            <a:pPr marL="1219170" lvl="1" indent="-474121"/>
            <a:r>
              <a:rPr lang="en"/>
              <a:t> 5</a:t>
            </a:r>
            <a:endParaRPr/>
          </a:p>
          <a:p>
            <a:pPr marL="609585" indent="-474121">
              <a:spcBef>
                <a:spcPts val="0"/>
              </a:spcBef>
            </a:pPr>
            <a:r>
              <a:rPr lang="en"/>
              <a:t>Bathrooms</a:t>
            </a:r>
            <a:endParaRPr/>
          </a:p>
          <a:p>
            <a:pPr marL="1219170" lvl="1" indent="-474121"/>
            <a:r>
              <a:rPr lang="en"/>
              <a:t> 2.5</a:t>
            </a:r>
            <a:endParaRPr/>
          </a:p>
          <a:p>
            <a:pPr marL="609585" indent="-474121">
              <a:spcBef>
                <a:spcPts val="0"/>
              </a:spcBef>
            </a:pPr>
            <a:r>
              <a:rPr lang="en"/>
              <a:t>Year built</a:t>
            </a:r>
            <a:endParaRPr/>
          </a:p>
          <a:p>
            <a:pPr marL="1219170" lvl="1" indent="-474121"/>
            <a:r>
              <a:rPr lang="en"/>
              <a:t>1977</a:t>
            </a:r>
            <a:endParaRPr/>
          </a:p>
          <a:p>
            <a:pPr marL="609585" indent="-474121">
              <a:spcBef>
                <a:spcPts val="0"/>
              </a:spcBef>
            </a:pPr>
            <a:r>
              <a:rPr lang="en"/>
              <a:t>Minimum bid</a:t>
            </a:r>
            <a:endParaRPr/>
          </a:p>
          <a:p>
            <a:pPr marL="1219170" lvl="1" indent="-474121"/>
            <a:r>
              <a:rPr lang="en"/>
              <a:t>$800k</a:t>
            </a:r>
            <a:endParaRPr/>
          </a:p>
        </p:txBody>
      </p:sp>
      <p:pic>
        <p:nvPicPr>
          <p:cNvPr id="372" name="Google Shape;372;p56"/>
          <p:cNvPicPr preferRelativeResize="0"/>
          <p:nvPr/>
        </p:nvPicPr>
        <p:blipFill rotWithShape="1">
          <a:blip r:embed="rId3">
            <a:alphaModFix/>
          </a:blip>
          <a:srcRect t="20792"/>
          <a:stretch/>
        </p:blipFill>
        <p:spPr>
          <a:xfrm>
            <a:off x="6995968" y="1713301"/>
            <a:ext cx="5196033" cy="5144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7"/>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Auction 13: Ranch and Horse Stables</a:t>
            </a:r>
            <a:endParaRPr sz="4933">
              <a:solidFill>
                <a:srgbClr val="FFFFFF"/>
              </a:solidFill>
            </a:endParaRPr>
          </a:p>
        </p:txBody>
      </p:sp>
      <p:sp>
        <p:nvSpPr>
          <p:cNvPr id="378" name="Google Shape;378;p57"/>
          <p:cNvSpPr txBox="1">
            <a:spLocks noGrp="1"/>
          </p:cNvSpPr>
          <p:nvPr>
            <p:ph type="body" idx="4294967295"/>
          </p:nvPr>
        </p:nvSpPr>
        <p:spPr>
          <a:xfrm>
            <a:off x="444767" y="1915933"/>
            <a:ext cx="4407600" cy="4691200"/>
          </a:xfrm>
          <a:prstGeom prst="rect">
            <a:avLst/>
          </a:prstGeom>
        </p:spPr>
        <p:txBody>
          <a:bodyPr spcFirstLastPara="1" wrap="square" lIns="121900" tIns="121900" rIns="121900" bIns="121900" anchor="t" anchorCtr="0">
            <a:noAutofit/>
          </a:bodyPr>
          <a:lstStyle/>
          <a:p>
            <a:pPr marL="609585" indent="-474121">
              <a:spcBef>
                <a:spcPts val="800"/>
              </a:spcBef>
            </a:pPr>
            <a:r>
              <a:rPr lang="en"/>
              <a:t>Location</a:t>
            </a:r>
            <a:endParaRPr/>
          </a:p>
          <a:p>
            <a:pPr marL="1219170" lvl="1" indent="-474121"/>
            <a:r>
              <a:rPr lang="en"/>
              <a:t>Phoenix, AZ</a:t>
            </a:r>
            <a:endParaRPr/>
          </a:p>
          <a:p>
            <a:pPr marL="609585" indent="-474121">
              <a:spcBef>
                <a:spcPts val="0"/>
              </a:spcBef>
            </a:pPr>
            <a:r>
              <a:rPr lang="en"/>
              <a:t>Bedrooms</a:t>
            </a:r>
            <a:endParaRPr/>
          </a:p>
          <a:p>
            <a:pPr marL="1219170" lvl="1" indent="-474121"/>
            <a:r>
              <a:rPr lang="en"/>
              <a:t> 4</a:t>
            </a:r>
            <a:endParaRPr/>
          </a:p>
          <a:p>
            <a:pPr marL="609585" indent="-474121">
              <a:spcBef>
                <a:spcPts val="0"/>
              </a:spcBef>
            </a:pPr>
            <a:r>
              <a:rPr lang="en"/>
              <a:t>Bathrooms</a:t>
            </a:r>
            <a:endParaRPr/>
          </a:p>
          <a:p>
            <a:pPr marL="1219170" lvl="1" indent="-474121"/>
            <a:r>
              <a:rPr lang="en"/>
              <a:t> 3</a:t>
            </a:r>
            <a:endParaRPr/>
          </a:p>
          <a:p>
            <a:pPr marL="609585" indent="-474121">
              <a:spcBef>
                <a:spcPts val="0"/>
              </a:spcBef>
            </a:pPr>
            <a:r>
              <a:rPr lang="en"/>
              <a:t>Year built</a:t>
            </a:r>
            <a:endParaRPr/>
          </a:p>
          <a:p>
            <a:pPr marL="1219170" lvl="1" indent="-474121"/>
            <a:r>
              <a:rPr lang="en"/>
              <a:t>2018</a:t>
            </a:r>
            <a:endParaRPr/>
          </a:p>
          <a:p>
            <a:pPr marL="609585" indent="-474121">
              <a:spcBef>
                <a:spcPts val="0"/>
              </a:spcBef>
            </a:pPr>
            <a:r>
              <a:rPr lang="en"/>
              <a:t>Minimum bid</a:t>
            </a:r>
            <a:endParaRPr/>
          </a:p>
          <a:p>
            <a:pPr marL="1219170" lvl="1" indent="-474121"/>
            <a:r>
              <a:rPr lang="en"/>
              <a:t>$500k</a:t>
            </a:r>
            <a:endParaRPr/>
          </a:p>
        </p:txBody>
      </p:sp>
      <p:pic>
        <p:nvPicPr>
          <p:cNvPr id="379" name="Google Shape;379;p57"/>
          <p:cNvPicPr preferRelativeResize="0"/>
          <p:nvPr/>
        </p:nvPicPr>
        <p:blipFill>
          <a:blip r:embed="rId3">
            <a:alphaModFix/>
          </a:blip>
          <a:stretch>
            <a:fillRect/>
          </a:stretch>
        </p:blipFill>
        <p:spPr>
          <a:xfrm>
            <a:off x="5353901" y="1697251"/>
            <a:ext cx="6838100" cy="512856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8"/>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Reflection Questions</a:t>
            </a:r>
            <a:endParaRPr sz="4933">
              <a:solidFill>
                <a:srgbClr val="FFFFFF"/>
              </a:solidFill>
            </a:endParaRPr>
          </a:p>
        </p:txBody>
      </p:sp>
      <p:sp>
        <p:nvSpPr>
          <p:cNvPr id="385" name="Google Shape;385;p58"/>
          <p:cNvSpPr txBox="1">
            <a:spLocks noGrp="1"/>
          </p:cNvSpPr>
          <p:nvPr>
            <p:ph type="body" idx="4294967295"/>
          </p:nvPr>
        </p:nvSpPr>
        <p:spPr>
          <a:xfrm>
            <a:off x="334367" y="1719000"/>
            <a:ext cx="10782812" cy="3867600"/>
          </a:xfrm>
          <a:prstGeom prst="rect">
            <a:avLst/>
          </a:prstGeom>
        </p:spPr>
        <p:txBody>
          <a:bodyPr spcFirstLastPara="1" wrap="square" lIns="121900" tIns="121900" rIns="121900" bIns="121900" anchor="t" anchorCtr="0">
            <a:noAutofit/>
          </a:bodyPr>
          <a:lstStyle/>
          <a:p>
            <a:pPr marL="609585" indent="-474121">
              <a:spcBef>
                <a:spcPts val="800"/>
              </a:spcBef>
              <a:buClr>
                <a:srgbClr val="F1C232"/>
              </a:buClr>
            </a:pPr>
            <a:r>
              <a:rPr lang="en" sz="3600" dirty="0">
                <a:solidFill>
                  <a:srgbClr val="F1C232"/>
                </a:solidFill>
              </a:rPr>
              <a:t>Initial thoughts?</a:t>
            </a:r>
            <a:endParaRPr sz="3600" dirty="0">
              <a:solidFill>
                <a:srgbClr val="F1C232"/>
              </a:solidFill>
            </a:endParaRPr>
          </a:p>
          <a:p>
            <a:pPr marL="609585" indent="-474121">
              <a:spcBef>
                <a:spcPts val="0"/>
              </a:spcBef>
              <a:buClr>
                <a:srgbClr val="F1C232"/>
              </a:buClr>
            </a:pPr>
            <a:r>
              <a:rPr lang="en" sz="3600" dirty="0">
                <a:solidFill>
                  <a:srgbClr val="F1C232"/>
                </a:solidFill>
              </a:rPr>
              <a:t>Was it easier to get the house you wanted in the second round, once you had twice the money?</a:t>
            </a:r>
            <a:endParaRPr sz="3600" dirty="0">
              <a:solidFill>
                <a:srgbClr val="F1C232"/>
              </a:solidFill>
            </a:endParaRPr>
          </a:p>
          <a:p>
            <a:pPr marL="609585" indent="-474121">
              <a:spcBef>
                <a:spcPts val="0"/>
              </a:spcBef>
              <a:buClr>
                <a:srgbClr val="F1C232"/>
              </a:buClr>
            </a:pPr>
            <a:r>
              <a:rPr lang="en" sz="3600" dirty="0">
                <a:solidFill>
                  <a:srgbClr val="F1C232"/>
                </a:solidFill>
              </a:rPr>
              <a:t>The same exact houses went for different prices in the second round. What did you think of that?</a:t>
            </a:r>
            <a:endParaRPr sz="3600" dirty="0">
              <a:solidFill>
                <a:srgbClr val="F1C23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9"/>
          <p:cNvSpPr txBox="1">
            <a:spLocks noGrp="1"/>
          </p:cNvSpPr>
          <p:nvPr>
            <p:ph type="title" idx="4294967295"/>
          </p:nvPr>
        </p:nvSpPr>
        <p:spPr>
          <a:xfrm>
            <a:off x="334367" y="416967"/>
            <a:ext cx="11337200" cy="1069200"/>
          </a:xfrm>
          <a:prstGeom prst="rect">
            <a:avLst/>
          </a:prstGeom>
        </p:spPr>
        <p:txBody>
          <a:bodyPr spcFirstLastPara="1" wrap="square" lIns="121900" tIns="121900" rIns="121900" bIns="121900" anchor="t" anchorCtr="0">
            <a:noAutofit/>
          </a:bodyPr>
          <a:lstStyle/>
          <a:p>
            <a:r>
              <a:rPr lang="en" sz="4933">
                <a:solidFill>
                  <a:srgbClr val="FFFFFF"/>
                </a:solidFill>
              </a:rPr>
              <a:t>So why did the same houses go for more money the second round?</a:t>
            </a:r>
            <a:endParaRPr sz="4933">
              <a:solidFill>
                <a:srgbClr val="FFFFFF"/>
              </a:solidFill>
            </a:endParaRPr>
          </a:p>
        </p:txBody>
      </p:sp>
      <p:sp>
        <p:nvSpPr>
          <p:cNvPr id="391" name="Google Shape;391;p59"/>
          <p:cNvSpPr txBox="1">
            <a:spLocks noGrp="1"/>
          </p:cNvSpPr>
          <p:nvPr>
            <p:ph type="body" idx="4294967295"/>
          </p:nvPr>
        </p:nvSpPr>
        <p:spPr>
          <a:xfrm>
            <a:off x="444767" y="2739633"/>
            <a:ext cx="6610000" cy="3867600"/>
          </a:xfrm>
          <a:prstGeom prst="rect">
            <a:avLst/>
          </a:prstGeom>
        </p:spPr>
        <p:txBody>
          <a:bodyPr spcFirstLastPara="1" wrap="square" lIns="121900" tIns="121900" rIns="121900" bIns="121900" anchor="t" anchorCtr="0">
            <a:noAutofit/>
          </a:bodyPr>
          <a:lstStyle/>
          <a:p>
            <a:pPr marL="609585" indent="-474121">
              <a:spcBef>
                <a:spcPts val="800"/>
              </a:spcBef>
              <a:buClr>
                <a:srgbClr val="F1C232"/>
              </a:buClr>
            </a:pPr>
            <a:r>
              <a:rPr lang="en">
                <a:solidFill>
                  <a:srgbClr val="F1C232"/>
                </a:solidFill>
              </a:rPr>
              <a:t>Inflation!</a:t>
            </a:r>
            <a:endParaRPr>
              <a:solidFill>
                <a:srgbClr val="F1C232"/>
              </a:solidFill>
            </a:endParaRPr>
          </a:p>
          <a:p>
            <a:pPr marL="1219170" lvl="1" indent="-474121">
              <a:buClr>
                <a:srgbClr val="F1C232"/>
              </a:buClr>
            </a:pPr>
            <a:r>
              <a:rPr lang="en">
                <a:solidFill>
                  <a:srgbClr val="F1C232"/>
                </a:solidFill>
              </a:rPr>
              <a:t>The simple relationship between the money supply and its buying power</a:t>
            </a:r>
            <a:endParaRPr>
              <a:solidFill>
                <a:srgbClr val="F1C232"/>
              </a:solidFill>
            </a:endParaRPr>
          </a:p>
          <a:p>
            <a:pPr marL="1219170" lvl="1" indent="-474121">
              <a:buClr>
                <a:srgbClr val="F1C232"/>
              </a:buClr>
            </a:pPr>
            <a:r>
              <a:rPr lang="en">
                <a:solidFill>
                  <a:srgbClr val="F1C232"/>
                </a:solidFill>
              </a:rPr>
              <a:t>For the second round the “money supply” in our classroom doubled, and as a result prices skyrocketed, too.</a:t>
            </a:r>
            <a:endParaRPr>
              <a:solidFill>
                <a:srgbClr val="F1C232"/>
              </a:solidFill>
            </a:endParaRPr>
          </a:p>
        </p:txBody>
      </p:sp>
      <p:pic>
        <p:nvPicPr>
          <p:cNvPr id="392" name="Google Shape;392;p59"/>
          <p:cNvPicPr preferRelativeResize="0"/>
          <p:nvPr/>
        </p:nvPicPr>
        <p:blipFill>
          <a:blip r:embed="rId3">
            <a:alphaModFix/>
          </a:blip>
          <a:stretch>
            <a:fillRect/>
          </a:stretch>
        </p:blipFill>
        <p:spPr>
          <a:xfrm>
            <a:off x="7461168" y="2495134"/>
            <a:ext cx="4730833" cy="354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0"/>
          <p:cNvSpPr txBox="1">
            <a:spLocks noGrp="1"/>
          </p:cNvSpPr>
          <p:nvPr>
            <p:ph type="title" idx="4294967295"/>
          </p:nvPr>
        </p:nvSpPr>
        <p:spPr>
          <a:xfrm>
            <a:off x="0" y="1634600"/>
            <a:ext cx="7090800" cy="1069200"/>
          </a:xfrm>
          <a:prstGeom prst="rect">
            <a:avLst/>
          </a:prstGeom>
        </p:spPr>
        <p:txBody>
          <a:bodyPr spcFirstLastPara="1" wrap="square" lIns="121900" tIns="121900" rIns="121900" bIns="121900" anchor="t" anchorCtr="0">
            <a:noAutofit/>
          </a:bodyPr>
          <a:lstStyle/>
          <a:p>
            <a:r>
              <a:rPr lang="en" sz="4933">
                <a:solidFill>
                  <a:srgbClr val="FFFFFF"/>
                </a:solidFill>
              </a:rPr>
              <a:t>Related to this idea of “Money Supply”, why can’t the government just print more money when it needs it?</a:t>
            </a:r>
            <a:endParaRPr sz="4933">
              <a:solidFill>
                <a:srgbClr val="FFFFFF"/>
              </a:solidFill>
            </a:endParaRPr>
          </a:p>
        </p:txBody>
      </p:sp>
      <p:pic>
        <p:nvPicPr>
          <p:cNvPr id="398" name="Google Shape;398;p60"/>
          <p:cNvPicPr preferRelativeResize="0"/>
          <p:nvPr/>
        </p:nvPicPr>
        <p:blipFill>
          <a:blip r:embed="rId3">
            <a:alphaModFix/>
          </a:blip>
          <a:stretch>
            <a:fillRect/>
          </a:stretch>
        </p:blipFill>
        <p:spPr>
          <a:xfrm>
            <a:off x="7461168" y="1966834"/>
            <a:ext cx="4730833" cy="35481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1"/>
          <p:cNvSpPr txBox="1">
            <a:spLocks noGrp="1"/>
          </p:cNvSpPr>
          <p:nvPr>
            <p:ph type="title" idx="4294967295"/>
          </p:nvPr>
        </p:nvSpPr>
        <p:spPr>
          <a:xfrm>
            <a:off x="0" y="2042300"/>
            <a:ext cx="7090800" cy="3397200"/>
          </a:xfrm>
          <a:prstGeom prst="rect">
            <a:avLst/>
          </a:prstGeom>
        </p:spPr>
        <p:txBody>
          <a:bodyPr spcFirstLastPara="1" wrap="square" lIns="121900" tIns="121900" rIns="121900" bIns="121900" anchor="t" anchorCtr="0">
            <a:noAutofit/>
          </a:bodyPr>
          <a:lstStyle/>
          <a:p>
            <a:r>
              <a:rPr lang="en" sz="4933">
                <a:solidFill>
                  <a:srgbClr val="FFFFFF"/>
                </a:solidFill>
              </a:rPr>
              <a:t>What is the relationship between the money supply and the value of money?</a:t>
            </a:r>
            <a:endParaRPr sz="4933">
              <a:solidFill>
                <a:srgbClr val="FFFFFF"/>
              </a:solidFill>
            </a:endParaRPr>
          </a:p>
        </p:txBody>
      </p:sp>
      <p:pic>
        <p:nvPicPr>
          <p:cNvPr id="404" name="Google Shape;404;p61"/>
          <p:cNvPicPr preferRelativeResize="0"/>
          <p:nvPr/>
        </p:nvPicPr>
        <p:blipFill>
          <a:blip r:embed="rId3">
            <a:alphaModFix/>
          </a:blip>
          <a:stretch>
            <a:fillRect/>
          </a:stretch>
        </p:blipFill>
        <p:spPr>
          <a:xfrm>
            <a:off x="7461168" y="1966834"/>
            <a:ext cx="4730833" cy="3548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pic>
        <p:nvPicPr>
          <p:cNvPr id="120" name="Google Shape;120;p17"/>
          <p:cNvPicPr preferRelativeResize="0"/>
          <p:nvPr/>
        </p:nvPicPr>
        <p:blipFill rotWithShape="1">
          <a:blip r:embed="rId4">
            <a:alphaModFix/>
          </a:blip>
          <a:srcRect/>
          <a:stretch/>
        </p:blipFill>
        <p:spPr>
          <a:xfrm>
            <a:off x="375719" y="341336"/>
            <a:ext cx="693227" cy="676095"/>
          </a:xfrm>
          <a:prstGeom prst="rect">
            <a:avLst/>
          </a:prstGeom>
          <a:noFill/>
          <a:ln>
            <a:noFill/>
          </a:ln>
        </p:spPr>
      </p:pic>
      <p:sp>
        <p:nvSpPr>
          <p:cNvPr id="121" name="Google Shape;121;p17"/>
          <p:cNvSpPr txBox="1">
            <a:spLocks noGrp="1"/>
          </p:cNvSpPr>
          <p:nvPr>
            <p:ph type="title"/>
          </p:nvPr>
        </p:nvSpPr>
        <p:spPr>
          <a:xfrm>
            <a:off x="1159098" y="365125"/>
            <a:ext cx="10194701" cy="1325563"/>
          </a:xfrm>
          <a:prstGeom prst="rect">
            <a:avLst/>
          </a:prstGeom>
          <a:solidFill>
            <a:srgbClr val="E1EFD8"/>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dirty="0">
                <a:latin typeface="Arial"/>
                <a:ea typeface="Arial"/>
                <a:cs typeface="Arial"/>
                <a:sym typeface="Arial"/>
              </a:rPr>
              <a:t>How does the </a:t>
            </a:r>
            <a:r>
              <a:rPr lang="en-US" u="sng" dirty="0">
                <a:latin typeface="Arial"/>
                <a:ea typeface="Arial"/>
                <a:cs typeface="Arial"/>
                <a:sym typeface="Arial"/>
              </a:rPr>
              <a:t>Consumer Price Index </a:t>
            </a:r>
            <a:r>
              <a:rPr lang="en-US" dirty="0">
                <a:latin typeface="Arial"/>
                <a:ea typeface="Arial"/>
                <a:cs typeface="Arial"/>
                <a:sym typeface="Arial"/>
              </a:rPr>
              <a:t>(CPI) measure inflation?</a:t>
            </a:r>
            <a:endParaRPr dirty="0"/>
          </a:p>
        </p:txBody>
      </p:sp>
      <p:sp>
        <p:nvSpPr>
          <p:cNvPr id="122" name="Google Shape;122;p17"/>
          <p:cNvSpPr txBox="1">
            <a:spLocks noGrp="1"/>
          </p:cNvSpPr>
          <p:nvPr>
            <p:ph type="body" idx="1"/>
          </p:nvPr>
        </p:nvSpPr>
        <p:spPr>
          <a:xfrm>
            <a:off x="1159098" y="1825625"/>
            <a:ext cx="10194702" cy="2271341"/>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dirty="0"/>
              <a:t>CPI measures the </a:t>
            </a:r>
            <a:r>
              <a:rPr lang="en-US" u="sng" dirty="0"/>
              <a:t>price change </a:t>
            </a:r>
            <a:r>
              <a:rPr lang="en-US" dirty="0"/>
              <a:t>of a selected </a:t>
            </a:r>
            <a:r>
              <a:rPr lang="en-US" u="sng" dirty="0"/>
              <a:t>group</a:t>
            </a:r>
            <a:r>
              <a:rPr lang="en-US" dirty="0"/>
              <a:t> of consumer </a:t>
            </a:r>
            <a:r>
              <a:rPr lang="en-US" u="sng" dirty="0"/>
              <a:t>goods </a:t>
            </a:r>
            <a:r>
              <a:rPr lang="en-US" dirty="0"/>
              <a:t>and </a:t>
            </a:r>
            <a:r>
              <a:rPr lang="en-US" u="sng" dirty="0"/>
              <a:t>services</a:t>
            </a:r>
            <a:r>
              <a:rPr lang="en-US" dirty="0"/>
              <a:t> overtime. </a:t>
            </a:r>
            <a:endParaRPr dirty="0"/>
          </a:p>
          <a:p>
            <a:pPr marL="228600" lvl="0" indent="-228600" algn="l" rtl="0">
              <a:lnSpc>
                <a:spcPct val="90000"/>
              </a:lnSpc>
              <a:spcBef>
                <a:spcPts val="1000"/>
              </a:spcBef>
              <a:spcAft>
                <a:spcPts val="0"/>
              </a:spcAft>
              <a:buClr>
                <a:schemeClr val="dk1"/>
              </a:buClr>
              <a:buSzPct val="100000"/>
              <a:buChar char="•"/>
            </a:pPr>
            <a:r>
              <a:rPr lang="en-US" dirty="0"/>
              <a:t>Thousands of goods and services are selected and placed in what is called a “</a:t>
            </a:r>
            <a:r>
              <a:rPr lang="en-US" b="1" u="sng" dirty="0"/>
              <a:t>market basket</a:t>
            </a:r>
            <a:r>
              <a:rPr lang="en-US" dirty="0"/>
              <a:t>.”</a:t>
            </a:r>
            <a:endParaRPr dirty="0"/>
          </a:p>
          <a:p>
            <a:pPr marL="228600" lvl="0" indent="-228600" algn="l" rtl="0">
              <a:lnSpc>
                <a:spcPct val="90000"/>
              </a:lnSpc>
              <a:spcBef>
                <a:spcPts val="1000"/>
              </a:spcBef>
              <a:spcAft>
                <a:spcPts val="0"/>
              </a:spcAft>
              <a:buClr>
                <a:schemeClr val="dk1"/>
              </a:buClr>
              <a:buSzPct val="100000"/>
              <a:buChar char="•"/>
            </a:pPr>
            <a:r>
              <a:rPr lang="en-US" dirty="0"/>
              <a:t>Each month the “</a:t>
            </a:r>
            <a:r>
              <a:rPr lang="en-US" b="1" dirty="0"/>
              <a:t>market basket</a:t>
            </a:r>
            <a:r>
              <a:rPr lang="en-US" dirty="0"/>
              <a:t>” is checked to see if the overall price of the basket has increased or decreased.</a:t>
            </a:r>
            <a:endParaRPr dirty="0"/>
          </a:p>
        </p:txBody>
      </p:sp>
      <p:pic>
        <p:nvPicPr>
          <p:cNvPr id="123" name="Google Shape;123;p17"/>
          <p:cNvPicPr preferRelativeResize="0"/>
          <p:nvPr/>
        </p:nvPicPr>
        <p:blipFill rotWithShape="1">
          <a:blip r:embed="rId5">
            <a:alphaModFix/>
          </a:blip>
          <a:srcRect l="4924" t="3950" r="2232" b="6144"/>
          <a:stretch/>
        </p:blipFill>
        <p:spPr>
          <a:xfrm>
            <a:off x="5762717" y="4096966"/>
            <a:ext cx="5357612" cy="2105695"/>
          </a:xfrm>
          <a:prstGeom prst="rect">
            <a:avLst/>
          </a:prstGeom>
          <a:noFill/>
          <a:ln w="38100" cap="flat" cmpd="sng">
            <a:solidFill>
              <a:schemeClr val="dk1"/>
            </a:solidFill>
            <a:prstDash val="solid"/>
            <a:round/>
            <a:headEnd type="none" w="sm" len="sm"/>
            <a:tailEnd type="none" w="sm" len="sm"/>
          </a:ln>
        </p:spPr>
      </p:pic>
      <p:pic>
        <p:nvPicPr>
          <p:cNvPr id="124" name="Google Shape;124;p17"/>
          <p:cNvPicPr preferRelativeResize="0"/>
          <p:nvPr/>
        </p:nvPicPr>
        <p:blipFill rotWithShape="1">
          <a:blip r:embed="rId6">
            <a:alphaModFix/>
          </a:blip>
          <a:srcRect l="2845" t="11907" r="1809" b="7534"/>
          <a:stretch/>
        </p:blipFill>
        <p:spPr>
          <a:xfrm>
            <a:off x="375719" y="4096968"/>
            <a:ext cx="5177307" cy="2105694"/>
          </a:xfrm>
          <a:prstGeom prst="rect">
            <a:avLst/>
          </a:prstGeom>
          <a:noFill/>
          <a:ln w="38100" cap="flat" cmpd="sng">
            <a:solidFill>
              <a:schemeClr val="dk1"/>
            </a:solidFill>
            <a:prstDash val="solid"/>
            <a:round/>
            <a:headEnd type="none" w="sm" len="sm"/>
            <a:tailEnd type="none" w="sm" len="sm"/>
          </a:ln>
        </p:spPr>
      </p:pic>
      <p:pic>
        <p:nvPicPr>
          <p:cNvPr id="125" name="Google Shape;125;p17" descr="A picture containing logo&#10;&#10;Description automatically generated">
            <a:hlinkClick r:id="rId7"/>
          </p:cNvPr>
          <p:cNvPicPr preferRelativeResize="0"/>
          <p:nvPr/>
        </p:nvPicPr>
        <p:blipFill rotWithShape="1">
          <a:blip r:embed="rId8">
            <a:alphaModFix/>
          </a:blip>
          <a:srcRect/>
          <a:stretch/>
        </p:blipFill>
        <p:spPr>
          <a:xfrm>
            <a:off x="11330019" y="5979123"/>
            <a:ext cx="492961" cy="5137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pic>
        <p:nvPicPr>
          <p:cNvPr id="130" name="Google Shape;130;p18"/>
          <p:cNvPicPr preferRelativeResize="0"/>
          <p:nvPr/>
        </p:nvPicPr>
        <p:blipFill rotWithShape="1">
          <a:blip r:embed="rId4">
            <a:alphaModFix/>
          </a:blip>
          <a:srcRect/>
          <a:stretch/>
        </p:blipFill>
        <p:spPr>
          <a:xfrm>
            <a:off x="375719" y="341336"/>
            <a:ext cx="693227" cy="676095"/>
          </a:xfrm>
          <a:prstGeom prst="rect">
            <a:avLst/>
          </a:prstGeom>
          <a:noFill/>
          <a:ln>
            <a:noFill/>
          </a:ln>
        </p:spPr>
      </p:pic>
      <p:sp>
        <p:nvSpPr>
          <p:cNvPr id="131" name="Google Shape;131;p18"/>
          <p:cNvSpPr txBox="1">
            <a:spLocks noGrp="1"/>
          </p:cNvSpPr>
          <p:nvPr>
            <p:ph type="title"/>
          </p:nvPr>
        </p:nvSpPr>
        <p:spPr>
          <a:xfrm>
            <a:off x="1159098" y="365125"/>
            <a:ext cx="10194701" cy="1325563"/>
          </a:xfrm>
          <a:prstGeom prst="rect">
            <a:avLst/>
          </a:prstGeom>
          <a:solidFill>
            <a:srgbClr val="E1EFD8"/>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dirty="0">
                <a:latin typeface="Arial"/>
                <a:ea typeface="Arial"/>
                <a:cs typeface="Arial"/>
                <a:sym typeface="Arial"/>
              </a:rPr>
              <a:t>What are </a:t>
            </a:r>
            <a:r>
              <a:rPr lang="en-US" u="sng" dirty="0">
                <a:latin typeface="Arial"/>
                <a:ea typeface="Arial"/>
                <a:cs typeface="Arial"/>
                <a:sym typeface="Arial"/>
              </a:rPr>
              <a:t>two</a:t>
            </a:r>
            <a:r>
              <a:rPr lang="en-US" dirty="0">
                <a:latin typeface="Arial"/>
                <a:ea typeface="Arial"/>
                <a:cs typeface="Arial"/>
                <a:sym typeface="Arial"/>
              </a:rPr>
              <a:t> common types of </a:t>
            </a:r>
            <a:r>
              <a:rPr lang="en-US" u="sng" dirty="0">
                <a:latin typeface="Arial"/>
                <a:ea typeface="Arial"/>
                <a:cs typeface="Arial"/>
                <a:sym typeface="Arial"/>
              </a:rPr>
              <a:t>inflation</a:t>
            </a:r>
            <a:r>
              <a:rPr lang="en-US" dirty="0">
                <a:latin typeface="Arial"/>
                <a:ea typeface="Arial"/>
                <a:cs typeface="Arial"/>
                <a:sym typeface="Arial"/>
              </a:rPr>
              <a:t>?</a:t>
            </a:r>
            <a:endParaRPr dirty="0"/>
          </a:p>
        </p:txBody>
      </p:sp>
      <p:sp>
        <p:nvSpPr>
          <p:cNvPr id="132" name="Google Shape;132;p18"/>
          <p:cNvSpPr txBox="1">
            <a:spLocks noGrp="1"/>
          </p:cNvSpPr>
          <p:nvPr>
            <p:ph type="body" idx="1"/>
          </p:nvPr>
        </p:nvSpPr>
        <p:spPr>
          <a:xfrm>
            <a:off x="984162" y="1865458"/>
            <a:ext cx="10194702" cy="339334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en-US" sz="3600" b="1" dirty="0"/>
              <a:t>1) </a:t>
            </a:r>
            <a:r>
              <a:rPr lang="en-US" sz="3600" b="1" u="sng" dirty="0"/>
              <a:t>Cost-push</a:t>
            </a:r>
            <a:r>
              <a:rPr lang="en-US" sz="3600" b="1" dirty="0"/>
              <a:t> inflation</a:t>
            </a:r>
            <a:r>
              <a:rPr lang="en-US" sz="3600" dirty="0"/>
              <a:t> </a:t>
            </a:r>
            <a:endParaRPr dirty="0"/>
          </a:p>
          <a:p>
            <a:pPr marL="0" lvl="0" indent="0" algn="l" rtl="0">
              <a:lnSpc>
                <a:spcPct val="90000"/>
              </a:lnSpc>
              <a:spcBef>
                <a:spcPts val="1000"/>
              </a:spcBef>
              <a:spcAft>
                <a:spcPts val="0"/>
              </a:spcAft>
              <a:buClr>
                <a:schemeClr val="dk1"/>
              </a:buClr>
              <a:buSzPts val="3600"/>
              <a:buNone/>
            </a:pPr>
            <a:r>
              <a:rPr lang="en-US" sz="3600" b="1" dirty="0"/>
              <a:t>2) </a:t>
            </a:r>
            <a:r>
              <a:rPr lang="en-US" sz="3600" b="1" u="sng" dirty="0"/>
              <a:t>Demand-pull </a:t>
            </a:r>
            <a:r>
              <a:rPr lang="en-US" sz="3600" b="1" dirty="0"/>
              <a:t>inflation</a:t>
            </a:r>
            <a:r>
              <a:rPr lang="en-US" sz="3600" dirty="0"/>
              <a:t> </a:t>
            </a:r>
            <a:endParaRPr dirty="0"/>
          </a:p>
        </p:txBody>
      </p:sp>
      <p:pic>
        <p:nvPicPr>
          <p:cNvPr id="133" name="Google Shape;133;p18"/>
          <p:cNvPicPr preferRelativeResize="0"/>
          <p:nvPr/>
        </p:nvPicPr>
        <p:blipFill rotWithShape="1">
          <a:blip r:embed="rId5">
            <a:alphaModFix/>
          </a:blip>
          <a:srcRect/>
          <a:stretch/>
        </p:blipFill>
        <p:spPr>
          <a:xfrm>
            <a:off x="984162" y="3562131"/>
            <a:ext cx="4082208" cy="1737896"/>
          </a:xfrm>
          <a:prstGeom prst="rect">
            <a:avLst/>
          </a:prstGeom>
          <a:noFill/>
          <a:ln>
            <a:noFill/>
          </a:ln>
        </p:spPr>
      </p:pic>
      <p:pic>
        <p:nvPicPr>
          <p:cNvPr id="134" name="Google Shape;134;p18"/>
          <p:cNvPicPr preferRelativeResize="0"/>
          <p:nvPr/>
        </p:nvPicPr>
        <p:blipFill rotWithShape="1">
          <a:blip r:embed="rId6">
            <a:alphaModFix/>
          </a:blip>
          <a:srcRect t="1634"/>
          <a:stretch/>
        </p:blipFill>
        <p:spPr>
          <a:xfrm>
            <a:off x="6055916" y="2806112"/>
            <a:ext cx="5297883" cy="2452692"/>
          </a:xfrm>
          <a:prstGeom prst="rect">
            <a:avLst/>
          </a:prstGeom>
          <a:noFill/>
          <a:ln w="38100" cap="flat" cmpd="sng">
            <a:solidFill>
              <a:schemeClr val="dk1"/>
            </a:solidFill>
            <a:prstDash val="solid"/>
            <a:round/>
            <a:headEnd type="none" w="sm" len="sm"/>
            <a:tailEnd type="none" w="sm" len="sm"/>
          </a:ln>
        </p:spPr>
      </p:pic>
      <p:pic>
        <p:nvPicPr>
          <p:cNvPr id="135" name="Google Shape;135;p18" descr="A picture containing logo&#10;&#10;Description automatically generated">
            <a:hlinkClick r:id="rId7"/>
          </p:cNvPr>
          <p:cNvPicPr preferRelativeResize="0"/>
          <p:nvPr/>
        </p:nvPicPr>
        <p:blipFill rotWithShape="1">
          <a:blip r:embed="rId8">
            <a:alphaModFix/>
          </a:blip>
          <a:srcRect/>
          <a:stretch/>
        </p:blipFill>
        <p:spPr>
          <a:xfrm>
            <a:off x="11046737" y="5786067"/>
            <a:ext cx="729726" cy="7605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140" name="Google Shape;140;p19"/>
          <p:cNvPicPr preferRelativeResize="0"/>
          <p:nvPr/>
        </p:nvPicPr>
        <p:blipFill rotWithShape="1">
          <a:blip r:embed="rId4">
            <a:alphaModFix/>
          </a:blip>
          <a:srcRect/>
          <a:stretch/>
        </p:blipFill>
        <p:spPr>
          <a:xfrm>
            <a:off x="375719" y="341336"/>
            <a:ext cx="693227" cy="676095"/>
          </a:xfrm>
          <a:prstGeom prst="rect">
            <a:avLst/>
          </a:prstGeom>
          <a:noFill/>
          <a:ln>
            <a:noFill/>
          </a:ln>
        </p:spPr>
      </p:pic>
      <p:sp>
        <p:nvSpPr>
          <p:cNvPr id="141" name="Google Shape;141;p19"/>
          <p:cNvSpPr txBox="1">
            <a:spLocks noGrp="1"/>
          </p:cNvSpPr>
          <p:nvPr>
            <p:ph type="title"/>
          </p:nvPr>
        </p:nvSpPr>
        <p:spPr>
          <a:xfrm>
            <a:off x="1159098" y="365125"/>
            <a:ext cx="10194701" cy="1325563"/>
          </a:xfrm>
          <a:prstGeom prst="rect">
            <a:avLst/>
          </a:prstGeom>
          <a:solidFill>
            <a:srgbClr val="E1EFD8"/>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a:latin typeface="Arial"/>
                <a:ea typeface="Arial"/>
                <a:cs typeface="Arial"/>
                <a:sym typeface="Arial"/>
              </a:rPr>
              <a:t>What is COST-PUSH INFLATION?</a:t>
            </a:r>
            <a:endParaRPr/>
          </a:p>
        </p:txBody>
      </p:sp>
      <p:sp>
        <p:nvSpPr>
          <p:cNvPr id="142" name="Google Shape;142;p19"/>
          <p:cNvSpPr txBox="1">
            <a:spLocks noGrp="1"/>
          </p:cNvSpPr>
          <p:nvPr>
            <p:ph type="body" idx="1"/>
          </p:nvPr>
        </p:nvSpPr>
        <p:spPr>
          <a:xfrm>
            <a:off x="572037" y="1830285"/>
            <a:ext cx="10194702" cy="12653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t>= is when </a:t>
            </a:r>
            <a:r>
              <a:rPr lang="en-US" b="1" u="sng" dirty="0"/>
              <a:t>price raises </a:t>
            </a:r>
            <a:r>
              <a:rPr lang="en-US" b="1" dirty="0"/>
              <a:t>(</a:t>
            </a:r>
            <a:r>
              <a:rPr lang="en-US" i="1" dirty="0"/>
              <a:t>are pushed-up</a:t>
            </a:r>
            <a:r>
              <a:rPr lang="en-US" b="1" dirty="0"/>
              <a:t>) because the cost of </a:t>
            </a:r>
            <a:r>
              <a:rPr lang="en-US" b="1" u="sng" dirty="0"/>
              <a:t>resources </a:t>
            </a:r>
            <a:r>
              <a:rPr lang="en-US" b="1" dirty="0"/>
              <a:t>and </a:t>
            </a:r>
            <a:r>
              <a:rPr lang="en-US" b="1" u="sng" dirty="0"/>
              <a:t>labor</a:t>
            </a:r>
            <a:r>
              <a:rPr lang="en-US" b="1" dirty="0"/>
              <a:t> increases. </a:t>
            </a:r>
            <a:endParaRPr dirty="0"/>
          </a:p>
        </p:txBody>
      </p:sp>
      <p:sp>
        <p:nvSpPr>
          <p:cNvPr id="143" name="Google Shape;143;p19"/>
          <p:cNvSpPr/>
          <p:nvPr/>
        </p:nvSpPr>
        <p:spPr>
          <a:xfrm>
            <a:off x="4043967" y="2320141"/>
            <a:ext cx="7456868" cy="1075678"/>
          </a:xfrm>
          <a:prstGeom prst="rect">
            <a:avLst/>
          </a:prstGeom>
          <a:solidFill>
            <a:srgbClr val="FFFF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If companies have to pay more for raw materials or labor to make products then they will need to increase their prices. Higher prices of resources that are needed to produce goods or services PUSHES prices up causing inflation. </a:t>
            </a:r>
            <a:endParaRPr/>
          </a:p>
        </p:txBody>
      </p:sp>
      <p:pic>
        <p:nvPicPr>
          <p:cNvPr id="144" name="Google Shape;144;p19"/>
          <p:cNvPicPr preferRelativeResize="0"/>
          <p:nvPr/>
        </p:nvPicPr>
        <p:blipFill rotWithShape="1">
          <a:blip r:embed="rId5">
            <a:alphaModFix/>
          </a:blip>
          <a:srcRect/>
          <a:stretch/>
        </p:blipFill>
        <p:spPr>
          <a:xfrm>
            <a:off x="1406136" y="3725042"/>
            <a:ext cx="6661113" cy="2791667"/>
          </a:xfrm>
          <a:prstGeom prst="rect">
            <a:avLst/>
          </a:prstGeom>
          <a:noFill/>
          <a:ln w="38100" cap="flat" cmpd="sng">
            <a:solidFill>
              <a:schemeClr val="dk1"/>
            </a:solidFill>
            <a:prstDash val="solid"/>
            <a:round/>
            <a:headEnd type="none" w="sm" len="sm"/>
            <a:tailEnd type="none" w="sm" len="sm"/>
          </a:ln>
        </p:spPr>
      </p:pic>
      <p:pic>
        <p:nvPicPr>
          <p:cNvPr id="145" name="Google Shape;145;p19" descr="A picture containing logo&#10;&#10;Description automatically generated">
            <a:hlinkClick r:id="rId6"/>
          </p:cNvPr>
          <p:cNvPicPr preferRelativeResize="0"/>
          <p:nvPr/>
        </p:nvPicPr>
        <p:blipFill rotWithShape="1">
          <a:blip r:embed="rId7">
            <a:alphaModFix/>
          </a:blip>
          <a:srcRect/>
          <a:stretch/>
        </p:blipFill>
        <p:spPr>
          <a:xfrm>
            <a:off x="11046737" y="5786067"/>
            <a:ext cx="729726" cy="7605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pic>
        <p:nvPicPr>
          <p:cNvPr id="150" name="Google Shape;150;p20"/>
          <p:cNvPicPr preferRelativeResize="0"/>
          <p:nvPr/>
        </p:nvPicPr>
        <p:blipFill rotWithShape="1">
          <a:blip r:embed="rId4">
            <a:alphaModFix/>
          </a:blip>
          <a:srcRect/>
          <a:stretch/>
        </p:blipFill>
        <p:spPr>
          <a:xfrm>
            <a:off x="375719" y="341336"/>
            <a:ext cx="693227" cy="676095"/>
          </a:xfrm>
          <a:prstGeom prst="rect">
            <a:avLst/>
          </a:prstGeom>
          <a:noFill/>
          <a:ln>
            <a:noFill/>
          </a:ln>
        </p:spPr>
      </p:pic>
      <p:sp>
        <p:nvSpPr>
          <p:cNvPr id="151" name="Google Shape;151;p20"/>
          <p:cNvSpPr txBox="1">
            <a:spLocks noGrp="1"/>
          </p:cNvSpPr>
          <p:nvPr>
            <p:ph type="title"/>
          </p:nvPr>
        </p:nvSpPr>
        <p:spPr>
          <a:xfrm>
            <a:off x="1306134" y="360056"/>
            <a:ext cx="10194701" cy="1325563"/>
          </a:xfrm>
          <a:prstGeom prst="rect">
            <a:avLst/>
          </a:prstGeom>
          <a:solidFill>
            <a:srgbClr val="E1EFD8"/>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200"/>
              <a:buFont typeface="Arial"/>
              <a:buNone/>
            </a:pPr>
            <a:r>
              <a:rPr lang="en-US" sz="4200">
                <a:latin typeface="Arial"/>
                <a:ea typeface="Arial"/>
                <a:cs typeface="Arial"/>
                <a:sym typeface="Arial"/>
              </a:rPr>
              <a:t>What is DEMAND-PULL INFLATION?</a:t>
            </a:r>
            <a:endParaRPr/>
          </a:p>
        </p:txBody>
      </p:sp>
      <p:sp>
        <p:nvSpPr>
          <p:cNvPr id="152" name="Google Shape;152;p20"/>
          <p:cNvSpPr txBox="1">
            <a:spLocks noGrp="1"/>
          </p:cNvSpPr>
          <p:nvPr>
            <p:ph type="body" idx="1"/>
          </p:nvPr>
        </p:nvSpPr>
        <p:spPr>
          <a:xfrm>
            <a:off x="1159098" y="1825625"/>
            <a:ext cx="10194702" cy="339334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 is when prices are </a:t>
            </a:r>
            <a:r>
              <a:rPr lang="en-US" b="1" u="sng" dirty="0"/>
              <a:t>PULLED</a:t>
            </a:r>
            <a:r>
              <a:rPr lang="en-US" b="1" dirty="0"/>
              <a:t> </a:t>
            </a:r>
            <a:r>
              <a:rPr lang="en-US" dirty="0"/>
              <a:t>up because </a:t>
            </a:r>
            <a:r>
              <a:rPr lang="en-US" u="sng" dirty="0"/>
              <a:t>demand</a:t>
            </a:r>
            <a:r>
              <a:rPr lang="en-US" dirty="0"/>
              <a:t> is </a:t>
            </a:r>
            <a:r>
              <a:rPr lang="en-US" u="sng" dirty="0"/>
              <a:t>greater</a:t>
            </a:r>
            <a:r>
              <a:rPr lang="en-US" dirty="0"/>
              <a:t> than </a:t>
            </a:r>
            <a:r>
              <a:rPr lang="en-US" u="sng" dirty="0"/>
              <a:t>supply</a:t>
            </a:r>
            <a:r>
              <a:rPr lang="en-US" dirty="0"/>
              <a:t>. </a:t>
            </a:r>
            <a:endParaRPr dirty="0"/>
          </a:p>
        </p:txBody>
      </p:sp>
      <p:sp>
        <p:nvSpPr>
          <p:cNvPr id="153" name="Google Shape;153;p20"/>
          <p:cNvSpPr/>
          <p:nvPr/>
        </p:nvSpPr>
        <p:spPr>
          <a:xfrm>
            <a:off x="3013656" y="2607898"/>
            <a:ext cx="7173533" cy="914400"/>
          </a:xfrm>
          <a:prstGeom prst="rect">
            <a:avLst/>
          </a:prstGeom>
          <a:solidFill>
            <a:srgbClr val="FFFF00"/>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When demand is greater than supply, people are trying to buy more stuff than is currently available leading to the bidding up of prices. In this case, demand is pulling up prices.</a:t>
            </a:r>
            <a:endParaRPr/>
          </a:p>
        </p:txBody>
      </p:sp>
      <p:pic>
        <p:nvPicPr>
          <p:cNvPr id="154" name="Google Shape;154;p20"/>
          <p:cNvPicPr preferRelativeResize="0"/>
          <p:nvPr/>
        </p:nvPicPr>
        <p:blipFill rotWithShape="1">
          <a:blip r:embed="rId5">
            <a:alphaModFix/>
          </a:blip>
          <a:srcRect/>
          <a:stretch/>
        </p:blipFill>
        <p:spPr>
          <a:xfrm>
            <a:off x="1485384" y="3684659"/>
            <a:ext cx="6956139" cy="2773920"/>
          </a:xfrm>
          <a:prstGeom prst="rect">
            <a:avLst/>
          </a:prstGeom>
          <a:noFill/>
          <a:ln w="38100" cap="flat" cmpd="sng">
            <a:solidFill>
              <a:schemeClr val="dk1"/>
            </a:solidFill>
            <a:prstDash val="solid"/>
            <a:round/>
            <a:headEnd type="none" w="sm" len="sm"/>
            <a:tailEnd type="none" w="sm" len="sm"/>
          </a:ln>
        </p:spPr>
      </p:pic>
      <p:pic>
        <p:nvPicPr>
          <p:cNvPr id="155" name="Google Shape;155;p20" descr="A picture containing logo&#10;&#10;Description automatically generated">
            <a:hlinkClick r:id="rId6"/>
          </p:cNvPr>
          <p:cNvPicPr preferRelativeResize="0"/>
          <p:nvPr/>
        </p:nvPicPr>
        <p:blipFill rotWithShape="1">
          <a:blip r:embed="rId7">
            <a:alphaModFix/>
          </a:blip>
          <a:srcRect/>
          <a:stretch/>
        </p:blipFill>
        <p:spPr>
          <a:xfrm>
            <a:off x="11046737" y="5786067"/>
            <a:ext cx="729726" cy="7605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1"/>
          <p:cNvPicPr preferRelativeResize="0"/>
          <p:nvPr/>
        </p:nvPicPr>
        <p:blipFill rotWithShape="1">
          <a:blip r:embed="rId4">
            <a:alphaModFix/>
          </a:blip>
          <a:srcRect/>
          <a:stretch/>
        </p:blipFill>
        <p:spPr>
          <a:xfrm>
            <a:off x="375719" y="341336"/>
            <a:ext cx="693227" cy="676095"/>
          </a:xfrm>
          <a:prstGeom prst="rect">
            <a:avLst/>
          </a:prstGeom>
          <a:noFill/>
          <a:ln>
            <a:noFill/>
          </a:ln>
        </p:spPr>
      </p:pic>
      <p:sp>
        <p:nvSpPr>
          <p:cNvPr id="161" name="Google Shape;161;p21"/>
          <p:cNvSpPr txBox="1">
            <a:spLocks noGrp="1"/>
          </p:cNvSpPr>
          <p:nvPr>
            <p:ph type="title"/>
          </p:nvPr>
        </p:nvSpPr>
        <p:spPr>
          <a:xfrm>
            <a:off x="1159098" y="365125"/>
            <a:ext cx="10194701" cy="1325563"/>
          </a:xfrm>
          <a:prstGeom prst="rect">
            <a:avLst/>
          </a:prstGeom>
          <a:solidFill>
            <a:srgbClr val="E1EFD8"/>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800"/>
              <a:buFont typeface="Arial"/>
              <a:buNone/>
            </a:pPr>
            <a:r>
              <a:rPr lang="en-US" sz="3800" dirty="0">
                <a:latin typeface="Arial"/>
                <a:ea typeface="Arial"/>
                <a:cs typeface="Arial"/>
                <a:sym typeface="Arial"/>
              </a:rPr>
              <a:t>Why does Demand-Pull Inflation </a:t>
            </a:r>
            <a:r>
              <a:rPr lang="en-US" sz="3800" u="sng" dirty="0">
                <a:latin typeface="Arial"/>
                <a:ea typeface="Arial"/>
                <a:cs typeface="Arial"/>
                <a:sym typeface="Arial"/>
              </a:rPr>
              <a:t>Occur</a:t>
            </a:r>
            <a:r>
              <a:rPr lang="en-US" sz="3800" dirty="0">
                <a:latin typeface="Arial"/>
                <a:ea typeface="Arial"/>
                <a:cs typeface="Arial"/>
                <a:sym typeface="Arial"/>
              </a:rPr>
              <a:t>?</a:t>
            </a:r>
            <a:endParaRPr dirty="0"/>
          </a:p>
        </p:txBody>
      </p:sp>
      <p:sp>
        <p:nvSpPr>
          <p:cNvPr id="162" name="Google Shape;162;p21"/>
          <p:cNvSpPr txBox="1">
            <a:spLocks noGrp="1"/>
          </p:cNvSpPr>
          <p:nvPr>
            <p:ph type="body" idx="1"/>
          </p:nvPr>
        </p:nvSpPr>
        <p:spPr>
          <a:xfrm>
            <a:off x="722332" y="1969711"/>
            <a:ext cx="5691347" cy="409858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sz="4100" dirty="0"/>
              <a:t>Demand-pull inflation often occurs because </a:t>
            </a:r>
            <a:r>
              <a:rPr lang="en-US" sz="4100" u="sng" dirty="0"/>
              <a:t>governments print</a:t>
            </a:r>
            <a:r>
              <a:rPr lang="en-US" sz="4100" dirty="0"/>
              <a:t> too much money. </a:t>
            </a:r>
            <a:endParaRPr sz="4100" dirty="0"/>
          </a:p>
          <a:p>
            <a:pPr marL="228600" lvl="0" indent="-228600" algn="l" rtl="0">
              <a:lnSpc>
                <a:spcPct val="90000"/>
              </a:lnSpc>
              <a:spcBef>
                <a:spcPts val="1000"/>
              </a:spcBef>
              <a:spcAft>
                <a:spcPts val="0"/>
              </a:spcAft>
              <a:buClr>
                <a:schemeClr val="dk1"/>
              </a:buClr>
              <a:buSzPct val="100000"/>
              <a:buChar char="•"/>
            </a:pPr>
            <a:r>
              <a:rPr lang="en-US" sz="4100" dirty="0"/>
              <a:t>When a government prints lots of money, people have more money to bid up prices.  </a:t>
            </a:r>
            <a:endParaRPr sz="4100" dirty="0"/>
          </a:p>
          <a:p>
            <a:pPr marL="228600" lvl="0" indent="-228600" algn="l" rtl="0">
              <a:lnSpc>
                <a:spcPct val="90000"/>
              </a:lnSpc>
              <a:spcBef>
                <a:spcPts val="1000"/>
              </a:spcBef>
              <a:spcAft>
                <a:spcPts val="0"/>
              </a:spcAft>
              <a:buClr>
                <a:schemeClr val="dk1"/>
              </a:buClr>
              <a:buSzPct val="100000"/>
              <a:buChar char="•"/>
            </a:pPr>
            <a:r>
              <a:rPr lang="en-US" sz="4100" dirty="0"/>
              <a:t>Economists refer this as </a:t>
            </a:r>
            <a:r>
              <a:rPr lang="en-US" sz="4100" u="sng" dirty="0"/>
              <a:t>“</a:t>
            </a:r>
            <a:r>
              <a:rPr lang="en-US" sz="4100" b="1" i="1" u="sng" dirty="0"/>
              <a:t>too much money chasing too few goods</a:t>
            </a:r>
            <a:r>
              <a:rPr lang="en-US" sz="4100" u="sng" dirty="0"/>
              <a:t>”</a:t>
            </a:r>
            <a:endParaRPr sz="4100" u="sng" dirty="0"/>
          </a:p>
          <a:p>
            <a:pPr marL="0" lvl="0" indent="0" algn="l" rtl="0">
              <a:lnSpc>
                <a:spcPct val="90000"/>
              </a:lnSpc>
              <a:spcBef>
                <a:spcPts val="1000"/>
              </a:spcBef>
              <a:spcAft>
                <a:spcPts val="0"/>
              </a:spcAft>
              <a:buClr>
                <a:schemeClr val="dk1"/>
              </a:buClr>
              <a:buSzPct val="100000"/>
              <a:buNone/>
            </a:pPr>
            <a:endParaRPr dirty="0"/>
          </a:p>
        </p:txBody>
      </p:sp>
      <p:pic>
        <p:nvPicPr>
          <p:cNvPr id="163" name="Google Shape;163;p21"/>
          <p:cNvPicPr preferRelativeResize="0"/>
          <p:nvPr/>
        </p:nvPicPr>
        <p:blipFill rotWithShape="1">
          <a:blip r:embed="rId5">
            <a:alphaModFix/>
          </a:blip>
          <a:srcRect/>
          <a:stretch/>
        </p:blipFill>
        <p:spPr>
          <a:xfrm>
            <a:off x="6552224" y="2124941"/>
            <a:ext cx="5303980" cy="3459728"/>
          </a:xfrm>
          <a:prstGeom prst="rect">
            <a:avLst/>
          </a:prstGeom>
          <a:noFill/>
          <a:ln w="38100" cap="flat" cmpd="sng">
            <a:solidFill>
              <a:schemeClr val="dk1"/>
            </a:solidFill>
            <a:prstDash val="solid"/>
            <a:round/>
            <a:headEnd type="none" w="sm" len="sm"/>
            <a:tailEnd type="none" w="sm" len="sm"/>
          </a:ln>
        </p:spPr>
      </p:pic>
      <p:pic>
        <p:nvPicPr>
          <p:cNvPr id="164" name="Google Shape;164;p21" descr="A picture containing logo&#10;&#10;Description automatically generated">
            <a:hlinkClick r:id="rId6"/>
          </p:cNvPr>
          <p:cNvPicPr preferRelativeResize="0"/>
          <p:nvPr/>
        </p:nvPicPr>
        <p:blipFill rotWithShape="1">
          <a:blip r:embed="rId7">
            <a:alphaModFix/>
          </a:blip>
          <a:srcRect/>
          <a:stretch/>
        </p:blipFill>
        <p:spPr>
          <a:xfrm>
            <a:off x="11046737" y="5786067"/>
            <a:ext cx="729726" cy="76050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rsula template">
  <a:themeElements>
    <a:clrScheme name="Custom 347">
      <a:dk1>
        <a:srgbClr val="000000"/>
      </a:dk1>
      <a:lt1>
        <a:srgbClr val="FFFFFF"/>
      </a:lt1>
      <a:dk2>
        <a:srgbClr val="D1D8DF"/>
      </a:dk2>
      <a:lt2>
        <a:srgbClr val="4F565C"/>
      </a:lt2>
      <a:accent1>
        <a:srgbClr val="63A8DF"/>
      </a:accent1>
      <a:accent2>
        <a:srgbClr val="F8AF2C"/>
      </a:accent2>
      <a:accent3>
        <a:srgbClr val="B2DF4B"/>
      </a:accent3>
      <a:accent4>
        <a:srgbClr val="88D8E6"/>
      </a:accent4>
      <a:accent5>
        <a:srgbClr val="A693C9"/>
      </a:accent5>
      <a:accent6>
        <a:srgbClr val="F7826B"/>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rsula template">
  <a:themeElements>
    <a:clrScheme name="Custom 347">
      <a:dk1>
        <a:srgbClr val="000000"/>
      </a:dk1>
      <a:lt1>
        <a:srgbClr val="FFFFFF"/>
      </a:lt1>
      <a:dk2>
        <a:srgbClr val="D1D8DF"/>
      </a:dk2>
      <a:lt2>
        <a:srgbClr val="4F565C"/>
      </a:lt2>
      <a:accent1>
        <a:srgbClr val="63A8DF"/>
      </a:accent1>
      <a:accent2>
        <a:srgbClr val="F8AF2C"/>
      </a:accent2>
      <a:accent3>
        <a:srgbClr val="B2DF4B"/>
      </a:accent3>
      <a:accent4>
        <a:srgbClr val="88D8E6"/>
      </a:accent4>
      <a:accent5>
        <a:srgbClr val="A693C9"/>
      </a:accent5>
      <a:accent6>
        <a:srgbClr val="F7826B"/>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1578</Words>
  <Application>Microsoft Office PowerPoint</Application>
  <PresentationFormat>Widescreen</PresentationFormat>
  <Paragraphs>366</Paragraphs>
  <Slides>46</Slides>
  <Notes>46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46</vt:i4>
      </vt:variant>
    </vt:vector>
  </HeadingPairs>
  <TitlesOfParts>
    <vt:vector size="55" baseType="lpstr">
      <vt:lpstr>Aharoni</vt:lpstr>
      <vt:lpstr>Arial</vt:lpstr>
      <vt:lpstr>Calibri</vt:lpstr>
      <vt:lpstr>Roboto</vt:lpstr>
      <vt:lpstr>Sniglet</vt:lpstr>
      <vt:lpstr>Walter Turncoat</vt:lpstr>
      <vt:lpstr>Office Theme</vt:lpstr>
      <vt:lpstr>Ursula template</vt:lpstr>
      <vt:lpstr>1_Ursula template</vt:lpstr>
      <vt:lpstr>Objective: I will be able to interpret the rate of inflation. </vt:lpstr>
      <vt:lpstr>What is INFLATION? </vt:lpstr>
      <vt:lpstr>What is DEFLATION?</vt:lpstr>
      <vt:lpstr>How is inflation measured?</vt:lpstr>
      <vt:lpstr>How does the Consumer Price Index (CPI) measure inflation?</vt:lpstr>
      <vt:lpstr>What are two common types of inflation?</vt:lpstr>
      <vt:lpstr>What is COST-PUSH INFLATION?</vt:lpstr>
      <vt:lpstr>What is DEMAND-PULL INFLATION?</vt:lpstr>
      <vt:lpstr>Why does Demand-Pull Inflation Occur?</vt:lpstr>
      <vt:lpstr>What are some effects of inflation?</vt:lpstr>
      <vt:lpstr>Other effects of inflation</vt:lpstr>
      <vt:lpstr>Inflation Activities:  Work in your table groups on activities. Please place completed activities into the black bin on the grey table.</vt:lpstr>
      <vt:lpstr>The House Hunters Money Supply Simulation A fun, engaging, and memorable simulation to demonstrate how inflation works</vt:lpstr>
      <vt:lpstr>Today’s Goal</vt:lpstr>
      <vt:lpstr>House Hunters</vt:lpstr>
      <vt:lpstr>Auction 1: The Porch House</vt:lpstr>
      <vt:lpstr>Auction 2: The Houseboat</vt:lpstr>
      <vt:lpstr>Auction 3: Penthouse Apartment</vt:lpstr>
      <vt:lpstr>Auction 4: Peach State Mini-House</vt:lpstr>
      <vt:lpstr>Auction 5: Miami Beach Mansion</vt:lpstr>
      <vt:lpstr>Auction 6: Converted Farmhouse</vt:lpstr>
      <vt:lpstr>Auction 7: Peace and Quiet Lake House</vt:lpstr>
      <vt:lpstr>Auction 8: Malibu Mansion</vt:lpstr>
      <vt:lpstr>Auction 9: Ski Outpost</vt:lpstr>
      <vt:lpstr>Auction 10: Jumbo RV</vt:lpstr>
      <vt:lpstr>Auction 11: Modern Mansion</vt:lpstr>
      <vt:lpstr>Auction 12: Lighthouse Home</vt:lpstr>
      <vt:lpstr>Auction 13: Ranch and Horse Stables</vt:lpstr>
      <vt:lpstr>Round 2: The Real Deal!</vt:lpstr>
      <vt:lpstr>Auction 1: The Porch House</vt:lpstr>
      <vt:lpstr>Auction 2: The Houseboat</vt:lpstr>
      <vt:lpstr>Auction 3: Penthouse Apartment</vt:lpstr>
      <vt:lpstr>Auction 4: Peach State Mini-House</vt:lpstr>
      <vt:lpstr>Auction 5: Miami Beach Mansion</vt:lpstr>
      <vt:lpstr>Auction 6: Converted Farmhouse</vt:lpstr>
      <vt:lpstr>Auction 7: Peace and Quiet Lake House</vt:lpstr>
      <vt:lpstr>Auction 8: Malibu Mansion</vt:lpstr>
      <vt:lpstr>Auction 9: Ski Outpost</vt:lpstr>
      <vt:lpstr>Auction 10: Jumbo RV</vt:lpstr>
      <vt:lpstr>Auction 11: Modern Mansion</vt:lpstr>
      <vt:lpstr>Auction 12: Lighthouse Home</vt:lpstr>
      <vt:lpstr>Auction 13: Ranch and Horse Stables</vt:lpstr>
      <vt:lpstr>Reflection Questions</vt:lpstr>
      <vt:lpstr>So why did the same houses go for more money the second round?</vt:lpstr>
      <vt:lpstr>Related to this idea of “Money Supply”, why can’t the government just print more money when it needs it?</vt:lpstr>
      <vt:lpstr>What is the relationship between the money supply and the value of money?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Scott</dc:creator>
  <cp:lastModifiedBy>Greg Scott</cp:lastModifiedBy>
  <cp:revision>23</cp:revision>
  <cp:lastPrinted>2023-10-05T12:42:56Z</cp:lastPrinted>
  <dcterms:modified xsi:type="dcterms:W3CDTF">2023-12-24T20:25:07Z</dcterms:modified>
</cp:coreProperties>
</file>