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embeddedFontLst>
    <p:embeddedFont>
      <p:font typeface="Lato" panose="020F0502020204030203" pitchFamily="34" charset="0"/>
      <p:regular r:id="rId32"/>
      <p:bold r:id="rId33"/>
      <p:italic r:id="rId34"/>
      <p:boldItalic r:id="rId35"/>
    </p:embeddedFont>
    <p:embeddedFont>
      <p:font typeface="Raleway" pitchFamily="2"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418" y="4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8cd1ab5cf4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8cd1ab5cf4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8cd1ab5cf4_0_3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8cd1ab5cf4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8cd1ab5cf4_0_3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8cd1ab5cf4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8cd1ab5cf4_0_3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8cd1ab5cf4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8cd1ab5cf4_0_3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8cd1ab5cf4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8cd1ab5cf4_0_3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8cd1ab5cf4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95002e349c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95002e349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95002e349c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95002e349c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95002e349c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95002e349c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95002e349c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95002e349c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95002e349c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95002e349c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95002e349c_0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95002e349c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95002e349c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95002e349c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95002e349c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95002e349c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95002e349c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95002e349c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95002e349c_0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95002e349c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95002e349c_0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95002e349c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95002e349c_0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95002e349c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95002e349c_0_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95002e349c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95002e349c_0_2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95002e349c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8cd1ab5cf4_0_5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8cd1ab5cf4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8cd1ab5cf4_0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8cd1ab5cf4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8cd1ab5cf4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8cd1ab5cf4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8cd1ab5cf4_0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8cd1ab5cf4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cd1ab5cf4_0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8cd1ab5cf4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8cd1ab5cf4_0_3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8cd1ab5cf4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8cd1ab5cf4_0_3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8cd1ab5cf4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8cd1ab5cf4_0_3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8cd1ab5cf4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4" name="Google Shape;14;p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5" name="Google Shape;15;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65" name="Google Shape;65;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a:endParaRPr/>
          </a:p>
        </p:txBody>
      </p:sp>
      <p:sp>
        <p:nvSpPr>
          <p:cNvPr id="20" name="Google Shape;20;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3" name="Google Shape;4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 name="Google Shape;5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a:endParaRPr/>
          </a:p>
        </p:txBody>
      </p:sp>
      <p:sp>
        <p:nvSpPr>
          <p:cNvPr id="52" name="Google Shape;52;p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3" name="Google Shape;5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youtube.com/watch?v=ZEWGyyLiqY4"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ISniZI_H7mE"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cImUslD4uAE"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NyklSsIhXkk"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5.jp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k4SoSUsQK9U"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GCQfMWAikyU" TargetMode="External"/><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xqaTv8cCWeg"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CPI7QbqPj9E"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3" descr="Blake Shelton - God's Country (Official Music Video)&#10;&#10;Listen to &quot;God's Country&quot; here: http://wmna.sh/godscountry&#10;&#10;Hear Blake Shelton's Fully Loaded: God’s Country album: https://wmna.sh/fullyloaded-godscountry&#10;&#10;Check out the Blake Shelton Official Music Videos Playlist!&#10;https://bit.ly/2DlxP9P&#10;&#10;Subscribe to Blake’s channel for all the best and latest official music videos, official audio, albums, behind the scenes, live performances and more!&#10;https://bit.ly/2Hjua0h&#10;&#10;See Blake on the road! &#10;https://www.blakeshelton.com/tour &#10;&#10;Get your Blake Shelton merchandise here!&#10;https://store.blakeshelton.com/ &#10;&#10;Explore Blake’s iconic music catalog! &#10;https://BlakeShelton.lnk.to/discography&#10;&#10;Stay in touch with Blake!&#10;Website: http://www.blakeshelton.com/ &#10;Facebook: https://www.facebook.com/blakeshelton/ &#10;Twitter: https://twitter.com/blakeshelton &#10;Instagram: https://www.instagram.com/blakeshelton/&#10;&#10;The official YouTube channel of Blake Shelton.&#10; &#10;Warner Music Nashville’s Blake Shelton is a country music heavyweight with over 25 #1 hit songs like “God Gave Me You”, “Boys 'Round Here”, “Who Are You When I’m Not Looking”, “Honey Bee” and “I’ll Name The Dogs”. His iconic catalog also includes 6 #1 albums such as Red River Blue, Bringing Back The Sunshine, If I’m Honest and Texoma Shore. A celebrated singer, songwriter, musician and coach of Team Blake on hit TV show “The Voice”, Blake has redefined what it means to be an entertainment superstar. And if that weren’t enough, Blake also dabbles in the finer things by way of his Ole Red bar and restaurants, inspired by hit song &quot;Ol' Red&quot;, and his award-winning Smithworks vodka. With every turn, Blake continues to expand his own and country music's horizons.&#10;  &#10;#BlakeShelton #GodsCountry #TeamBlake" title="Blake Shelton - God's Country (Official Music Video)">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Dorothea Lange</a:t>
            </a:r>
            <a:endParaRPr/>
          </a:p>
        </p:txBody>
      </p:sp>
      <p:sp>
        <p:nvSpPr>
          <p:cNvPr id="128" name="Google Shape;128;p22"/>
          <p:cNvSpPr txBox="1">
            <a:spLocks noGrp="1"/>
          </p:cNvSpPr>
          <p:nvPr>
            <p:ph type="body" idx="2"/>
          </p:nvPr>
        </p:nvSpPr>
        <p:spPr>
          <a:xfrm>
            <a:off x="4365250" y="1354325"/>
            <a:ext cx="4356600" cy="3250800"/>
          </a:xfrm>
          <a:prstGeom prst="rect">
            <a:avLst/>
          </a:prstGeom>
        </p:spPr>
        <p:txBody>
          <a:bodyPr spcFirstLastPara="1" wrap="square" lIns="91425" tIns="91425" rIns="91425" bIns="91425" anchor="t" anchorCtr="0">
            <a:normAutofit fontScale="92500" lnSpcReduction="10000"/>
          </a:bodyPr>
          <a:lstStyle/>
          <a:p>
            <a:pPr marL="457200" lvl="0" indent="-346075" algn="l" rtl="0">
              <a:spcBef>
                <a:spcPts val="0"/>
              </a:spcBef>
              <a:spcAft>
                <a:spcPts val="0"/>
              </a:spcAft>
              <a:buSzPct val="100000"/>
              <a:buChar char="●"/>
            </a:pPr>
            <a:r>
              <a:rPr lang="en" sz="2000">
                <a:solidFill>
                  <a:srgbClr val="000000"/>
                </a:solidFill>
              </a:rPr>
              <a:t>Lange’s childhood difficulties seemed to give her a </a:t>
            </a:r>
            <a:r>
              <a:rPr lang="en" sz="2000" b="1">
                <a:solidFill>
                  <a:srgbClr val="000000"/>
                </a:solidFill>
              </a:rPr>
              <a:t>deep sense</a:t>
            </a:r>
            <a:r>
              <a:rPr lang="en" sz="2000">
                <a:solidFill>
                  <a:srgbClr val="000000"/>
                </a:solidFill>
              </a:rPr>
              <a:t> of other </a:t>
            </a:r>
            <a:r>
              <a:rPr lang="en" sz="2000" b="1">
                <a:solidFill>
                  <a:srgbClr val="000000"/>
                </a:solidFill>
              </a:rPr>
              <a:t>people’s sufferings</a:t>
            </a:r>
            <a:endParaRPr sz="2000" b="1">
              <a:solidFill>
                <a:srgbClr val="000000"/>
              </a:solidFill>
            </a:endParaRPr>
          </a:p>
          <a:p>
            <a:pPr marL="457200" lvl="0" indent="-346075" algn="l" rtl="0">
              <a:spcBef>
                <a:spcPts val="0"/>
              </a:spcBef>
              <a:spcAft>
                <a:spcPts val="0"/>
              </a:spcAft>
              <a:buSzPct val="100000"/>
              <a:buChar char="●"/>
            </a:pPr>
            <a:r>
              <a:rPr lang="en" sz="2000" b="1" i="1" u="sng">
                <a:solidFill>
                  <a:srgbClr val="FF0000"/>
                </a:solidFill>
              </a:rPr>
              <a:t>Traveled</a:t>
            </a:r>
            <a:r>
              <a:rPr lang="en" sz="2000"/>
              <a:t> through Dust Bowl states</a:t>
            </a:r>
            <a:endParaRPr sz="2000"/>
          </a:p>
          <a:p>
            <a:pPr marL="914400" lvl="1" indent="-346075" algn="l" rtl="0">
              <a:spcBef>
                <a:spcPts val="0"/>
              </a:spcBef>
              <a:spcAft>
                <a:spcPts val="0"/>
              </a:spcAft>
              <a:buSzPct val="100000"/>
              <a:buChar char="○"/>
            </a:pPr>
            <a:r>
              <a:rPr lang="en" sz="2000" b="1">
                <a:solidFill>
                  <a:srgbClr val="000000"/>
                </a:solidFill>
              </a:rPr>
              <a:t>Hired by the government to photograph the effects of the Great Depression</a:t>
            </a:r>
            <a:endParaRPr sz="2000" b="1"/>
          </a:p>
          <a:p>
            <a:pPr marL="457200" lvl="0" indent="-346075" algn="l" rtl="0">
              <a:spcBef>
                <a:spcPts val="0"/>
              </a:spcBef>
              <a:spcAft>
                <a:spcPts val="0"/>
              </a:spcAft>
              <a:buSzPct val="100000"/>
              <a:buChar char="●"/>
            </a:pPr>
            <a:r>
              <a:rPr lang="en" sz="2000"/>
              <a:t>“Migrant </a:t>
            </a:r>
            <a:r>
              <a:rPr lang="en" sz="2000" b="1" i="1" u="sng">
                <a:solidFill>
                  <a:srgbClr val="FF0000"/>
                </a:solidFill>
              </a:rPr>
              <a:t>Mother</a:t>
            </a:r>
            <a:r>
              <a:rPr lang="en" sz="2000"/>
              <a:t>” = extremely famous image of the 1930s &amp; Great Depression</a:t>
            </a:r>
            <a:endParaRPr sz="2000"/>
          </a:p>
        </p:txBody>
      </p:sp>
      <p:pic>
        <p:nvPicPr>
          <p:cNvPr id="129" name="Google Shape;129;p22"/>
          <p:cNvPicPr preferRelativeResize="0"/>
          <p:nvPr/>
        </p:nvPicPr>
        <p:blipFill>
          <a:blip r:embed="rId3">
            <a:alphaModFix/>
          </a:blip>
          <a:stretch>
            <a:fillRect/>
          </a:stretch>
        </p:blipFill>
        <p:spPr>
          <a:xfrm>
            <a:off x="550050" y="1211350"/>
            <a:ext cx="2920362" cy="3393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Critical Thinking:</a:t>
            </a:r>
            <a:endParaRPr/>
          </a:p>
        </p:txBody>
      </p:sp>
      <p:sp>
        <p:nvSpPr>
          <p:cNvPr id="135" name="Google Shape;135;p23"/>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AutoNum type="arabicPeriod"/>
            </a:pPr>
            <a:r>
              <a:rPr lang="en" sz="2000"/>
              <a:t>How old do you think she is?</a:t>
            </a:r>
            <a:endParaRPr sz="2000"/>
          </a:p>
          <a:p>
            <a:pPr marL="457200" lvl="0" indent="-355600" algn="l" rtl="0">
              <a:spcBef>
                <a:spcPts val="0"/>
              </a:spcBef>
              <a:spcAft>
                <a:spcPts val="0"/>
              </a:spcAft>
              <a:buSzPts val="2000"/>
              <a:buAutoNum type="arabicPeriod"/>
            </a:pPr>
            <a:r>
              <a:rPr lang="en" sz="2000"/>
              <a:t>How many children do you think she has?</a:t>
            </a:r>
            <a:endParaRPr sz="2000"/>
          </a:p>
          <a:p>
            <a:pPr marL="457200" lvl="0" indent="-355600" algn="l" rtl="0">
              <a:spcBef>
                <a:spcPts val="0"/>
              </a:spcBef>
              <a:spcAft>
                <a:spcPts val="0"/>
              </a:spcAft>
              <a:buSzPts val="2000"/>
              <a:buAutoNum type="arabicPeriod"/>
            </a:pPr>
            <a:r>
              <a:rPr lang="en" sz="2000"/>
              <a:t>What is she thinking?</a:t>
            </a:r>
            <a:endParaRPr sz="2000"/>
          </a:p>
        </p:txBody>
      </p:sp>
      <p:pic>
        <p:nvPicPr>
          <p:cNvPr id="136" name="Google Shape;136;p23"/>
          <p:cNvPicPr preferRelativeResize="0"/>
          <p:nvPr/>
        </p:nvPicPr>
        <p:blipFill>
          <a:blip r:embed="rId3">
            <a:alphaModFix/>
          </a:blip>
          <a:stretch>
            <a:fillRect/>
          </a:stretch>
        </p:blipFill>
        <p:spPr>
          <a:xfrm>
            <a:off x="4769675" y="0"/>
            <a:ext cx="3956538" cy="5143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4"/>
          <p:cNvPicPr preferRelativeResize="0"/>
          <p:nvPr/>
        </p:nvPicPr>
        <p:blipFill>
          <a:blip r:embed="rId3">
            <a:alphaModFix/>
          </a:blip>
          <a:stretch>
            <a:fillRect/>
          </a:stretch>
        </p:blipFill>
        <p:spPr>
          <a:xfrm>
            <a:off x="0" y="0"/>
            <a:ext cx="9145866"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5"/>
          <p:cNvPicPr preferRelativeResize="0"/>
          <p:nvPr/>
        </p:nvPicPr>
        <p:blipFill rotWithShape="1">
          <a:blip r:embed="rId3">
            <a:alphaModFix/>
          </a:blip>
          <a:srcRect/>
          <a:stretch/>
        </p:blipFill>
        <p:spPr>
          <a:xfrm>
            <a:off x="0" y="0"/>
            <a:ext cx="4572001" cy="2571750"/>
          </a:xfrm>
          <a:prstGeom prst="rect">
            <a:avLst/>
          </a:prstGeom>
          <a:noFill/>
          <a:ln w="28575" cap="flat" cmpd="sng">
            <a:solidFill>
              <a:srgbClr val="999999"/>
            </a:solidFill>
            <a:prstDash val="solid"/>
            <a:round/>
            <a:headEnd type="none" w="sm" len="sm"/>
            <a:tailEnd type="none" w="sm" len="sm"/>
          </a:ln>
        </p:spPr>
      </p:pic>
      <p:pic>
        <p:nvPicPr>
          <p:cNvPr id="147" name="Google Shape;147;p25"/>
          <p:cNvPicPr preferRelativeResize="0"/>
          <p:nvPr/>
        </p:nvPicPr>
        <p:blipFill rotWithShape="1">
          <a:blip r:embed="rId4">
            <a:alphaModFix/>
          </a:blip>
          <a:srcRect/>
          <a:stretch/>
        </p:blipFill>
        <p:spPr>
          <a:xfrm>
            <a:off x="4572000" y="0"/>
            <a:ext cx="4572000" cy="2571750"/>
          </a:xfrm>
          <a:prstGeom prst="rect">
            <a:avLst/>
          </a:prstGeom>
          <a:noFill/>
          <a:ln w="19050" cap="flat" cmpd="sng">
            <a:solidFill>
              <a:srgbClr val="B7B7B7"/>
            </a:solidFill>
            <a:prstDash val="solid"/>
            <a:round/>
            <a:headEnd type="none" w="sm" len="sm"/>
            <a:tailEnd type="none" w="sm" len="sm"/>
          </a:ln>
        </p:spPr>
      </p:pic>
      <p:pic>
        <p:nvPicPr>
          <p:cNvPr id="148" name="Google Shape;148;p25"/>
          <p:cNvPicPr preferRelativeResize="0"/>
          <p:nvPr/>
        </p:nvPicPr>
        <p:blipFill rotWithShape="1">
          <a:blip r:embed="rId5">
            <a:alphaModFix/>
          </a:blip>
          <a:srcRect l="6261"/>
          <a:stretch/>
        </p:blipFill>
        <p:spPr>
          <a:xfrm>
            <a:off x="0" y="2571750"/>
            <a:ext cx="4571999" cy="2571750"/>
          </a:xfrm>
          <a:prstGeom prst="rect">
            <a:avLst/>
          </a:prstGeom>
          <a:noFill/>
          <a:ln>
            <a:noFill/>
          </a:ln>
        </p:spPr>
      </p:pic>
      <p:pic>
        <p:nvPicPr>
          <p:cNvPr id="149" name="Google Shape;149;p25"/>
          <p:cNvPicPr preferRelativeResize="0"/>
          <p:nvPr/>
        </p:nvPicPr>
        <p:blipFill>
          <a:blip r:embed="rId6">
            <a:alphaModFix/>
          </a:blip>
          <a:stretch>
            <a:fillRect/>
          </a:stretch>
        </p:blipFill>
        <p:spPr>
          <a:xfrm>
            <a:off x="4572000" y="2571750"/>
            <a:ext cx="4572000" cy="2571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6" descr="Life in the Great Depression: Hoovervilles. &#10; &#10;Music: &quot;Brother, Can You Spare A Dime?&quot; -Bing Crosby" title="Hoovervilles">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7" descr="All rights reserved to the Young People's Theater and the respective owners." title="We'd Like to Thank You Herbert Hoover (w/ lyrics)">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a:spLocks noGrp="1"/>
          </p:cNvSpPr>
          <p:nvPr>
            <p:ph type="title"/>
          </p:nvPr>
        </p:nvSpPr>
        <p:spPr>
          <a:xfrm>
            <a:off x="2400250" y="4235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Hoover’s Response</a:t>
            </a:r>
            <a:endParaRPr/>
          </a:p>
        </p:txBody>
      </p:sp>
      <p:sp>
        <p:nvSpPr>
          <p:cNvPr id="165" name="Google Shape;165;p28"/>
          <p:cNvSpPr txBox="1">
            <a:spLocks noGrp="1"/>
          </p:cNvSpPr>
          <p:nvPr>
            <p:ph type="body" idx="2"/>
          </p:nvPr>
        </p:nvSpPr>
        <p:spPr>
          <a:xfrm>
            <a:off x="4365250" y="958925"/>
            <a:ext cx="4665000" cy="36576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Clr>
                <a:srgbClr val="000000"/>
              </a:buClr>
              <a:buSzPts val="2000"/>
              <a:buChar char="●"/>
            </a:pPr>
            <a:r>
              <a:rPr lang="en" sz="2000" b="1">
                <a:solidFill>
                  <a:srgbClr val="000000"/>
                </a:solidFill>
              </a:rPr>
              <a:t>Believed in laissez-faire </a:t>
            </a:r>
            <a:r>
              <a:rPr lang="en" sz="2000" b="1" i="1" u="sng">
                <a:solidFill>
                  <a:srgbClr val="FF0000"/>
                </a:solidFill>
              </a:rPr>
              <a:t>capitalism</a:t>
            </a:r>
            <a:endParaRPr sz="2000" b="1" i="1" u="sng">
              <a:solidFill>
                <a:srgbClr val="FF0000"/>
              </a:solidFill>
            </a:endParaRPr>
          </a:p>
          <a:p>
            <a:pPr marL="914400" lvl="1" indent="-355600" algn="l" rtl="0">
              <a:spcBef>
                <a:spcPts val="0"/>
              </a:spcBef>
              <a:spcAft>
                <a:spcPts val="0"/>
              </a:spcAft>
              <a:buClr>
                <a:srgbClr val="000000"/>
              </a:buClr>
              <a:buSzPts val="2000"/>
              <a:buChar char="○"/>
            </a:pPr>
            <a:r>
              <a:rPr lang="en" sz="2000" b="1">
                <a:solidFill>
                  <a:srgbClr val="000000"/>
                </a:solidFill>
              </a:rPr>
              <a:t>Rejected</a:t>
            </a:r>
            <a:r>
              <a:rPr lang="en" sz="2000">
                <a:solidFill>
                  <a:srgbClr val="000000"/>
                </a:solidFill>
              </a:rPr>
              <a:t> the idea that the government should get </a:t>
            </a:r>
            <a:r>
              <a:rPr lang="en" sz="2000" b="1" i="1" u="sng">
                <a:solidFill>
                  <a:srgbClr val="FF0000"/>
                </a:solidFill>
              </a:rPr>
              <a:t>involved</a:t>
            </a:r>
            <a:r>
              <a:rPr lang="en" sz="2000">
                <a:solidFill>
                  <a:srgbClr val="000000"/>
                </a:solidFill>
              </a:rPr>
              <a:t> to help the economy</a:t>
            </a:r>
            <a:endParaRPr sz="2000">
              <a:solidFill>
                <a:srgbClr val="000000"/>
              </a:solidFill>
            </a:endParaRPr>
          </a:p>
          <a:p>
            <a:pPr marL="914400" lvl="1" indent="-355600" algn="l" rtl="0">
              <a:spcBef>
                <a:spcPts val="0"/>
              </a:spcBef>
              <a:spcAft>
                <a:spcPts val="0"/>
              </a:spcAft>
              <a:buClr>
                <a:srgbClr val="000000"/>
              </a:buClr>
              <a:buSzPts val="2000"/>
              <a:buChar char="○"/>
            </a:pPr>
            <a:r>
              <a:rPr lang="en" sz="2000" b="1">
                <a:solidFill>
                  <a:srgbClr val="000000"/>
                </a:solidFill>
              </a:rPr>
              <a:t>Problem:</a:t>
            </a:r>
            <a:r>
              <a:rPr lang="en" sz="2000">
                <a:solidFill>
                  <a:srgbClr val="000000"/>
                </a:solidFill>
              </a:rPr>
              <a:t> </a:t>
            </a:r>
            <a:r>
              <a:rPr lang="en" sz="2000" b="1">
                <a:solidFill>
                  <a:srgbClr val="000000"/>
                </a:solidFill>
              </a:rPr>
              <a:t>did not </a:t>
            </a:r>
            <a:r>
              <a:rPr lang="en" sz="2000" b="1" i="1" u="sng">
                <a:solidFill>
                  <a:srgbClr val="FF0000"/>
                </a:solidFill>
              </a:rPr>
              <a:t>create</a:t>
            </a:r>
            <a:r>
              <a:rPr lang="en" sz="2000" b="1">
                <a:solidFill>
                  <a:srgbClr val="000000"/>
                </a:solidFill>
              </a:rPr>
              <a:t> enough jobs</a:t>
            </a:r>
            <a:r>
              <a:rPr lang="en" sz="2000">
                <a:solidFill>
                  <a:srgbClr val="000000"/>
                </a:solidFill>
              </a:rPr>
              <a:t> to offset high unemployment rates</a:t>
            </a:r>
            <a:endParaRPr sz="2000">
              <a:solidFill>
                <a:srgbClr val="000000"/>
              </a:solidFill>
            </a:endParaRPr>
          </a:p>
          <a:p>
            <a:pPr marL="457200" lvl="0" indent="-355600" algn="l" rtl="0">
              <a:spcBef>
                <a:spcPts val="0"/>
              </a:spcBef>
              <a:spcAft>
                <a:spcPts val="0"/>
              </a:spcAft>
              <a:buClr>
                <a:srgbClr val="000000"/>
              </a:buClr>
              <a:buSzPts val="2000"/>
              <a:buChar char="●"/>
            </a:pPr>
            <a:r>
              <a:rPr lang="en" sz="2000" b="1">
                <a:solidFill>
                  <a:srgbClr val="000000"/>
                </a:solidFill>
              </a:rPr>
              <a:t>Believed that a “government that governs the best is that which governs the least…”</a:t>
            </a:r>
            <a:endParaRPr sz="2000" b="1">
              <a:solidFill>
                <a:srgbClr val="000000"/>
              </a:solidFill>
            </a:endParaRPr>
          </a:p>
        </p:txBody>
      </p:sp>
      <p:pic>
        <p:nvPicPr>
          <p:cNvPr id="166" name="Google Shape;166;p28" descr="hoovers_party.jpg"/>
          <p:cNvPicPr preferRelativeResize="0"/>
          <p:nvPr/>
        </p:nvPicPr>
        <p:blipFill rotWithShape="1">
          <a:blip r:embed="rId3">
            <a:alphaModFix/>
          </a:blip>
          <a:srcRect/>
          <a:stretch/>
        </p:blipFill>
        <p:spPr>
          <a:xfrm>
            <a:off x="92650" y="83200"/>
            <a:ext cx="2171550" cy="2193750"/>
          </a:xfrm>
          <a:prstGeom prst="rect">
            <a:avLst/>
          </a:prstGeom>
          <a:noFill/>
          <a:ln>
            <a:noFill/>
          </a:ln>
        </p:spPr>
      </p:pic>
      <p:pic>
        <p:nvPicPr>
          <p:cNvPr id="167" name="Google Shape;167;p28"/>
          <p:cNvPicPr preferRelativeResize="0"/>
          <p:nvPr/>
        </p:nvPicPr>
        <p:blipFill rotWithShape="1">
          <a:blip r:embed="rId4">
            <a:alphaModFix/>
          </a:blip>
          <a:srcRect r="25700" b="31148"/>
          <a:stretch/>
        </p:blipFill>
        <p:spPr>
          <a:xfrm>
            <a:off x="92650" y="2459875"/>
            <a:ext cx="2171550" cy="2518675"/>
          </a:xfrm>
          <a:prstGeom prst="rect">
            <a:avLst/>
          </a:prstGeom>
          <a:noFill/>
          <a:ln>
            <a:noFill/>
          </a:ln>
        </p:spPr>
      </p:pic>
      <p:pic>
        <p:nvPicPr>
          <p:cNvPr id="168" name="Google Shape;168;p28"/>
          <p:cNvPicPr preferRelativeResize="0"/>
          <p:nvPr/>
        </p:nvPicPr>
        <p:blipFill rotWithShape="1">
          <a:blip r:embed="rId5">
            <a:alphaModFix/>
          </a:blip>
          <a:srcRect l="13869" r="34009"/>
          <a:stretch/>
        </p:blipFill>
        <p:spPr>
          <a:xfrm>
            <a:off x="2400250" y="1335400"/>
            <a:ext cx="2096800" cy="24727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9"/>
          <p:cNvSpPr txBox="1">
            <a:spLocks noGrp="1"/>
          </p:cNvSpPr>
          <p:nvPr>
            <p:ph type="title"/>
          </p:nvPr>
        </p:nvSpPr>
        <p:spPr>
          <a:xfrm>
            <a:off x="2400250" y="4235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Hoover Dam</a:t>
            </a:r>
            <a:endParaRPr/>
          </a:p>
        </p:txBody>
      </p:sp>
      <p:sp>
        <p:nvSpPr>
          <p:cNvPr id="174" name="Google Shape;174;p29"/>
          <p:cNvSpPr txBox="1">
            <a:spLocks noGrp="1"/>
          </p:cNvSpPr>
          <p:nvPr>
            <p:ph type="body" idx="2"/>
          </p:nvPr>
        </p:nvSpPr>
        <p:spPr>
          <a:xfrm>
            <a:off x="131000" y="915675"/>
            <a:ext cx="4945200" cy="3970500"/>
          </a:xfrm>
          <a:prstGeom prst="rect">
            <a:avLst/>
          </a:prstGeom>
        </p:spPr>
        <p:txBody>
          <a:bodyPr spcFirstLastPara="1" wrap="square" lIns="91425" tIns="91425" rIns="91425" bIns="91425" anchor="t" anchorCtr="0">
            <a:normAutofit lnSpcReduction="20000"/>
          </a:bodyPr>
          <a:lstStyle/>
          <a:p>
            <a:pPr marL="457200" lvl="0" indent="-355600" algn="l" rtl="0">
              <a:spcBef>
                <a:spcPts val="0"/>
              </a:spcBef>
              <a:spcAft>
                <a:spcPts val="0"/>
              </a:spcAft>
              <a:buClr>
                <a:srgbClr val="000000"/>
              </a:buClr>
              <a:buSzPts val="2000"/>
              <a:buChar char="●"/>
            </a:pPr>
            <a:r>
              <a:rPr lang="en" sz="2000" b="1">
                <a:solidFill>
                  <a:srgbClr val="000000"/>
                </a:solidFill>
              </a:rPr>
              <a:t>Begins public work </a:t>
            </a:r>
            <a:r>
              <a:rPr lang="en" sz="2000" b="1" i="1" u="sng">
                <a:solidFill>
                  <a:srgbClr val="FF0000"/>
                </a:solidFill>
              </a:rPr>
              <a:t>programs</a:t>
            </a:r>
            <a:r>
              <a:rPr lang="en" sz="2000" b="1">
                <a:solidFill>
                  <a:srgbClr val="000000"/>
                </a:solidFill>
              </a:rPr>
              <a:t> </a:t>
            </a:r>
            <a:r>
              <a:rPr lang="en" sz="2000">
                <a:solidFill>
                  <a:srgbClr val="000000"/>
                </a:solidFill>
              </a:rPr>
              <a:t>like: (</a:t>
            </a:r>
            <a:r>
              <a:rPr lang="en" sz="2000" b="1">
                <a:solidFill>
                  <a:srgbClr val="000000"/>
                </a:solidFill>
              </a:rPr>
              <a:t>to create jobs</a:t>
            </a:r>
            <a:r>
              <a:rPr lang="en" sz="2000">
                <a:solidFill>
                  <a:srgbClr val="000000"/>
                </a:solidFill>
              </a:rPr>
              <a:t>)</a:t>
            </a:r>
            <a:endParaRPr sz="2000">
              <a:solidFill>
                <a:srgbClr val="000000"/>
              </a:solidFill>
            </a:endParaRPr>
          </a:p>
          <a:p>
            <a:pPr marL="914400" lvl="1" indent="-355600" algn="l" rtl="0">
              <a:spcBef>
                <a:spcPts val="0"/>
              </a:spcBef>
              <a:spcAft>
                <a:spcPts val="0"/>
              </a:spcAft>
              <a:buClr>
                <a:srgbClr val="000000"/>
              </a:buClr>
              <a:buSzPts val="2000"/>
              <a:buChar char="○"/>
            </a:pPr>
            <a:r>
              <a:rPr lang="en" sz="2000">
                <a:solidFill>
                  <a:srgbClr val="000000"/>
                </a:solidFill>
              </a:rPr>
              <a:t>Constructing roads</a:t>
            </a:r>
            <a:endParaRPr sz="2000">
              <a:solidFill>
                <a:srgbClr val="000000"/>
              </a:solidFill>
            </a:endParaRPr>
          </a:p>
          <a:p>
            <a:pPr marL="914400" lvl="1" indent="-355600" algn="l" rtl="0">
              <a:spcBef>
                <a:spcPts val="0"/>
              </a:spcBef>
              <a:spcAft>
                <a:spcPts val="0"/>
              </a:spcAft>
              <a:buClr>
                <a:srgbClr val="000000"/>
              </a:buClr>
              <a:buSzPts val="2000"/>
              <a:buChar char="○"/>
            </a:pPr>
            <a:r>
              <a:rPr lang="en" sz="2000">
                <a:solidFill>
                  <a:srgbClr val="000000"/>
                </a:solidFill>
              </a:rPr>
              <a:t>Bridges </a:t>
            </a:r>
            <a:endParaRPr sz="2000">
              <a:solidFill>
                <a:srgbClr val="000000"/>
              </a:solidFill>
            </a:endParaRPr>
          </a:p>
          <a:p>
            <a:pPr marL="914400" lvl="1" indent="-355600" algn="l" rtl="0">
              <a:spcBef>
                <a:spcPts val="0"/>
              </a:spcBef>
              <a:spcAft>
                <a:spcPts val="0"/>
              </a:spcAft>
              <a:buClr>
                <a:srgbClr val="000000"/>
              </a:buClr>
              <a:buSzPts val="2000"/>
              <a:buChar char="○"/>
            </a:pPr>
            <a:r>
              <a:rPr lang="en" sz="2000">
                <a:solidFill>
                  <a:srgbClr val="000000"/>
                </a:solidFill>
              </a:rPr>
              <a:t>Dams</a:t>
            </a:r>
            <a:endParaRPr sz="2000">
              <a:solidFill>
                <a:srgbClr val="000000"/>
              </a:solidFill>
            </a:endParaRPr>
          </a:p>
          <a:p>
            <a:pPr marL="457200" lvl="0" indent="-355600" algn="l" rtl="0">
              <a:spcBef>
                <a:spcPts val="0"/>
              </a:spcBef>
              <a:spcAft>
                <a:spcPts val="0"/>
              </a:spcAft>
              <a:buClr>
                <a:srgbClr val="000000"/>
              </a:buClr>
              <a:buSzPts val="2000"/>
              <a:buChar char="●"/>
            </a:pPr>
            <a:r>
              <a:rPr lang="en" sz="2000" b="1">
                <a:solidFill>
                  <a:srgbClr val="000000"/>
                </a:solidFill>
              </a:rPr>
              <a:t>Launches programs</a:t>
            </a:r>
            <a:r>
              <a:rPr lang="en" sz="2000">
                <a:solidFill>
                  <a:srgbClr val="000000"/>
                </a:solidFill>
              </a:rPr>
              <a:t> to </a:t>
            </a:r>
            <a:r>
              <a:rPr lang="en" sz="2000" b="1" i="1" u="sng">
                <a:solidFill>
                  <a:srgbClr val="FF0000"/>
                </a:solidFill>
              </a:rPr>
              <a:t>raise</a:t>
            </a:r>
            <a:r>
              <a:rPr lang="en" sz="2000">
                <a:solidFill>
                  <a:srgbClr val="000000"/>
                </a:solidFill>
              </a:rPr>
              <a:t> </a:t>
            </a:r>
            <a:r>
              <a:rPr lang="en" sz="2000" b="1">
                <a:solidFill>
                  <a:srgbClr val="000000"/>
                </a:solidFill>
              </a:rPr>
              <a:t>food prices to help farmers</a:t>
            </a:r>
            <a:endParaRPr sz="2000" b="1">
              <a:solidFill>
                <a:srgbClr val="000000"/>
              </a:solidFill>
            </a:endParaRPr>
          </a:p>
          <a:p>
            <a:pPr marL="457200" lvl="0" indent="-355600" algn="l" rtl="0">
              <a:spcBef>
                <a:spcPts val="0"/>
              </a:spcBef>
              <a:spcAft>
                <a:spcPts val="0"/>
              </a:spcAft>
              <a:buClr>
                <a:srgbClr val="000000"/>
              </a:buClr>
              <a:buSzPts val="2000"/>
              <a:buChar char="●"/>
            </a:pPr>
            <a:r>
              <a:rPr lang="en" sz="2000" b="1">
                <a:solidFill>
                  <a:srgbClr val="000000"/>
                </a:solidFill>
              </a:rPr>
              <a:t>Constructs the Hoover Dam</a:t>
            </a:r>
            <a:r>
              <a:rPr lang="en" sz="2000">
                <a:solidFill>
                  <a:srgbClr val="000000"/>
                </a:solidFill>
              </a:rPr>
              <a:t> which created:</a:t>
            </a:r>
            <a:endParaRPr sz="2000">
              <a:solidFill>
                <a:srgbClr val="000000"/>
              </a:solidFill>
            </a:endParaRPr>
          </a:p>
          <a:p>
            <a:pPr marL="914400" lvl="1" indent="-355600" algn="l" rtl="0">
              <a:spcBef>
                <a:spcPts val="0"/>
              </a:spcBef>
              <a:spcAft>
                <a:spcPts val="0"/>
              </a:spcAft>
              <a:buClr>
                <a:srgbClr val="000000"/>
              </a:buClr>
              <a:buSzPts val="2000"/>
              <a:buChar char="○"/>
            </a:pPr>
            <a:r>
              <a:rPr lang="en" sz="2000" b="1">
                <a:solidFill>
                  <a:srgbClr val="000000"/>
                </a:solidFill>
              </a:rPr>
              <a:t>Jobs</a:t>
            </a:r>
            <a:endParaRPr sz="2000" b="1">
              <a:solidFill>
                <a:srgbClr val="000000"/>
              </a:solidFill>
            </a:endParaRPr>
          </a:p>
          <a:p>
            <a:pPr marL="914400" lvl="1" indent="-355600" algn="l" rtl="0">
              <a:spcBef>
                <a:spcPts val="0"/>
              </a:spcBef>
              <a:spcAft>
                <a:spcPts val="0"/>
              </a:spcAft>
              <a:buClr>
                <a:srgbClr val="000000"/>
              </a:buClr>
              <a:buSzPts val="2000"/>
              <a:buChar char="○"/>
            </a:pPr>
            <a:r>
              <a:rPr lang="en" sz="2000">
                <a:solidFill>
                  <a:srgbClr val="000000"/>
                </a:solidFill>
              </a:rPr>
              <a:t>Electricity</a:t>
            </a:r>
            <a:endParaRPr sz="2000">
              <a:solidFill>
                <a:srgbClr val="000000"/>
              </a:solidFill>
            </a:endParaRPr>
          </a:p>
          <a:p>
            <a:pPr marL="914400" lvl="1" indent="-355600" algn="l" rtl="0">
              <a:spcBef>
                <a:spcPts val="0"/>
              </a:spcBef>
              <a:spcAft>
                <a:spcPts val="0"/>
              </a:spcAft>
              <a:buClr>
                <a:srgbClr val="000000"/>
              </a:buClr>
              <a:buSzPts val="2000"/>
              <a:buChar char="○"/>
            </a:pPr>
            <a:r>
              <a:rPr lang="en" sz="2000" b="1">
                <a:solidFill>
                  <a:srgbClr val="000000"/>
                </a:solidFill>
              </a:rPr>
              <a:t>Flood</a:t>
            </a:r>
            <a:r>
              <a:rPr lang="en" sz="2000">
                <a:solidFill>
                  <a:srgbClr val="000000"/>
                </a:solidFill>
              </a:rPr>
              <a:t> </a:t>
            </a:r>
            <a:r>
              <a:rPr lang="en" sz="2000" b="1" i="1" u="sng">
                <a:solidFill>
                  <a:srgbClr val="FF0000"/>
                </a:solidFill>
              </a:rPr>
              <a:t>control</a:t>
            </a:r>
            <a:endParaRPr sz="2000" b="1" i="1" u="sng">
              <a:solidFill>
                <a:srgbClr val="FF0000"/>
              </a:solidFill>
            </a:endParaRPr>
          </a:p>
          <a:p>
            <a:pPr marL="914400" lvl="1" indent="-355600" algn="l" rtl="0">
              <a:spcBef>
                <a:spcPts val="0"/>
              </a:spcBef>
              <a:spcAft>
                <a:spcPts val="0"/>
              </a:spcAft>
              <a:buClr>
                <a:srgbClr val="000000"/>
              </a:buClr>
              <a:buSzPts val="2000"/>
              <a:buChar char="○"/>
            </a:pPr>
            <a:r>
              <a:rPr lang="en" sz="2000">
                <a:solidFill>
                  <a:srgbClr val="000000"/>
                </a:solidFill>
              </a:rPr>
              <a:t>Provided water for the West</a:t>
            </a:r>
            <a:endParaRPr sz="2000">
              <a:solidFill>
                <a:srgbClr val="000000"/>
              </a:solidFill>
            </a:endParaRPr>
          </a:p>
        </p:txBody>
      </p:sp>
      <p:pic>
        <p:nvPicPr>
          <p:cNvPr id="175" name="Google Shape;175;p29" descr="Image result for images of hoover dam"/>
          <p:cNvPicPr preferRelativeResize="0"/>
          <p:nvPr/>
        </p:nvPicPr>
        <p:blipFill rotWithShape="1">
          <a:blip r:embed="rId3">
            <a:alphaModFix/>
          </a:blip>
          <a:srcRect/>
          <a:stretch/>
        </p:blipFill>
        <p:spPr>
          <a:xfrm>
            <a:off x="5610450" y="133050"/>
            <a:ext cx="3405200" cy="2143966"/>
          </a:xfrm>
          <a:prstGeom prst="rect">
            <a:avLst/>
          </a:prstGeom>
          <a:noFill/>
          <a:ln w="9525" cap="flat" cmpd="sng">
            <a:solidFill>
              <a:srgbClr val="000000"/>
            </a:solidFill>
            <a:prstDash val="solid"/>
            <a:round/>
            <a:headEnd type="none" w="sm" len="sm"/>
            <a:tailEnd type="none" w="sm" len="sm"/>
          </a:ln>
        </p:spPr>
      </p:pic>
      <p:pic>
        <p:nvPicPr>
          <p:cNvPr id="176" name="Google Shape;176;p29" descr="Image result for images of construction of Hoover Dam"/>
          <p:cNvPicPr preferRelativeResize="0"/>
          <p:nvPr/>
        </p:nvPicPr>
        <p:blipFill rotWithShape="1">
          <a:blip r:embed="rId4">
            <a:alphaModFix/>
          </a:blip>
          <a:srcRect/>
          <a:stretch/>
        </p:blipFill>
        <p:spPr>
          <a:xfrm>
            <a:off x="5610450" y="2361103"/>
            <a:ext cx="3405200" cy="268377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30"/>
          <p:cNvPicPr preferRelativeResize="0"/>
          <p:nvPr/>
        </p:nvPicPr>
        <p:blipFill>
          <a:blip r:embed="rId3">
            <a:alphaModFix/>
          </a:blip>
          <a:stretch>
            <a:fillRect/>
          </a:stretch>
        </p:blipFill>
        <p:spPr>
          <a:xfrm>
            <a:off x="0" y="0"/>
            <a:ext cx="4572000" cy="5143499"/>
          </a:xfrm>
          <a:prstGeom prst="rect">
            <a:avLst/>
          </a:prstGeom>
          <a:noFill/>
          <a:ln>
            <a:noFill/>
          </a:ln>
        </p:spPr>
      </p:pic>
      <p:pic>
        <p:nvPicPr>
          <p:cNvPr id="182" name="Google Shape;182;p30"/>
          <p:cNvPicPr preferRelativeResize="0"/>
          <p:nvPr/>
        </p:nvPicPr>
        <p:blipFill>
          <a:blip r:embed="rId4">
            <a:alphaModFix/>
          </a:blip>
          <a:stretch>
            <a:fillRect/>
          </a:stretch>
        </p:blipFill>
        <p:spPr>
          <a:xfrm>
            <a:off x="4572000" y="0"/>
            <a:ext cx="4572000" cy="5143501"/>
          </a:xfrm>
          <a:prstGeom prst="rect">
            <a:avLst/>
          </a:prstGeom>
          <a:noFill/>
          <a:ln w="9525" cap="flat" cmpd="sng">
            <a:solidFill>
              <a:srgbClr val="696464"/>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1" descr="The world's biggest dam at the time of its construction, Hoover Dam solved the problem of the overflowing Colorado river with sleek design and brilliant American engineering.&#10;&#10;From the Series: Aerial America: Nevada http://bit.ly/2xQk7KY" title="How the 726-Foot-Tall Hoover Dam Was Built Ahead of Schedule">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4"/>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Herbert Hoover &amp; The Dust Bowl</a:t>
            </a:r>
            <a:endParaRPr/>
          </a:p>
        </p:txBody>
      </p:sp>
      <p:sp>
        <p:nvSpPr>
          <p:cNvPr id="78" name="Google Shape;78;p14"/>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Unit 7: The Great Depression #2</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2"/>
          <p:cNvSpPr txBox="1">
            <a:spLocks noGrp="1"/>
          </p:cNvSpPr>
          <p:nvPr>
            <p:ph type="title"/>
          </p:nvPr>
        </p:nvSpPr>
        <p:spPr>
          <a:xfrm>
            <a:off x="2400250" y="4235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Mexican Repatriation Act</a:t>
            </a:r>
            <a:endParaRPr/>
          </a:p>
        </p:txBody>
      </p:sp>
      <p:sp>
        <p:nvSpPr>
          <p:cNvPr id="193" name="Google Shape;193;p32"/>
          <p:cNvSpPr txBox="1">
            <a:spLocks noGrp="1"/>
          </p:cNvSpPr>
          <p:nvPr>
            <p:ph type="body" idx="2"/>
          </p:nvPr>
        </p:nvSpPr>
        <p:spPr>
          <a:xfrm>
            <a:off x="4365250" y="1321375"/>
            <a:ext cx="4665000" cy="32952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Clr>
                <a:srgbClr val="000000"/>
              </a:buClr>
              <a:buSzPts val="2000"/>
              <a:buChar char="●"/>
            </a:pPr>
            <a:r>
              <a:rPr lang="en" sz="2000" b="1">
                <a:solidFill>
                  <a:srgbClr val="000000"/>
                </a:solidFill>
              </a:rPr>
              <a:t>Unemployed whites</a:t>
            </a:r>
            <a:r>
              <a:rPr lang="en" sz="2000">
                <a:solidFill>
                  <a:srgbClr val="000000"/>
                </a:solidFill>
              </a:rPr>
              <a:t> </a:t>
            </a:r>
            <a:r>
              <a:rPr lang="en" sz="2000" b="1">
                <a:solidFill>
                  <a:srgbClr val="000000"/>
                </a:solidFill>
              </a:rPr>
              <a:t>wanted jobs held by</a:t>
            </a:r>
            <a:r>
              <a:rPr lang="en" sz="2000">
                <a:solidFill>
                  <a:srgbClr val="000000"/>
                </a:solidFill>
              </a:rPr>
              <a:t> </a:t>
            </a:r>
            <a:r>
              <a:rPr lang="en" sz="2000" b="1" i="1" u="sng">
                <a:solidFill>
                  <a:srgbClr val="FF0000"/>
                </a:solidFill>
              </a:rPr>
              <a:t>Mexican</a:t>
            </a:r>
            <a:r>
              <a:rPr lang="en" sz="2000">
                <a:solidFill>
                  <a:srgbClr val="000000"/>
                </a:solidFill>
              </a:rPr>
              <a:t>-</a:t>
            </a:r>
            <a:r>
              <a:rPr lang="en" sz="2000" b="1">
                <a:solidFill>
                  <a:srgbClr val="000000"/>
                </a:solidFill>
              </a:rPr>
              <a:t>Americans</a:t>
            </a:r>
            <a:endParaRPr sz="2000" b="1">
              <a:solidFill>
                <a:srgbClr val="000000"/>
              </a:solidFill>
            </a:endParaRPr>
          </a:p>
          <a:p>
            <a:pPr marL="457200" lvl="0" indent="-355600" algn="l" rtl="0">
              <a:spcBef>
                <a:spcPts val="0"/>
              </a:spcBef>
              <a:spcAft>
                <a:spcPts val="0"/>
              </a:spcAft>
              <a:buClr>
                <a:srgbClr val="000000"/>
              </a:buClr>
              <a:buSzPts val="2000"/>
              <a:buChar char="●"/>
            </a:pPr>
            <a:r>
              <a:rPr lang="en" sz="2000" b="1">
                <a:solidFill>
                  <a:srgbClr val="000000"/>
                </a:solidFill>
              </a:rPr>
              <a:t>Law authorized the </a:t>
            </a:r>
            <a:r>
              <a:rPr lang="en" sz="2000" b="1" i="1" u="sng">
                <a:solidFill>
                  <a:srgbClr val="FF0000"/>
                </a:solidFill>
              </a:rPr>
              <a:t>deportation</a:t>
            </a:r>
            <a:r>
              <a:rPr lang="en" sz="2000" b="1">
                <a:solidFill>
                  <a:srgbClr val="000000"/>
                </a:solidFill>
              </a:rPr>
              <a:t> of Mexicans out of the United States</a:t>
            </a:r>
            <a:endParaRPr sz="2000" b="1">
              <a:solidFill>
                <a:srgbClr val="000000"/>
              </a:solidFill>
            </a:endParaRPr>
          </a:p>
          <a:p>
            <a:pPr marL="457200" lvl="0" indent="-355600" algn="l" rtl="0">
              <a:spcBef>
                <a:spcPts val="0"/>
              </a:spcBef>
              <a:spcAft>
                <a:spcPts val="0"/>
              </a:spcAft>
              <a:buClr>
                <a:srgbClr val="000000"/>
              </a:buClr>
              <a:buSzPts val="2000"/>
              <a:buChar char="●"/>
            </a:pPr>
            <a:r>
              <a:rPr lang="en" sz="2000">
                <a:solidFill>
                  <a:srgbClr val="000000"/>
                </a:solidFill>
              </a:rPr>
              <a:t>Split up many families</a:t>
            </a:r>
            <a:endParaRPr sz="2000">
              <a:solidFill>
                <a:srgbClr val="000000"/>
              </a:solidFill>
            </a:endParaRPr>
          </a:p>
        </p:txBody>
      </p:sp>
      <p:pic>
        <p:nvPicPr>
          <p:cNvPr id="194" name="Google Shape;194;p32" descr="download.jpg"/>
          <p:cNvPicPr preferRelativeResize="0"/>
          <p:nvPr/>
        </p:nvPicPr>
        <p:blipFill rotWithShape="1">
          <a:blip r:embed="rId3">
            <a:alphaModFix/>
          </a:blip>
          <a:srcRect/>
          <a:stretch/>
        </p:blipFill>
        <p:spPr>
          <a:xfrm>
            <a:off x="236100" y="1028450"/>
            <a:ext cx="4049175" cy="368365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3" descr="download.jpg"/>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4"/>
          <p:cNvSpPr txBox="1">
            <a:spLocks noGrp="1"/>
          </p:cNvSpPr>
          <p:nvPr>
            <p:ph type="title"/>
          </p:nvPr>
        </p:nvSpPr>
        <p:spPr>
          <a:xfrm>
            <a:off x="2400250" y="4235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Reconstruction Finance Corporation</a:t>
            </a:r>
            <a:endParaRPr/>
          </a:p>
        </p:txBody>
      </p:sp>
      <p:sp>
        <p:nvSpPr>
          <p:cNvPr id="205" name="Google Shape;205;p34"/>
          <p:cNvSpPr txBox="1">
            <a:spLocks noGrp="1"/>
          </p:cNvSpPr>
          <p:nvPr>
            <p:ph type="body" idx="2"/>
          </p:nvPr>
        </p:nvSpPr>
        <p:spPr>
          <a:xfrm>
            <a:off x="180425" y="1616800"/>
            <a:ext cx="4473900" cy="21924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Clr>
                <a:srgbClr val="000000"/>
              </a:buClr>
              <a:buSzPts val="2000"/>
              <a:buChar char="●"/>
            </a:pPr>
            <a:r>
              <a:rPr lang="en" sz="2000">
                <a:solidFill>
                  <a:srgbClr val="000000"/>
                </a:solidFill>
              </a:rPr>
              <a:t>Hoover gave </a:t>
            </a:r>
            <a:r>
              <a:rPr lang="en" sz="2000" b="1" i="1" u="sng">
                <a:solidFill>
                  <a:srgbClr val="FF0000"/>
                </a:solidFill>
              </a:rPr>
              <a:t>emergency</a:t>
            </a:r>
            <a:r>
              <a:rPr lang="en" sz="2000" b="1">
                <a:solidFill>
                  <a:srgbClr val="000000"/>
                </a:solidFill>
              </a:rPr>
              <a:t> loans</a:t>
            </a:r>
            <a:r>
              <a:rPr lang="en" sz="2000">
                <a:solidFill>
                  <a:srgbClr val="000000"/>
                </a:solidFill>
              </a:rPr>
              <a:t> to </a:t>
            </a:r>
            <a:r>
              <a:rPr lang="en" sz="2000" b="1">
                <a:solidFill>
                  <a:srgbClr val="000000"/>
                </a:solidFill>
              </a:rPr>
              <a:t>banks</a:t>
            </a:r>
            <a:r>
              <a:rPr lang="en" sz="2000">
                <a:solidFill>
                  <a:srgbClr val="000000"/>
                </a:solidFill>
              </a:rPr>
              <a:t>, </a:t>
            </a:r>
            <a:r>
              <a:rPr lang="en" sz="2000" b="1">
                <a:solidFill>
                  <a:srgbClr val="000000"/>
                </a:solidFill>
              </a:rPr>
              <a:t>believing that money would</a:t>
            </a:r>
            <a:r>
              <a:rPr lang="en" sz="2000">
                <a:solidFill>
                  <a:srgbClr val="000000"/>
                </a:solidFill>
              </a:rPr>
              <a:t> </a:t>
            </a:r>
            <a:r>
              <a:rPr lang="en" sz="2000" b="1" i="1" u="sng">
                <a:solidFill>
                  <a:srgbClr val="FF0000"/>
                </a:solidFill>
              </a:rPr>
              <a:t>spur</a:t>
            </a:r>
            <a:r>
              <a:rPr lang="en" sz="2000">
                <a:solidFill>
                  <a:srgbClr val="000000"/>
                </a:solidFill>
              </a:rPr>
              <a:t> (</a:t>
            </a:r>
            <a:r>
              <a:rPr lang="en" sz="2000" b="1">
                <a:solidFill>
                  <a:srgbClr val="000000"/>
                </a:solidFill>
              </a:rPr>
              <a:t>encourage</a:t>
            </a:r>
            <a:r>
              <a:rPr lang="en" sz="2000">
                <a:solidFill>
                  <a:srgbClr val="000000"/>
                </a:solidFill>
              </a:rPr>
              <a:t>) </a:t>
            </a:r>
            <a:r>
              <a:rPr lang="en" sz="2000" b="1">
                <a:solidFill>
                  <a:srgbClr val="000000"/>
                </a:solidFill>
              </a:rPr>
              <a:t>economic growth</a:t>
            </a:r>
            <a:r>
              <a:rPr lang="en" sz="2000">
                <a:solidFill>
                  <a:srgbClr val="000000"/>
                </a:solidFill>
              </a:rPr>
              <a:t>, but it was a little too late</a:t>
            </a:r>
            <a:endParaRPr sz="2000">
              <a:solidFill>
                <a:srgbClr val="000000"/>
              </a:solidFill>
            </a:endParaRPr>
          </a:p>
        </p:txBody>
      </p:sp>
      <p:pic>
        <p:nvPicPr>
          <p:cNvPr id="206" name="Google Shape;206;p34"/>
          <p:cNvPicPr preferRelativeResize="0"/>
          <p:nvPr/>
        </p:nvPicPr>
        <p:blipFill rotWithShape="1">
          <a:blip r:embed="rId3">
            <a:alphaModFix/>
          </a:blip>
          <a:srcRect/>
          <a:stretch/>
        </p:blipFill>
        <p:spPr>
          <a:xfrm>
            <a:off x="4663975" y="1107650"/>
            <a:ext cx="4295850" cy="35959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5"/>
          <p:cNvSpPr txBox="1">
            <a:spLocks noGrp="1"/>
          </p:cNvSpPr>
          <p:nvPr>
            <p:ph type="title"/>
          </p:nvPr>
        </p:nvSpPr>
        <p:spPr>
          <a:xfrm>
            <a:off x="2400250" y="3473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People’s Responses</a:t>
            </a:r>
            <a:endParaRPr/>
          </a:p>
        </p:txBody>
      </p:sp>
      <p:sp>
        <p:nvSpPr>
          <p:cNvPr id="212" name="Google Shape;212;p35"/>
          <p:cNvSpPr txBox="1">
            <a:spLocks noGrp="1"/>
          </p:cNvSpPr>
          <p:nvPr>
            <p:ph type="body" idx="1"/>
          </p:nvPr>
        </p:nvSpPr>
        <p:spPr>
          <a:xfrm>
            <a:off x="0" y="853925"/>
            <a:ext cx="4713600" cy="42669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b="1"/>
              <a:t>Hunger Marches (1932):</a:t>
            </a:r>
            <a:endParaRPr sz="1700"/>
          </a:p>
          <a:p>
            <a:pPr marL="914400" lvl="1" indent="-336550" algn="l" rtl="0">
              <a:spcBef>
                <a:spcPts val="0"/>
              </a:spcBef>
              <a:spcAft>
                <a:spcPts val="0"/>
              </a:spcAft>
              <a:buSzPts val="1700"/>
              <a:buChar char="○"/>
            </a:pPr>
            <a:r>
              <a:rPr lang="en" sz="1700"/>
              <a:t>1,200 hunger marchers assembled at the nation’s capital &amp; chanted “</a:t>
            </a:r>
            <a:r>
              <a:rPr lang="en" sz="1700" b="1"/>
              <a:t>Feed the hungry, tax the rich!”</a:t>
            </a:r>
            <a:endParaRPr sz="1700"/>
          </a:p>
          <a:p>
            <a:pPr marL="914400" lvl="1" indent="-336550" algn="l" rtl="0">
              <a:spcBef>
                <a:spcPts val="0"/>
              </a:spcBef>
              <a:spcAft>
                <a:spcPts val="0"/>
              </a:spcAft>
              <a:buSzPts val="1700"/>
              <a:buChar char="○"/>
            </a:pPr>
            <a:r>
              <a:rPr lang="en" sz="1700"/>
              <a:t>Denied food, water, &amp; medical treatment</a:t>
            </a:r>
            <a:endParaRPr sz="1700"/>
          </a:p>
          <a:p>
            <a:pPr marL="457200" lvl="0" indent="-336550" algn="l" rtl="0">
              <a:spcBef>
                <a:spcPts val="0"/>
              </a:spcBef>
              <a:spcAft>
                <a:spcPts val="0"/>
              </a:spcAft>
              <a:buSzPts val="1700"/>
              <a:buChar char="●"/>
            </a:pPr>
            <a:r>
              <a:rPr lang="en" sz="1700" b="1"/>
              <a:t>Penny Auctions</a:t>
            </a:r>
            <a:r>
              <a:rPr lang="en" sz="1700"/>
              <a:t> (</a:t>
            </a:r>
            <a:r>
              <a:rPr lang="en" sz="1700" b="1"/>
              <a:t>Farmers):</a:t>
            </a:r>
            <a:endParaRPr sz="1700"/>
          </a:p>
          <a:p>
            <a:pPr marL="914400" lvl="1" indent="-336550" algn="l" rtl="0">
              <a:spcBef>
                <a:spcPts val="0"/>
              </a:spcBef>
              <a:spcAft>
                <a:spcPts val="0"/>
              </a:spcAft>
              <a:buSzPts val="1700"/>
              <a:buChar char="○"/>
            </a:pPr>
            <a:r>
              <a:rPr lang="en" sz="1700"/>
              <a:t>Neighboring farmers would </a:t>
            </a:r>
            <a:r>
              <a:rPr lang="en" sz="1700" b="1"/>
              <a:t>bid tiny amounts</a:t>
            </a:r>
            <a:r>
              <a:rPr lang="en" sz="1700"/>
              <a:t> for the farm &amp; then give the land back to the original owner</a:t>
            </a:r>
            <a:endParaRPr sz="1700"/>
          </a:p>
          <a:p>
            <a:pPr marL="457200" lvl="0" indent="-336550" algn="l" rtl="0">
              <a:spcBef>
                <a:spcPts val="0"/>
              </a:spcBef>
              <a:spcAft>
                <a:spcPts val="0"/>
              </a:spcAft>
              <a:buSzPts val="1700"/>
              <a:buChar char="●"/>
            </a:pPr>
            <a:r>
              <a:rPr lang="en" sz="1700" b="1"/>
              <a:t>Farmers destroy product:</a:t>
            </a:r>
            <a:endParaRPr sz="1700"/>
          </a:p>
          <a:p>
            <a:pPr marL="914400" lvl="1" indent="-336550" algn="l" rtl="0">
              <a:spcBef>
                <a:spcPts val="0"/>
              </a:spcBef>
              <a:spcAft>
                <a:spcPts val="0"/>
              </a:spcAft>
              <a:buSzPts val="1700"/>
              <a:buChar char="○"/>
            </a:pPr>
            <a:r>
              <a:rPr lang="en" sz="1700"/>
              <a:t>Overproduction; farmers destroyed their crops to raise prices, reducing the supply</a:t>
            </a:r>
            <a:endParaRPr sz="1700"/>
          </a:p>
        </p:txBody>
      </p:sp>
      <p:pic>
        <p:nvPicPr>
          <p:cNvPr id="213" name="Google Shape;213;p35" descr="img-great-depression---us-veterans-straggle-from-capital-to-homelessness---x350-j3"/>
          <p:cNvPicPr preferRelativeResize="0"/>
          <p:nvPr/>
        </p:nvPicPr>
        <p:blipFill rotWithShape="1">
          <a:blip r:embed="rId3">
            <a:alphaModFix/>
          </a:blip>
          <a:srcRect r="4716" b="5695"/>
          <a:stretch/>
        </p:blipFill>
        <p:spPr>
          <a:xfrm>
            <a:off x="6921375" y="561525"/>
            <a:ext cx="2142075" cy="2135600"/>
          </a:xfrm>
          <a:prstGeom prst="rect">
            <a:avLst/>
          </a:prstGeom>
          <a:noFill/>
          <a:ln>
            <a:noFill/>
          </a:ln>
        </p:spPr>
      </p:pic>
      <p:pic>
        <p:nvPicPr>
          <p:cNvPr id="214" name="Google Shape;214;p35" descr="gd47"/>
          <p:cNvPicPr preferRelativeResize="0"/>
          <p:nvPr/>
        </p:nvPicPr>
        <p:blipFill rotWithShape="1">
          <a:blip r:embed="rId4">
            <a:alphaModFix/>
          </a:blip>
          <a:srcRect/>
          <a:stretch/>
        </p:blipFill>
        <p:spPr>
          <a:xfrm>
            <a:off x="6921375" y="2807325"/>
            <a:ext cx="2142075" cy="2135600"/>
          </a:xfrm>
          <a:prstGeom prst="rect">
            <a:avLst/>
          </a:prstGeom>
          <a:noFill/>
          <a:ln>
            <a:noFill/>
          </a:ln>
        </p:spPr>
      </p:pic>
      <p:pic>
        <p:nvPicPr>
          <p:cNvPr id="215" name="Google Shape;215;p35" descr="milk.jpg"/>
          <p:cNvPicPr preferRelativeResize="0"/>
          <p:nvPr/>
        </p:nvPicPr>
        <p:blipFill rotWithShape="1">
          <a:blip r:embed="rId5">
            <a:alphaModFix/>
          </a:blip>
          <a:srcRect/>
          <a:stretch/>
        </p:blipFill>
        <p:spPr>
          <a:xfrm>
            <a:off x="4572000" y="1519075"/>
            <a:ext cx="2266050" cy="25702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6" descr="gd10"/>
          <p:cNvPicPr preferRelativeResize="0"/>
          <p:nvPr/>
        </p:nvPicPr>
        <p:blipFill rotWithShape="1">
          <a:blip r:embed="rId3">
            <a:alphaModFix/>
          </a:blip>
          <a:srcRect/>
          <a:stretch/>
        </p:blipFill>
        <p:spPr>
          <a:xfrm>
            <a:off x="96425" y="124400"/>
            <a:ext cx="4438625" cy="4927125"/>
          </a:xfrm>
          <a:prstGeom prst="rect">
            <a:avLst/>
          </a:prstGeom>
          <a:noFill/>
          <a:ln>
            <a:noFill/>
          </a:ln>
        </p:spPr>
      </p:pic>
      <p:pic>
        <p:nvPicPr>
          <p:cNvPr id="221" name="Google Shape;221;p36" descr="gd19"/>
          <p:cNvPicPr preferRelativeResize="0"/>
          <p:nvPr/>
        </p:nvPicPr>
        <p:blipFill rotWithShape="1">
          <a:blip r:embed="rId4">
            <a:alphaModFix/>
          </a:blip>
          <a:srcRect/>
          <a:stretch/>
        </p:blipFill>
        <p:spPr>
          <a:xfrm>
            <a:off x="4634100" y="124400"/>
            <a:ext cx="4364149" cy="4927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7"/>
          <p:cNvSpPr txBox="1">
            <a:spLocks noGrp="1"/>
          </p:cNvSpPr>
          <p:nvPr>
            <p:ph type="title"/>
          </p:nvPr>
        </p:nvSpPr>
        <p:spPr>
          <a:xfrm>
            <a:off x="2476450" y="3473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1932 Bonus Army March</a:t>
            </a:r>
            <a:endParaRPr/>
          </a:p>
        </p:txBody>
      </p:sp>
      <p:sp>
        <p:nvSpPr>
          <p:cNvPr id="227" name="Google Shape;227;p37"/>
          <p:cNvSpPr txBox="1">
            <a:spLocks noGrp="1"/>
          </p:cNvSpPr>
          <p:nvPr>
            <p:ph type="body" idx="2"/>
          </p:nvPr>
        </p:nvSpPr>
        <p:spPr>
          <a:xfrm>
            <a:off x="5240850" y="1135150"/>
            <a:ext cx="3806100" cy="38109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a:t>World War I </a:t>
            </a:r>
            <a:r>
              <a:rPr lang="en" sz="2000" b="1" i="1" u="sng">
                <a:solidFill>
                  <a:srgbClr val="FF0000"/>
                </a:solidFill>
              </a:rPr>
              <a:t>veterans</a:t>
            </a:r>
            <a:r>
              <a:rPr lang="en" sz="2000"/>
              <a:t> were </a:t>
            </a:r>
            <a:r>
              <a:rPr lang="en" sz="2000" b="1"/>
              <a:t>promised a $1,000 bonus</a:t>
            </a:r>
            <a:r>
              <a:rPr lang="en" sz="2000"/>
              <a:t> to be distributed in 1945</a:t>
            </a:r>
            <a:endParaRPr sz="2000"/>
          </a:p>
          <a:p>
            <a:pPr marL="914400" lvl="1" indent="-355600" algn="l" rtl="0">
              <a:spcBef>
                <a:spcPts val="0"/>
              </a:spcBef>
              <a:spcAft>
                <a:spcPts val="0"/>
              </a:spcAft>
              <a:buSzPts val="2000"/>
              <a:buChar char="○"/>
            </a:pPr>
            <a:r>
              <a:rPr lang="en" sz="2000"/>
              <a:t>20,000 veterans “</a:t>
            </a:r>
            <a:r>
              <a:rPr lang="en" sz="2000" b="1"/>
              <a:t>Bonus Army</a:t>
            </a:r>
            <a:r>
              <a:rPr lang="en" sz="2000"/>
              <a:t>” marched to Washington, to </a:t>
            </a:r>
            <a:r>
              <a:rPr lang="en" sz="2000" b="1"/>
              <a:t>demand economic relief</a:t>
            </a:r>
            <a:r>
              <a:rPr lang="en" sz="2000"/>
              <a:t> by receiving their pension early</a:t>
            </a:r>
            <a:endParaRPr sz="2000"/>
          </a:p>
        </p:txBody>
      </p:sp>
      <p:pic>
        <p:nvPicPr>
          <p:cNvPr id="228" name="Google Shape;228;p37"/>
          <p:cNvPicPr preferRelativeResize="0"/>
          <p:nvPr/>
        </p:nvPicPr>
        <p:blipFill rotWithShape="1">
          <a:blip r:embed="rId3">
            <a:alphaModFix/>
          </a:blip>
          <a:srcRect/>
          <a:stretch/>
        </p:blipFill>
        <p:spPr>
          <a:xfrm>
            <a:off x="90750" y="906550"/>
            <a:ext cx="3193525" cy="2061275"/>
          </a:xfrm>
          <a:prstGeom prst="rect">
            <a:avLst/>
          </a:prstGeom>
          <a:noFill/>
          <a:ln>
            <a:noFill/>
          </a:ln>
        </p:spPr>
      </p:pic>
      <p:pic>
        <p:nvPicPr>
          <p:cNvPr id="229" name="Google Shape;229;p37" descr="Bonus_army_on_Capitol_lawn_cph.3a00515.jpg"/>
          <p:cNvPicPr preferRelativeResize="0"/>
          <p:nvPr/>
        </p:nvPicPr>
        <p:blipFill rotWithShape="1">
          <a:blip r:embed="rId4">
            <a:alphaModFix/>
          </a:blip>
          <a:srcRect/>
          <a:stretch/>
        </p:blipFill>
        <p:spPr>
          <a:xfrm>
            <a:off x="1426500" y="3067800"/>
            <a:ext cx="3664475" cy="19945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8"/>
          <p:cNvSpPr txBox="1">
            <a:spLocks noGrp="1"/>
          </p:cNvSpPr>
          <p:nvPr>
            <p:ph type="title"/>
          </p:nvPr>
        </p:nvSpPr>
        <p:spPr>
          <a:xfrm>
            <a:off x="2400250" y="3473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Hoover’s Response to Bonus Army</a:t>
            </a:r>
            <a:endParaRPr/>
          </a:p>
        </p:txBody>
      </p:sp>
      <p:sp>
        <p:nvSpPr>
          <p:cNvPr id="235" name="Google Shape;235;p38"/>
          <p:cNvSpPr txBox="1">
            <a:spLocks noGrp="1"/>
          </p:cNvSpPr>
          <p:nvPr>
            <p:ph type="body" idx="1"/>
          </p:nvPr>
        </p:nvSpPr>
        <p:spPr>
          <a:xfrm>
            <a:off x="77250" y="893000"/>
            <a:ext cx="3730200" cy="37893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a:t>President Hoover demanded the area cleared</a:t>
            </a:r>
            <a:endParaRPr sz="1800"/>
          </a:p>
          <a:p>
            <a:pPr marL="914400" lvl="1" indent="-342900" algn="l" rtl="0">
              <a:spcBef>
                <a:spcPts val="0"/>
              </a:spcBef>
              <a:spcAft>
                <a:spcPts val="0"/>
              </a:spcAft>
              <a:buSzPts val="1800"/>
              <a:buChar char="○"/>
            </a:pPr>
            <a:r>
              <a:rPr lang="en" sz="1800"/>
              <a:t>Ordered army to remove them peacefully</a:t>
            </a:r>
            <a:endParaRPr sz="1800"/>
          </a:p>
          <a:p>
            <a:pPr marL="914400" lvl="1" indent="-342900" algn="l" rtl="0">
              <a:spcBef>
                <a:spcPts val="0"/>
              </a:spcBef>
              <a:spcAft>
                <a:spcPts val="0"/>
              </a:spcAft>
              <a:buSzPts val="1800"/>
              <a:buChar char="○"/>
            </a:pPr>
            <a:r>
              <a:rPr lang="en" sz="1800"/>
              <a:t>General MacArthur disobeyed orders and attacked the camps</a:t>
            </a:r>
            <a:endParaRPr sz="1800"/>
          </a:p>
          <a:p>
            <a:pPr marL="914400" lvl="1" indent="-342900" algn="l" rtl="0">
              <a:spcBef>
                <a:spcPts val="0"/>
              </a:spcBef>
              <a:spcAft>
                <a:spcPts val="0"/>
              </a:spcAft>
              <a:buSzPts val="1800"/>
              <a:buChar char="○"/>
            </a:pPr>
            <a:r>
              <a:rPr lang="en" sz="1800"/>
              <a:t>Believed Communists were behind it</a:t>
            </a:r>
            <a:endParaRPr sz="1800"/>
          </a:p>
          <a:p>
            <a:pPr marL="457200" lvl="0" indent="-342900" algn="l" rtl="0">
              <a:spcBef>
                <a:spcPts val="0"/>
              </a:spcBef>
              <a:spcAft>
                <a:spcPts val="0"/>
              </a:spcAft>
              <a:buSzPts val="1800"/>
              <a:buChar char="●"/>
            </a:pPr>
            <a:r>
              <a:rPr lang="en" sz="1800" b="1"/>
              <a:t>Hundreds of people were arrested</a:t>
            </a:r>
            <a:endParaRPr sz="1800" b="1"/>
          </a:p>
        </p:txBody>
      </p:sp>
      <p:pic>
        <p:nvPicPr>
          <p:cNvPr id="236" name="Google Shape;236;p38" descr="t1larg.bonus.army.gi.jpg"/>
          <p:cNvPicPr preferRelativeResize="0"/>
          <p:nvPr/>
        </p:nvPicPr>
        <p:blipFill rotWithShape="1">
          <a:blip r:embed="rId3">
            <a:alphaModFix/>
          </a:blip>
          <a:srcRect/>
          <a:stretch/>
        </p:blipFill>
        <p:spPr>
          <a:xfrm>
            <a:off x="4684338" y="893000"/>
            <a:ext cx="4292325" cy="1884938"/>
          </a:xfrm>
          <a:prstGeom prst="rect">
            <a:avLst/>
          </a:prstGeom>
          <a:noFill/>
          <a:ln w="9525" cap="flat" cmpd="sng">
            <a:solidFill>
              <a:srgbClr val="000000"/>
            </a:solidFill>
            <a:prstDash val="solid"/>
            <a:round/>
            <a:headEnd type="none" w="sm" len="sm"/>
            <a:tailEnd type="none" w="sm" len="sm"/>
          </a:ln>
        </p:spPr>
      </p:pic>
      <p:pic>
        <p:nvPicPr>
          <p:cNvPr id="237" name="Google Shape;237;p38" descr="Bonus Marchers"/>
          <p:cNvPicPr preferRelativeResize="0"/>
          <p:nvPr/>
        </p:nvPicPr>
        <p:blipFill rotWithShape="1">
          <a:blip r:embed="rId4">
            <a:alphaModFix/>
          </a:blip>
          <a:srcRect/>
          <a:stretch/>
        </p:blipFill>
        <p:spPr>
          <a:xfrm>
            <a:off x="5380138" y="2910217"/>
            <a:ext cx="2900700" cy="2122500"/>
          </a:xfrm>
          <a:prstGeom prst="rect">
            <a:avLst/>
          </a:prstGeom>
          <a:noFill/>
          <a:ln w="28575" cap="flat" cmpd="sng">
            <a:solidFill>
              <a:srgbClr val="000000"/>
            </a:solidFill>
            <a:prstDash val="solid"/>
            <a:miter lim="800000"/>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9" descr="Herbert Hoover, America’s 31st president, took office in 1929, the same year the U.S. economy plummeted into the Great Depression.&#10;&#10;Subscribe for more HISTORY:&#10;http://histv.co/SubscribeHistoryYT&#10;&#10;Newsletter: https://www.history.com/newsletter&#10;Website - http://www.history.com&#10;/posts&#10;Facebook - https://www.facebook.com/History&#10;Twitter - https://twitter.com/history&#10;&#10;HISTORY Topical Video&#10;Season 1&#10;&#10;Whether you're looking for more on American Revolution battles, WWII generals, architectural wonders, secrets of the ancient world, U.S. presidents, Civil War leaders, famous explorers or the stories behind your favorite holidays.&#10;&#10;HISTORY®, now reaching more than 98 million homes, is the leading destination for award-winning original series and specials that connect viewers with history in an informative, immersive, and entertaining manner across all platforms. The network’s all-original programming slate features a roster of hit series, epic miniseries, and scripted event programming. Visit us at HISTORY.com for more info." title="Drawn History: Herbert Hoover | History">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2700"/>
              <a:t>1932 Election</a:t>
            </a:r>
            <a:endParaRPr sz="2700"/>
          </a:p>
        </p:txBody>
      </p:sp>
      <p:sp>
        <p:nvSpPr>
          <p:cNvPr id="248" name="Google Shape;248;p40"/>
          <p:cNvSpPr txBox="1">
            <a:spLocks noGrp="1"/>
          </p:cNvSpPr>
          <p:nvPr>
            <p:ph type="body" idx="1"/>
          </p:nvPr>
        </p:nvSpPr>
        <p:spPr>
          <a:xfrm>
            <a:off x="167100" y="1846804"/>
            <a:ext cx="2808000" cy="2806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000"/>
              <a:t>Hoover becomes even less popular going into the 1932 election</a:t>
            </a:r>
            <a:endParaRPr sz="2000"/>
          </a:p>
          <a:p>
            <a:pPr marL="0" lvl="0" indent="0" algn="ctr" rtl="0">
              <a:spcBef>
                <a:spcPts val="1200"/>
              </a:spcBef>
              <a:spcAft>
                <a:spcPts val="0"/>
              </a:spcAft>
              <a:buNone/>
            </a:pPr>
            <a:endParaRPr sz="2000"/>
          </a:p>
          <a:p>
            <a:pPr marL="457200" lvl="0" indent="-355600" algn="ctr" rtl="0">
              <a:spcBef>
                <a:spcPts val="1200"/>
              </a:spcBef>
              <a:spcAft>
                <a:spcPts val="0"/>
              </a:spcAft>
              <a:buSzPts val="2000"/>
              <a:buAutoNum type="arabicPeriod"/>
            </a:pPr>
            <a:r>
              <a:rPr lang="en" sz="2000"/>
              <a:t>Who is going to win the election?</a:t>
            </a:r>
            <a:endParaRPr sz="2000"/>
          </a:p>
        </p:txBody>
      </p:sp>
      <p:pic>
        <p:nvPicPr>
          <p:cNvPr id="249" name="Google Shape;249;p40"/>
          <p:cNvPicPr preferRelativeResize="0"/>
          <p:nvPr/>
        </p:nvPicPr>
        <p:blipFill rotWithShape="1">
          <a:blip r:embed="rId3">
            <a:alphaModFix/>
          </a:blip>
          <a:srcRect/>
          <a:stretch/>
        </p:blipFill>
        <p:spPr>
          <a:xfrm>
            <a:off x="3043125" y="796900"/>
            <a:ext cx="6002025" cy="38560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41" descr="You can directly support Crash Course at https://www.patreon.com/crashcourse Subscribe for as little as $0 to keep up with everything we're doing. Free is nice, but if you can afford to pay a little every month, it really helps us to continue producing this content.&#10;&#10;In which John Green teaches you about the Great Depression. So, everybody knows that the Great Depression started with the stock market crash in 1929, right? Not exactly. The Depression happened after the stock market crash, but wasn't caused by the crash. John will teach you about how the depression started, what Herbert Hoover tried to do to fix it, and why those efforts failed.&#10;&#10;Hey teachers and students - Check out CommonLit's free collection of reading passages and curriculum resources to learn more about the events of this episode. The Roaring Twenties ended with The Great Depression, a period of soul-searching for the United States dealing with a failing middle class: https://www.commonlit.org/texts/the-great-depression&#10;The issues of the Great Depression were made more difficult by the agricultural crisis known as the Dust Bowl: https://www.commonlit.org/texts/excerpt-from-on-drought-conditions" title="The Great Depression: Crash Course US History #33">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Causes of the Dust Bowl</a:t>
            </a:r>
            <a:endParaRPr/>
          </a:p>
        </p:txBody>
      </p:sp>
      <p:sp>
        <p:nvSpPr>
          <p:cNvPr id="84" name="Google Shape;84;p15"/>
          <p:cNvSpPr txBox="1">
            <a:spLocks noGrp="1"/>
          </p:cNvSpPr>
          <p:nvPr>
            <p:ph type="body" idx="2"/>
          </p:nvPr>
        </p:nvSpPr>
        <p:spPr>
          <a:xfrm>
            <a:off x="4966451" y="1439950"/>
            <a:ext cx="3755400" cy="30024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b="1" i="1" u="sng">
                <a:solidFill>
                  <a:srgbClr val="FF0000"/>
                </a:solidFill>
              </a:rPr>
              <a:t>Overfarming</a:t>
            </a:r>
            <a:r>
              <a:rPr lang="en" sz="2000"/>
              <a:t> &amp; </a:t>
            </a:r>
            <a:r>
              <a:rPr lang="en" sz="2000" b="1"/>
              <a:t>overproduction</a:t>
            </a:r>
            <a:endParaRPr sz="2000" b="1"/>
          </a:p>
          <a:p>
            <a:pPr marL="457200" lvl="0" indent="-355600" algn="l" rtl="0">
              <a:spcBef>
                <a:spcPts val="0"/>
              </a:spcBef>
              <a:spcAft>
                <a:spcPts val="0"/>
              </a:spcAft>
              <a:buSzPts val="2000"/>
              <a:buChar char="●"/>
            </a:pPr>
            <a:r>
              <a:rPr lang="en" sz="2000" b="1"/>
              <a:t>Sustained drought</a:t>
            </a:r>
            <a:r>
              <a:rPr lang="en" sz="2000"/>
              <a:t> (</a:t>
            </a:r>
            <a:r>
              <a:rPr lang="en" sz="2000" b="1" i="1" u="sng">
                <a:solidFill>
                  <a:srgbClr val="FF0000"/>
                </a:solidFill>
              </a:rPr>
              <a:t>no rain</a:t>
            </a:r>
            <a:r>
              <a:rPr lang="en" sz="2000"/>
              <a:t>)</a:t>
            </a:r>
            <a:endParaRPr sz="2000"/>
          </a:p>
          <a:p>
            <a:pPr marL="457200" lvl="0" indent="-355600" algn="l" rtl="0">
              <a:spcBef>
                <a:spcPts val="0"/>
              </a:spcBef>
              <a:spcAft>
                <a:spcPts val="0"/>
              </a:spcAft>
              <a:buSzPts val="2000"/>
              <a:buChar char="●"/>
            </a:pPr>
            <a:r>
              <a:rPr lang="en" sz="2000" b="1"/>
              <a:t>Land dried up</a:t>
            </a:r>
            <a:r>
              <a:rPr lang="en" sz="2000"/>
              <a:t> → </a:t>
            </a:r>
            <a:r>
              <a:rPr lang="en" sz="2000" b="1" i="1" u="sng">
                <a:solidFill>
                  <a:srgbClr val="FF0000"/>
                </a:solidFill>
              </a:rPr>
              <a:t>DUST</a:t>
            </a:r>
            <a:r>
              <a:rPr lang="en" sz="2000"/>
              <a:t> </a:t>
            </a:r>
            <a:r>
              <a:rPr lang="en" sz="2000" b="1" i="1" u="sng">
                <a:solidFill>
                  <a:srgbClr val="FF0000"/>
                </a:solidFill>
              </a:rPr>
              <a:t>CLOUDS</a:t>
            </a:r>
            <a:endParaRPr sz="2000" b="1" i="1" u="sng">
              <a:solidFill>
                <a:srgbClr val="FF0000"/>
              </a:solidFill>
            </a:endParaRPr>
          </a:p>
        </p:txBody>
      </p:sp>
      <p:pic>
        <p:nvPicPr>
          <p:cNvPr id="85" name="Google Shape;85;p15"/>
          <p:cNvPicPr preferRelativeResize="0"/>
          <p:nvPr/>
        </p:nvPicPr>
        <p:blipFill rotWithShape="1">
          <a:blip r:embed="rId3">
            <a:alphaModFix/>
          </a:blip>
          <a:srcRect r="11371" b="12549"/>
          <a:stretch/>
        </p:blipFill>
        <p:spPr>
          <a:xfrm>
            <a:off x="103800" y="1211350"/>
            <a:ext cx="4630200" cy="1774275"/>
          </a:xfrm>
          <a:prstGeom prst="rect">
            <a:avLst/>
          </a:prstGeom>
          <a:noFill/>
          <a:ln w="9525" cap="flat" cmpd="sng">
            <a:solidFill>
              <a:srgbClr val="595959"/>
            </a:solidFill>
            <a:prstDash val="solid"/>
            <a:round/>
            <a:headEnd type="none" w="sm" len="sm"/>
            <a:tailEnd type="none" w="sm" len="sm"/>
          </a:ln>
        </p:spPr>
      </p:pic>
      <p:pic>
        <p:nvPicPr>
          <p:cNvPr id="86" name="Google Shape;86;p15"/>
          <p:cNvPicPr preferRelativeResize="0"/>
          <p:nvPr/>
        </p:nvPicPr>
        <p:blipFill>
          <a:blip r:embed="rId4">
            <a:alphaModFix/>
          </a:blip>
          <a:stretch>
            <a:fillRect/>
          </a:stretch>
        </p:blipFill>
        <p:spPr>
          <a:xfrm>
            <a:off x="103800" y="3050725"/>
            <a:ext cx="4630200" cy="2005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6" descr="the-dust-bowl-em.32.dust.gif"/>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7" descr="Image result for dust bowl"/>
          <p:cNvPicPr preferRelativeResize="0"/>
          <p:nvPr/>
        </p:nvPicPr>
        <p:blipFill rotWithShape="1">
          <a:blip r:embed="rId3">
            <a:alphaModFix/>
          </a:blip>
          <a:srcRect/>
          <a:stretch/>
        </p:blipFill>
        <p:spPr>
          <a:xfrm>
            <a:off x="0" y="0"/>
            <a:ext cx="4572000" cy="2571750"/>
          </a:xfrm>
          <a:prstGeom prst="rect">
            <a:avLst/>
          </a:prstGeom>
          <a:noFill/>
          <a:ln w="19050" cap="flat" cmpd="sng">
            <a:solidFill>
              <a:srgbClr val="000000"/>
            </a:solidFill>
            <a:prstDash val="solid"/>
            <a:round/>
            <a:headEnd type="none" w="sm" len="sm"/>
            <a:tailEnd type="none" w="sm" len="sm"/>
          </a:ln>
        </p:spPr>
      </p:pic>
      <p:pic>
        <p:nvPicPr>
          <p:cNvPr id="97" name="Google Shape;97;p17" descr="Image result for dust bowl"/>
          <p:cNvPicPr preferRelativeResize="0"/>
          <p:nvPr/>
        </p:nvPicPr>
        <p:blipFill rotWithShape="1">
          <a:blip r:embed="rId4">
            <a:alphaModFix/>
          </a:blip>
          <a:srcRect/>
          <a:stretch/>
        </p:blipFill>
        <p:spPr>
          <a:xfrm>
            <a:off x="4572000" y="0"/>
            <a:ext cx="4572000" cy="2571750"/>
          </a:xfrm>
          <a:prstGeom prst="rect">
            <a:avLst/>
          </a:prstGeom>
          <a:noFill/>
          <a:ln>
            <a:noFill/>
          </a:ln>
        </p:spPr>
      </p:pic>
      <p:pic>
        <p:nvPicPr>
          <p:cNvPr id="98" name="Google Shape;98;p17" descr="water0205.jpg"/>
          <p:cNvPicPr preferRelativeResize="0"/>
          <p:nvPr/>
        </p:nvPicPr>
        <p:blipFill rotWithShape="1">
          <a:blip r:embed="rId5">
            <a:alphaModFix/>
          </a:blip>
          <a:srcRect/>
          <a:stretch/>
        </p:blipFill>
        <p:spPr>
          <a:xfrm>
            <a:off x="0" y="2571750"/>
            <a:ext cx="4572000" cy="2571750"/>
          </a:xfrm>
          <a:prstGeom prst="rect">
            <a:avLst/>
          </a:prstGeom>
          <a:noFill/>
          <a:ln>
            <a:noFill/>
          </a:ln>
        </p:spPr>
      </p:pic>
      <p:pic>
        <p:nvPicPr>
          <p:cNvPr id="99" name="Google Shape;99;p17" descr="Cimarron8b38287v.jpg"/>
          <p:cNvPicPr preferRelativeResize="0"/>
          <p:nvPr/>
        </p:nvPicPr>
        <p:blipFill rotWithShape="1">
          <a:blip r:embed="rId6">
            <a:alphaModFix/>
          </a:blip>
          <a:srcRect/>
          <a:stretch/>
        </p:blipFill>
        <p:spPr>
          <a:xfrm>
            <a:off x="4572000" y="2571750"/>
            <a:ext cx="4572000" cy="25717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Impact of the Dust Bowl</a:t>
            </a:r>
            <a:endParaRPr/>
          </a:p>
        </p:txBody>
      </p:sp>
      <p:sp>
        <p:nvSpPr>
          <p:cNvPr id="105" name="Google Shape;105;p18"/>
          <p:cNvSpPr txBox="1">
            <a:spLocks noGrp="1"/>
          </p:cNvSpPr>
          <p:nvPr>
            <p:ph type="body" idx="1"/>
          </p:nvPr>
        </p:nvSpPr>
        <p:spPr>
          <a:xfrm>
            <a:off x="165600" y="1828713"/>
            <a:ext cx="4270500" cy="21102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b="1"/>
              <a:t>Farmers lost land</a:t>
            </a:r>
            <a:r>
              <a:rPr lang="en" sz="2000"/>
              <a:t> (</a:t>
            </a:r>
            <a:r>
              <a:rPr lang="en" sz="2000" b="1" i="1" u="sng">
                <a:solidFill>
                  <a:srgbClr val="FF0000"/>
                </a:solidFill>
              </a:rPr>
              <a:t>foreclosure</a:t>
            </a:r>
            <a:r>
              <a:rPr lang="en" sz="2000"/>
              <a:t>)</a:t>
            </a:r>
            <a:endParaRPr sz="2000"/>
          </a:p>
          <a:p>
            <a:pPr marL="457200" lvl="0" indent="-355600" algn="l" rtl="0">
              <a:spcBef>
                <a:spcPts val="0"/>
              </a:spcBef>
              <a:spcAft>
                <a:spcPts val="0"/>
              </a:spcAft>
              <a:buSzPts val="2000"/>
              <a:buChar char="●"/>
            </a:pPr>
            <a:r>
              <a:rPr lang="en" sz="2000" b="1"/>
              <a:t>Forced migrants called</a:t>
            </a:r>
            <a:r>
              <a:rPr lang="en" sz="2000"/>
              <a:t> “</a:t>
            </a:r>
            <a:r>
              <a:rPr lang="en" sz="2000" b="1" i="1" u="sng">
                <a:solidFill>
                  <a:srgbClr val="FF0000"/>
                </a:solidFill>
              </a:rPr>
              <a:t>Oakies</a:t>
            </a:r>
            <a:r>
              <a:rPr lang="en" sz="2000"/>
              <a:t>” to leave the Great Plains → </a:t>
            </a:r>
            <a:r>
              <a:rPr lang="en" sz="2000" b="1"/>
              <a:t>moved west</a:t>
            </a:r>
            <a:r>
              <a:rPr lang="en" sz="2000"/>
              <a:t> to California, Oregon, and Washington</a:t>
            </a:r>
            <a:endParaRPr sz="2000"/>
          </a:p>
        </p:txBody>
      </p:sp>
      <p:pic>
        <p:nvPicPr>
          <p:cNvPr id="106" name="Google Shape;106;p18" descr="Dust Bowl Migration Map"/>
          <p:cNvPicPr preferRelativeResize="0"/>
          <p:nvPr/>
        </p:nvPicPr>
        <p:blipFill rotWithShape="1">
          <a:blip r:embed="rId3">
            <a:alphaModFix/>
          </a:blip>
          <a:srcRect/>
          <a:stretch/>
        </p:blipFill>
        <p:spPr>
          <a:xfrm>
            <a:off x="4809650" y="1112300"/>
            <a:ext cx="3912200" cy="35430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19" descr="http://www.jimhilgendorf.org&#10;John Steinbeck and his great American novel, The Grapes of Wrath, about the westward migration of people during the dust bowl in the Depression of the 1930's.  From California: A Tribute." title="John Steinbeck &amp; The Grapes of Wrath">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0" descr="Grapes of Wrath Diner video clip" title="Grapes of Wrath Two for a Penny Movie Clip">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1"/>
          <p:cNvPicPr preferRelativeResize="0"/>
          <p:nvPr/>
        </p:nvPicPr>
        <p:blipFill>
          <a:blip r:embed="rId3">
            <a:alphaModFix/>
          </a:blip>
          <a:stretch>
            <a:fillRect/>
          </a:stretch>
        </p:blipFill>
        <p:spPr>
          <a:xfrm>
            <a:off x="0" y="0"/>
            <a:ext cx="4572000" cy="5143500"/>
          </a:xfrm>
          <a:prstGeom prst="rect">
            <a:avLst/>
          </a:prstGeom>
          <a:noFill/>
          <a:ln>
            <a:noFill/>
          </a:ln>
        </p:spPr>
      </p:pic>
      <p:pic>
        <p:nvPicPr>
          <p:cNvPr id="122" name="Google Shape;122;p21"/>
          <p:cNvPicPr preferRelativeResize="0"/>
          <p:nvPr/>
        </p:nvPicPr>
        <p:blipFill rotWithShape="1">
          <a:blip r:embed="rId4">
            <a:alphaModFix/>
          </a:blip>
          <a:srcRect/>
          <a:stretch/>
        </p:blipFill>
        <p:spPr>
          <a:xfrm>
            <a:off x="4572000" y="0"/>
            <a:ext cx="4572000" cy="5143500"/>
          </a:xfrm>
          <a:prstGeom prst="rect">
            <a:avLst/>
          </a:prstGeom>
          <a:noFill/>
          <a:ln>
            <a:noFill/>
          </a:ln>
        </p:spPr>
      </p:pic>
    </p:spTree>
  </p:cSld>
  <p:clrMapOvr>
    <a:masterClrMapping/>
  </p:clrMapOvr>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449</Words>
  <Application>Microsoft Office PowerPoint</Application>
  <PresentationFormat>On-screen Show (16:9)</PresentationFormat>
  <Paragraphs>61</Paragraphs>
  <Slides>29</Slides>
  <Notes>29</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Lato</vt:lpstr>
      <vt:lpstr>Arial</vt:lpstr>
      <vt:lpstr>Raleway</vt:lpstr>
      <vt:lpstr>Swiss</vt:lpstr>
      <vt:lpstr>PowerPoint Presentation</vt:lpstr>
      <vt:lpstr>Herbert Hoover &amp; The Dust Bowl</vt:lpstr>
      <vt:lpstr>Causes of the Dust Bowl</vt:lpstr>
      <vt:lpstr>PowerPoint Presentation</vt:lpstr>
      <vt:lpstr>PowerPoint Presentation</vt:lpstr>
      <vt:lpstr>Impact of the Dust Bowl</vt:lpstr>
      <vt:lpstr>PowerPoint Presentation</vt:lpstr>
      <vt:lpstr>PowerPoint Presentation</vt:lpstr>
      <vt:lpstr>PowerPoint Presentation</vt:lpstr>
      <vt:lpstr>Dorothea Lange</vt:lpstr>
      <vt:lpstr>Critical Thinking:</vt:lpstr>
      <vt:lpstr>PowerPoint Presentation</vt:lpstr>
      <vt:lpstr>PowerPoint Presentation</vt:lpstr>
      <vt:lpstr>PowerPoint Presentation</vt:lpstr>
      <vt:lpstr>PowerPoint Presentation</vt:lpstr>
      <vt:lpstr>Hoover’s Response</vt:lpstr>
      <vt:lpstr>Hoover Dam</vt:lpstr>
      <vt:lpstr>PowerPoint Presentation</vt:lpstr>
      <vt:lpstr>PowerPoint Presentation</vt:lpstr>
      <vt:lpstr>Mexican Repatriation Act</vt:lpstr>
      <vt:lpstr>PowerPoint Presentation</vt:lpstr>
      <vt:lpstr>Reconstruction Finance Corporation</vt:lpstr>
      <vt:lpstr>The People’s Responses</vt:lpstr>
      <vt:lpstr>PowerPoint Presentation</vt:lpstr>
      <vt:lpstr>1932 Bonus Army March</vt:lpstr>
      <vt:lpstr>Hoover’s Response to Bonus Army</vt:lpstr>
      <vt:lpstr>PowerPoint Presentation</vt:lpstr>
      <vt:lpstr>1932 Election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Scott</dc:creator>
  <cp:lastModifiedBy>Greg Scott</cp:lastModifiedBy>
  <cp:revision>1</cp:revision>
  <dcterms:modified xsi:type="dcterms:W3CDTF">2023-11-07T16:47:36Z</dcterms:modified>
</cp:coreProperties>
</file>