
<file path=[Content_Types].xml><?xml version="1.0" encoding="utf-8"?>
<Types xmlns="http://schemas.openxmlformats.org/package/2006/content-types">
  <Default Extension="gif" ContentType="image/gif"/>
  <Default Extension="jpe"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4" r:id="rId2"/>
  </p:sldMasterIdLst>
  <p:notesMasterIdLst>
    <p:notesMasterId r:id="rId15"/>
  </p:notesMasterIdLst>
  <p:handoutMasterIdLst>
    <p:handoutMasterId r:id="rId16"/>
  </p:handoutMasterIdLst>
  <p:sldIdLst>
    <p:sldId id="256" r:id="rId3"/>
    <p:sldId id="257" r:id="rId4"/>
    <p:sldId id="259" r:id="rId5"/>
    <p:sldId id="262" r:id="rId6"/>
    <p:sldId id="261" r:id="rId7"/>
    <p:sldId id="258" r:id="rId8"/>
    <p:sldId id="260" r:id="rId9"/>
    <p:sldId id="263" r:id="rId10"/>
    <p:sldId id="318" r:id="rId11"/>
    <p:sldId id="320" r:id="rId12"/>
    <p:sldId id="321" r:id="rId13"/>
    <p:sldId id="31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56179-3004-4578-AB4F-3F88BE05224F}" v="1" dt="2023-12-24T20:22:00.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4"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B13E7-0D99-0393-B3A8-2D22DAA8A6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460CB4-E941-F37D-A44E-8A9443639C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037FAB-ECA2-47F2-98AE-8153922838B8}" type="datetimeFigureOut">
              <a:rPr lang="en-US" smtClean="0"/>
              <a:t>12/24/2023</a:t>
            </a:fld>
            <a:endParaRPr lang="en-US"/>
          </a:p>
        </p:txBody>
      </p:sp>
      <p:sp>
        <p:nvSpPr>
          <p:cNvPr id="4" name="Footer Placeholder 3">
            <a:extLst>
              <a:ext uri="{FF2B5EF4-FFF2-40B4-BE49-F238E27FC236}">
                <a16:creationId xmlns:a16="http://schemas.microsoft.com/office/drawing/2014/main" id="{6A5909E0-A33F-FFE6-44B9-24BF3F5A20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637A7779-C7EA-B9D4-FA04-3F4DA40F25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FDB42B-EC35-43BD-B19C-6BB4B7FE6208}" type="slidenum">
              <a:rPr lang="en-US" smtClean="0"/>
              <a:t>‹#›</a:t>
            </a:fld>
            <a:endParaRPr lang="en-US"/>
          </a:p>
        </p:txBody>
      </p:sp>
    </p:spTree>
    <p:extLst>
      <p:ext uri="{BB962C8B-B14F-4D97-AF65-F5344CB8AC3E}">
        <p14:creationId xmlns:p14="http://schemas.microsoft.com/office/powerpoint/2010/main" val="175052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CCD8-4B61-43D5-817C-FA576F08B091}" type="datetimeFigureOut">
              <a:rPr lang="en-US" smtClean="0"/>
              <a:t>12/24/2023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9639E-4B47-49C0-923B-E2F91915B43C}" type="slidenum">
              <a:rPr lang="en-US" smtClean="0"/>
              <a:t>‹#›</a:t>
            </a:fld>
            <a:endParaRPr lang="en-US"/>
          </a:p>
        </p:txBody>
      </p:sp>
    </p:spTree>
    <p:extLst>
      <p:ext uri="{BB962C8B-B14F-4D97-AF65-F5344CB8AC3E}">
        <p14:creationId xmlns:p14="http://schemas.microsoft.com/office/powerpoint/2010/main" val="40151282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Mercantilism was a type of protectionism in Europe during the 16</a:t>
            </a:r>
            <a:r>
              <a:rPr lang="en-US" baseline="30000" dirty="0"/>
              <a:t>th</a:t>
            </a:r>
            <a:r>
              <a:rPr lang="en-US" dirty="0"/>
              <a:t>-18</a:t>
            </a:r>
            <a:r>
              <a:rPr lang="en-US" baseline="30000" dirty="0"/>
              <a:t>th</a:t>
            </a:r>
            <a:r>
              <a:rPr lang="en-US" dirty="0"/>
              <a:t> century. The idea was that these European countries that had monarchies would have a trade balance between exports and imports. They tended to have tons of tariffs, so they could export more and a lot of that money would help fund the monarchy’s army, government officials, and their lifestyle. They would hold tons of reserves for gold, which financed the government. Adam Smith was very against mercantilism.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idea is to stop imports. For example, if farmers from Argentina are selling wheat at a lower price than French farmers are, French people would buy more wheat from Argentine farmers than from French farmers, and French farmers would not get so much money. The benefits to protectionism is that some people in a country would make more money because they would be able to sell things at higher prices, but on the other hand, other people would lose money because they wouldn't be able to buy the things from other countries that sell them cheaper.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Regarding trade barriers: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Protecting newer technologies that isn’t fully developed, such as artificial intelligence, solar panels, etc. It’s just getting developed. So government would subsidize it;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concern is that it’s putting Americans out of work, but it’s beneficial for companies because it’s cheaper labor for them. When I talk to someone over the phone on Spectrum or Amazon, I’m talking to someone in either India or the Philippines.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Should we charge tariffs on imported steel and oil? Well, we use oil and steel for a lot of national defense items such as artillery, airplanes, tanks, etc. We don’t want to rely in other countries for key components of our national defense.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Think about the auto industry. We would impose a lot of tariffs on foreign cars so we’re able to protect the American autoworkers. Put a tariff on competing products to protect American businesses. The argument against it is because we can get cheaper goods elsewhere and that if a few people would lose their jobs, maybe it’s because it was bound to happen. Or would you rather have people keep their jobs and pay more money. The argument is everyone benefits, but some lose out. Would you rather pay 30k for a new car or 37k?</a:t>
            </a:r>
          </a:p>
        </p:txBody>
      </p:sp>
      <p:sp>
        <p:nvSpPr>
          <p:cNvPr id="4" name="Slide Number Placeholder 3"/>
          <p:cNvSpPr>
            <a:spLocks noGrp="1"/>
          </p:cNvSpPr>
          <p:nvPr>
            <p:ph type="sldNum" sz="quarter" idx="5"/>
          </p:nvPr>
        </p:nvSpPr>
        <p:spPr/>
        <p:txBody>
          <a:bodyPr/>
          <a:lstStyle/>
          <a:p>
            <a:fld id="{7EC9639E-4B47-49C0-923B-E2F91915B43C}" type="slidenum">
              <a:rPr lang="en-US" smtClean="0"/>
              <a:t>2</a:t>
            </a:fld>
            <a:endParaRPr lang="en-US"/>
          </a:p>
        </p:txBody>
      </p:sp>
      <p:sp>
        <p:nvSpPr>
          <p:cNvPr id="5" name="Footer Placeholder 4">
            <a:extLst>
              <a:ext uri="{FF2B5EF4-FFF2-40B4-BE49-F238E27FC236}">
                <a16:creationId xmlns:a16="http://schemas.microsoft.com/office/drawing/2014/main" id="{20C26F44-6AC5-E3B9-2806-A71A2B31243C}"/>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353518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With a strong dollar you can import more and spend a lot less money. Imagine going to Thailand, South America, Mexico, etc. where your money goes a long way. However, if it’s strong and you export it’s difficult, because their currency is weaker. With a weak dollar isn’t good if you’re importing (buying stuff) or vacationing to Europe, Japan,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30303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03030"/>
              </a:solidFill>
              <a:effectLst/>
              <a:uLnTx/>
              <a:uFillTx/>
              <a:latin typeface="Cambria"/>
              <a:ea typeface="+mn-ea"/>
              <a:cs typeface="+mn-cs"/>
            </a:endParaRPr>
          </a:p>
        </p:txBody>
      </p:sp>
      <p:sp>
        <p:nvSpPr>
          <p:cNvPr id="5" name="Footer Placeholder 4">
            <a:extLst>
              <a:ext uri="{FF2B5EF4-FFF2-40B4-BE49-F238E27FC236}">
                <a16:creationId xmlns:a16="http://schemas.microsoft.com/office/drawing/2014/main" id="{76AC4362-83DC-ED29-9C30-CF5FE1011089}"/>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71792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those who bring in items from a certain country, you can bring in a certain amount of items in and if you exceeded the quota you pay a tax. Reason could be domestic competition. Quota comes from a Latin language word meaning "How many?“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At times it’s also when there’s something that’s not being exported. For example, would you export nuclear weapons? Or high tech surveillance? Or aerospace technology? Usually things with national security.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Most countries have tariffs on some products. Most economists are for free trade with no tariffs, because it benefits other countries. For example, countries such as Singapore and Hong Kong after they declared independence had no tariffs, with free trade and they expanded rapidly to one of the hottest national economies in the world. The US was very dependent on tariffs as revenue in the 18</a:t>
            </a:r>
            <a:r>
              <a:rPr lang="en-US" baseline="30000" dirty="0"/>
              <a:t>th</a:t>
            </a:r>
            <a:r>
              <a:rPr lang="en-US" baseline="0" dirty="0"/>
              <a:t> and 19</a:t>
            </a:r>
            <a:r>
              <a:rPr lang="en-US" baseline="30000" dirty="0"/>
              <a:t>th</a:t>
            </a:r>
            <a:r>
              <a:rPr lang="en-US" baseline="0" dirty="0"/>
              <a:t> century.</a:t>
            </a:r>
          </a:p>
          <a:p>
            <a:pPr marL="228600" indent="-228600">
              <a:buAutoNum type="arabicPeriod"/>
            </a:pPr>
            <a:r>
              <a:rPr lang="en-US" dirty="0"/>
              <a:t>We have embargoes with a few countries, particularly with Cuba, Iran, and North Korea. They are for political reasons.</a:t>
            </a:r>
          </a:p>
        </p:txBody>
      </p:sp>
      <p:sp>
        <p:nvSpPr>
          <p:cNvPr id="4" name="Slide Number Placeholder 3"/>
          <p:cNvSpPr>
            <a:spLocks noGrp="1"/>
          </p:cNvSpPr>
          <p:nvPr>
            <p:ph type="sldNum" sz="quarter" idx="5"/>
          </p:nvPr>
        </p:nvSpPr>
        <p:spPr/>
        <p:txBody>
          <a:bodyPr/>
          <a:lstStyle/>
          <a:p>
            <a:fld id="{7EC9639E-4B47-49C0-923B-E2F91915B43C}" type="slidenum">
              <a:rPr lang="en-US" smtClean="0"/>
              <a:t>3</a:t>
            </a:fld>
            <a:endParaRPr lang="en-US"/>
          </a:p>
        </p:txBody>
      </p:sp>
      <p:sp>
        <p:nvSpPr>
          <p:cNvPr id="5" name="Footer Placeholder 4">
            <a:extLst>
              <a:ext uri="{FF2B5EF4-FFF2-40B4-BE49-F238E27FC236}">
                <a16:creationId xmlns:a16="http://schemas.microsoft.com/office/drawing/2014/main" id="{3E2C353F-DA8E-BF5D-D357-39A21C088F5D}"/>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398080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President Hoover signed the Hawley-Smoot Tariff act and many economists and historians believe that the tariffs made the Great Depression worse. Farmers and industries needed some materials from Europe and the cost was too high for them. Hoover originally did not want to sign the bill.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Reasons for the trade war is that Trump believed China was stealing intellectual property and didn’t want to play by certain rules for fair trade. China also has a TON of rules when it comes to trading e.g., for the board of directors you need to hire one of the members of the CCP.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were involved in a trade war with </a:t>
            </a:r>
            <a:r>
              <a:rPr lang="en-US" baseline="0" dirty="0"/>
              <a:t>Japan back in 1987. Part of it was similar to China and wanted to set a TON of rules for their business.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p:txBody>
      </p:sp>
      <p:sp>
        <p:nvSpPr>
          <p:cNvPr id="4" name="Slide Number Placeholder 3"/>
          <p:cNvSpPr>
            <a:spLocks noGrp="1"/>
          </p:cNvSpPr>
          <p:nvPr>
            <p:ph type="sldNum" sz="quarter" idx="5"/>
          </p:nvPr>
        </p:nvSpPr>
        <p:spPr/>
        <p:txBody>
          <a:bodyPr/>
          <a:lstStyle/>
          <a:p>
            <a:fld id="{7EC9639E-4B47-49C0-923B-E2F91915B43C}" type="slidenum">
              <a:rPr lang="en-US" smtClean="0"/>
              <a:t>4</a:t>
            </a:fld>
            <a:endParaRPr lang="en-US"/>
          </a:p>
        </p:txBody>
      </p:sp>
      <p:sp>
        <p:nvSpPr>
          <p:cNvPr id="5" name="Footer Placeholder 4">
            <a:extLst>
              <a:ext uri="{FF2B5EF4-FFF2-40B4-BE49-F238E27FC236}">
                <a16:creationId xmlns:a16="http://schemas.microsoft.com/office/drawing/2014/main" id="{8A349BA3-3C89-583E-DA24-C71346ED983A}"/>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233898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Free trade also helps promote good relations with countries and reduces the likelihood of war.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raises living standards for people that are in impoverished countries. They’re able to be productive and not on the streets being trafficked or in gangs.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There’s more options for you to have and there’s just so many great things to buy that you can’t really get here in America. Think about if we didn’t have free trade and what we wouldn’t have? No Toyotas, Hondas, Sony, etc.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also restrains the power of the government and lets the private sector do things.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Economic efficiency means that each country focuses on its comparative advantage, lowering the price of goods and making everyone better off. If the United States is really good at making cars and China is good at making televisions, free trade rules should mean that each country plays to its strengths instead of wasting time and effort doing less efficient tasks.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There’s also less corruption. Barriers to trade create lots of opportunities for political corruption, according to some advocates of free trade. Powerful interest groups can convince governments to give them special protections like tariffs or subsidies, while less powerful groups have to go it alone.</a:t>
            </a:r>
          </a:p>
        </p:txBody>
      </p:sp>
      <p:sp>
        <p:nvSpPr>
          <p:cNvPr id="4" name="Slide Number Placeholder 3"/>
          <p:cNvSpPr>
            <a:spLocks noGrp="1"/>
          </p:cNvSpPr>
          <p:nvPr>
            <p:ph type="sldNum" sz="quarter" idx="5"/>
          </p:nvPr>
        </p:nvSpPr>
        <p:spPr/>
        <p:txBody>
          <a:bodyPr/>
          <a:lstStyle/>
          <a:p>
            <a:fld id="{7EC9639E-4B47-49C0-923B-E2F91915B43C}" type="slidenum">
              <a:rPr lang="en-US" smtClean="0"/>
              <a:t>5</a:t>
            </a:fld>
            <a:endParaRPr lang="en-US"/>
          </a:p>
        </p:txBody>
      </p:sp>
      <p:sp>
        <p:nvSpPr>
          <p:cNvPr id="5" name="Footer Placeholder 4">
            <a:extLst>
              <a:ext uri="{FF2B5EF4-FFF2-40B4-BE49-F238E27FC236}">
                <a16:creationId xmlns:a16="http://schemas.microsoft.com/office/drawing/2014/main" id="{FFBC1304-ABDA-1E2F-3DFB-CF5CA1463F3C}"/>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275862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GATT was established in 1948 and was signed by 23 nations in Geneva, Switzerland</a:t>
            </a:r>
          </a:p>
          <a:p>
            <a:pPr marL="228600" indent="-228600">
              <a:buAutoNum type="arabicPeriod"/>
            </a:pPr>
            <a:r>
              <a:rPr lang="en-US" dirty="0"/>
              <a:t>As of 2018, there are 164 members and 23 observer nations. In the WTO, agreements are made on trade between countries. WTO also is there to solve trade disputes between other countries.</a:t>
            </a:r>
          </a:p>
          <a:p>
            <a:pPr marL="228600" indent="-228600">
              <a:buAutoNum type="arabicPeriod"/>
            </a:pPr>
            <a:r>
              <a:rPr lang="en-US" dirty="0"/>
              <a:t>Before the EU, it was known as the European Economic Community (EEC). The EU was established in 1992-1993 and they all use the same currency, which is the Euro (est. 2001). </a:t>
            </a:r>
          </a:p>
          <a:p>
            <a:pPr marL="228600" indent="-228600">
              <a:buAutoNum type="arabicPeriod"/>
            </a:pPr>
            <a:r>
              <a:rPr lang="en-US" dirty="0"/>
              <a:t>Great Britain was part of the EU, but they officially left in 2020 via Brexit. Countries that are part of the EU include Belgium (they all meet in Brussels), Luxembourg, Italy, Netherlands, France, Germany, Croatia, Romania, Bulgaria, Greece, and many more. Switzerland IS NOT part of the EU. </a:t>
            </a:r>
          </a:p>
          <a:p>
            <a:pPr marL="228600" indent="-228600">
              <a:buAutoNum type="arabicPeriod"/>
            </a:pPr>
            <a:r>
              <a:rPr lang="en-US" dirty="0"/>
              <a:t>The objective of the EU is to bring its member states closer together with respect of human rights and democracy. It does this with common rules about fair trading with each other, common agreements about law enforcement, a common style of passport, and other agreements.</a:t>
            </a:r>
          </a:p>
          <a:p>
            <a:pPr marL="685800" lvl="1" indent="-228600">
              <a:buAutoNum type="arabicPeriod"/>
            </a:pPr>
            <a:r>
              <a:rPr lang="en-US" baseline="0" dirty="0"/>
              <a:t>For example, you can work without a visa in Spain, if you’re French. Some countries don’t want to be a member, because of sovereignty and don’t like having their laws decided in Brussels. </a:t>
            </a:r>
            <a:endParaRPr lang="en-US" dirty="0"/>
          </a:p>
        </p:txBody>
      </p:sp>
      <p:sp>
        <p:nvSpPr>
          <p:cNvPr id="4" name="Slide Number Placeholder 3"/>
          <p:cNvSpPr>
            <a:spLocks noGrp="1"/>
          </p:cNvSpPr>
          <p:nvPr>
            <p:ph type="sldNum" sz="quarter" idx="5"/>
          </p:nvPr>
        </p:nvSpPr>
        <p:spPr/>
        <p:txBody>
          <a:bodyPr/>
          <a:lstStyle/>
          <a:p>
            <a:fld id="{7EC9639E-4B47-49C0-923B-E2F91915B43C}" type="slidenum">
              <a:rPr lang="en-US" smtClean="0"/>
              <a:t>6</a:t>
            </a:fld>
            <a:endParaRPr lang="en-US"/>
          </a:p>
        </p:txBody>
      </p:sp>
      <p:sp>
        <p:nvSpPr>
          <p:cNvPr id="5" name="Footer Placeholder 4">
            <a:extLst>
              <a:ext uri="{FF2B5EF4-FFF2-40B4-BE49-F238E27FC236}">
                <a16:creationId xmlns:a16="http://schemas.microsoft.com/office/drawing/2014/main" id="{3A0D1164-D583-8755-E094-675F6C18B5A6}"/>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244458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NAFTA took effect on January 1, 1994 and was signed in 1992 by then US President George Bush, along with the Canadian PM Brian Mulroney, and whomever the Mexican President was at the time. Trump was very critical of NAFTA due to job losses (Bernie Sanders was as well) and higher illegal immigration, because the intent was that it would get people in Mexico more productive and having them want to stay in their country.</a:t>
            </a:r>
          </a:p>
          <a:p>
            <a:pPr marL="228600" indent="-228600">
              <a:buAutoNum type="arabicPeriod"/>
            </a:pPr>
            <a:r>
              <a:rPr lang="en-US" dirty="0"/>
              <a:t>Compared to NAFTA, the USCMA gives the U.S. more access to Canada's $19 billion dairy market, more domestic production of cars and trucks, increases environmental and labor regulations, and introduces updated intellectual property protections. It was signed in 2018 by Trump, Trudeau, and Obrador.</a:t>
            </a:r>
          </a:p>
          <a:p>
            <a:pPr marL="228600" indent="-228600">
              <a:buAutoNum type="arabicPeriod"/>
            </a:pPr>
            <a:r>
              <a:rPr lang="en-US" dirty="0"/>
              <a:t>The US, Peru, Australia, New Zealand, Mexico, and Canada are included in APEC. It was established in 1989.</a:t>
            </a:r>
          </a:p>
        </p:txBody>
      </p:sp>
      <p:sp>
        <p:nvSpPr>
          <p:cNvPr id="4" name="Slide Number Placeholder 3"/>
          <p:cNvSpPr>
            <a:spLocks noGrp="1"/>
          </p:cNvSpPr>
          <p:nvPr>
            <p:ph type="sldNum" sz="quarter" idx="5"/>
          </p:nvPr>
        </p:nvSpPr>
        <p:spPr/>
        <p:txBody>
          <a:bodyPr/>
          <a:lstStyle/>
          <a:p>
            <a:fld id="{7EC9639E-4B47-49C0-923B-E2F91915B43C}" type="slidenum">
              <a:rPr lang="en-US" smtClean="0"/>
              <a:t>7</a:t>
            </a:fld>
            <a:endParaRPr lang="en-US"/>
          </a:p>
        </p:txBody>
      </p:sp>
      <p:sp>
        <p:nvSpPr>
          <p:cNvPr id="5" name="Footer Placeholder 4">
            <a:extLst>
              <a:ext uri="{FF2B5EF4-FFF2-40B4-BE49-F238E27FC236}">
                <a16:creationId xmlns:a16="http://schemas.microsoft.com/office/drawing/2014/main" id="{9B0FBCBF-C4F6-1B36-118D-7BE0EB968AE8}"/>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48811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Outward, because you have more goods and services (draw on board)</a:t>
            </a:r>
          </a:p>
          <a:p>
            <a:pPr marL="228600" indent="-228600">
              <a:buAutoNum type="arabicPeriod"/>
            </a:pPr>
            <a:r>
              <a:rPr lang="en-US" dirty="0"/>
              <a:t>Trade increases competition and lower world prices.</a:t>
            </a:r>
          </a:p>
        </p:txBody>
      </p:sp>
      <p:sp>
        <p:nvSpPr>
          <p:cNvPr id="4" name="Slide Number Placeholder 3"/>
          <p:cNvSpPr>
            <a:spLocks noGrp="1"/>
          </p:cNvSpPr>
          <p:nvPr>
            <p:ph type="sldNum" sz="quarter" idx="5"/>
          </p:nvPr>
        </p:nvSpPr>
        <p:spPr/>
        <p:txBody>
          <a:bodyPr/>
          <a:lstStyle/>
          <a:p>
            <a:fld id="{7EC9639E-4B47-49C0-923B-E2F91915B43C}" type="slidenum">
              <a:rPr lang="en-US" smtClean="0"/>
              <a:t>8</a:t>
            </a:fld>
            <a:endParaRPr lang="en-US"/>
          </a:p>
        </p:txBody>
      </p:sp>
      <p:sp>
        <p:nvSpPr>
          <p:cNvPr id="5" name="Footer Placeholder 4">
            <a:extLst>
              <a:ext uri="{FF2B5EF4-FFF2-40B4-BE49-F238E27FC236}">
                <a16:creationId xmlns:a16="http://schemas.microsoft.com/office/drawing/2014/main" id="{84841328-584E-64A6-4B84-99B97182E1A3}"/>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240121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solidFill>
                  <a:srgbClr val="4A4A4A"/>
                </a:solidFill>
                <a:effectLst/>
                <a:latin typeface="Open Sans" panose="020B0606030504020204" pitchFamily="34" charset="0"/>
              </a:rPr>
              <a:t> A country with a lower inflation rate than another's will see an appreciation in the value of its currency. If inflation is low in the US, it’ll be strong compared to those with a higher rate. In Venezuela the Bolivar is essentially useless due to hyperinflation. Twenty dollars will get you far in Venezuela. </a:t>
            </a:r>
          </a:p>
          <a:p>
            <a:pPr marL="228600" indent="-228600">
              <a:buAutoNum type="arabicPeriod"/>
            </a:pPr>
            <a:r>
              <a:rPr lang="en-US" b="0" i="0" dirty="0">
                <a:effectLst/>
                <a:latin typeface="Roboto Regular"/>
              </a:rPr>
              <a:t>Central banks can influence both inflation and exchange rates by manipulating interest rates. Higher interest rates offer lenders a higher return compared to other countries. For example, if interest rates are high you might attract Japanese investors to take their money to buy dollars, where they might get a 5% interest, instead of the 2% interest in Japan. </a:t>
            </a:r>
          </a:p>
          <a:p>
            <a:pPr marL="228600" indent="-228600">
              <a:buAutoNum type="arabicPeriod"/>
            </a:pPr>
            <a:r>
              <a:rPr lang="en-US" dirty="0"/>
              <a:t>If it’s seen as a country with high corruption, you’re not going to invest into that country. Would you want to invest in Russia right now? </a:t>
            </a:r>
          </a:p>
          <a:p>
            <a:pPr marL="228600" indent="-228600">
              <a:buAutoNum type="arabicPeriod"/>
            </a:pPr>
            <a:r>
              <a:rPr lang="en-US" dirty="0"/>
              <a:t>What’s your expectation within the next year or so compared to another country? Will the dollar appreciate more compared to the Yen or Euro within the next year?</a:t>
            </a:r>
          </a:p>
          <a:p>
            <a:pPr marL="228600" indent="-228600">
              <a:buAutoNum type="arabicPeriod"/>
            </a:pPr>
            <a:r>
              <a:rPr lang="en-US" dirty="0"/>
              <a:t>Do you have more confidence in a country with extremely high debt and high inflation OR will they invest in a country’s exchange with low or </a:t>
            </a:r>
            <a:r>
              <a:rPr lang="en-US"/>
              <a:t>no debt?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30303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303030"/>
              </a:solidFill>
              <a:effectLst/>
              <a:uLnTx/>
              <a:uFillTx/>
              <a:latin typeface="Cambria"/>
              <a:ea typeface="+mn-ea"/>
              <a:cs typeface="+mn-cs"/>
            </a:endParaRPr>
          </a:p>
        </p:txBody>
      </p:sp>
      <p:sp>
        <p:nvSpPr>
          <p:cNvPr id="5" name="Footer Placeholder 4">
            <a:extLst>
              <a:ext uri="{FF2B5EF4-FFF2-40B4-BE49-F238E27FC236}">
                <a16:creationId xmlns:a16="http://schemas.microsoft.com/office/drawing/2014/main" id="{B0BF635D-BCBA-A50C-AF65-C8A415D69CC4}"/>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275797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RARE and was common throughout the 1950s-1960s. At one point the British Pound was worth $2.98 for a while. Sometimes a country would have to value or devalue their currency in order to balance their payments. Right now the Thai Bot is 36 to the dollar, so they try to peg it to the dollar. Reason being they want to attract tourists and want to export more.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Most countries’ currency floats. They change every day.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So if the currency gets to high or to low, they’ll intervene in the market to sell or buy their currency at a certain level. An example, would be China intervening. So if the Yuan is appreciating more, they wouldn’t be able to export as much.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30303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03030"/>
              </a:solidFill>
              <a:effectLst/>
              <a:uLnTx/>
              <a:uFillTx/>
              <a:latin typeface="Cambria"/>
              <a:ea typeface="+mn-ea"/>
              <a:cs typeface="+mn-cs"/>
            </a:endParaRPr>
          </a:p>
        </p:txBody>
      </p:sp>
      <p:sp>
        <p:nvSpPr>
          <p:cNvPr id="5" name="Footer Placeholder 4">
            <a:extLst>
              <a:ext uri="{FF2B5EF4-FFF2-40B4-BE49-F238E27FC236}">
                <a16:creationId xmlns:a16="http://schemas.microsoft.com/office/drawing/2014/main" id="{770942DF-67CA-4B53-FC10-69A19E9DD238}"/>
              </a:ext>
            </a:extLst>
          </p:cNvPr>
          <p:cNvSpPr>
            <a:spLocks noGrp="1"/>
          </p:cNvSpPr>
          <p:nvPr>
            <p:ph type="ftr" sz="quarter" idx="4"/>
          </p:nvPr>
        </p:nvSpPr>
        <p:spPr/>
        <p:txBody>
          <a:bodyPr/>
          <a:lstStyle/>
          <a:p>
            <a:r>
              <a:rPr lang="en-US"/>
              <a:t>www.glscott.org</a:t>
            </a:r>
          </a:p>
        </p:txBody>
      </p:sp>
    </p:spTree>
    <p:extLst>
      <p:ext uri="{BB962C8B-B14F-4D97-AF65-F5344CB8AC3E}">
        <p14:creationId xmlns:p14="http://schemas.microsoft.com/office/powerpoint/2010/main" val="271396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12/24/2023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12/24/2023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1220" y="1600200"/>
            <a:ext cx="5946737"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1221" y="4898573"/>
            <a:ext cx="5946736"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9368" y="4782971"/>
            <a:ext cx="5656149"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5277" y="0"/>
            <a:ext cx="4266723"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316503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12/24/2023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04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07" y="2237097"/>
            <a:ext cx="8231745"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809" y="4876801"/>
            <a:ext cx="8231745"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6509" y="0"/>
            <a:ext cx="1065491"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12/24/2023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9368" y="4782971"/>
            <a:ext cx="801896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1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09" y="381000"/>
            <a:ext cx="9832359"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556" y="1984248"/>
            <a:ext cx="480185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3319" y="1984248"/>
            <a:ext cx="480185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12/24/2023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58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09" y="381000"/>
            <a:ext cx="9832359"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810" y="1828800"/>
            <a:ext cx="480185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1"/>
            <a:ext cx="480185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3320" y="1828800"/>
            <a:ext cx="480185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3320" y="2743201"/>
            <a:ext cx="480185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12/24/2023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1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12/24/2023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06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12/24/2023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6483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09" y="685801"/>
            <a:ext cx="4115872"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6002" y="685800"/>
            <a:ext cx="52591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809" y="2895600"/>
            <a:ext cx="4115872"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12/24/2023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4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09" y="685800"/>
            <a:ext cx="4115872"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7495" y="-50118"/>
            <a:ext cx="6173806"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809" y="2895600"/>
            <a:ext cx="4115872"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13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12/24/2023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72779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893" y="646113"/>
            <a:ext cx="1829277"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809" y="646113"/>
            <a:ext cx="7621985"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12/24/2023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345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12/24/2023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832360"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81201"/>
            <a:ext cx="9832360"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12/24/2023</a:t>
            </a:fld>
            <a:endParaRPr lang="en-US"/>
          </a:p>
        </p:txBody>
      </p:sp>
      <p:sp>
        <p:nvSpPr>
          <p:cNvPr id="6" name="Slide Number Placeholder 5"/>
          <p:cNvSpPr>
            <a:spLocks noGrp="1"/>
          </p:cNvSpPr>
          <p:nvPr>
            <p:ph type="sldNum" sz="quarter" idx="4"/>
          </p:nvPr>
        </p:nvSpPr>
        <p:spPr>
          <a:xfrm>
            <a:off x="10288090" y="6400800"/>
            <a:ext cx="1067080"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 y="0"/>
            <a:ext cx="1065490" cy="6858000"/>
          </a:xfrm>
          <a:prstGeom prst="rect">
            <a:avLst/>
          </a:prstGeom>
        </p:spPr>
      </p:pic>
      <p:sp>
        <p:nvSpPr>
          <p:cNvPr id="10" name="Rectangle 9"/>
          <p:cNvSpPr/>
          <p:nvPr/>
        </p:nvSpPr>
        <p:spPr>
          <a:xfrm>
            <a:off x="2" y="0"/>
            <a:ext cx="1065490"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41868086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kansasgopwing.blogspot.com/2016/07/free-trade-means-less-government-less.html"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hyperlink" Target="https://courses.lumenlearning.com/boundless-economics/chapter/exchange-rates/"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internationalbusiness.pressbooks.com/chapter/chapter-7-foreign-exchange-market/" TargetMode="External"/><Relationship Id="rId5" Type="http://schemas.openxmlformats.org/officeDocument/2006/relationships/image" Target="../media/image25.jpg"/><Relationship Id="rId4" Type="http://schemas.openxmlformats.org/officeDocument/2006/relationships/hyperlink" Target="https://courses.lumenlearning.com/wm-microeconomics/chapter/introduction-to-the-foreign-exchange-marke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2.jpg"/><Relationship Id="rId18" Type="http://schemas.openxmlformats.org/officeDocument/2006/relationships/hyperlink" Target="https://openclipart.org/detail/139327/indian-rupees-by-beshra" TargetMode="External"/><Relationship Id="rId3" Type="http://schemas.openxmlformats.org/officeDocument/2006/relationships/image" Target="../media/image27.png"/><Relationship Id="rId7" Type="http://schemas.openxmlformats.org/officeDocument/2006/relationships/hyperlink" Target="https://www.flickr.com/photos/86530412@N02/7958020848" TargetMode="External"/><Relationship Id="rId12" Type="http://schemas.openxmlformats.org/officeDocument/2006/relationships/hyperlink" Target="https://pubquizine.co.uk/quiz-resources/global-currency-symbols/" TargetMode="External"/><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svg"/><Relationship Id="rId20" Type="http://schemas.openxmlformats.org/officeDocument/2006/relationships/hyperlink" Target="http://commons.wikimedia.org/wiki/File:Yuan_sign_single.svg" TargetMode="External"/><Relationship Id="rId1" Type="http://schemas.openxmlformats.org/officeDocument/2006/relationships/slideLayout" Target="../slideLayouts/slideLayout19.xml"/><Relationship Id="rId6" Type="http://schemas.openxmlformats.org/officeDocument/2006/relationships/image" Target="../media/image28.jpeg"/><Relationship Id="rId11" Type="http://schemas.openxmlformats.org/officeDocument/2006/relationships/image" Target="../media/image31.svg"/><Relationship Id="rId5" Type="http://schemas.openxmlformats.org/officeDocument/2006/relationships/hyperlink" Target="https://creativecommons.org/licenses/by-nc/3.0/" TargetMode="External"/><Relationship Id="rId15" Type="http://schemas.openxmlformats.org/officeDocument/2006/relationships/image" Target="../media/image33.png"/><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hyperlink" Target="https://freepngimg.com/png/25923-green-dollar-symbol-free-download" TargetMode="External"/><Relationship Id="rId9" Type="http://schemas.openxmlformats.org/officeDocument/2006/relationships/hyperlink" Target="https://www.flickr.com/photos/rareclass/24553454846/" TargetMode="External"/><Relationship Id="rId14" Type="http://schemas.openxmlformats.org/officeDocument/2006/relationships/hyperlink" Target="https://publicdomainpictures.net/view-image.php?image=7383&amp;picture=turkish-mone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ixabay.com/en/outsource-freelance-contractor-1345109/" TargetMode="External"/><Relationship Id="rId5" Type="http://schemas.openxmlformats.org/officeDocument/2006/relationships/image" Target="../media/image7.jpg"/><Relationship Id="rId4" Type="http://schemas.openxmlformats.org/officeDocument/2006/relationships/hyperlink" Target="https://courses.lumenlearning.com/boundless-business/chapter/international-trade-barri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EmxhfHCZ-jI?feature=oembed" TargetMode="External"/><Relationship Id="rId6" Type="http://schemas.openxmlformats.org/officeDocument/2006/relationships/image" Target="../media/image11.jpg"/><Relationship Id="rId5" Type="http://schemas.openxmlformats.org/officeDocument/2006/relationships/hyperlink" Target="https://www.pressenza.com/2018/04/chinese-products-went-cheap-cheerful-weapons-us-trade-war/"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ngall.com/trade-png/download/6921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ourses.lumenlearning.com/boundless-management/chapter/international-trade-agreements-organizations/" TargetMode="External"/><Relationship Id="rId3" Type="http://schemas.openxmlformats.org/officeDocument/2006/relationships/image" Target="../media/image14.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boell.de/en/2016/12/09/trade" TargetMode="External"/><Relationship Id="rId5" Type="http://schemas.openxmlformats.org/officeDocument/2006/relationships/image" Target="../media/image15.jpg"/><Relationship Id="rId4" Type="http://schemas.openxmlformats.org/officeDocument/2006/relationships/hyperlink" Target="https://pixabay.com/en/eu-flag-europe-european-union-289182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blogs.lse.ac.uk/usappblog/2019/11/13/nafta-2-0-is-a-welcome-deal-for-the-us-canada-and-mexico-in-a-time-of-trade-uncertainty/" TargetMode="External"/><Relationship Id="rId3" Type="http://schemas.openxmlformats.org/officeDocument/2006/relationships/image" Target="../media/image17.gif"/><Relationship Id="rId7"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Asia-Pacific_Economic_Cooperation" TargetMode="External"/><Relationship Id="rId5" Type="http://schemas.openxmlformats.org/officeDocument/2006/relationships/image" Target="../media/image18.png"/><Relationship Id="rId4" Type="http://schemas.openxmlformats.org/officeDocument/2006/relationships/hyperlink" Target="https://amyglenn.com/POLS/govt2305policy.ht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8eU96kROClk?feature=oembed"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en.wikiquote.org/wiki/Euro" TargetMode="External"/><Relationship Id="rId2" Type="http://schemas.openxmlformats.org/officeDocument/2006/relationships/image" Target="../media/image21.jpg"/><Relationship Id="rId1" Type="http://schemas.openxmlformats.org/officeDocument/2006/relationships/slideLayout" Target="../slideLayouts/slideLayout18.xml"/><Relationship Id="rId5" Type="http://schemas.openxmlformats.org/officeDocument/2006/relationships/hyperlink" Target="https://www.pikrepo.com/fekyf/1-u-s-dollar-banknote-lot" TargetMode="Externa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837473B0-CC2E-450A-ABE3-18F120FF3D39}">
                <a1611:picAttrSrcUrl xmlns:a1611="http://schemas.microsoft.com/office/drawing/2016/11/main" r:id="rId3"/>
              </a:ext>
            </a:extLst>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59D1-8F98-6CDC-A10A-F882B3691D6F}"/>
              </a:ext>
            </a:extLst>
          </p:cNvPr>
          <p:cNvSpPr>
            <a:spLocks noGrp="1"/>
          </p:cNvSpPr>
          <p:nvPr>
            <p:ph type="ctrTitle"/>
          </p:nvPr>
        </p:nvSpPr>
        <p:spPr>
          <a:xfrm>
            <a:off x="442762" y="751352"/>
            <a:ext cx="10992050" cy="2677648"/>
          </a:xfrm>
        </p:spPr>
        <p:txBody>
          <a:bodyPr/>
          <a:lstStyle/>
          <a:p>
            <a:pPr algn="ctr"/>
            <a:r>
              <a:rPr lang="en-US" b="1" u="sng" dirty="0">
                <a:solidFill>
                  <a:schemeClr val="tx1">
                    <a:lumMod val="85000"/>
                    <a:lumOff val="15000"/>
                  </a:schemeClr>
                </a:solidFill>
              </a:rPr>
              <a:t>Free Trade and Trade Barriers</a:t>
            </a:r>
          </a:p>
        </p:txBody>
      </p:sp>
    </p:spTree>
    <p:extLst>
      <p:ext uri="{BB962C8B-B14F-4D97-AF65-F5344CB8AC3E}">
        <p14:creationId xmlns:p14="http://schemas.microsoft.com/office/powerpoint/2010/main" val="3907294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F8B3-37B0-D2C4-0C04-357F76A5536A}"/>
              </a:ext>
            </a:extLst>
          </p:cNvPr>
          <p:cNvSpPr>
            <a:spLocks noGrp="1"/>
          </p:cNvSpPr>
          <p:nvPr>
            <p:ph type="title"/>
          </p:nvPr>
        </p:nvSpPr>
        <p:spPr/>
        <p:txBody>
          <a:bodyPr/>
          <a:lstStyle/>
          <a:p>
            <a:pPr algn="ctr"/>
            <a:r>
              <a:rPr lang="en-US" b="1" dirty="0"/>
              <a:t>Exchange Rates</a:t>
            </a:r>
          </a:p>
        </p:txBody>
      </p:sp>
      <p:sp>
        <p:nvSpPr>
          <p:cNvPr id="3" name="Content Placeholder 2">
            <a:extLst>
              <a:ext uri="{FF2B5EF4-FFF2-40B4-BE49-F238E27FC236}">
                <a16:creationId xmlns:a16="http://schemas.microsoft.com/office/drawing/2014/main" id="{E5A898B1-271C-6D6F-8E72-35075C8825CC}"/>
              </a:ext>
            </a:extLst>
          </p:cNvPr>
          <p:cNvSpPr>
            <a:spLocks noGrp="1"/>
          </p:cNvSpPr>
          <p:nvPr>
            <p:ph idx="1"/>
          </p:nvPr>
        </p:nvSpPr>
        <p:spPr>
          <a:xfrm>
            <a:off x="1524002" y="1828800"/>
            <a:ext cx="9829799" cy="4038600"/>
          </a:xfrm>
        </p:spPr>
        <p:txBody>
          <a:bodyPr>
            <a:normAutofit lnSpcReduction="10000"/>
          </a:bodyPr>
          <a:lstStyle/>
          <a:p>
            <a:r>
              <a:rPr lang="en-US" b="1" dirty="0"/>
              <a:t>Foreign Exchange Market: </a:t>
            </a:r>
            <a:r>
              <a:rPr lang="en-US" dirty="0"/>
              <a:t>A market made up of the many traders of one currency for another. </a:t>
            </a:r>
            <a:endParaRPr lang="en-US" b="1" dirty="0"/>
          </a:p>
          <a:p>
            <a:r>
              <a:rPr lang="en-US" b="1" dirty="0"/>
              <a:t>Exchange Rate: </a:t>
            </a:r>
            <a:r>
              <a:rPr lang="en-US" dirty="0"/>
              <a:t>The value of one currency for the purpose of conversion to another.</a:t>
            </a:r>
          </a:p>
          <a:p>
            <a:r>
              <a:rPr lang="en-US" b="1" dirty="0"/>
              <a:t>Factors that influence exchange rates:</a:t>
            </a:r>
          </a:p>
          <a:p>
            <a:pPr lvl="1"/>
            <a:r>
              <a:rPr lang="en-US" dirty="0"/>
              <a:t>Inflation</a:t>
            </a:r>
          </a:p>
          <a:p>
            <a:pPr lvl="1"/>
            <a:r>
              <a:rPr lang="en-US" dirty="0"/>
              <a:t>Interest Rates</a:t>
            </a:r>
          </a:p>
          <a:p>
            <a:pPr lvl="1"/>
            <a:r>
              <a:rPr lang="en-US" dirty="0"/>
              <a:t>Geopolitical Stability</a:t>
            </a:r>
          </a:p>
          <a:p>
            <a:pPr lvl="1"/>
            <a:r>
              <a:rPr lang="en-US" dirty="0"/>
              <a:t>Speculation</a:t>
            </a:r>
          </a:p>
          <a:p>
            <a:pPr lvl="1"/>
            <a:r>
              <a:rPr lang="en-US" dirty="0"/>
              <a:t>Public Debt</a:t>
            </a:r>
          </a:p>
        </p:txBody>
      </p:sp>
      <p:pic>
        <p:nvPicPr>
          <p:cNvPr id="1026" name="Picture 2">
            <a:extLst>
              <a:ext uri="{FF2B5EF4-FFF2-40B4-BE49-F238E27FC236}">
                <a16:creationId xmlns:a16="http://schemas.microsoft.com/office/drawing/2014/main" id="{748EFC9D-CE2D-6D49-5E5C-1FE6E9478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3810000"/>
            <a:ext cx="4438651" cy="281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695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heckerboard(across)">
                                      <p:cBhvr>
                                        <p:cTn id="29" dur="500"/>
                                        <p:tgtEl>
                                          <p:spTgt spid="3">
                                            <p:txEl>
                                              <p:pRg st="2" end="2"/>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heckerboard(across)">
                                      <p:cBhvr>
                                        <p:cTn id="35" dur="500"/>
                                        <p:tgtEl>
                                          <p:spTgt spid="3">
                                            <p:txEl>
                                              <p:pRg st="4" end="4"/>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heckerboard(across)">
                                      <p:cBhvr>
                                        <p:cTn id="41" dur="500"/>
                                        <p:tgtEl>
                                          <p:spTgt spid="3">
                                            <p:txEl>
                                              <p:pRg st="6" end="6"/>
                                            </p:txEl>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heckerboard(across)">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734D-60F9-E043-BCB5-A46866C11BB0}"/>
              </a:ext>
            </a:extLst>
          </p:cNvPr>
          <p:cNvSpPr>
            <a:spLocks noGrp="1"/>
          </p:cNvSpPr>
          <p:nvPr>
            <p:ph type="title"/>
          </p:nvPr>
        </p:nvSpPr>
        <p:spPr/>
        <p:txBody>
          <a:bodyPr/>
          <a:lstStyle/>
          <a:p>
            <a:pPr algn="ctr"/>
            <a:r>
              <a:rPr lang="en-US" b="1" dirty="0"/>
              <a:t>Influencing Foreign Exchange Rates</a:t>
            </a:r>
            <a:endParaRPr lang="en-US" dirty="0"/>
          </a:p>
        </p:txBody>
      </p:sp>
      <p:sp>
        <p:nvSpPr>
          <p:cNvPr id="3" name="Content Placeholder 2">
            <a:extLst>
              <a:ext uri="{FF2B5EF4-FFF2-40B4-BE49-F238E27FC236}">
                <a16:creationId xmlns:a16="http://schemas.microsoft.com/office/drawing/2014/main" id="{0E165912-3CBF-C30C-8BDE-624502D40C32}"/>
              </a:ext>
            </a:extLst>
          </p:cNvPr>
          <p:cNvSpPr>
            <a:spLocks noGrp="1"/>
          </p:cNvSpPr>
          <p:nvPr>
            <p:ph idx="1"/>
          </p:nvPr>
        </p:nvSpPr>
        <p:spPr>
          <a:xfrm>
            <a:off x="1524002" y="1981201"/>
            <a:ext cx="9829799" cy="2895600"/>
          </a:xfrm>
        </p:spPr>
        <p:txBody>
          <a:bodyPr>
            <a:normAutofit lnSpcReduction="10000"/>
          </a:bodyPr>
          <a:lstStyle/>
          <a:p>
            <a:r>
              <a:rPr lang="en-US" b="1" dirty="0"/>
              <a:t>Fixed Exchange Rates: </a:t>
            </a:r>
            <a:r>
              <a:rPr lang="en-US" dirty="0"/>
              <a:t>The exchange rate between two currencies is kept the same over time. </a:t>
            </a:r>
          </a:p>
          <a:p>
            <a:pPr lvl="1"/>
            <a:r>
              <a:rPr lang="en-US" dirty="0"/>
              <a:t>Also known as a </a:t>
            </a:r>
            <a:r>
              <a:rPr lang="en-US" b="1" dirty="0"/>
              <a:t>currency peg</a:t>
            </a:r>
            <a:r>
              <a:rPr lang="en-US" dirty="0"/>
              <a:t>.</a:t>
            </a:r>
          </a:p>
          <a:p>
            <a:r>
              <a:rPr lang="en-US" b="1" dirty="0"/>
              <a:t>Floating Exchange Rates: </a:t>
            </a:r>
            <a:r>
              <a:rPr lang="en-US" dirty="0"/>
              <a:t>The market equilibrium of exchange rates, which fluctuates. Determined by supply and demand.</a:t>
            </a:r>
            <a:endParaRPr lang="en-US" b="1" dirty="0"/>
          </a:p>
          <a:p>
            <a:r>
              <a:rPr lang="en-US" b="1" dirty="0"/>
              <a:t>Managed Floating Exchange Rates: </a:t>
            </a:r>
            <a:r>
              <a:rPr lang="en-US" dirty="0"/>
              <a:t>Same as floating exchange rate, except the country’s central bank will intervene.</a:t>
            </a:r>
            <a:endParaRPr lang="en-US" b="1" dirty="0"/>
          </a:p>
        </p:txBody>
      </p:sp>
      <p:pic>
        <p:nvPicPr>
          <p:cNvPr id="4" name="Picture 3">
            <a:extLst>
              <a:ext uri="{FF2B5EF4-FFF2-40B4-BE49-F238E27FC236}">
                <a16:creationId xmlns:a16="http://schemas.microsoft.com/office/drawing/2014/main" id="{64738625-4158-2BBF-2EEA-D5720CBF41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5400" y="4724400"/>
            <a:ext cx="2667000" cy="2000250"/>
          </a:xfrm>
          <a:prstGeom prst="rect">
            <a:avLst/>
          </a:prstGeom>
        </p:spPr>
      </p:pic>
      <p:pic>
        <p:nvPicPr>
          <p:cNvPr id="5" name="Picture 4">
            <a:extLst>
              <a:ext uri="{FF2B5EF4-FFF2-40B4-BE49-F238E27FC236}">
                <a16:creationId xmlns:a16="http://schemas.microsoft.com/office/drawing/2014/main" id="{5658AA58-B848-0641-04DE-28F4A998F78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495800" y="4701283"/>
            <a:ext cx="3124200" cy="2052723"/>
          </a:xfrm>
          <a:prstGeom prst="rect">
            <a:avLst/>
          </a:prstGeom>
        </p:spPr>
      </p:pic>
      <p:pic>
        <p:nvPicPr>
          <p:cNvPr id="7" name="Picture 6">
            <a:extLst>
              <a:ext uri="{FF2B5EF4-FFF2-40B4-BE49-F238E27FC236}">
                <a16:creationId xmlns:a16="http://schemas.microsoft.com/office/drawing/2014/main" id="{D1F7C8BF-A94F-D8B2-600E-CD386A259BC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69367" y="4413728"/>
            <a:ext cx="2298633" cy="2291872"/>
          </a:xfrm>
          <a:prstGeom prst="rect">
            <a:avLst/>
          </a:prstGeom>
        </p:spPr>
      </p:pic>
    </p:spTree>
    <p:extLst>
      <p:ext uri="{BB962C8B-B14F-4D97-AF65-F5344CB8AC3E}">
        <p14:creationId xmlns:p14="http://schemas.microsoft.com/office/powerpoint/2010/main" val="31080567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
                                        <p:tgtEl>
                                          <p:spTgt spid="3">
                                            <p:txEl>
                                              <p:pRg st="0" end="0"/>
                                            </p:txEl>
                                          </p:spTgt>
                                        </p:tgtEl>
                                      </p:cBhvr>
                                    </p:animEffect>
                                    <p:anim calcmode="lin" valueType="num">
                                      <p:cBhvr>
                                        <p:cTn id="31"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5" presetID="43"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
                                        <p:tgtEl>
                                          <p:spTgt spid="3">
                                            <p:txEl>
                                              <p:pRg st="1" end="1"/>
                                            </p:txEl>
                                          </p:spTgt>
                                        </p:tgtEl>
                                      </p:cBhvr>
                                    </p:animEffect>
                                    <p:anim calcmode="lin" valueType="num">
                                      <p:cBhvr>
                                        <p:cTn id="3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
                                        <p:tgtEl>
                                          <p:spTgt spid="3">
                                            <p:txEl>
                                              <p:pRg st="2" end="2"/>
                                            </p:txEl>
                                          </p:spTgt>
                                        </p:tgtEl>
                                      </p:cBhvr>
                                    </p:animEffect>
                                    <p:anim calcmode="lin" valueType="num">
                                      <p:cBhvr>
                                        <p:cTn id="4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100"/>
                                        <p:tgtEl>
                                          <p:spTgt spid="3">
                                            <p:txEl>
                                              <p:pRg st="3" end="3"/>
                                            </p:txEl>
                                          </p:spTgt>
                                        </p:tgtEl>
                                      </p:cBhvr>
                                    </p:animEffect>
                                    <p:anim calcmode="lin" valueType="num">
                                      <p:cBhvr>
                                        <p:cTn id="5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DC-5689-9614-9F39-B7D20D591EA2}"/>
              </a:ext>
            </a:extLst>
          </p:cNvPr>
          <p:cNvSpPr>
            <a:spLocks noGrp="1"/>
          </p:cNvSpPr>
          <p:nvPr>
            <p:ph type="title"/>
          </p:nvPr>
        </p:nvSpPr>
        <p:spPr>
          <a:xfrm>
            <a:off x="1510382" y="211755"/>
            <a:ext cx="9829799" cy="838200"/>
          </a:xfrm>
        </p:spPr>
        <p:txBody>
          <a:bodyPr/>
          <a:lstStyle/>
          <a:p>
            <a:pPr algn="ctr"/>
            <a:r>
              <a:rPr lang="en-US" b="1" dirty="0"/>
              <a:t>Trade (with Exchange Rates)</a:t>
            </a:r>
          </a:p>
        </p:txBody>
      </p:sp>
      <p:sp>
        <p:nvSpPr>
          <p:cNvPr id="3" name="Content Placeholder 2">
            <a:extLst>
              <a:ext uri="{FF2B5EF4-FFF2-40B4-BE49-F238E27FC236}">
                <a16:creationId xmlns:a16="http://schemas.microsoft.com/office/drawing/2014/main" id="{58313C01-A90E-0C95-FBA0-A2D56DFEDA15}"/>
              </a:ext>
            </a:extLst>
          </p:cNvPr>
          <p:cNvSpPr>
            <a:spLocks noGrp="1"/>
          </p:cNvSpPr>
          <p:nvPr>
            <p:ph idx="1"/>
          </p:nvPr>
        </p:nvSpPr>
        <p:spPr>
          <a:xfrm>
            <a:off x="1143001" y="1752601"/>
            <a:ext cx="10835639" cy="3810000"/>
          </a:xfrm>
        </p:spPr>
        <p:txBody>
          <a:bodyPr>
            <a:normAutofit lnSpcReduction="10000"/>
          </a:bodyPr>
          <a:lstStyle/>
          <a:p>
            <a:r>
              <a:rPr lang="en-US" b="1" dirty="0">
                <a:latin typeface="+mj-lt"/>
              </a:rPr>
              <a:t>Imports: </a:t>
            </a:r>
            <a:r>
              <a:rPr lang="en-US" dirty="0">
                <a:latin typeface="+mj-lt"/>
              </a:rPr>
              <a:t>Foreign goods bought by citizens.</a:t>
            </a:r>
          </a:p>
          <a:p>
            <a:r>
              <a:rPr lang="en-US" b="1" dirty="0">
                <a:latin typeface="+mj-lt"/>
              </a:rPr>
              <a:t>Exports: </a:t>
            </a:r>
            <a:r>
              <a:rPr lang="en-US" dirty="0">
                <a:latin typeface="+mj-lt"/>
              </a:rPr>
              <a:t>Goods sold to another country.</a:t>
            </a:r>
          </a:p>
          <a:p>
            <a:r>
              <a:rPr lang="en-US" dirty="0">
                <a:latin typeface="+mj-lt"/>
              </a:rPr>
              <a:t>The more valuable our US currency is, the less we export, and the more we import.</a:t>
            </a:r>
          </a:p>
          <a:p>
            <a:pPr lvl="1"/>
            <a:r>
              <a:rPr lang="en-US" dirty="0">
                <a:latin typeface="+mj-lt"/>
              </a:rPr>
              <a:t>If $150 = ¥200 (Japanese Yen) then we would export less and import more because our money is worth more than the yen so we could buy things cheaper.</a:t>
            </a:r>
          </a:p>
          <a:p>
            <a:r>
              <a:rPr lang="en-US" dirty="0">
                <a:latin typeface="+mj-lt"/>
              </a:rPr>
              <a:t>The less valuable our US currency is elsewhere, the more we export and the less we import.</a:t>
            </a:r>
          </a:p>
          <a:p>
            <a:pPr lvl="1"/>
            <a:r>
              <a:rPr lang="en-US" dirty="0">
                <a:solidFill>
                  <a:srgbClr val="222222"/>
                </a:solidFill>
                <a:latin typeface="+mj-lt"/>
              </a:rPr>
              <a:t>If $100 = </a:t>
            </a:r>
            <a:r>
              <a:rPr lang="en-US" b="0" i="0" dirty="0">
                <a:solidFill>
                  <a:srgbClr val="4D5156"/>
                </a:solidFill>
                <a:effectLst/>
                <a:latin typeface="Roboto" panose="02000000000000000000" pitchFamily="2" charset="0"/>
              </a:rPr>
              <a:t>€</a:t>
            </a:r>
            <a:r>
              <a:rPr lang="en-US" dirty="0">
                <a:solidFill>
                  <a:srgbClr val="222222"/>
                </a:solidFill>
                <a:latin typeface="+mj-lt"/>
              </a:rPr>
              <a:t>50 (Euro), we would export more and import less because our money is not worth as much as the Euro.</a:t>
            </a:r>
            <a:endParaRPr lang="en-US" dirty="0">
              <a:latin typeface="+mj-lt"/>
            </a:endParaRPr>
          </a:p>
        </p:txBody>
      </p:sp>
      <p:pic>
        <p:nvPicPr>
          <p:cNvPr id="8" name="Picture 7">
            <a:extLst>
              <a:ext uri="{FF2B5EF4-FFF2-40B4-BE49-F238E27FC236}">
                <a16:creationId xmlns:a16="http://schemas.microsoft.com/office/drawing/2014/main" id="{DC5B12CC-DEAA-0D8D-5634-D179E445ABB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10382" y="5410201"/>
            <a:ext cx="992119" cy="1295399"/>
          </a:xfrm>
          <a:prstGeom prst="rect">
            <a:avLst/>
          </a:prstGeom>
        </p:spPr>
      </p:pic>
      <p:sp>
        <p:nvSpPr>
          <p:cNvPr id="9" name="TextBox 8">
            <a:extLst>
              <a:ext uri="{FF2B5EF4-FFF2-40B4-BE49-F238E27FC236}">
                <a16:creationId xmlns:a16="http://schemas.microsoft.com/office/drawing/2014/main" id="{2412E9E6-704D-7BC3-2331-4B761D7A9BBB}"/>
              </a:ext>
            </a:extLst>
          </p:cNvPr>
          <p:cNvSpPr txBox="1"/>
          <p:nvPr/>
        </p:nvSpPr>
        <p:spPr>
          <a:xfrm>
            <a:off x="7772400" y="7032406"/>
            <a:ext cx="949799" cy="784830"/>
          </a:xfrm>
          <a:prstGeom prst="rect">
            <a:avLst/>
          </a:prstGeom>
          <a:noFill/>
        </p:spPr>
        <p:txBody>
          <a:bodyPr wrap="square" rtlCol="0">
            <a:spAutoFit/>
          </a:bodyPr>
          <a:lstStyle/>
          <a:p>
            <a:pPr defTabSz="914400"/>
            <a:r>
              <a:rPr lang="en-US" sz="900">
                <a:solidFill>
                  <a:srgbClr val="303030"/>
                </a:solidFill>
                <a:latin typeface="Cambria"/>
                <a:hlinkClick r:id="rId4" tooltip="https://freepngimg.com/png/25923-green-dollar-symbol-free-download"/>
              </a:rPr>
              <a:t>This Photo</a:t>
            </a:r>
            <a:r>
              <a:rPr lang="en-US" sz="900">
                <a:solidFill>
                  <a:srgbClr val="303030"/>
                </a:solidFill>
                <a:latin typeface="Cambria"/>
              </a:rPr>
              <a:t> by Unknown Author is licensed under </a:t>
            </a:r>
            <a:r>
              <a:rPr lang="en-US" sz="900">
                <a:solidFill>
                  <a:srgbClr val="303030"/>
                </a:solidFill>
                <a:latin typeface="Cambria"/>
                <a:hlinkClick r:id="rId5" tooltip="https://creativecommons.org/licenses/by-nc/3.0/"/>
              </a:rPr>
              <a:t>CC BY-NC</a:t>
            </a:r>
            <a:endParaRPr lang="en-US" sz="900">
              <a:solidFill>
                <a:srgbClr val="303030"/>
              </a:solidFill>
              <a:latin typeface="Cambria"/>
            </a:endParaRPr>
          </a:p>
        </p:txBody>
      </p:sp>
      <p:pic>
        <p:nvPicPr>
          <p:cNvPr id="11" name="Picture 10">
            <a:extLst>
              <a:ext uri="{FF2B5EF4-FFF2-40B4-BE49-F238E27FC236}">
                <a16:creationId xmlns:a16="http://schemas.microsoft.com/office/drawing/2014/main" id="{A1149196-1150-8B8C-6A34-C1D208853D2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505725" y="5582084"/>
            <a:ext cx="1685275" cy="1123517"/>
          </a:xfrm>
          <a:prstGeom prst="rect">
            <a:avLst/>
          </a:prstGeom>
        </p:spPr>
      </p:pic>
      <p:pic>
        <p:nvPicPr>
          <p:cNvPr id="14" name="Picture 13">
            <a:extLst>
              <a:ext uri="{FF2B5EF4-FFF2-40B4-BE49-F238E27FC236}">
                <a16:creationId xmlns:a16="http://schemas.microsoft.com/office/drawing/2014/main" id="{D54B8D58-7ED1-40C0-934D-6EF792671CC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936552" y="5527398"/>
            <a:ext cx="2255448" cy="1268690"/>
          </a:xfrm>
          <a:prstGeom prst="rect">
            <a:avLst/>
          </a:prstGeom>
        </p:spPr>
      </p:pic>
      <p:pic>
        <p:nvPicPr>
          <p:cNvPr id="17" name="Graphic 16">
            <a:extLst>
              <a:ext uri="{FF2B5EF4-FFF2-40B4-BE49-F238E27FC236}">
                <a16:creationId xmlns:a16="http://schemas.microsoft.com/office/drawing/2014/main" id="{09B21BBC-885A-6BB6-F959-76728BA1EE8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3886201" y="5438258"/>
            <a:ext cx="1402917" cy="1402917"/>
          </a:xfrm>
          <a:prstGeom prst="rect">
            <a:avLst/>
          </a:prstGeom>
        </p:spPr>
      </p:pic>
      <p:pic>
        <p:nvPicPr>
          <p:cNvPr id="20" name="Picture 19">
            <a:extLst>
              <a:ext uri="{FF2B5EF4-FFF2-40B4-BE49-F238E27FC236}">
                <a16:creationId xmlns:a16="http://schemas.microsoft.com/office/drawing/2014/main" id="{3A553AE6-7DFE-3297-9A14-92A437F1EB1F}"/>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257801" y="5527398"/>
            <a:ext cx="992119" cy="1254403"/>
          </a:xfrm>
          <a:prstGeom prst="rect">
            <a:avLst/>
          </a:prstGeom>
        </p:spPr>
      </p:pic>
      <p:pic>
        <p:nvPicPr>
          <p:cNvPr id="22" name="Graphic 21">
            <a:extLst>
              <a:ext uri="{FF2B5EF4-FFF2-40B4-BE49-F238E27FC236}">
                <a16:creationId xmlns:a16="http://schemas.microsoft.com/office/drawing/2014/main" id="{54A025B3-CF94-B10E-C7EC-2B4B81D60D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 uri="{837473B0-CC2E-450A-ABE3-18F120FF3D39}">
                <a1611:picAttrSrcUrl xmlns:a1611="http://schemas.microsoft.com/office/drawing/2016/11/main" r:id="rId12"/>
              </a:ext>
            </a:extLst>
          </a:blip>
          <a:stretch>
            <a:fillRect/>
          </a:stretch>
        </p:blipFill>
        <p:spPr>
          <a:xfrm>
            <a:off x="6155616" y="5470742"/>
            <a:ext cx="1402918" cy="1402918"/>
          </a:xfrm>
          <a:prstGeom prst="rect">
            <a:avLst/>
          </a:prstGeom>
        </p:spPr>
      </p:pic>
      <p:pic>
        <p:nvPicPr>
          <p:cNvPr id="27" name="Picture 26">
            <a:extLst>
              <a:ext uri="{FF2B5EF4-FFF2-40B4-BE49-F238E27FC236}">
                <a16:creationId xmlns:a16="http://schemas.microsoft.com/office/drawing/2014/main" id="{3F92F626-F69F-8C8E-25C0-24166B11E31A}"/>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7536210" y="5238178"/>
            <a:ext cx="1683990" cy="1531729"/>
          </a:xfrm>
          <a:prstGeom prst="rect">
            <a:avLst/>
          </a:prstGeom>
        </p:spPr>
      </p:pic>
      <p:pic>
        <p:nvPicPr>
          <p:cNvPr id="29" name="Picture 28">
            <a:extLst>
              <a:ext uri="{FF2B5EF4-FFF2-40B4-BE49-F238E27FC236}">
                <a16:creationId xmlns:a16="http://schemas.microsoft.com/office/drawing/2014/main" id="{3FC1AEC8-2642-C465-694F-CB321416F3FA}"/>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9249004" y="5438257"/>
            <a:ext cx="961796" cy="1357830"/>
          </a:xfrm>
          <a:prstGeom prst="rect">
            <a:avLst/>
          </a:prstGeom>
        </p:spPr>
      </p:pic>
    </p:spTree>
    <p:extLst>
      <p:ext uri="{BB962C8B-B14F-4D97-AF65-F5344CB8AC3E}">
        <p14:creationId xmlns:p14="http://schemas.microsoft.com/office/powerpoint/2010/main" val="3288276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style.rotation</p:attrName>
                                        </p:attrNameLst>
                                      </p:cBhvr>
                                      <p:tavLst>
                                        <p:tav tm="0">
                                          <p:val>
                                            <p:fltVal val="360"/>
                                          </p:val>
                                        </p:tav>
                                        <p:tav tm="100000">
                                          <p:val>
                                            <p:fltVal val="0"/>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 calcmode="lin" valueType="num">
                                      <p:cBhvr>
                                        <p:cTn id="38" dur="500" fill="hold"/>
                                        <p:tgtEl>
                                          <p:spTgt spid="20"/>
                                        </p:tgtEl>
                                        <p:attrNameLst>
                                          <p:attrName>style.rotation</p:attrName>
                                        </p:attrNameLst>
                                      </p:cBhvr>
                                      <p:tavLst>
                                        <p:tav tm="0">
                                          <p:val>
                                            <p:fltVal val="360"/>
                                          </p:val>
                                        </p:tav>
                                        <p:tav tm="100000">
                                          <p:val>
                                            <p:fltVal val="0"/>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 calcmode="lin" valueType="num">
                                      <p:cBhvr>
                                        <p:cTn id="46" dur="500" fill="hold"/>
                                        <p:tgtEl>
                                          <p:spTgt spid="22"/>
                                        </p:tgtEl>
                                        <p:attrNameLst>
                                          <p:attrName>style.rotation</p:attrName>
                                        </p:attrNameLst>
                                      </p:cBhvr>
                                      <p:tavLst>
                                        <p:tav tm="0">
                                          <p:val>
                                            <p:fltVal val="360"/>
                                          </p:val>
                                        </p:tav>
                                        <p:tav tm="100000">
                                          <p:val>
                                            <p:fltVal val="0"/>
                                          </p:val>
                                        </p:tav>
                                      </p:tavLst>
                                    </p:anim>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 calcmode="lin" valueType="num">
                                      <p:cBhvr>
                                        <p:cTn id="54" dur="500" fill="hold"/>
                                        <p:tgtEl>
                                          <p:spTgt spid="27"/>
                                        </p:tgtEl>
                                        <p:attrNameLst>
                                          <p:attrName>style.rotation</p:attrName>
                                        </p:attrNameLst>
                                      </p:cBhvr>
                                      <p:tavLst>
                                        <p:tav tm="0">
                                          <p:val>
                                            <p:fltVal val="360"/>
                                          </p:val>
                                        </p:tav>
                                        <p:tav tm="100000">
                                          <p:val>
                                            <p:fltVal val="0"/>
                                          </p:val>
                                        </p:tav>
                                      </p:tavLst>
                                    </p:anim>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
                                            <p:txEl>
                                              <p:pRg st="0" end="0"/>
                                            </p:txEl>
                                          </p:spTgt>
                                        </p:tgtEl>
                                        <p:attrNameLst>
                                          <p:attrName>style.visibility</p:attrName>
                                        </p:attrNameLst>
                                      </p:cBhvr>
                                      <p:to>
                                        <p:strVal val="visible"/>
                                      </p:to>
                                    </p:set>
                                    <p:anim calcmode="lin" valueType="num">
                                      <p:cBhvr>
                                        <p:cTn id="7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
                                            <p:txEl>
                                              <p:pRg st="1" end="1"/>
                                            </p:txEl>
                                          </p:spTgt>
                                        </p:tgtEl>
                                        <p:attrNameLst>
                                          <p:attrName>style.visibility</p:attrName>
                                        </p:attrNameLst>
                                      </p:cBhvr>
                                      <p:to>
                                        <p:strVal val="visible"/>
                                      </p:to>
                                    </p:set>
                                    <p:anim calcmode="lin" valueType="num">
                                      <p:cBhvr>
                                        <p:cTn id="8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85" dur="500"/>
                                        <p:tgtEl>
                                          <p:spTgt spid="3">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
                                            <p:txEl>
                                              <p:pRg st="2" end="2"/>
                                            </p:txEl>
                                          </p:spTgt>
                                        </p:tgtEl>
                                        <p:attrNameLst>
                                          <p:attrName>style.visibility</p:attrName>
                                        </p:attrNameLst>
                                      </p:cBhvr>
                                      <p:to>
                                        <p:strVal val="visible"/>
                                      </p:to>
                                    </p:set>
                                    <p:anim calcmode="lin" valueType="num">
                                      <p:cBhvr>
                                        <p:cTn id="9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2" dur="500"/>
                                        <p:tgtEl>
                                          <p:spTgt spid="3">
                                            <p:txEl>
                                              <p:pRg st="2" end="2"/>
                                            </p:tx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anim calcmode="lin" valueType="num">
                                      <p:cBhvr>
                                        <p:cTn id="9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7" dur="500"/>
                                        <p:tgtEl>
                                          <p:spTgt spid="3">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3">
                                            <p:txEl>
                                              <p:pRg st="4" end="4"/>
                                            </p:txEl>
                                          </p:spTgt>
                                        </p:tgtEl>
                                        <p:attrNameLst>
                                          <p:attrName>style.visibility</p:attrName>
                                        </p:attrNameLst>
                                      </p:cBhvr>
                                      <p:to>
                                        <p:strVal val="visible"/>
                                      </p:to>
                                    </p:set>
                                    <p:anim calcmode="lin" valueType="num">
                                      <p:cBhvr>
                                        <p:cTn id="10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0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04" dur="500"/>
                                        <p:tgtEl>
                                          <p:spTgt spid="3">
                                            <p:txEl>
                                              <p:pRg st="4" end="4"/>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
                                            <p:txEl>
                                              <p:pRg st="5" end="5"/>
                                            </p:txEl>
                                          </p:spTgt>
                                        </p:tgtEl>
                                        <p:attrNameLst>
                                          <p:attrName>style.visibility</p:attrName>
                                        </p:attrNameLst>
                                      </p:cBhvr>
                                      <p:to>
                                        <p:strVal val="visible"/>
                                      </p:to>
                                    </p:set>
                                    <p:anim calcmode="lin" valueType="num">
                                      <p:cBhvr>
                                        <p:cTn id="10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0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0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70E7-F786-C2EB-DCB7-FCE5E6017176}"/>
              </a:ext>
            </a:extLst>
          </p:cNvPr>
          <p:cNvSpPr>
            <a:spLocks noGrp="1"/>
          </p:cNvSpPr>
          <p:nvPr>
            <p:ph type="title"/>
          </p:nvPr>
        </p:nvSpPr>
        <p:spPr/>
        <p:txBody>
          <a:bodyPr/>
          <a:lstStyle/>
          <a:p>
            <a:pPr algn="ctr"/>
            <a:r>
              <a:rPr lang="en-US" b="1" dirty="0"/>
              <a:t>Trade Barriers</a:t>
            </a:r>
          </a:p>
        </p:txBody>
      </p:sp>
      <p:sp>
        <p:nvSpPr>
          <p:cNvPr id="3" name="Content Placeholder 2">
            <a:extLst>
              <a:ext uri="{FF2B5EF4-FFF2-40B4-BE49-F238E27FC236}">
                <a16:creationId xmlns:a16="http://schemas.microsoft.com/office/drawing/2014/main" id="{620F6F55-30F2-AD44-FE0F-D7AB84DAD3AE}"/>
              </a:ext>
            </a:extLst>
          </p:cNvPr>
          <p:cNvSpPr>
            <a:spLocks noGrp="1"/>
          </p:cNvSpPr>
          <p:nvPr>
            <p:ph idx="1"/>
          </p:nvPr>
        </p:nvSpPr>
        <p:spPr>
          <a:xfrm>
            <a:off x="154112" y="2603500"/>
            <a:ext cx="11599524" cy="4254500"/>
          </a:xfrm>
        </p:spPr>
        <p:txBody>
          <a:bodyPr>
            <a:normAutofit/>
          </a:bodyPr>
          <a:lstStyle/>
          <a:p>
            <a:r>
              <a:rPr lang="en-US" b="1" dirty="0"/>
              <a:t>Protectionism: </a:t>
            </a:r>
            <a:r>
              <a:rPr lang="en-US" dirty="0"/>
              <a:t>When a country has laws or other rules that make it easier for their own products and brands to sell by making goods from foreign countries more expensive or harder to get.</a:t>
            </a:r>
          </a:p>
          <a:p>
            <a:r>
              <a:rPr lang="en-US" dirty="0"/>
              <a:t>Many nations set up </a:t>
            </a:r>
            <a:r>
              <a:rPr lang="en-US" b="1" dirty="0"/>
              <a:t>trade barriers </a:t>
            </a:r>
            <a:r>
              <a:rPr lang="en-US" dirty="0"/>
              <a:t>in order to provide protectionism.</a:t>
            </a:r>
          </a:p>
          <a:p>
            <a:r>
              <a:rPr lang="en-US" b="1" dirty="0"/>
              <a:t>Trade Barriers: </a:t>
            </a:r>
            <a:r>
              <a:rPr lang="en-US" dirty="0"/>
              <a:t>Anything that prevents the free flow of goods and services coming into a country</a:t>
            </a:r>
            <a:endParaRPr lang="en-US" b="1" dirty="0"/>
          </a:p>
          <a:p>
            <a:r>
              <a:rPr lang="en-US" b="1" dirty="0"/>
              <a:t>Arguments in favor of trade barriers:</a:t>
            </a:r>
          </a:p>
          <a:p>
            <a:pPr lvl="1"/>
            <a:r>
              <a:rPr lang="en-US" dirty="0"/>
              <a:t>Protecting infant industries</a:t>
            </a:r>
          </a:p>
          <a:p>
            <a:pPr lvl="1"/>
            <a:r>
              <a:rPr lang="en-US" dirty="0"/>
              <a:t>Outsourcing</a:t>
            </a:r>
          </a:p>
          <a:p>
            <a:pPr lvl="1"/>
            <a:r>
              <a:rPr lang="en-US" dirty="0"/>
              <a:t>National Security</a:t>
            </a:r>
          </a:p>
          <a:p>
            <a:pPr lvl="1"/>
            <a:r>
              <a:rPr lang="en-US" dirty="0"/>
              <a:t>Protecting domestic jobs</a:t>
            </a:r>
          </a:p>
          <a:p>
            <a:pPr lvl="1"/>
            <a:endParaRPr lang="en-US" dirty="0"/>
          </a:p>
          <a:p>
            <a:pPr lvl="1"/>
            <a:endParaRPr lang="en-US" dirty="0"/>
          </a:p>
        </p:txBody>
      </p:sp>
      <p:pic>
        <p:nvPicPr>
          <p:cNvPr id="6" name="Picture 5">
            <a:extLst>
              <a:ext uri="{FF2B5EF4-FFF2-40B4-BE49-F238E27FC236}">
                <a16:creationId xmlns:a16="http://schemas.microsoft.com/office/drawing/2014/main" id="{7B65D375-15B2-60DD-4DA0-491666E8F9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36385" y="4130210"/>
            <a:ext cx="3400748" cy="2550561"/>
          </a:xfrm>
          <a:prstGeom prst="rect">
            <a:avLst/>
          </a:prstGeom>
        </p:spPr>
      </p:pic>
      <p:pic>
        <p:nvPicPr>
          <p:cNvPr id="13" name="Picture 12">
            <a:extLst>
              <a:ext uri="{FF2B5EF4-FFF2-40B4-BE49-F238E27FC236}">
                <a16:creationId xmlns:a16="http://schemas.microsoft.com/office/drawing/2014/main" id="{A5EFEBA3-8B89-91CE-0DCE-F99BF7B694F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350275" y="4130209"/>
            <a:ext cx="3310894" cy="2579917"/>
          </a:xfrm>
          <a:prstGeom prst="rect">
            <a:avLst/>
          </a:prstGeom>
        </p:spPr>
      </p:pic>
    </p:spTree>
    <p:extLst>
      <p:ext uri="{BB962C8B-B14F-4D97-AF65-F5344CB8AC3E}">
        <p14:creationId xmlns:p14="http://schemas.microsoft.com/office/powerpoint/2010/main" val="1028247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inVertic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arn(inVertical)">
                                      <p:cBhvr>
                                        <p:cTn id="39" dur="500"/>
                                        <p:tgtEl>
                                          <p:spTgt spid="3">
                                            <p:txEl>
                                              <p:pRg st="3" end="3"/>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arn(inVertical)">
                                      <p:cBhvr>
                                        <p:cTn id="48" dur="500"/>
                                        <p:tgtEl>
                                          <p:spTgt spid="3">
                                            <p:txEl>
                                              <p:pRg st="6" end="6"/>
                                            </p:txEl>
                                          </p:spTgt>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barn(inVertical)">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B6A0-0471-0F2A-1939-E9E6C245F35C}"/>
              </a:ext>
            </a:extLst>
          </p:cNvPr>
          <p:cNvSpPr>
            <a:spLocks noGrp="1"/>
          </p:cNvSpPr>
          <p:nvPr>
            <p:ph type="title"/>
          </p:nvPr>
        </p:nvSpPr>
        <p:spPr/>
        <p:txBody>
          <a:bodyPr/>
          <a:lstStyle/>
          <a:p>
            <a:pPr algn="ctr"/>
            <a:r>
              <a:rPr lang="en-US" b="1" dirty="0"/>
              <a:t>Trade Barriers</a:t>
            </a:r>
            <a:endParaRPr lang="en-US" dirty="0"/>
          </a:p>
        </p:txBody>
      </p:sp>
      <p:sp>
        <p:nvSpPr>
          <p:cNvPr id="3" name="Content Placeholder 2">
            <a:extLst>
              <a:ext uri="{FF2B5EF4-FFF2-40B4-BE49-F238E27FC236}">
                <a16:creationId xmlns:a16="http://schemas.microsoft.com/office/drawing/2014/main" id="{9173244F-0EA9-1B5F-9F80-6B22E701126F}"/>
              </a:ext>
            </a:extLst>
          </p:cNvPr>
          <p:cNvSpPr>
            <a:spLocks noGrp="1"/>
          </p:cNvSpPr>
          <p:nvPr>
            <p:ph idx="1"/>
          </p:nvPr>
        </p:nvSpPr>
        <p:spPr>
          <a:xfrm>
            <a:off x="544530" y="2301411"/>
            <a:ext cx="11239928" cy="3041151"/>
          </a:xfrm>
        </p:spPr>
        <p:txBody>
          <a:bodyPr>
            <a:normAutofit/>
          </a:bodyPr>
          <a:lstStyle/>
          <a:p>
            <a:r>
              <a:rPr lang="en-US" b="1" dirty="0"/>
              <a:t>Quotas: </a:t>
            </a:r>
            <a:r>
              <a:rPr lang="en-US" dirty="0"/>
              <a:t>A limit on how much is produced, exported, or imported.</a:t>
            </a:r>
            <a:endParaRPr lang="en-US" b="1" dirty="0"/>
          </a:p>
          <a:p>
            <a:r>
              <a:rPr lang="en-US" b="1" dirty="0"/>
              <a:t>Voluntary Export Restraints: </a:t>
            </a:r>
            <a:r>
              <a:rPr lang="en-US" dirty="0"/>
              <a:t>A self-imposed trade restriction where the government of a country limits the amount of a certain good or category of goods that are allowed to be exported to a different country.</a:t>
            </a:r>
          </a:p>
          <a:p>
            <a:r>
              <a:rPr lang="en-US" b="1" dirty="0"/>
              <a:t>Tariffs: </a:t>
            </a:r>
            <a:r>
              <a:rPr lang="en-US" dirty="0"/>
              <a:t>A tax on imported goods.</a:t>
            </a:r>
          </a:p>
          <a:p>
            <a:pPr lvl="1"/>
            <a:r>
              <a:rPr lang="en-US" dirty="0"/>
              <a:t>Used to encourage purchasing of domestic goods.</a:t>
            </a:r>
          </a:p>
          <a:p>
            <a:r>
              <a:rPr lang="en-US" b="1" dirty="0"/>
              <a:t>Embargo: </a:t>
            </a:r>
            <a:r>
              <a:rPr lang="en-US" dirty="0"/>
              <a:t>When a government refuses to trade with a country or a certain part of a country.</a:t>
            </a:r>
          </a:p>
          <a:p>
            <a:endParaRPr lang="en-US" dirty="0"/>
          </a:p>
        </p:txBody>
      </p:sp>
      <p:pic>
        <p:nvPicPr>
          <p:cNvPr id="1026" name="Picture 2">
            <a:extLst>
              <a:ext uri="{FF2B5EF4-FFF2-40B4-BE49-F238E27FC236}">
                <a16:creationId xmlns:a16="http://schemas.microsoft.com/office/drawing/2014/main" id="{6E5C9FDC-A2F1-2B6D-7BFB-F2A919ED6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806" y="4797286"/>
            <a:ext cx="2415958" cy="1959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236F782-37E2-48F4-1168-0A115B31F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643" y="4835698"/>
            <a:ext cx="3493213" cy="196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921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anim calcmode="lin" valueType="num">
                                      <p:cBhvr>
                                        <p:cTn id="14" dur="2000" fill="hold"/>
                                        <p:tgtEl>
                                          <p:spTgt spid="1026"/>
                                        </p:tgtEl>
                                        <p:attrNameLst>
                                          <p:attrName>ppt_w</p:attrName>
                                        </p:attrNameLst>
                                      </p:cBhvr>
                                      <p:tavLst>
                                        <p:tav tm="0" fmla="#ppt_w*sin(2.5*pi*$)">
                                          <p:val>
                                            <p:fltVal val="0"/>
                                          </p:val>
                                        </p:tav>
                                        <p:tav tm="100000">
                                          <p:val>
                                            <p:fltVal val="1"/>
                                          </p:val>
                                        </p:tav>
                                      </p:tavLst>
                                    </p:anim>
                                    <p:anim calcmode="lin" valueType="num">
                                      <p:cBhvr>
                                        <p:cTn id="1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1000" fill="hold"/>
                                        <p:tgtEl>
                                          <p:spTgt spid="1028"/>
                                        </p:tgtEl>
                                        <p:attrNameLst>
                                          <p:attrName>ppt_w</p:attrName>
                                        </p:attrNameLst>
                                      </p:cBhvr>
                                      <p:tavLst>
                                        <p:tav tm="0">
                                          <p:val>
                                            <p:fltVal val="0"/>
                                          </p:val>
                                        </p:tav>
                                        <p:tav tm="100000">
                                          <p:val>
                                            <p:strVal val="#ppt_w"/>
                                          </p:val>
                                        </p:tav>
                                      </p:tavLst>
                                    </p:anim>
                                    <p:anim calcmode="lin" valueType="num">
                                      <p:cBhvr>
                                        <p:cTn id="21" dur="1000" fill="hold"/>
                                        <p:tgtEl>
                                          <p:spTgt spid="1028"/>
                                        </p:tgtEl>
                                        <p:attrNameLst>
                                          <p:attrName>ppt_h</p:attrName>
                                        </p:attrNameLst>
                                      </p:cBhvr>
                                      <p:tavLst>
                                        <p:tav tm="0">
                                          <p:val>
                                            <p:fltVal val="0"/>
                                          </p:val>
                                        </p:tav>
                                        <p:tav tm="100000">
                                          <p:val>
                                            <p:strVal val="#ppt_h"/>
                                          </p:val>
                                        </p:tav>
                                      </p:tavLst>
                                    </p:anim>
                                    <p:anim calcmode="lin" valueType="num">
                                      <p:cBhvr>
                                        <p:cTn id="22" dur="1000" fill="hold"/>
                                        <p:tgtEl>
                                          <p:spTgt spid="1028"/>
                                        </p:tgtEl>
                                        <p:attrNameLst>
                                          <p:attrName>style.rotation</p:attrName>
                                        </p:attrNameLst>
                                      </p:cBhvr>
                                      <p:tavLst>
                                        <p:tav tm="0">
                                          <p:val>
                                            <p:fltVal val="90"/>
                                          </p:val>
                                        </p:tav>
                                        <p:tav tm="100000">
                                          <p:val>
                                            <p:fltVal val="0"/>
                                          </p:val>
                                        </p:tav>
                                      </p:tavLst>
                                    </p:anim>
                                    <p:animEffect transition="in" filter="fade">
                                      <p:cBhvr>
                                        <p:cTn id="23" dur="1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2" end="2"/>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p:cTn id="5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B6A0-0471-0F2A-1939-E9E6C245F35C}"/>
              </a:ext>
            </a:extLst>
          </p:cNvPr>
          <p:cNvSpPr>
            <a:spLocks noGrp="1"/>
          </p:cNvSpPr>
          <p:nvPr>
            <p:ph type="title"/>
          </p:nvPr>
        </p:nvSpPr>
        <p:spPr/>
        <p:txBody>
          <a:bodyPr/>
          <a:lstStyle/>
          <a:p>
            <a:pPr algn="ctr"/>
            <a:r>
              <a:rPr lang="en-US" b="1" dirty="0"/>
              <a:t>Trade Barriers</a:t>
            </a:r>
            <a:endParaRPr lang="en-US" dirty="0"/>
          </a:p>
        </p:txBody>
      </p:sp>
      <p:sp>
        <p:nvSpPr>
          <p:cNvPr id="3" name="Content Placeholder 2">
            <a:extLst>
              <a:ext uri="{FF2B5EF4-FFF2-40B4-BE49-F238E27FC236}">
                <a16:creationId xmlns:a16="http://schemas.microsoft.com/office/drawing/2014/main" id="{9173244F-0EA9-1B5F-9F80-6B22E701126F}"/>
              </a:ext>
            </a:extLst>
          </p:cNvPr>
          <p:cNvSpPr>
            <a:spLocks noGrp="1"/>
          </p:cNvSpPr>
          <p:nvPr>
            <p:ph idx="1"/>
          </p:nvPr>
        </p:nvSpPr>
        <p:spPr>
          <a:xfrm>
            <a:off x="215757" y="2219218"/>
            <a:ext cx="11322121" cy="2044557"/>
          </a:xfrm>
        </p:spPr>
        <p:txBody>
          <a:bodyPr>
            <a:normAutofit/>
          </a:bodyPr>
          <a:lstStyle/>
          <a:p>
            <a:r>
              <a:rPr lang="en-US" sz="2000" b="1" dirty="0"/>
              <a:t>Trade War: </a:t>
            </a:r>
            <a:r>
              <a:rPr lang="en-US" sz="2000" dirty="0"/>
              <a:t>When a country retaliates against another country by raising tariffs or placing other restrictions on the other country's imports.</a:t>
            </a:r>
            <a:endParaRPr lang="en-US" sz="2000" b="1" dirty="0"/>
          </a:p>
          <a:p>
            <a:pPr lvl="1"/>
            <a:r>
              <a:rPr lang="en-US" sz="1800" b="1" dirty="0"/>
              <a:t>Ex: </a:t>
            </a:r>
            <a:r>
              <a:rPr lang="en-US" sz="1800" dirty="0"/>
              <a:t>Hawley-Smoot Tariff raised tariffs very high on Europe. In response, Europe raised its tariffs on the United States, which resulted in a trade war. </a:t>
            </a:r>
          </a:p>
          <a:p>
            <a:r>
              <a:rPr lang="en-US" sz="2000" dirty="0"/>
              <a:t>The United States is currently entangled in a trade war with China.</a:t>
            </a:r>
          </a:p>
        </p:txBody>
      </p:sp>
      <p:pic>
        <p:nvPicPr>
          <p:cNvPr id="5" name="Picture 4">
            <a:extLst>
              <a:ext uri="{FF2B5EF4-FFF2-40B4-BE49-F238E27FC236}">
                <a16:creationId xmlns:a16="http://schemas.microsoft.com/office/drawing/2014/main" id="{09BF81F9-6DD4-DAFF-E0DF-290E2766C23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02130" y="4109663"/>
            <a:ext cx="3513762" cy="2471604"/>
          </a:xfrm>
          <a:prstGeom prst="rect">
            <a:avLst/>
          </a:prstGeom>
        </p:spPr>
      </p:pic>
      <p:pic>
        <p:nvPicPr>
          <p:cNvPr id="7" name="Content Placeholder 7">
            <a:extLst>
              <a:ext uri="{FF2B5EF4-FFF2-40B4-BE49-F238E27FC236}">
                <a16:creationId xmlns:a16="http://schemas.microsoft.com/office/drawing/2014/main" id="{F1E4B62C-719F-1E83-88B5-4977960B2C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96" y="4109663"/>
            <a:ext cx="3513762" cy="2342508"/>
          </a:xfrm>
          <a:prstGeom prst="rect">
            <a:avLst/>
          </a:prstGeom>
        </p:spPr>
      </p:pic>
      <p:pic>
        <p:nvPicPr>
          <p:cNvPr id="8" name="Online Media 7" title="Thomas Sowell warns trade wars can spin out of control">
            <a:hlinkClick r:id="" action="ppaction://media"/>
            <a:extLst>
              <a:ext uri="{FF2B5EF4-FFF2-40B4-BE49-F238E27FC236}">
                <a16:creationId xmlns:a16="http://schemas.microsoft.com/office/drawing/2014/main" id="{B756C517-920C-7163-8233-92661335CA8B}"/>
              </a:ext>
            </a:extLst>
          </p:cNvPr>
          <p:cNvPicPr>
            <a:picLocks noRot="1" noChangeAspect="1"/>
          </p:cNvPicPr>
          <p:nvPr>
            <a:videoFile r:link="rId1"/>
          </p:nvPr>
        </p:nvPicPr>
        <p:blipFill>
          <a:blip r:embed="rId7"/>
          <a:stretch>
            <a:fillRect/>
          </a:stretch>
        </p:blipFill>
        <p:spPr>
          <a:xfrm>
            <a:off x="7844970" y="4212403"/>
            <a:ext cx="4146032" cy="2342508"/>
          </a:xfrm>
          <a:prstGeom prst="rect">
            <a:avLst/>
          </a:prstGeom>
        </p:spPr>
      </p:pic>
    </p:spTree>
    <p:extLst>
      <p:ext uri="{BB962C8B-B14F-4D97-AF65-F5344CB8AC3E}">
        <p14:creationId xmlns:p14="http://schemas.microsoft.com/office/powerpoint/2010/main" val="1259205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fill="hold" display="0">
                  <p:stCondLst>
                    <p:cond delay="indefinite"/>
                  </p:stCondLst>
                </p:cTn>
                <p:tgtEl>
                  <p:spTgt spid="8"/>
                </p:tgtEl>
              </p:cMediaNode>
            </p:vide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0DCA0-979F-01A0-D2F8-7057B48774EB}"/>
              </a:ext>
            </a:extLst>
          </p:cNvPr>
          <p:cNvSpPr>
            <a:spLocks noGrp="1"/>
          </p:cNvSpPr>
          <p:nvPr>
            <p:ph idx="1"/>
          </p:nvPr>
        </p:nvSpPr>
        <p:spPr>
          <a:xfrm>
            <a:off x="390418" y="2603500"/>
            <a:ext cx="9709079" cy="4054154"/>
          </a:xfrm>
        </p:spPr>
        <p:txBody>
          <a:bodyPr>
            <a:normAutofit/>
          </a:bodyPr>
          <a:lstStyle/>
          <a:p>
            <a:r>
              <a:rPr lang="en-US" sz="1900" b="1" dirty="0"/>
              <a:t>Free Trade: </a:t>
            </a:r>
            <a:r>
              <a:rPr lang="en-US" sz="1900" dirty="0"/>
              <a:t>The free flow of goods and services between countries without any barriers or restrictions. </a:t>
            </a:r>
          </a:p>
          <a:p>
            <a:r>
              <a:rPr lang="en-US" sz="1900" b="1" dirty="0"/>
              <a:t>Arguments in favor of Free Trade:</a:t>
            </a:r>
          </a:p>
          <a:p>
            <a:pPr lvl="1"/>
            <a:r>
              <a:rPr lang="en-US" dirty="0"/>
              <a:t>Raises living standards</a:t>
            </a:r>
          </a:p>
          <a:p>
            <a:pPr lvl="1"/>
            <a:r>
              <a:rPr lang="en-US" dirty="0"/>
              <a:t>Increases the amount of goods and services available to domestic consumers</a:t>
            </a:r>
          </a:p>
          <a:p>
            <a:pPr lvl="1"/>
            <a:r>
              <a:rPr lang="en-US" dirty="0"/>
              <a:t>Cheaper prices</a:t>
            </a:r>
          </a:p>
          <a:p>
            <a:pPr lvl="1"/>
            <a:r>
              <a:rPr lang="en-US" dirty="0"/>
              <a:t>Economic efficiency</a:t>
            </a:r>
          </a:p>
          <a:p>
            <a:r>
              <a:rPr lang="en-US" sz="1900" b="1" dirty="0"/>
              <a:t>International Free Trade Agreements: </a:t>
            </a:r>
            <a:r>
              <a:rPr lang="en-US" sz="1900" dirty="0"/>
              <a:t>Cooperation of two or more countries to reduce trade barriers.</a:t>
            </a:r>
          </a:p>
        </p:txBody>
      </p:sp>
      <p:sp>
        <p:nvSpPr>
          <p:cNvPr id="4" name="Title 1">
            <a:extLst>
              <a:ext uri="{FF2B5EF4-FFF2-40B4-BE49-F238E27FC236}">
                <a16:creationId xmlns:a16="http://schemas.microsoft.com/office/drawing/2014/main" id="{93B8EF56-99F2-C373-7033-ECA0DEF22327}"/>
              </a:ext>
            </a:extLst>
          </p:cNvPr>
          <p:cNvSpPr>
            <a:spLocks noGrp="1"/>
          </p:cNvSpPr>
          <p:nvPr>
            <p:ph type="title"/>
          </p:nvPr>
        </p:nvSpPr>
        <p:spPr>
          <a:xfrm>
            <a:off x="1155700" y="942316"/>
            <a:ext cx="8761413" cy="708025"/>
          </a:xfrm>
        </p:spPr>
        <p:txBody>
          <a:bodyPr/>
          <a:lstStyle/>
          <a:p>
            <a:pPr algn="ctr"/>
            <a:r>
              <a:rPr lang="en-US" b="1" dirty="0"/>
              <a:t>Trade Agreements</a:t>
            </a:r>
          </a:p>
        </p:txBody>
      </p:sp>
      <p:pic>
        <p:nvPicPr>
          <p:cNvPr id="6" name="Picture 5">
            <a:extLst>
              <a:ext uri="{FF2B5EF4-FFF2-40B4-BE49-F238E27FC236}">
                <a16:creationId xmlns:a16="http://schemas.microsoft.com/office/drawing/2014/main" id="{38B5E748-2076-71B5-DA31-6A862B235B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79395" y="2926080"/>
            <a:ext cx="2640204" cy="1825718"/>
          </a:xfrm>
          <a:prstGeom prst="rect">
            <a:avLst/>
          </a:prstGeom>
        </p:spPr>
      </p:pic>
    </p:spTree>
    <p:extLst>
      <p:ext uri="{BB962C8B-B14F-4D97-AF65-F5344CB8AC3E}">
        <p14:creationId xmlns:p14="http://schemas.microsoft.com/office/powerpoint/2010/main" val="4029752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dissolv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70E7-F786-C2EB-DCB7-FCE5E6017176}"/>
              </a:ext>
            </a:extLst>
          </p:cNvPr>
          <p:cNvSpPr>
            <a:spLocks noGrp="1"/>
          </p:cNvSpPr>
          <p:nvPr>
            <p:ph type="title"/>
          </p:nvPr>
        </p:nvSpPr>
        <p:spPr>
          <a:xfrm>
            <a:off x="1452905" y="909262"/>
            <a:ext cx="8761413" cy="706964"/>
          </a:xfrm>
        </p:spPr>
        <p:txBody>
          <a:bodyPr/>
          <a:lstStyle/>
          <a:p>
            <a:pPr algn="ctr"/>
            <a:r>
              <a:rPr lang="en-US" b="1" dirty="0"/>
              <a:t>Trade Agreements</a:t>
            </a:r>
          </a:p>
        </p:txBody>
      </p:sp>
      <p:sp>
        <p:nvSpPr>
          <p:cNvPr id="3" name="Content Placeholder 2">
            <a:extLst>
              <a:ext uri="{FF2B5EF4-FFF2-40B4-BE49-F238E27FC236}">
                <a16:creationId xmlns:a16="http://schemas.microsoft.com/office/drawing/2014/main" id="{620F6F55-30F2-AD44-FE0F-D7AB84DAD3AE}"/>
              </a:ext>
            </a:extLst>
          </p:cNvPr>
          <p:cNvSpPr>
            <a:spLocks noGrp="1"/>
          </p:cNvSpPr>
          <p:nvPr>
            <p:ph idx="1"/>
          </p:nvPr>
        </p:nvSpPr>
        <p:spPr>
          <a:xfrm>
            <a:off x="205484" y="2208944"/>
            <a:ext cx="11794732" cy="2517168"/>
          </a:xfrm>
        </p:spPr>
        <p:txBody>
          <a:bodyPr>
            <a:normAutofit/>
          </a:bodyPr>
          <a:lstStyle/>
          <a:p>
            <a:r>
              <a:rPr lang="en-US" b="1" dirty="0"/>
              <a:t>General Agreement on Tariffs and Trade (GATT): </a:t>
            </a:r>
            <a:r>
              <a:rPr lang="en-US" dirty="0"/>
              <a:t>A legal agreement between many countries, whose overall purpose was to promote international trade by reducing or eliminating trade barriers such as tariffs or quotas.</a:t>
            </a:r>
          </a:p>
          <a:p>
            <a:r>
              <a:rPr lang="en-US" b="1" dirty="0"/>
              <a:t>World Trade Organization (WTO): </a:t>
            </a:r>
            <a:r>
              <a:rPr lang="en-US" dirty="0"/>
              <a:t>A large international organization to regulate trade and replaced GATT in 1995.</a:t>
            </a:r>
          </a:p>
          <a:p>
            <a:r>
              <a:rPr lang="en-US" b="1" dirty="0"/>
              <a:t>European Union (EU):</a:t>
            </a:r>
            <a:r>
              <a:rPr lang="en-US" dirty="0"/>
              <a:t> A confederation of 27 member countries in Europe that allows citizens of those countries to move and trade in other EU countries almost the same as they do on their own. </a:t>
            </a:r>
          </a:p>
        </p:txBody>
      </p:sp>
      <p:pic>
        <p:nvPicPr>
          <p:cNvPr id="5" name="Picture 4">
            <a:extLst>
              <a:ext uri="{FF2B5EF4-FFF2-40B4-BE49-F238E27FC236}">
                <a16:creationId xmlns:a16="http://schemas.microsoft.com/office/drawing/2014/main" id="{1E6C2DB8-1707-4285-6585-CD61D3E1028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1240" y="4487235"/>
            <a:ext cx="3003480" cy="2252610"/>
          </a:xfrm>
          <a:prstGeom prst="rect">
            <a:avLst/>
          </a:prstGeom>
        </p:spPr>
      </p:pic>
      <p:pic>
        <p:nvPicPr>
          <p:cNvPr id="10" name="Picture 9">
            <a:extLst>
              <a:ext uri="{FF2B5EF4-FFF2-40B4-BE49-F238E27FC236}">
                <a16:creationId xmlns:a16="http://schemas.microsoft.com/office/drawing/2014/main" id="{3FB5A06A-69DD-F39A-14BF-25C5E662819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89115" y="4612531"/>
            <a:ext cx="3082202" cy="2055395"/>
          </a:xfrm>
          <a:prstGeom prst="rect">
            <a:avLst/>
          </a:prstGeom>
        </p:spPr>
      </p:pic>
      <p:pic>
        <p:nvPicPr>
          <p:cNvPr id="16" name="Picture 15">
            <a:extLst>
              <a:ext uri="{FF2B5EF4-FFF2-40B4-BE49-F238E27FC236}">
                <a16:creationId xmlns:a16="http://schemas.microsoft.com/office/drawing/2014/main" id="{79194DC1-80A6-61DF-B57E-C4EA18F08BE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137132" y="4601692"/>
            <a:ext cx="3472663" cy="2124452"/>
          </a:xfrm>
          <a:prstGeom prst="rect">
            <a:avLst/>
          </a:prstGeom>
        </p:spPr>
      </p:pic>
    </p:spTree>
    <p:extLst>
      <p:ext uri="{BB962C8B-B14F-4D97-AF65-F5344CB8AC3E}">
        <p14:creationId xmlns:p14="http://schemas.microsoft.com/office/powerpoint/2010/main" val="15481914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3"/>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p:cTn id="4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 calcmode="lin" valueType="num">
                                      <p:cBhvr>
                                        <p:cTn id="5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5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 calcmode="lin" valueType="num">
                                      <p:cBhvr>
                                        <p:cTn id="6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7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54B9-E12E-9FF3-FF6C-A1046B240607}"/>
              </a:ext>
            </a:extLst>
          </p:cNvPr>
          <p:cNvSpPr>
            <a:spLocks noGrp="1"/>
          </p:cNvSpPr>
          <p:nvPr>
            <p:ph type="title"/>
          </p:nvPr>
        </p:nvSpPr>
        <p:spPr/>
        <p:txBody>
          <a:bodyPr/>
          <a:lstStyle/>
          <a:p>
            <a:pPr algn="ctr"/>
            <a:r>
              <a:rPr lang="en-US" b="1" dirty="0"/>
              <a:t>Trade Agreements</a:t>
            </a:r>
            <a:endParaRPr lang="en-US" dirty="0"/>
          </a:p>
        </p:txBody>
      </p:sp>
      <p:sp>
        <p:nvSpPr>
          <p:cNvPr id="3" name="Content Placeholder 2">
            <a:extLst>
              <a:ext uri="{FF2B5EF4-FFF2-40B4-BE49-F238E27FC236}">
                <a16:creationId xmlns:a16="http://schemas.microsoft.com/office/drawing/2014/main" id="{8B2197A6-22ED-9599-4DD8-75917BA53CD0}"/>
              </a:ext>
            </a:extLst>
          </p:cNvPr>
          <p:cNvSpPr>
            <a:spLocks noGrp="1"/>
          </p:cNvSpPr>
          <p:nvPr>
            <p:ph idx="1"/>
          </p:nvPr>
        </p:nvSpPr>
        <p:spPr>
          <a:xfrm>
            <a:off x="195584" y="2260315"/>
            <a:ext cx="11479172" cy="2296275"/>
          </a:xfrm>
        </p:spPr>
        <p:txBody>
          <a:bodyPr/>
          <a:lstStyle/>
          <a:p>
            <a:r>
              <a:rPr lang="en-US" b="1" dirty="0"/>
              <a:t>North American Free Trade Agreement (NAFTA): </a:t>
            </a:r>
            <a:r>
              <a:rPr lang="en-US" dirty="0"/>
              <a:t>Was a trade agreement between Mexico, the United States, and Canada that removed taxes on products traded between those countries. It was then replaced by the United States-Canada-Mexico Agreement (USMCA)</a:t>
            </a:r>
          </a:p>
          <a:p>
            <a:r>
              <a:rPr lang="en-US" b="1" dirty="0"/>
              <a:t>Asia Pacific Economic Corporation (APEC): </a:t>
            </a:r>
            <a:r>
              <a:rPr lang="en-US" dirty="0"/>
              <a:t>21 member economies/countries in the Pacific Rim that promote free trade throughout Asia-Pacific region.</a:t>
            </a:r>
          </a:p>
          <a:p>
            <a:endParaRPr lang="en-US" dirty="0"/>
          </a:p>
        </p:txBody>
      </p:sp>
      <p:pic>
        <p:nvPicPr>
          <p:cNvPr id="4" name="Picture 3">
            <a:extLst>
              <a:ext uri="{FF2B5EF4-FFF2-40B4-BE49-F238E27FC236}">
                <a16:creationId xmlns:a16="http://schemas.microsoft.com/office/drawing/2014/main" id="{06DC2CDF-9DDB-34BF-813B-2D62E34D60B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5583" y="3888179"/>
            <a:ext cx="3009954" cy="2969821"/>
          </a:xfrm>
          <a:prstGeom prst="rect">
            <a:avLst/>
          </a:prstGeom>
        </p:spPr>
      </p:pic>
      <p:pic>
        <p:nvPicPr>
          <p:cNvPr id="5" name="Picture 4">
            <a:extLst>
              <a:ext uri="{FF2B5EF4-FFF2-40B4-BE49-F238E27FC236}">
                <a16:creationId xmlns:a16="http://schemas.microsoft.com/office/drawing/2014/main" id="{C28D9015-6D4E-2B8F-F43D-1A7BA005132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14000" y="4130212"/>
            <a:ext cx="3335415" cy="1990131"/>
          </a:xfrm>
          <a:prstGeom prst="rect">
            <a:avLst/>
          </a:prstGeom>
        </p:spPr>
      </p:pic>
      <p:pic>
        <p:nvPicPr>
          <p:cNvPr id="10" name="Picture 9">
            <a:extLst>
              <a:ext uri="{FF2B5EF4-FFF2-40B4-BE49-F238E27FC236}">
                <a16:creationId xmlns:a16="http://schemas.microsoft.com/office/drawing/2014/main" id="{2A902240-A7E5-D2DE-AC90-3C65D250153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431567" y="4108045"/>
            <a:ext cx="4859677" cy="2429839"/>
          </a:xfrm>
          <a:prstGeom prst="rect">
            <a:avLst/>
          </a:prstGeom>
        </p:spPr>
      </p:pic>
    </p:spTree>
    <p:extLst>
      <p:ext uri="{BB962C8B-B14F-4D97-AF65-F5344CB8AC3E}">
        <p14:creationId xmlns:p14="http://schemas.microsoft.com/office/powerpoint/2010/main" val="37651936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circle(in)">
                                      <p:cBhvr>
                                        <p:cTn id="3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F92C-6C18-FB61-91D6-6CECA233C03C}"/>
              </a:ext>
            </a:extLst>
          </p:cNvPr>
          <p:cNvSpPr>
            <a:spLocks noGrp="1"/>
          </p:cNvSpPr>
          <p:nvPr>
            <p:ph type="title"/>
          </p:nvPr>
        </p:nvSpPr>
        <p:spPr/>
        <p:txBody>
          <a:bodyPr/>
          <a:lstStyle/>
          <a:p>
            <a:pPr algn="ctr"/>
            <a:r>
              <a:rPr lang="en-US" b="1" dirty="0"/>
              <a:t>Questions to think About</a:t>
            </a:r>
          </a:p>
        </p:txBody>
      </p:sp>
      <p:sp>
        <p:nvSpPr>
          <p:cNvPr id="3" name="Content Placeholder 2">
            <a:extLst>
              <a:ext uri="{FF2B5EF4-FFF2-40B4-BE49-F238E27FC236}">
                <a16:creationId xmlns:a16="http://schemas.microsoft.com/office/drawing/2014/main" id="{21F97736-BD02-011F-E9D7-59A6C5E4569B}"/>
              </a:ext>
            </a:extLst>
          </p:cNvPr>
          <p:cNvSpPr>
            <a:spLocks noGrp="1"/>
          </p:cNvSpPr>
          <p:nvPr>
            <p:ph idx="1"/>
          </p:nvPr>
        </p:nvSpPr>
        <p:spPr>
          <a:xfrm>
            <a:off x="1154954" y="2342508"/>
            <a:ext cx="10537037" cy="1086493"/>
          </a:xfrm>
        </p:spPr>
        <p:txBody>
          <a:bodyPr>
            <a:noAutofit/>
          </a:bodyPr>
          <a:lstStyle/>
          <a:p>
            <a:r>
              <a:rPr lang="en-US" sz="2000" b="1" i="0" u="none" strike="noStrike" dirty="0">
                <a:solidFill>
                  <a:srgbClr val="000000"/>
                </a:solidFill>
                <a:effectLst/>
                <a:latin typeface="Arial" panose="020B0604020202020204" pitchFamily="34" charset="0"/>
              </a:rPr>
              <a:t>Does trade move a nation’s production possibilities curve outward or inward?</a:t>
            </a:r>
          </a:p>
          <a:p>
            <a:r>
              <a:rPr lang="en-US" sz="2000" b="1" dirty="0">
                <a:solidFill>
                  <a:srgbClr val="000000"/>
                </a:solidFill>
                <a:latin typeface="Arial" panose="020B0604020202020204" pitchFamily="34" charset="0"/>
              </a:rPr>
              <a:t>What does trade increase?</a:t>
            </a:r>
            <a:endParaRPr lang="en-US" sz="2000" b="1" dirty="0"/>
          </a:p>
        </p:txBody>
      </p:sp>
      <p:pic>
        <p:nvPicPr>
          <p:cNvPr id="4" name="Online Media 3" title="Free Trade Creates Prosperity">
            <a:hlinkClick r:id="" action="ppaction://media"/>
            <a:extLst>
              <a:ext uri="{FF2B5EF4-FFF2-40B4-BE49-F238E27FC236}">
                <a16:creationId xmlns:a16="http://schemas.microsoft.com/office/drawing/2014/main" id="{81E295C3-289F-B858-87FC-0C2469705250}"/>
              </a:ext>
            </a:extLst>
          </p:cNvPr>
          <p:cNvPicPr>
            <a:picLocks noRot="1" noChangeAspect="1"/>
          </p:cNvPicPr>
          <p:nvPr>
            <a:videoFile r:link="rId1"/>
          </p:nvPr>
        </p:nvPicPr>
        <p:blipFill>
          <a:blip r:embed="rId4"/>
          <a:stretch>
            <a:fillRect/>
          </a:stretch>
        </p:blipFill>
        <p:spPr>
          <a:xfrm>
            <a:off x="3243779" y="3215393"/>
            <a:ext cx="5869399" cy="3316211"/>
          </a:xfrm>
          <a:prstGeom prst="rect">
            <a:avLst/>
          </a:prstGeom>
        </p:spPr>
      </p:pic>
    </p:spTree>
    <p:extLst>
      <p:ext uri="{BB962C8B-B14F-4D97-AF65-F5344CB8AC3E}">
        <p14:creationId xmlns:p14="http://schemas.microsoft.com/office/powerpoint/2010/main" val="2570528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plus(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4"/>
                </p:tgtEl>
              </p:cMediaNode>
            </p:video>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0"/>
            <a:ext cx="6400800" cy="1828800"/>
          </a:xfrm>
        </p:spPr>
        <p:txBody>
          <a:bodyPr/>
          <a:lstStyle/>
          <a:p>
            <a:r>
              <a:rPr lang="en-US" b="1" dirty="0">
                <a:solidFill>
                  <a:schemeClr val="accent5"/>
                </a:solidFill>
              </a:rPr>
              <a:t>Exchange Rates</a:t>
            </a:r>
          </a:p>
        </p:txBody>
      </p:sp>
      <p:pic>
        <p:nvPicPr>
          <p:cNvPr id="7" name="Picture 6">
            <a:extLst>
              <a:ext uri="{FF2B5EF4-FFF2-40B4-BE49-F238E27FC236}">
                <a16:creationId xmlns:a16="http://schemas.microsoft.com/office/drawing/2014/main" id="{908A1A03-7CC8-B23C-11FE-A313A912DD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0200" y="74155"/>
            <a:ext cx="2781300" cy="2142865"/>
          </a:xfrm>
          <a:prstGeom prst="rect">
            <a:avLst/>
          </a:prstGeom>
        </p:spPr>
      </p:pic>
      <p:pic>
        <p:nvPicPr>
          <p:cNvPr id="10" name="Picture 9">
            <a:extLst>
              <a:ext uri="{FF2B5EF4-FFF2-40B4-BE49-F238E27FC236}">
                <a16:creationId xmlns:a16="http://schemas.microsoft.com/office/drawing/2014/main" id="{D2418478-05A9-D7C7-38D3-84185B1C4BB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48200" y="228600"/>
            <a:ext cx="3124200" cy="2210372"/>
          </a:xfrm>
          <a:prstGeom prst="rect">
            <a:avLst/>
          </a:prstGeom>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{28F787D6-501C-40E2-8958-26B41A7BB100}tf02900722</Template>
  <TotalTime>1249</TotalTime>
  <Words>2630</Words>
  <Application>Microsoft Office PowerPoint</Application>
  <PresentationFormat>Widescreen</PresentationFormat>
  <Paragraphs>121</Paragraphs>
  <Slides>12</Slides>
  <Notes>10</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Cambria</vt:lpstr>
      <vt:lpstr>Century Gothic</vt:lpstr>
      <vt:lpstr>Open Sans</vt:lpstr>
      <vt:lpstr>Roboto</vt:lpstr>
      <vt:lpstr>Roboto Regular</vt:lpstr>
      <vt:lpstr>Wingdings 3</vt:lpstr>
      <vt:lpstr>Ion Boardroom</vt:lpstr>
      <vt:lpstr>Currency Symbols 16x9</vt:lpstr>
      <vt:lpstr>Free Trade and Trade Barriers</vt:lpstr>
      <vt:lpstr>Trade Barriers</vt:lpstr>
      <vt:lpstr>Trade Barriers</vt:lpstr>
      <vt:lpstr>Trade Barriers</vt:lpstr>
      <vt:lpstr>Trade Agreements</vt:lpstr>
      <vt:lpstr>Trade Agreements</vt:lpstr>
      <vt:lpstr>Trade Agreements</vt:lpstr>
      <vt:lpstr>Questions to think About</vt:lpstr>
      <vt:lpstr>Exchange Rates</vt:lpstr>
      <vt:lpstr>Exchange Rates</vt:lpstr>
      <vt:lpstr>Influencing Foreign Exchange Rates</vt:lpstr>
      <vt:lpstr>Trade (with Exchange Rates)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Robinson</dc:creator>
  <cp:lastModifiedBy>Greg Scott</cp:lastModifiedBy>
  <cp:revision>37</cp:revision>
  <dcterms:created xsi:type="dcterms:W3CDTF">2022-09-17T18:49:58Z</dcterms:created>
  <dcterms:modified xsi:type="dcterms:W3CDTF">2023-12-24T20:22:04Z</dcterms:modified>
</cp:coreProperties>
</file>