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5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729658d6b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729658d6b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b38c5371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b38c5371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b38c5371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8b38c5371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b38c5371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b38c5371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8bff584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8bff584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b38c5371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b38c5371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b38c5371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b38c5371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b38c5371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b38c5371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b38c5371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b38c5371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b38c5371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b38c5371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b38c5371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b38c5371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b38c5371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8b38c5371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52075" y="1463550"/>
            <a:ext cx="8037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55555"/>
                </a:solidFill>
                <a:highlight>
                  <a:srgbClr val="FFFFFF"/>
                </a:highlight>
              </a:rPr>
              <a:t>a required payment to a local, state or national government</a:t>
            </a:r>
            <a:endParaRPr sz="30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563" y="2492050"/>
            <a:ext cx="341122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543225"/>
            <a:ext cx="85206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Taxes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311700" y="543225"/>
            <a:ext cx="85206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Regressive Taxes</a:t>
            </a:r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1016000" y="1609500"/>
            <a:ext cx="69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tax that collects a greater portion of income from low-income earners, such as sales tax. </a:t>
            </a:r>
            <a:endParaRPr sz="2400"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450" y="2532900"/>
            <a:ext cx="2699097" cy="23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ctrTitle"/>
          </p:nvPr>
        </p:nvSpPr>
        <p:spPr>
          <a:xfrm>
            <a:off x="311700" y="543225"/>
            <a:ext cx="85206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Revenue</a:t>
            </a:r>
            <a:r>
              <a:rPr lang="en"/>
              <a:t> </a:t>
            </a:r>
            <a:endParaRPr/>
          </a:p>
        </p:txBody>
      </p:sp>
      <p:sp>
        <p:nvSpPr>
          <p:cNvPr id="125" name="Google Shape;125;p23"/>
          <p:cNvSpPr txBox="1"/>
          <p:nvPr/>
        </p:nvSpPr>
        <p:spPr>
          <a:xfrm>
            <a:off x="1016000" y="1609500"/>
            <a:ext cx="6941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income of a firm. Determined by multiplying the quantity of goods sold by the price at which they were sold.</a:t>
            </a:r>
            <a:endParaRPr sz="240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475" y="2805775"/>
            <a:ext cx="2676950" cy="21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ctrTitle"/>
          </p:nvPr>
        </p:nvSpPr>
        <p:spPr>
          <a:xfrm>
            <a:off x="1101450" y="533125"/>
            <a:ext cx="69411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Expenditures</a:t>
            </a:r>
            <a:r>
              <a:rPr lang="en"/>
              <a:t> </a:t>
            </a:r>
            <a:endParaRPr/>
          </a:p>
        </p:txBody>
      </p:sp>
      <p:sp>
        <p:nvSpPr>
          <p:cNvPr id="132" name="Google Shape;132;p24"/>
          <p:cNvSpPr txBox="1"/>
          <p:nvPr/>
        </p:nvSpPr>
        <p:spPr>
          <a:xfrm>
            <a:off x="1016000" y="1609500"/>
            <a:ext cx="69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monetary amounts an organization spends to purchase an asset or service </a:t>
            </a:r>
            <a:endParaRPr sz="240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499" y="2802950"/>
            <a:ext cx="4384274" cy="16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0" y="543225"/>
            <a:ext cx="85206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Balanced Budget</a:t>
            </a:r>
            <a:r>
              <a:rPr lang="en"/>
              <a:t> 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1016000" y="1609500"/>
            <a:ext cx="69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when revenues are equal to or greater than total expenses </a:t>
            </a:r>
            <a:endParaRPr sz="24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563" y="2622675"/>
            <a:ext cx="5054871" cy="23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0" y="543225"/>
            <a:ext cx="85206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Budget Surplus</a:t>
            </a:r>
            <a:r>
              <a:rPr lang="en"/>
              <a:t> 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1984900" y="1659975"/>
            <a:ext cx="526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when income exceeds expenditures  </a:t>
            </a:r>
            <a:endParaRPr sz="24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513" y="2275650"/>
            <a:ext cx="3934970" cy="26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0" y="543225"/>
            <a:ext cx="85206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Budget Deficit</a:t>
            </a:r>
            <a:r>
              <a:rPr lang="en"/>
              <a:t> 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2247325" y="1519725"/>
            <a:ext cx="524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when spending exceeds income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000" y="2253375"/>
            <a:ext cx="2675103" cy="2675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160300" y="523025"/>
            <a:ext cx="85206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Fiscal Policy</a:t>
            </a:r>
            <a:r>
              <a:rPr lang="en"/>
              <a:t> </a:t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1016000" y="1609500"/>
            <a:ext cx="69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use of government spending and tax policies to influence economic conditions</a:t>
            </a:r>
            <a:endParaRPr sz="24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5088" y="2642875"/>
            <a:ext cx="2822932" cy="23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/>
          </p:nvPr>
        </p:nvSpPr>
        <p:spPr>
          <a:xfrm>
            <a:off x="311700" y="543225"/>
            <a:ext cx="85206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66"/>
              <a:t>Discretionary Spending</a:t>
            </a:r>
            <a:r>
              <a:rPr lang="en"/>
              <a:t> 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1016000" y="1609500"/>
            <a:ext cx="69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type of government spending that is optional and implemented through an appropriations bill </a:t>
            </a:r>
            <a:endParaRPr sz="240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563" y="2695400"/>
            <a:ext cx="3215985" cy="23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311700" y="543225"/>
            <a:ext cx="85206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Mandatory Spending</a:t>
            </a:r>
            <a:r>
              <a:rPr lang="en"/>
              <a:t> </a:t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1016000" y="1609500"/>
            <a:ext cx="69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government spending on certain programs that are required by law </a:t>
            </a:r>
            <a:endParaRPr sz="240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5137" y="2622675"/>
            <a:ext cx="2233725" cy="22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ctrTitle"/>
          </p:nvPr>
        </p:nvSpPr>
        <p:spPr>
          <a:xfrm>
            <a:off x="311700" y="543225"/>
            <a:ext cx="85206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Progressive Taxes</a:t>
            </a:r>
            <a:r>
              <a:rPr lang="en"/>
              <a:t> </a:t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1016000" y="1609500"/>
            <a:ext cx="6941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tax that takes a larger portion of income from higher incomes than from lower incomes, such as federal income tax.</a:t>
            </a:r>
            <a:endParaRPr sz="2400"/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27849"/>
          <a:stretch/>
        </p:blipFill>
        <p:spPr>
          <a:xfrm>
            <a:off x="2515225" y="2992275"/>
            <a:ext cx="4113549" cy="16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ctrTitle"/>
          </p:nvPr>
        </p:nvSpPr>
        <p:spPr>
          <a:xfrm>
            <a:off x="311700" y="543225"/>
            <a:ext cx="85206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Proportional Taxes</a:t>
            </a:r>
            <a:r>
              <a:rPr lang="en"/>
              <a:t> </a:t>
            </a: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1016000" y="1609500"/>
            <a:ext cx="69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All taxpayers pay the same percentage of income, such as flat tax.</a:t>
            </a:r>
            <a:endParaRPr sz="2400"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913" y="2665100"/>
            <a:ext cx="4045263" cy="23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On-screen Show (16:9)</PresentationFormat>
  <Paragraphs>24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Taxes</vt:lpstr>
      <vt:lpstr>Balanced Budget </vt:lpstr>
      <vt:lpstr>Budget Surplus </vt:lpstr>
      <vt:lpstr>Budget Deficit </vt:lpstr>
      <vt:lpstr>Fiscal Policy </vt:lpstr>
      <vt:lpstr>Discretionary Spending </vt:lpstr>
      <vt:lpstr>Mandatory Spending </vt:lpstr>
      <vt:lpstr>Progressive Taxes </vt:lpstr>
      <vt:lpstr>Proportional Taxes </vt:lpstr>
      <vt:lpstr>Regressive Taxes</vt:lpstr>
      <vt:lpstr>Revenue </vt:lpstr>
      <vt:lpstr>Expenditures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Taxes</dc:title>
  <dc:creator>Greg Scott</dc:creator>
  <cp:lastModifiedBy>Greg Scott</cp:lastModifiedBy>
  <cp:revision>1</cp:revision>
  <dcterms:modified xsi:type="dcterms:W3CDTF">2023-10-11T22:07:05Z</dcterms:modified>
</cp:coreProperties>
</file>