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2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9144000" cy="5143500" type="screen16x9"/>
  <p:notesSz cx="7010400" cy="9296400"/>
  <p:embeddedFontLst>
    <p:embeddedFont>
      <p:font typeface="Calibri" panose="020F0502020204030204" pitchFamily="34" charset="0"/>
      <p:regular r:id="rId29"/>
      <p:bold r:id="rId30"/>
      <p:italic r:id="rId31"/>
      <p:boldItalic r:id="rId32"/>
    </p:embeddedFont>
    <p:embeddedFont>
      <p:font typeface="Garamond" panose="02020404030301010803" pitchFamily="18" charset="0"/>
      <p:regular r:id="rId33"/>
      <p:bold r:id="rId34"/>
      <p:italic r:id="rId35"/>
      <p:boldItalic r:id="rId36"/>
    </p:embeddedFont>
    <p:embeddedFont>
      <p:font typeface="Nunito" pitchFamily="2" charset="0"/>
      <p:regular r:id="rId37"/>
      <p:bold r:id="rId38"/>
      <p:italic r:id="rId39"/>
      <p:boldItalic r:id="rId40"/>
    </p:embeddedFont>
    <p:embeddedFont>
      <p:font typeface="Oswald" panose="00000500000000000000" pitchFamily="2" charset="0"/>
      <p:regular r:id="rId41"/>
      <p:bold r:id="rId42"/>
    </p:embeddedFont>
    <p:embeddedFont>
      <p:font typeface="Roboto Condensed"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ivF1uxyoOgNl7VZpnCgLQ06B6R9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418" y="4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1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284" name="Google Shape;284;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1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1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17: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2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2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2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p2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27: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p2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2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3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3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7: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p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33"/>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33"/>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33"/>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33"/>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 name="Google Shape;14;p33"/>
          <p:cNvGrpSpPr/>
          <p:nvPr/>
        </p:nvGrpSpPr>
        <p:grpSpPr>
          <a:xfrm>
            <a:off x="255200" y="592"/>
            <a:ext cx="2250363" cy="1044300"/>
            <a:chOff x="255200" y="592"/>
            <a:chExt cx="2250363" cy="1044300"/>
          </a:xfrm>
        </p:grpSpPr>
        <p:sp>
          <p:nvSpPr>
            <p:cNvPr id="15" name="Google Shape;15;p33"/>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3"/>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33"/>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 name="Google Shape;18;p33"/>
          <p:cNvGrpSpPr/>
          <p:nvPr/>
        </p:nvGrpSpPr>
        <p:grpSpPr>
          <a:xfrm>
            <a:off x="905395" y="592"/>
            <a:ext cx="2250363" cy="1044300"/>
            <a:chOff x="905395" y="592"/>
            <a:chExt cx="2250363" cy="1044300"/>
          </a:xfrm>
        </p:grpSpPr>
        <p:sp>
          <p:nvSpPr>
            <p:cNvPr id="19" name="Google Shape;19;p33"/>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33"/>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3"/>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 name="Google Shape;22;p33"/>
          <p:cNvGrpSpPr/>
          <p:nvPr/>
        </p:nvGrpSpPr>
        <p:grpSpPr>
          <a:xfrm>
            <a:off x="7057468" y="5088"/>
            <a:ext cx="1851281" cy="752108"/>
            <a:chOff x="6917201" y="0"/>
            <a:chExt cx="2227776" cy="863400"/>
          </a:xfrm>
        </p:grpSpPr>
        <p:sp>
          <p:nvSpPr>
            <p:cNvPr id="23" name="Google Shape;23;p3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3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3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 name="Google Shape;26;p33"/>
          <p:cNvGrpSpPr/>
          <p:nvPr/>
        </p:nvGrpSpPr>
        <p:grpSpPr>
          <a:xfrm>
            <a:off x="6553032" y="4217852"/>
            <a:ext cx="2389067" cy="925737"/>
            <a:chOff x="6917201" y="0"/>
            <a:chExt cx="2227776" cy="863400"/>
          </a:xfrm>
        </p:grpSpPr>
        <p:sp>
          <p:nvSpPr>
            <p:cNvPr id="27" name="Google Shape;27;p33"/>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33"/>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33"/>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 name="Google Shape;30;p33"/>
          <p:cNvGrpSpPr/>
          <p:nvPr/>
        </p:nvGrpSpPr>
        <p:grpSpPr>
          <a:xfrm>
            <a:off x="199149" y="4055652"/>
            <a:ext cx="2795413" cy="1083308"/>
            <a:chOff x="6917201" y="0"/>
            <a:chExt cx="2227776" cy="863400"/>
          </a:xfrm>
        </p:grpSpPr>
        <p:sp>
          <p:nvSpPr>
            <p:cNvPr id="31" name="Google Shape;31;p33"/>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33"/>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33"/>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 name="Google Shape;34;p33"/>
          <p:cNvSpPr txBox="1">
            <a:spLocks noGrp="1"/>
          </p:cNvSpPr>
          <p:nvPr>
            <p:ph type="ctrTitle"/>
          </p:nvPr>
        </p:nvSpPr>
        <p:spPr>
          <a:xfrm>
            <a:off x="1858703" y="1822833"/>
            <a:ext cx="5361300" cy="14481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endParaRPr/>
          </a:p>
        </p:txBody>
      </p:sp>
      <p:sp>
        <p:nvSpPr>
          <p:cNvPr id="35" name="Google Shape;35;p33"/>
          <p:cNvSpPr txBox="1">
            <a:spLocks noGrp="1"/>
          </p:cNvSpPr>
          <p:nvPr>
            <p:ph type="subTitle" idx="1"/>
          </p:nvPr>
        </p:nvSpPr>
        <p:spPr>
          <a:xfrm>
            <a:off x="1858700" y="3413158"/>
            <a:ext cx="5361300" cy="52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33"/>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112"/>
        <p:cNvGrpSpPr/>
        <p:nvPr/>
      </p:nvGrpSpPr>
      <p:grpSpPr>
        <a:xfrm>
          <a:off x="0" y="0"/>
          <a:ext cx="0" cy="0"/>
          <a:chOff x="0" y="0"/>
          <a:chExt cx="0" cy="0"/>
        </a:xfrm>
      </p:grpSpPr>
      <p:sp>
        <p:nvSpPr>
          <p:cNvPr id="113" name="Google Shape;113;p4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4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4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44"/>
          <p:cNvSpPr txBox="1">
            <a:spLocks noGrp="1"/>
          </p:cNvSpPr>
          <p:nvPr>
            <p:ph type="title"/>
          </p:nvPr>
        </p:nvSpPr>
        <p:spPr>
          <a:xfrm>
            <a:off x="819150" y="845600"/>
            <a:ext cx="6424200" cy="70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17" name="Google Shape;117;p44"/>
          <p:cNvSpPr txBox="1">
            <a:spLocks noGrp="1"/>
          </p:cNvSpPr>
          <p:nvPr>
            <p:ph type="subTitle" idx="1"/>
          </p:nvPr>
        </p:nvSpPr>
        <p:spPr>
          <a:xfrm>
            <a:off x="819150" y="1550700"/>
            <a:ext cx="5859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18" name="Google Shape;118;p44"/>
          <p:cNvSpPr txBox="1">
            <a:spLocks noGrp="1"/>
          </p:cNvSpPr>
          <p:nvPr>
            <p:ph type="body" idx="2"/>
          </p:nvPr>
        </p:nvSpPr>
        <p:spPr>
          <a:xfrm>
            <a:off x="819150" y="2467050"/>
            <a:ext cx="5859900" cy="2095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19" name="Google Shape;119;p44"/>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20"/>
        <p:cNvGrpSpPr/>
        <p:nvPr/>
      </p:nvGrpSpPr>
      <p:grpSpPr>
        <a:xfrm>
          <a:off x="0" y="0"/>
          <a:ext cx="0" cy="0"/>
          <a:chOff x="0" y="0"/>
          <a:chExt cx="0" cy="0"/>
        </a:xfrm>
      </p:grpSpPr>
      <p:sp>
        <p:nvSpPr>
          <p:cNvPr id="121" name="Google Shape;121;p45"/>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5"/>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4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45"/>
          <p:cNvSpPr txBox="1">
            <a:spLocks noGrp="1"/>
          </p:cNvSpPr>
          <p:nvPr>
            <p:ph type="body" idx="1"/>
          </p:nvPr>
        </p:nvSpPr>
        <p:spPr>
          <a:xfrm>
            <a:off x="328025" y="4163500"/>
            <a:ext cx="7415100" cy="605100"/>
          </a:xfrm>
          <a:prstGeom prst="rect">
            <a:avLst/>
          </a:prstGeom>
          <a:noFill/>
          <a:ln>
            <a:noFill/>
          </a:ln>
        </p:spPr>
        <p:txBody>
          <a:bodyPr spcFirstLastPara="1" wrap="square" lIns="91425" tIns="91425" rIns="91425" bIns="91425" anchor="b" anchorCtr="0">
            <a:normAutofit/>
          </a:bodyPr>
          <a:lstStyle>
            <a:lvl1pPr marL="457200" lvl="0" indent="-228600" algn="l">
              <a:lnSpc>
                <a:spcPct val="100000"/>
              </a:lnSpc>
              <a:spcBef>
                <a:spcPts val="0"/>
              </a:spcBef>
              <a:spcAft>
                <a:spcPts val="0"/>
              </a:spcAft>
              <a:buSzPts val="1300"/>
              <a:buNone/>
              <a:defRPr/>
            </a:lvl1pPr>
          </a:lstStyle>
          <a:p>
            <a:endParaRPr/>
          </a:p>
        </p:txBody>
      </p:sp>
      <p:sp>
        <p:nvSpPr>
          <p:cNvPr id="125" name="Google Shape;125;p45"/>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26"/>
        <p:cNvGrpSpPr/>
        <p:nvPr/>
      </p:nvGrpSpPr>
      <p:grpSpPr>
        <a:xfrm>
          <a:off x="0" y="0"/>
          <a:ext cx="0" cy="0"/>
          <a:chOff x="0" y="0"/>
          <a:chExt cx="0" cy="0"/>
        </a:xfrm>
      </p:grpSpPr>
      <p:sp>
        <p:nvSpPr>
          <p:cNvPr id="127" name="Google Shape;127;p46"/>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8" name="Google Shape;128;p46"/>
          <p:cNvGrpSpPr/>
          <p:nvPr/>
        </p:nvGrpSpPr>
        <p:grpSpPr>
          <a:xfrm>
            <a:off x="5959222" y="4119576"/>
            <a:ext cx="2520951" cy="1024165"/>
            <a:chOff x="6917201" y="0"/>
            <a:chExt cx="2227776" cy="863400"/>
          </a:xfrm>
        </p:grpSpPr>
        <p:sp>
          <p:nvSpPr>
            <p:cNvPr id="129" name="Google Shape;129;p46"/>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46"/>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46"/>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2" name="Google Shape;132;p46"/>
          <p:cNvGrpSpPr/>
          <p:nvPr/>
        </p:nvGrpSpPr>
        <p:grpSpPr>
          <a:xfrm>
            <a:off x="199149" y="2"/>
            <a:ext cx="2795413" cy="1083308"/>
            <a:chOff x="6917201" y="0"/>
            <a:chExt cx="2227776" cy="863400"/>
          </a:xfrm>
        </p:grpSpPr>
        <p:sp>
          <p:nvSpPr>
            <p:cNvPr id="133" name="Google Shape;133;p46"/>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46"/>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46"/>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6" name="Google Shape;136;p46"/>
          <p:cNvSpPr txBox="1">
            <a:spLocks noGrp="1"/>
          </p:cNvSpPr>
          <p:nvPr>
            <p:ph type="title" hasCustomPrompt="1"/>
          </p:nvPr>
        </p:nvSpPr>
        <p:spPr>
          <a:xfrm>
            <a:off x="1385850" y="1383850"/>
            <a:ext cx="6372300" cy="13797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2"/>
              </a:buClr>
              <a:buSzPts val="8600"/>
              <a:buNone/>
              <a:defRPr sz="8600">
                <a:solidFill>
                  <a:schemeClr val="dk2"/>
                </a:solidFill>
              </a:defRPr>
            </a:lvl1pPr>
            <a:lvl2pPr lvl="1" algn="ctr">
              <a:lnSpc>
                <a:spcPct val="100000"/>
              </a:lnSpc>
              <a:spcBef>
                <a:spcPts val="0"/>
              </a:spcBef>
              <a:spcAft>
                <a:spcPts val="0"/>
              </a:spcAft>
              <a:buClr>
                <a:schemeClr val="dk2"/>
              </a:buClr>
              <a:buSzPts val="8600"/>
              <a:buNone/>
              <a:defRPr sz="8600">
                <a:solidFill>
                  <a:schemeClr val="dk2"/>
                </a:solidFill>
              </a:defRPr>
            </a:lvl2pPr>
            <a:lvl3pPr lvl="2" algn="ctr">
              <a:lnSpc>
                <a:spcPct val="100000"/>
              </a:lnSpc>
              <a:spcBef>
                <a:spcPts val="0"/>
              </a:spcBef>
              <a:spcAft>
                <a:spcPts val="0"/>
              </a:spcAft>
              <a:buClr>
                <a:schemeClr val="dk2"/>
              </a:buClr>
              <a:buSzPts val="8600"/>
              <a:buNone/>
              <a:defRPr sz="8600">
                <a:solidFill>
                  <a:schemeClr val="dk2"/>
                </a:solidFill>
              </a:defRPr>
            </a:lvl3pPr>
            <a:lvl4pPr lvl="3" algn="ctr">
              <a:lnSpc>
                <a:spcPct val="100000"/>
              </a:lnSpc>
              <a:spcBef>
                <a:spcPts val="0"/>
              </a:spcBef>
              <a:spcAft>
                <a:spcPts val="0"/>
              </a:spcAft>
              <a:buClr>
                <a:schemeClr val="dk2"/>
              </a:buClr>
              <a:buSzPts val="8600"/>
              <a:buNone/>
              <a:defRPr sz="8600">
                <a:solidFill>
                  <a:schemeClr val="dk2"/>
                </a:solidFill>
              </a:defRPr>
            </a:lvl4pPr>
            <a:lvl5pPr lvl="4" algn="ctr">
              <a:lnSpc>
                <a:spcPct val="100000"/>
              </a:lnSpc>
              <a:spcBef>
                <a:spcPts val="0"/>
              </a:spcBef>
              <a:spcAft>
                <a:spcPts val="0"/>
              </a:spcAft>
              <a:buClr>
                <a:schemeClr val="dk2"/>
              </a:buClr>
              <a:buSzPts val="8600"/>
              <a:buNone/>
              <a:defRPr sz="8600">
                <a:solidFill>
                  <a:schemeClr val="dk2"/>
                </a:solidFill>
              </a:defRPr>
            </a:lvl5pPr>
            <a:lvl6pPr lvl="5" algn="ctr">
              <a:lnSpc>
                <a:spcPct val="100000"/>
              </a:lnSpc>
              <a:spcBef>
                <a:spcPts val="0"/>
              </a:spcBef>
              <a:spcAft>
                <a:spcPts val="0"/>
              </a:spcAft>
              <a:buClr>
                <a:schemeClr val="dk2"/>
              </a:buClr>
              <a:buSzPts val="8600"/>
              <a:buNone/>
              <a:defRPr sz="8600">
                <a:solidFill>
                  <a:schemeClr val="dk2"/>
                </a:solidFill>
              </a:defRPr>
            </a:lvl6pPr>
            <a:lvl7pPr lvl="6" algn="ctr">
              <a:lnSpc>
                <a:spcPct val="100000"/>
              </a:lnSpc>
              <a:spcBef>
                <a:spcPts val="0"/>
              </a:spcBef>
              <a:spcAft>
                <a:spcPts val="0"/>
              </a:spcAft>
              <a:buClr>
                <a:schemeClr val="dk2"/>
              </a:buClr>
              <a:buSzPts val="8600"/>
              <a:buNone/>
              <a:defRPr sz="8600">
                <a:solidFill>
                  <a:schemeClr val="dk2"/>
                </a:solidFill>
              </a:defRPr>
            </a:lvl7pPr>
            <a:lvl8pPr lvl="7" algn="ctr">
              <a:lnSpc>
                <a:spcPct val="100000"/>
              </a:lnSpc>
              <a:spcBef>
                <a:spcPts val="0"/>
              </a:spcBef>
              <a:spcAft>
                <a:spcPts val="0"/>
              </a:spcAft>
              <a:buClr>
                <a:schemeClr val="dk2"/>
              </a:buClr>
              <a:buSzPts val="8600"/>
              <a:buNone/>
              <a:defRPr sz="8600">
                <a:solidFill>
                  <a:schemeClr val="dk2"/>
                </a:solidFill>
              </a:defRPr>
            </a:lvl8pPr>
            <a:lvl9pPr lvl="8" algn="ctr">
              <a:lnSpc>
                <a:spcPct val="100000"/>
              </a:lnSpc>
              <a:spcBef>
                <a:spcPts val="0"/>
              </a:spcBef>
              <a:spcAft>
                <a:spcPts val="0"/>
              </a:spcAft>
              <a:buClr>
                <a:schemeClr val="dk2"/>
              </a:buClr>
              <a:buSzPts val="8600"/>
              <a:buNone/>
              <a:defRPr sz="8600">
                <a:solidFill>
                  <a:schemeClr val="dk2"/>
                </a:solidFill>
              </a:defRPr>
            </a:lvl9pPr>
          </a:lstStyle>
          <a:p>
            <a:r>
              <a:t>xx%</a:t>
            </a:r>
          </a:p>
        </p:txBody>
      </p:sp>
      <p:sp>
        <p:nvSpPr>
          <p:cNvPr id="137" name="Google Shape;137;p46"/>
          <p:cNvSpPr txBox="1">
            <a:spLocks noGrp="1"/>
          </p:cNvSpPr>
          <p:nvPr>
            <p:ph type="body" idx="1"/>
          </p:nvPr>
        </p:nvSpPr>
        <p:spPr>
          <a:xfrm>
            <a:off x="1385850" y="2863850"/>
            <a:ext cx="6372300" cy="641100"/>
          </a:xfrm>
          <a:prstGeom prst="rect">
            <a:avLst/>
          </a:prstGeom>
          <a:noFill/>
          <a:ln>
            <a:noFill/>
          </a:ln>
        </p:spPr>
        <p:txBody>
          <a:bodyPr spcFirstLastPara="1" wrap="square" lIns="91425" tIns="91425" rIns="91425" bIns="91425" anchor="t" anchorCtr="0">
            <a:normAutofit/>
          </a:bodyPr>
          <a:lstStyle>
            <a:lvl1pPr marL="457200" lvl="0" indent="-311150" algn="ctr">
              <a:lnSpc>
                <a:spcPct val="115000"/>
              </a:lnSpc>
              <a:spcBef>
                <a:spcPts val="0"/>
              </a:spcBef>
              <a:spcAft>
                <a:spcPts val="0"/>
              </a:spcAft>
              <a:buSzPts val="1300"/>
              <a:buChar char="●"/>
              <a:defRPr/>
            </a:lvl1pPr>
            <a:lvl2pPr marL="914400" lvl="1" indent="-298450" algn="ctr">
              <a:lnSpc>
                <a:spcPct val="115000"/>
              </a:lnSpc>
              <a:spcBef>
                <a:spcPts val="0"/>
              </a:spcBef>
              <a:spcAft>
                <a:spcPts val="0"/>
              </a:spcAft>
              <a:buSzPts val="1100"/>
              <a:buChar char="○"/>
              <a:defRPr/>
            </a:lvl2pPr>
            <a:lvl3pPr marL="1371600" lvl="2" indent="-298450" algn="ctr">
              <a:lnSpc>
                <a:spcPct val="115000"/>
              </a:lnSpc>
              <a:spcBef>
                <a:spcPts val="0"/>
              </a:spcBef>
              <a:spcAft>
                <a:spcPts val="0"/>
              </a:spcAft>
              <a:buSzPts val="1100"/>
              <a:buChar char="■"/>
              <a:defRPr/>
            </a:lvl3pPr>
            <a:lvl4pPr marL="1828800" lvl="3" indent="-298450" algn="ctr">
              <a:lnSpc>
                <a:spcPct val="115000"/>
              </a:lnSpc>
              <a:spcBef>
                <a:spcPts val="0"/>
              </a:spcBef>
              <a:spcAft>
                <a:spcPts val="0"/>
              </a:spcAft>
              <a:buSzPts val="1100"/>
              <a:buChar char="●"/>
              <a:defRPr/>
            </a:lvl4pPr>
            <a:lvl5pPr marL="2286000" lvl="4" indent="-298450" algn="ctr">
              <a:lnSpc>
                <a:spcPct val="115000"/>
              </a:lnSpc>
              <a:spcBef>
                <a:spcPts val="0"/>
              </a:spcBef>
              <a:spcAft>
                <a:spcPts val="0"/>
              </a:spcAft>
              <a:buSzPts val="1100"/>
              <a:buChar char="○"/>
              <a:defRPr/>
            </a:lvl5pPr>
            <a:lvl6pPr marL="2743200" lvl="5" indent="-298450" algn="ctr">
              <a:lnSpc>
                <a:spcPct val="115000"/>
              </a:lnSpc>
              <a:spcBef>
                <a:spcPts val="0"/>
              </a:spcBef>
              <a:spcAft>
                <a:spcPts val="0"/>
              </a:spcAft>
              <a:buSzPts val="1100"/>
              <a:buChar char="■"/>
              <a:defRPr/>
            </a:lvl6pPr>
            <a:lvl7pPr marL="3200400" lvl="6" indent="-298450" algn="ctr">
              <a:lnSpc>
                <a:spcPct val="115000"/>
              </a:lnSpc>
              <a:spcBef>
                <a:spcPts val="0"/>
              </a:spcBef>
              <a:spcAft>
                <a:spcPts val="0"/>
              </a:spcAft>
              <a:buSzPts val="1100"/>
              <a:buChar char="●"/>
              <a:defRPr/>
            </a:lvl7pPr>
            <a:lvl8pPr marL="3657600" lvl="7" indent="-298450" algn="ctr">
              <a:lnSpc>
                <a:spcPct val="115000"/>
              </a:lnSpc>
              <a:spcBef>
                <a:spcPts val="0"/>
              </a:spcBef>
              <a:spcAft>
                <a:spcPts val="0"/>
              </a:spcAft>
              <a:buSzPts val="1100"/>
              <a:buChar char="○"/>
              <a:defRPr/>
            </a:lvl8pPr>
            <a:lvl9pPr marL="4114800" lvl="8" indent="-298450" algn="ctr">
              <a:lnSpc>
                <a:spcPct val="115000"/>
              </a:lnSpc>
              <a:spcBef>
                <a:spcPts val="0"/>
              </a:spcBef>
              <a:spcAft>
                <a:spcPts val="0"/>
              </a:spcAft>
              <a:buSzPts val="1100"/>
              <a:buChar char="■"/>
              <a:defRPr/>
            </a:lvl9pPr>
          </a:lstStyle>
          <a:p>
            <a:endParaRPr/>
          </a:p>
        </p:txBody>
      </p:sp>
      <p:sp>
        <p:nvSpPr>
          <p:cNvPr id="138" name="Google Shape;138;p46"/>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3"/>
        <p:cNvGrpSpPr/>
        <p:nvPr/>
      </p:nvGrpSpPr>
      <p:grpSpPr>
        <a:xfrm>
          <a:off x="0" y="0"/>
          <a:ext cx="0" cy="0"/>
          <a:chOff x="0" y="0"/>
          <a:chExt cx="0" cy="0"/>
        </a:xfrm>
      </p:grpSpPr>
      <p:sp>
        <p:nvSpPr>
          <p:cNvPr id="144" name="Google Shape;144;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5"/>
        <p:cNvGrpSpPr/>
        <p:nvPr/>
      </p:nvGrpSpPr>
      <p:grpSpPr>
        <a:xfrm>
          <a:off x="0" y="0"/>
          <a:ext cx="0" cy="0"/>
          <a:chOff x="0" y="0"/>
          <a:chExt cx="0" cy="0"/>
        </a:xfrm>
      </p:grpSpPr>
      <p:sp>
        <p:nvSpPr>
          <p:cNvPr id="146" name="Google Shape;146;p4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47" name="Google Shape;147;p4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8" name="Google Shape;148;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9"/>
        <p:cNvGrpSpPr/>
        <p:nvPr/>
      </p:nvGrpSpPr>
      <p:grpSpPr>
        <a:xfrm>
          <a:off x="0" y="0"/>
          <a:ext cx="0" cy="0"/>
          <a:chOff x="0" y="0"/>
          <a:chExt cx="0" cy="0"/>
        </a:xfrm>
      </p:grpSpPr>
      <p:sp>
        <p:nvSpPr>
          <p:cNvPr id="150" name="Google Shape;150;p4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1" name="Google Shape;151;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2"/>
        <p:cNvGrpSpPr/>
        <p:nvPr/>
      </p:nvGrpSpPr>
      <p:grpSpPr>
        <a:xfrm>
          <a:off x="0" y="0"/>
          <a:ext cx="0" cy="0"/>
          <a:chOff x="0" y="0"/>
          <a:chExt cx="0" cy="0"/>
        </a:xfrm>
      </p:grpSpPr>
      <p:sp>
        <p:nvSpPr>
          <p:cNvPr id="153" name="Google Shape;153;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4" name="Google Shape;154;p4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55" name="Google Shape;155;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6"/>
        <p:cNvGrpSpPr/>
        <p:nvPr/>
      </p:nvGrpSpPr>
      <p:grpSpPr>
        <a:xfrm>
          <a:off x="0" y="0"/>
          <a:ext cx="0" cy="0"/>
          <a:chOff x="0" y="0"/>
          <a:chExt cx="0" cy="0"/>
        </a:xfrm>
      </p:grpSpPr>
      <p:sp>
        <p:nvSpPr>
          <p:cNvPr id="157" name="Google Shape;157;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8" name="Google Shape;158;p5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9" name="Google Shape;159;p5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60" name="Google Shape;160;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1"/>
        <p:cNvGrpSpPr/>
        <p:nvPr/>
      </p:nvGrpSpPr>
      <p:grpSpPr>
        <a:xfrm>
          <a:off x="0" y="0"/>
          <a:ext cx="0" cy="0"/>
          <a:chOff x="0" y="0"/>
          <a:chExt cx="0" cy="0"/>
        </a:xfrm>
      </p:grpSpPr>
      <p:sp>
        <p:nvSpPr>
          <p:cNvPr id="162" name="Google Shape;162;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3" name="Google Shape;163;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4"/>
        <p:cNvGrpSpPr/>
        <p:nvPr/>
      </p:nvGrpSpPr>
      <p:grpSpPr>
        <a:xfrm>
          <a:off x="0" y="0"/>
          <a:ext cx="0" cy="0"/>
          <a:chOff x="0" y="0"/>
          <a:chExt cx="0" cy="0"/>
        </a:xfrm>
      </p:grpSpPr>
      <p:sp>
        <p:nvSpPr>
          <p:cNvPr id="165" name="Google Shape;165;p5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66" name="Google Shape;166;p5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67" name="Google Shape;167;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37"/>
        <p:cNvGrpSpPr/>
        <p:nvPr/>
      </p:nvGrpSpPr>
      <p:grpSpPr>
        <a:xfrm>
          <a:off x="0" y="0"/>
          <a:ext cx="0" cy="0"/>
          <a:chOff x="0" y="0"/>
          <a:chExt cx="0" cy="0"/>
        </a:xfrm>
      </p:grpSpPr>
      <p:sp>
        <p:nvSpPr>
          <p:cNvPr id="38" name="Google Shape;38;p34"/>
          <p:cNvSpPr txBox="1">
            <a:spLocks noGrp="1"/>
          </p:cNvSpPr>
          <p:nvPr>
            <p:ph type="body" idx="1"/>
          </p:nvPr>
        </p:nvSpPr>
        <p:spPr>
          <a:xfrm>
            <a:off x="2822775" y="2161800"/>
            <a:ext cx="3498300" cy="819900"/>
          </a:xfrm>
          <a:prstGeom prst="rect">
            <a:avLst/>
          </a:prstGeom>
          <a:noFill/>
          <a:ln>
            <a:noFill/>
          </a:ln>
        </p:spPr>
        <p:txBody>
          <a:bodyPr spcFirstLastPara="1" wrap="square" lIns="91425" tIns="91425" rIns="91425" bIns="91425" anchor="ctr" anchorCtr="0">
            <a:normAutofit/>
          </a:bodyPr>
          <a:lstStyle>
            <a:lvl1pPr marL="457200" lvl="0"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1pPr>
            <a:lvl2pPr marL="914400" lvl="1"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2pPr>
            <a:lvl3pPr marL="1371600" lvl="2"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3pPr>
            <a:lvl4pPr marL="1828800" lvl="3"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4pPr>
            <a:lvl5pPr marL="2286000" lvl="4"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5pPr>
            <a:lvl6pPr marL="2743200" lvl="5"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6pPr>
            <a:lvl7pPr marL="3200400" lvl="6"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7pPr>
            <a:lvl8pPr marL="3657600" lvl="7"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8pPr>
            <a:lvl9pPr marL="4114800" lvl="8"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9pPr>
          </a:lstStyle>
          <a:p>
            <a:endParaRPr/>
          </a:p>
        </p:txBody>
      </p:sp>
      <p:grpSp>
        <p:nvGrpSpPr>
          <p:cNvPr id="39" name="Google Shape;39;p34"/>
          <p:cNvGrpSpPr/>
          <p:nvPr/>
        </p:nvGrpSpPr>
        <p:grpSpPr>
          <a:xfrm>
            <a:off x="5609677" y="2185857"/>
            <a:ext cx="3534593" cy="3432795"/>
            <a:chOff x="6172210" y="2656118"/>
            <a:chExt cx="2971744" cy="2886157"/>
          </a:xfrm>
        </p:grpSpPr>
        <p:sp>
          <p:nvSpPr>
            <p:cNvPr id="40" name="Google Shape;40;p34"/>
            <p:cNvSpPr/>
            <p:nvPr/>
          </p:nvSpPr>
          <p:spPr>
            <a:xfrm rot="9208626" flipH="1">
              <a:off x="6704904" y="4110434"/>
              <a:ext cx="484232" cy="1204006"/>
            </a:xfrm>
            <a:prstGeom prst="flowChartManualInput">
              <a:avLst/>
            </a:prstGeom>
            <a:solidFill>
              <a:srgbClr val="81D1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4"/>
            <p:cNvSpPr/>
            <p:nvPr/>
          </p:nvSpPr>
          <p:spPr>
            <a:xfrm rot="9208633" flipH="1">
              <a:off x="7804300" y="3279013"/>
              <a:ext cx="877624" cy="2182136"/>
            </a:xfrm>
            <a:prstGeom prst="flowChartManualInput">
              <a:avLst/>
            </a:prstGeom>
            <a:solidFill>
              <a:srgbClr val="3796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34"/>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34"/>
            <p:cNvSpPr/>
            <p:nvPr/>
          </p:nvSpPr>
          <p:spPr>
            <a:xfrm rot="9208678" flipH="1">
              <a:off x="6287617" y="4657701"/>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4"/>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grpSp>
        <p:nvGrpSpPr>
          <p:cNvPr id="45" name="Google Shape;45;p34"/>
          <p:cNvGrpSpPr/>
          <p:nvPr/>
        </p:nvGrpSpPr>
        <p:grpSpPr>
          <a:xfrm>
            <a:off x="-22" y="-324555"/>
            <a:ext cx="3068565" cy="1910899"/>
            <a:chOff x="-32" y="-215971"/>
            <a:chExt cx="2163551" cy="1347316"/>
          </a:xfrm>
        </p:grpSpPr>
        <p:sp>
          <p:nvSpPr>
            <p:cNvPr id="46" name="Google Shape;46;p34"/>
            <p:cNvSpPr/>
            <p:nvPr/>
          </p:nvSpPr>
          <p:spPr>
            <a:xfrm rot="-1591408" flipH="1">
              <a:off x="1362169" y="-63166"/>
              <a:ext cx="205103" cy="509980"/>
            </a:xfrm>
            <a:prstGeom prst="flowChartManualInput">
              <a:avLst/>
            </a:prstGeom>
            <a:solidFill>
              <a:srgbClr val="4BB5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34"/>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34"/>
            <p:cNvSpPr/>
            <p:nvPr/>
          </p:nvSpPr>
          <p:spPr>
            <a:xfrm rot="-1591339" flipH="1">
              <a:off x="892401" y="-169347"/>
              <a:ext cx="504374" cy="1254067"/>
            </a:xfrm>
            <a:prstGeom prst="flowChartManualInput">
              <a:avLst/>
            </a:prstGeom>
            <a:solidFill>
              <a:srgbClr val="3796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34"/>
            <p:cNvSpPr/>
            <p:nvPr/>
          </p:nvSpPr>
          <p:spPr>
            <a:xfrm rot="-1591322" flipH="1">
              <a:off x="1818452" y="-76292"/>
              <a:ext cx="229660" cy="571018"/>
            </a:xfrm>
            <a:prstGeom prst="flowChartManualInput">
              <a:avLst/>
            </a:prstGeom>
            <a:solidFill>
              <a:srgbClr val="81D1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34"/>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51" name="Google Shape;51;p34"/>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5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70" name="Google Shape;170;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1"/>
        <p:cNvGrpSpPr/>
        <p:nvPr/>
      </p:nvGrpSpPr>
      <p:grpSpPr>
        <a:xfrm>
          <a:off x="0" y="0"/>
          <a:ext cx="0" cy="0"/>
          <a:chOff x="0" y="0"/>
          <a:chExt cx="0" cy="0"/>
        </a:xfrm>
      </p:grpSpPr>
      <p:sp>
        <p:nvSpPr>
          <p:cNvPr id="172" name="Google Shape;172;p5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5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74" name="Google Shape;174;p5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5" name="Google Shape;175;p5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6" name="Google Shape;176;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7"/>
        <p:cNvGrpSpPr/>
        <p:nvPr/>
      </p:nvGrpSpPr>
      <p:grpSpPr>
        <a:xfrm>
          <a:off x="0" y="0"/>
          <a:ext cx="0" cy="0"/>
          <a:chOff x="0" y="0"/>
          <a:chExt cx="0" cy="0"/>
        </a:xfrm>
      </p:grpSpPr>
      <p:sp>
        <p:nvSpPr>
          <p:cNvPr id="178" name="Google Shape;178;p5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79" name="Google Shape;179;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0"/>
        <p:cNvGrpSpPr/>
        <p:nvPr/>
      </p:nvGrpSpPr>
      <p:grpSpPr>
        <a:xfrm>
          <a:off x="0" y="0"/>
          <a:ext cx="0" cy="0"/>
          <a:chOff x="0" y="0"/>
          <a:chExt cx="0" cy="0"/>
        </a:xfrm>
      </p:grpSpPr>
      <p:sp>
        <p:nvSpPr>
          <p:cNvPr id="181" name="Google Shape;181;p5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82" name="Google Shape;182;p5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83" name="Google Shape;183;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84"/>
        <p:cNvGrpSpPr/>
        <p:nvPr/>
      </p:nvGrpSpPr>
      <p:grpSpPr>
        <a:xfrm>
          <a:off x="0" y="0"/>
          <a:ext cx="0" cy="0"/>
          <a:chOff x="0" y="0"/>
          <a:chExt cx="0" cy="0"/>
        </a:xfrm>
      </p:grpSpPr>
      <p:sp>
        <p:nvSpPr>
          <p:cNvPr id="185" name="Google Shape;185;p57"/>
          <p:cNvSpPr txBox="1">
            <a:spLocks noGrp="1"/>
          </p:cNvSpPr>
          <p:nvPr>
            <p:ph type="body" idx="1"/>
          </p:nvPr>
        </p:nvSpPr>
        <p:spPr>
          <a:xfrm>
            <a:off x="2822775" y="2161800"/>
            <a:ext cx="3498300" cy="819900"/>
          </a:xfrm>
          <a:prstGeom prst="rect">
            <a:avLst/>
          </a:prstGeom>
          <a:noFill/>
          <a:ln>
            <a:noFill/>
          </a:ln>
        </p:spPr>
        <p:txBody>
          <a:bodyPr spcFirstLastPara="1" wrap="square" lIns="91425" tIns="91425" rIns="91425" bIns="91425" anchor="ctr" anchorCtr="0">
            <a:normAutofit/>
          </a:bodyPr>
          <a:lstStyle>
            <a:lvl1pPr marL="457200" lvl="0"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1pPr>
            <a:lvl2pPr marL="914400" lvl="1"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2pPr>
            <a:lvl3pPr marL="1371600" lvl="2"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3pPr>
            <a:lvl4pPr marL="1828800" lvl="3"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4pPr>
            <a:lvl5pPr marL="2286000" lvl="4"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5pPr>
            <a:lvl6pPr marL="2743200" lvl="5"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6pPr>
            <a:lvl7pPr marL="3200400" lvl="6"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7pPr>
            <a:lvl8pPr marL="3657600" lvl="7"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8pPr>
            <a:lvl9pPr marL="4114800" lvl="8" indent="-381000" algn="ctr">
              <a:lnSpc>
                <a:spcPct val="115000"/>
              </a:lnSpc>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9pPr>
          </a:lstStyle>
          <a:p>
            <a:endParaRPr/>
          </a:p>
        </p:txBody>
      </p:sp>
      <p:grpSp>
        <p:nvGrpSpPr>
          <p:cNvPr id="186" name="Google Shape;186;p57"/>
          <p:cNvGrpSpPr/>
          <p:nvPr/>
        </p:nvGrpSpPr>
        <p:grpSpPr>
          <a:xfrm>
            <a:off x="5609677" y="2185857"/>
            <a:ext cx="3534593" cy="3432795"/>
            <a:chOff x="6172210" y="2656118"/>
            <a:chExt cx="2971744" cy="2886157"/>
          </a:xfrm>
        </p:grpSpPr>
        <p:sp>
          <p:nvSpPr>
            <p:cNvPr id="187" name="Google Shape;187;p57"/>
            <p:cNvSpPr/>
            <p:nvPr/>
          </p:nvSpPr>
          <p:spPr>
            <a:xfrm rot="9208626" flipH="1">
              <a:off x="6704904" y="4110434"/>
              <a:ext cx="484232" cy="1204006"/>
            </a:xfrm>
            <a:prstGeom prst="flowChartManualInput">
              <a:avLst/>
            </a:prstGeom>
            <a:solidFill>
              <a:srgbClr val="81D1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57"/>
            <p:cNvSpPr/>
            <p:nvPr/>
          </p:nvSpPr>
          <p:spPr>
            <a:xfrm rot="9208633" flipH="1">
              <a:off x="7804300" y="3279013"/>
              <a:ext cx="877624" cy="2182136"/>
            </a:xfrm>
            <a:prstGeom prst="flowChartManualInput">
              <a:avLst/>
            </a:prstGeom>
            <a:solidFill>
              <a:srgbClr val="3796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57"/>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57"/>
            <p:cNvSpPr/>
            <p:nvPr/>
          </p:nvSpPr>
          <p:spPr>
            <a:xfrm rot="9208678" flipH="1">
              <a:off x="6287617" y="4657701"/>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57"/>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grpSp>
        <p:nvGrpSpPr>
          <p:cNvPr id="192" name="Google Shape;192;p57"/>
          <p:cNvGrpSpPr/>
          <p:nvPr/>
        </p:nvGrpSpPr>
        <p:grpSpPr>
          <a:xfrm>
            <a:off x="-22" y="-324555"/>
            <a:ext cx="3068565" cy="1910899"/>
            <a:chOff x="-32" y="-215971"/>
            <a:chExt cx="2163551" cy="1347316"/>
          </a:xfrm>
        </p:grpSpPr>
        <p:sp>
          <p:nvSpPr>
            <p:cNvPr id="193" name="Google Shape;193;p57"/>
            <p:cNvSpPr/>
            <p:nvPr/>
          </p:nvSpPr>
          <p:spPr>
            <a:xfrm rot="-1591408" flipH="1">
              <a:off x="1362169" y="-63166"/>
              <a:ext cx="205103" cy="509980"/>
            </a:xfrm>
            <a:prstGeom prst="flowChartManualInput">
              <a:avLst/>
            </a:prstGeom>
            <a:solidFill>
              <a:srgbClr val="4BB5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57"/>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57"/>
            <p:cNvSpPr/>
            <p:nvPr/>
          </p:nvSpPr>
          <p:spPr>
            <a:xfrm rot="-1591339" flipH="1">
              <a:off x="892401" y="-169347"/>
              <a:ext cx="504374" cy="1254067"/>
            </a:xfrm>
            <a:prstGeom prst="flowChartManualInput">
              <a:avLst/>
            </a:prstGeom>
            <a:solidFill>
              <a:srgbClr val="3796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57"/>
            <p:cNvSpPr/>
            <p:nvPr/>
          </p:nvSpPr>
          <p:spPr>
            <a:xfrm rot="-1591322" flipH="1">
              <a:off x="1818452" y="-76292"/>
              <a:ext cx="229660" cy="571018"/>
            </a:xfrm>
            <a:prstGeom prst="flowChartManualInput">
              <a:avLst/>
            </a:prstGeom>
            <a:solidFill>
              <a:srgbClr val="81D1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57"/>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198" name="Google Shape;198;p57"/>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BB5D9"/>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2"/>
        <p:cNvGrpSpPr/>
        <p:nvPr/>
      </p:nvGrpSpPr>
      <p:grpSpPr>
        <a:xfrm>
          <a:off x="0" y="0"/>
          <a:ext cx="0" cy="0"/>
          <a:chOff x="0" y="0"/>
          <a:chExt cx="0" cy="0"/>
        </a:xfrm>
      </p:grpSpPr>
      <p:sp>
        <p:nvSpPr>
          <p:cNvPr id="53" name="Google Shape;53;p3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3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35"/>
          <p:cNvSpPr txBox="1">
            <a:spLocks noGrp="1"/>
          </p:cNvSpPr>
          <p:nvPr>
            <p:ph type="title"/>
          </p:nvPr>
        </p:nvSpPr>
        <p:spPr>
          <a:xfrm>
            <a:off x="819150" y="845600"/>
            <a:ext cx="7505700" cy="954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57" name="Google Shape;57;p35"/>
          <p:cNvSpPr txBox="1">
            <a:spLocks noGrp="1"/>
          </p:cNvSpPr>
          <p:nvPr>
            <p:ph type="body" idx="1"/>
          </p:nvPr>
        </p:nvSpPr>
        <p:spPr>
          <a:xfrm>
            <a:off x="819150" y="1990725"/>
            <a:ext cx="3686100" cy="2448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58" name="Google Shape;58;p35"/>
          <p:cNvSpPr txBox="1">
            <a:spLocks noGrp="1"/>
          </p:cNvSpPr>
          <p:nvPr>
            <p:ph type="body" idx="2"/>
          </p:nvPr>
        </p:nvSpPr>
        <p:spPr>
          <a:xfrm>
            <a:off x="4638675" y="1990725"/>
            <a:ext cx="3686100" cy="2448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59" name="Google Shape;59;p35"/>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60"/>
        <p:cNvGrpSpPr/>
        <p:nvPr/>
      </p:nvGrpSpPr>
      <p:grpSpPr>
        <a:xfrm>
          <a:off x="0" y="0"/>
          <a:ext cx="0" cy="0"/>
          <a:chOff x="0" y="0"/>
          <a:chExt cx="0" cy="0"/>
        </a:xfrm>
      </p:grpSpPr>
      <p:sp>
        <p:nvSpPr>
          <p:cNvPr id="61" name="Google Shape;61;p36"/>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6"/>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 name="Google Shape;63;p36"/>
          <p:cNvGrpSpPr/>
          <p:nvPr/>
        </p:nvGrpSpPr>
        <p:grpSpPr>
          <a:xfrm>
            <a:off x="255991" y="-118"/>
            <a:ext cx="2251347" cy="1043408"/>
            <a:chOff x="3961956" y="4383950"/>
            <a:chExt cx="1160548" cy="548700"/>
          </a:xfrm>
        </p:grpSpPr>
        <p:sp>
          <p:nvSpPr>
            <p:cNvPr id="64" name="Google Shape;64;p36"/>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36"/>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36"/>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7" name="Google Shape;67;p3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 name="Google Shape;68;p36"/>
          <p:cNvGrpSpPr/>
          <p:nvPr/>
        </p:nvGrpSpPr>
        <p:grpSpPr>
          <a:xfrm>
            <a:off x="34934" y="4522125"/>
            <a:ext cx="1593305" cy="617072"/>
            <a:chOff x="6917201" y="0"/>
            <a:chExt cx="2227776" cy="863400"/>
          </a:xfrm>
        </p:grpSpPr>
        <p:sp>
          <p:nvSpPr>
            <p:cNvPr id="69" name="Google Shape;69;p36"/>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36"/>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36"/>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 name="Google Shape;72;p36"/>
          <p:cNvGrpSpPr/>
          <p:nvPr/>
        </p:nvGrpSpPr>
        <p:grpSpPr>
          <a:xfrm>
            <a:off x="5886353" y="1243"/>
            <a:ext cx="3257454" cy="1261514"/>
            <a:chOff x="6917201" y="0"/>
            <a:chExt cx="2227776" cy="863400"/>
          </a:xfrm>
        </p:grpSpPr>
        <p:sp>
          <p:nvSpPr>
            <p:cNvPr id="73" name="Google Shape;73;p36"/>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36"/>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36"/>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6" name="Google Shape;76;p36"/>
          <p:cNvSpPr txBox="1">
            <a:spLocks noGrp="1"/>
          </p:cNvSpPr>
          <p:nvPr>
            <p:ph type="title"/>
          </p:nvPr>
        </p:nvSpPr>
        <p:spPr>
          <a:xfrm>
            <a:off x="1393929" y="1301146"/>
            <a:ext cx="6366900" cy="25392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77" name="Google Shape;77;p36"/>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78"/>
        <p:cNvGrpSpPr/>
        <p:nvPr/>
      </p:nvGrpSpPr>
      <p:grpSpPr>
        <a:xfrm>
          <a:off x="0" y="0"/>
          <a:ext cx="0" cy="0"/>
          <a:chOff x="0" y="0"/>
          <a:chExt cx="0" cy="0"/>
        </a:xfrm>
      </p:grpSpPr>
      <p:sp>
        <p:nvSpPr>
          <p:cNvPr id="79" name="Google Shape;79;p3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3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3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39"/>
          <p:cNvSpPr txBox="1">
            <a:spLocks noGrp="1"/>
          </p:cNvSpPr>
          <p:nvPr>
            <p:ph type="title"/>
          </p:nvPr>
        </p:nvSpPr>
        <p:spPr>
          <a:xfrm>
            <a:off x="819150" y="845600"/>
            <a:ext cx="7505700" cy="954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83" name="Google Shape;83;p39"/>
          <p:cNvSpPr txBox="1">
            <a:spLocks noGrp="1"/>
          </p:cNvSpPr>
          <p:nvPr>
            <p:ph type="body" idx="1"/>
          </p:nvPr>
        </p:nvSpPr>
        <p:spPr>
          <a:xfrm>
            <a:off x="819150" y="1990725"/>
            <a:ext cx="7505700" cy="2448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84" name="Google Shape;84;p39"/>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40"/>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87"/>
        <p:cNvGrpSpPr/>
        <p:nvPr/>
      </p:nvGrpSpPr>
      <p:grpSpPr>
        <a:xfrm>
          <a:off x="0" y="0"/>
          <a:ext cx="0" cy="0"/>
          <a:chOff x="0" y="0"/>
          <a:chExt cx="0" cy="0"/>
        </a:xfrm>
      </p:grpSpPr>
      <p:sp>
        <p:nvSpPr>
          <p:cNvPr id="88" name="Google Shape;88;p41"/>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9" name="Google Shape;89;p41"/>
          <p:cNvGrpSpPr/>
          <p:nvPr/>
        </p:nvGrpSpPr>
        <p:grpSpPr>
          <a:xfrm>
            <a:off x="5594191" y="3961115"/>
            <a:ext cx="2910144" cy="1182340"/>
            <a:chOff x="6917201" y="0"/>
            <a:chExt cx="2227776" cy="863400"/>
          </a:xfrm>
        </p:grpSpPr>
        <p:sp>
          <p:nvSpPr>
            <p:cNvPr id="90" name="Google Shape;90;p4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4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4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3" name="Google Shape;93;p41"/>
          <p:cNvGrpSpPr/>
          <p:nvPr/>
        </p:nvGrpSpPr>
        <p:grpSpPr>
          <a:xfrm>
            <a:off x="199149" y="2"/>
            <a:ext cx="2795413" cy="1083308"/>
            <a:chOff x="6917201" y="0"/>
            <a:chExt cx="2227776" cy="863400"/>
          </a:xfrm>
        </p:grpSpPr>
        <p:sp>
          <p:nvSpPr>
            <p:cNvPr id="94" name="Google Shape;94;p4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4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4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7" name="Google Shape;97;p41"/>
          <p:cNvSpPr txBox="1">
            <a:spLocks noGrp="1"/>
          </p:cNvSpPr>
          <p:nvPr>
            <p:ph type="title"/>
          </p:nvPr>
        </p:nvSpPr>
        <p:spPr>
          <a:xfrm>
            <a:off x="1888684" y="1746100"/>
            <a:ext cx="5377500" cy="16461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2"/>
              </a:buClr>
              <a:buSzPts val="3200"/>
              <a:buNone/>
              <a:defRPr sz="3200">
                <a:solidFill>
                  <a:schemeClr val="dk2"/>
                </a:solidFill>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a:endParaRPr/>
          </a:p>
        </p:txBody>
      </p:sp>
      <p:sp>
        <p:nvSpPr>
          <p:cNvPr id="98" name="Google Shape;98;p4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99"/>
        <p:cNvGrpSpPr/>
        <p:nvPr/>
      </p:nvGrpSpPr>
      <p:grpSpPr>
        <a:xfrm>
          <a:off x="0" y="0"/>
          <a:ext cx="0" cy="0"/>
          <a:chOff x="0" y="0"/>
          <a:chExt cx="0" cy="0"/>
        </a:xfrm>
      </p:grpSpPr>
      <p:sp>
        <p:nvSpPr>
          <p:cNvPr id="100" name="Google Shape;100;p42"/>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42"/>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4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42"/>
          <p:cNvSpPr txBox="1">
            <a:spLocks noGrp="1"/>
          </p:cNvSpPr>
          <p:nvPr>
            <p:ph type="title"/>
          </p:nvPr>
        </p:nvSpPr>
        <p:spPr>
          <a:xfrm>
            <a:off x="819150" y="845600"/>
            <a:ext cx="7505700" cy="954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04" name="Google Shape;104;p42"/>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105"/>
        <p:cNvGrpSpPr/>
        <p:nvPr/>
      </p:nvGrpSpPr>
      <p:grpSpPr>
        <a:xfrm>
          <a:off x="0" y="0"/>
          <a:ext cx="0" cy="0"/>
          <a:chOff x="0" y="0"/>
          <a:chExt cx="0" cy="0"/>
        </a:xfrm>
      </p:grpSpPr>
      <p:sp>
        <p:nvSpPr>
          <p:cNvPr id="106" name="Google Shape;106;p43"/>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43"/>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43"/>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43"/>
          <p:cNvSpPr txBox="1">
            <a:spLocks noGrp="1"/>
          </p:cNvSpPr>
          <p:nvPr>
            <p:ph type="title"/>
          </p:nvPr>
        </p:nvSpPr>
        <p:spPr>
          <a:xfrm>
            <a:off x="819150" y="845600"/>
            <a:ext cx="3709200" cy="1383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10" name="Google Shape;110;p43"/>
          <p:cNvSpPr txBox="1">
            <a:spLocks noGrp="1"/>
          </p:cNvSpPr>
          <p:nvPr>
            <p:ph type="body" idx="1"/>
          </p:nvPr>
        </p:nvSpPr>
        <p:spPr>
          <a:xfrm>
            <a:off x="830700" y="2319050"/>
            <a:ext cx="3709200" cy="21198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11" name="Google Shape;111;p43"/>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9pPr>
          </a:lstStyle>
          <a:p>
            <a:endParaRPr/>
          </a:p>
        </p:txBody>
      </p:sp>
      <p:sp>
        <p:nvSpPr>
          <p:cNvPr id="7" name="Google Shape;7;p32"/>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endParaRPr/>
          </a:p>
        </p:txBody>
      </p:sp>
      <p:sp>
        <p:nvSpPr>
          <p:cNvPr id="8" name="Google Shape;8;p32"/>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9"/>
        <p:cNvGrpSpPr/>
        <p:nvPr/>
      </p:nvGrpSpPr>
      <p:grpSpPr>
        <a:xfrm>
          <a:off x="0" y="0"/>
          <a:ext cx="0" cy="0"/>
          <a:chOff x="0" y="0"/>
          <a:chExt cx="0" cy="0"/>
        </a:xfrm>
      </p:grpSpPr>
      <p:sp>
        <p:nvSpPr>
          <p:cNvPr id="140" name="Google Shape;140;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41" name="Google Shape;141;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42" name="Google Shape;142;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YOPm4H2k81s"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WZ8N2S3c1f0"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QFJB4--Fl3Q"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gif"/><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
          <p:cNvSpPr txBox="1">
            <a:spLocks noGrp="1"/>
          </p:cNvSpPr>
          <p:nvPr>
            <p:ph type="ctrTitle"/>
          </p:nvPr>
        </p:nvSpPr>
        <p:spPr>
          <a:xfrm>
            <a:off x="1858703" y="1822833"/>
            <a:ext cx="5361300" cy="14481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800"/>
              <a:buNone/>
            </a:pPr>
            <a:r>
              <a:rPr lang="en"/>
              <a:t>FDR &amp; The New Deal</a:t>
            </a:r>
            <a:endParaRPr/>
          </a:p>
        </p:txBody>
      </p:sp>
      <p:sp>
        <p:nvSpPr>
          <p:cNvPr id="204" name="Google Shape;204;p1"/>
          <p:cNvSpPr txBox="1">
            <a:spLocks noGrp="1"/>
          </p:cNvSpPr>
          <p:nvPr>
            <p:ph type="subTitle" idx="1"/>
          </p:nvPr>
        </p:nvSpPr>
        <p:spPr>
          <a:xfrm>
            <a:off x="1858700" y="3413158"/>
            <a:ext cx="5361300" cy="52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1600"/>
              <a:buNone/>
            </a:pPr>
            <a:r>
              <a:rPr lang="en"/>
              <a:t>Unit 7: The Great Depression #3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0"/>
          <p:cNvSpPr txBox="1">
            <a:spLocks noGrp="1"/>
          </p:cNvSpPr>
          <p:nvPr>
            <p:ph type="title"/>
          </p:nvPr>
        </p:nvSpPr>
        <p:spPr>
          <a:xfrm>
            <a:off x="819150" y="258375"/>
            <a:ext cx="7505700" cy="954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 sz="3600" b="1"/>
              <a:t>Fireside Chats</a:t>
            </a:r>
            <a:endParaRPr sz="3600" b="1"/>
          </a:p>
        </p:txBody>
      </p:sp>
      <p:sp>
        <p:nvSpPr>
          <p:cNvPr id="267" name="Google Shape;267;p10"/>
          <p:cNvSpPr txBox="1">
            <a:spLocks noGrp="1"/>
          </p:cNvSpPr>
          <p:nvPr>
            <p:ph type="body" idx="1"/>
          </p:nvPr>
        </p:nvSpPr>
        <p:spPr>
          <a:xfrm>
            <a:off x="403275" y="1040025"/>
            <a:ext cx="4017000" cy="2804400"/>
          </a:xfrm>
          <a:prstGeom prst="rect">
            <a:avLst/>
          </a:prstGeom>
          <a:noFill/>
          <a:ln>
            <a:noFill/>
          </a:ln>
        </p:spPr>
        <p:txBody>
          <a:bodyPr spcFirstLastPara="1" wrap="square" lIns="91425" tIns="91425" rIns="91425" bIns="91425" anchor="t" anchorCtr="0">
            <a:normAutofit fontScale="92500" lnSpcReduction="10000"/>
          </a:bodyPr>
          <a:lstStyle/>
          <a:p>
            <a:pPr marL="457200" lvl="0" indent="-355600" algn="l" rtl="0">
              <a:lnSpc>
                <a:spcPct val="115000"/>
              </a:lnSpc>
              <a:spcBef>
                <a:spcPts val="0"/>
              </a:spcBef>
              <a:spcAft>
                <a:spcPts val="0"/>
              </a:spcAft>
              <a:buSzPct val="108108"/>
              <a:buChar char="●"/>
            </a:pPr>
            <a:r>
              <a:rPr lang="en" sz="2000"/>
              <a:t>One thing that helped FDR get his programs passed were his “</a:t>
            </a:r>
            <a:r>
              <a:rPr lang="en" sz="2000" b="1" i="1" u="sng">
                <a:solidFill>
                  <a:srgbClr val="FF0000"/>
                </a:solidFill>
              </a:rPr>
              <a:t>Fireside </a:t>
            </a:r>
            <a:r>
              <a:rPr lang="en" sz="2000" b="1">
                <a:solidFill>
                  <a:srgbClr val="262626"/>
                </a:solidFill>
              </a:rPr>
              <a:t>Chats</a:t>
            </a:r>
            <a:r>
              <a:rPr lang="en" sz="2000"/>
              <a:t>”</a:t>
            </a:r>
            <a:endParaRPr sz="2000"/>
          </a:p>
          <a:p>
            <a:pPr marL="914400" lvl="1" indent="-355600" algn="l" rtl="0">
              <a:lnSpc>
                <a:spcPct val="115000"/>
              </a:lnSpc>
              <a:spcBef>
                <a:spcPts val="0"/>
              </a:spcBef>
              <a:spcAft>
                <a:spcPts val="0"/>
              </a:spcAft>
              <a:buSzPct val="108108"/>
              <a:buChar char="○"/>
            </a:pPr>
            <a:r>
              <a:rPr lang="en" sz="2000"/>
              <a:t>These </a:t>
            </a:r>
            <a:r>
              <a:rPr lang="en" sz="2000" b="1" i="1" u="sng">
                <a:solidFill>
                  <a:srgbClr val="FF0000"/>
                </a:solidFill>
              </a:rPr>
              <a:t>radio</a:t>
            </a:r>
            <a:r>
              <a:rPr lang="en" sz="2000"/>
              <a:t> </a:t>
            </a:r>
            <a:r>
              <a:rPr lang="en" sz="2000" b="1"/>
              <a:t>speeches were about current issues and proposed New Deal policies</a:t>
            </a:r>
            <a:endParaRPr sz="2000" b="1"/>
          </a:p>
          <a:p>
            <a:pPr marL="457200" lvl="0" indent="-355599" algn="l" rtl="0">
              <a:lnSpc>
                <a:spcPct val="115000"/>
              </a:lnSpc>
              <a:spcBef>
                <a:spcPts val="0"/>
              </a:spcBef>
              <a:spcAft>
                <a:spcPts val="0"/>
              </a:spcAft>
              <a:buSzPct val="108107"/>
              <a:buChar char="●"/>
            </a:pPr>
            <a:r>
              <a:rPr lang="en" sz="2000"/>
              <a:t>People felt the President </a:t>
            </a:r>
            <a:r>
              <a:rPr lang="en" sz="2000" b="1" i="1" u="sng">
                <a:solidFill>
                  <a:srgbClr val="FF0000"/>
                </a:solidFill>
              </a:rPr>
              <a:t>cared</a:t>
            </a:r>
            <a:r>
              <a:rPr lang="en" sz="2000"/>
              <a:t> and understood - </a:t>
            </a:r>
            <a:r>
              <a:rPr lang="en" sz="2000" b="1">
                <a:solidFill>
                  <a:srgbClr val="262626"/>
                </a:solidFill>
              </a:rPr>
              <a:t>helped gain support</a:t>
            </a:r>
            <a:endParaRPr sz="2000" b="1">
              <a:solidFill>
                <a:srgbClr val="262626"/>
              </a:solidFill>
            </a:endParaRPr>
          </a:p>
        </p:txBody>
      </p:sp>
      <p:pic>
        <p:nvPicPr>
          <p:cNvPr id="268" name="Google Shape;268;p10" descr="Image result for FDR fireside chats"/>
          <p:cNvPicPr preferRelativeResize="0"/>
          <p:nvPr/>
        </p:nvPicPr>
        <p:blipFill rotWithShape="1">
          <a:blip r:embed="rId3">
            <a:alphaModFix/>
          </a:blip>
          <a:srcRect/>
          <a:stretch/>
        </p:blipFill>
        <p:spPr>
          <a:xfrm>
            <a:off x="4572000" y="389125"/>
            <a:ext cx="4215100" cy="2109900"/>
          </a:xfrm>
          <a:prstGeom prst="rect">
            <a:avLst/>
          </a:prstGeom>
          <a:noFill/>
          <a:ln>
            <a:noFill/>
          </a:ln>
        </p:spPr>
      </p:pic>
      <p:pic>
        <p:nvPicPr>
          <p:cNvPr id="269" name="Google Shape;269;p10" descr="Image result for FDR fireside chats"/>
          <p:cNvPicPr preferRelativeResize="0"/>
          <p:nvPr/>
        </p:nvPicPr>
        <p:blipFill rotWithShape="1">
          <a:blip r:embed="rId4">
            <a:alphaModFix/>
          </a:blip>
          <a:srcRect/>
          <a:stretch/>
        </p:blipFill>
        <p:spPr>
          <a:xfrm>
            <a:off x="4572000" y="2571750"/>
            <a:ext cx="4215101" cy="2188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1"/>
          <p:cNvSpPr txBox="1">
            <a:spLocks noGrp="1"/>
          </p:cNvSpPr>
          <p:nvPr>
            <p:ph type="title"/>
          </p:nvPr>
        </p:nvSpPr>
        <p:spPr>
          <a:xfrm>
            <a:off x="819150" y="300825"/>
            <a:ext cx="7505700" cy="95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600" b="1"/>
              <a:t>Vocab Review: Match the vocab word with its definition</a:t>
            </a:r>
            <a:endParaRPr sz="3600" b="1"/>
          </a:p>
        </p:txBody>
      </p:sp>
      <p:sp>
        <p:nvSpPr>
          <p:cNvPr id="275" name="Google Shape;275;p11"/>
          <p:cNvSpPr txBox="1">
            <a:spLocks noGrp="1"/>
          </p:cNvSpPr>
          <p:nvPr>
            <p:ph type="body" idx="1"/>
          </p:nvPr>
        </p:nvSpPr>
        <p:spPr>
          <a:xfrm>
            <a:off x="392251" y="1549425"/>
            <a:ext cx="4112999" cy="2889300"/>
          </a:xfrm>
          <a:prstGeom prst="rect">
            <a:avLst/>
          </a:prstGeom>
          <a:noFill/>
          <a:ln>
            <a:noFill/>
          </a:ln>
        </p:spPr>
        <p:txBody>
          <a:bodyPr spcFirstLastPara="1" wrap="square" lIns="91425" tIns="91425" rIns="91425" bIns="91425" anchor="t" anchorCtr="0">
            <a:normAutofit lnSpcReduction="20000"/>
          </a:bodyPr>
          <a:lstStyle/>
          <a:p>
            <a:pPr marL="457200" lvl="0" indent="-365897" algn="l" rtl="0">
              <a:lnSpc>
                <a:spcPct val="200000"/>
              </a:lnSpc>
              <a:spcBef>
                <a:spcPts val="0"/>
              </a:spcBef>
              <a:spcAft>
                <a:spcPts val="0"/>
              </a:spcAft>
              <a:buSzPts val="2162"/>
              <a:buAutoNum type="arabicPeriod"/>
            </a:pPr>
            <a:r>
              <a:rPr lang="en" sz="2000"/>
              <a:t>Relief			______</a:t>
            </a:r>
            <a:endParaRPr sz="2000"/>
          </a:p>
          <a:p>
            <a:pPr marL="457200" lvl="0" indent="-365897" algn="l" rtl="0">
              <a:lnSpc>
                <a:spcPct val="200000"/>
              </a:lnSpc>
              <a:spcBef>
                <a:spcPts val="0"/>
              </a:spcBef>
              <a:spcAft>
                <a:spcPts val="0"/>
              </a:spcAft>
              <a:buSzPts val="2162"/>
              <a:buAutoNum type="arabicPeriod"/>
            </a:pPr>
            <a:r>
              <a:rPr lang="en" sz="2000"/>
              <a:t>Recovery		______</a:t>
            </a:r>
            <a:endParaRPr sz="2000"/>
          </a:p>
          <a:p>
            <a:pPr marL="457200" lvl="0" indent="-365897" algn="l" rtl="0">
              <a:lnSpc>
                <a:spcPct val="200000"/>
              </a:lnSpc>
              <a:spcBef>
                <a:spcPts val="0"/>
              </a:spcBef>
              <a:spcAft>
                <a:spcPts val="0"/>
              </a:spcAft>
              <a:buSzPts val="2162"/>
              <a:buAutoNum type="arabicPeriod"/>
            </a:pPr>
            <a:r>
              <a:rPr lang="en" sz="2000"/>
              <a:t>Fireside Chats	______</a:t>
            </a:r>
            <a:endParaRPr sz="2000"/>
          </a:p>
          <a:p>
            <a:pPr marL="457200" lvl="0" indent="-365897" algn="l" rtl="0">
              <a:lnSpc>
                <a:spcPct val="200000"/>
              </a:lnSpc>
              <a:spcBef>
                <a:spcPts val="0"/>
              </a:spcBef>
              <a:spcAft>
                <a:spcPts val="0"/>
              </a:spcAft>
              <a:buSzPts val="2162"/>
              <a:buAutoNum type="arabicPeriod"/>
            </a:pPr>
            <a:r>
              <a:rPr lang="en" sz="2000"/>
              <a:t>New Deal		______</a:t>
            </a:r>
            <a:endParaRPr sz="2000"/>
          </a:p>
          <a:p>
            <a:pPr marL="457200" lvl="0" indent="-365897" algn="l" rtl="0">
              <a:lnSpc>
                <a:spcPct val="200000"/>
              </a:lnSpc>
              <a:spcBef>
                <a:spcPts val="0"/>
              </a:spcBef>
              <a:spcAft>
                <a:spcPts val="0"/>
              </a:spcAft>
              <a:buSzPts val="2162"/>
              <a:buAutoNum type="arabicPeriod"/>
            </a:pPr>
            <a:r>
              <a:rPr lang="en" sz="2000"/>
              <a:t>Reform			______</a:t>
            </a:r>
            <a:endParaRPr sz="2000"/>
          </a:p>
        </p:txBody>
      </p:sp>
      <p:sp>
        <p:nvSpPr>
          <p:cNvPr id="276" name="Google Shape;276;p11"/>
          <p:cNvSpPr txBox="1">
            <a:spLocks noGrp="1"/>
          </p:cNvSpPr>
          <p:nvPr>
            <p:ph type="body" idx="2"/>
          </p:nvPr>
        </p:nvSpPr>
        <p:spPr>
          <a:xfrm>
            <a:off x="4638675" y="1549425"/>
            <a:ext cx="4113000" cy="28893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AutoNum type="alphaUcPeriod"/>
            </a:pPr>
            <a:r>
              <a:rPr lang="en" sz="1800"/>
              <a:t>Proposed speeches about current issues and proposed New Deal policies</a:t>
            </a:r>
            <a:endParaRPr sz="1800"/>
          </a:p>
          <a:p>
            <a:pPr marL="457200" lvl="0" indent="-342900" algn="l" rtl="0">
              <a:lnSpc>
                <a:spcPct val="115000"/>
              </a:lnSpc>
              <a:spcBef>
                <a:spcPts val="0"/>
              </a:spcBef>
              <a:spcAft>
                <a:spcPts val="0"/>
              </a:spcAft>
              <a:buSzPts val="1800"/>
              <a:buAutoNum type="alphaUcPeriod"/>
            </a:pPr>
            <a:r>
              <a:rPr lang="en" sz="1800"/>
              <a:t>Programs to help the poor</a:t>
            </a:r>
            <a:endParaRPr sz="1800"/>
          </a:p>
          <a:p>
            <a:pPr marL="457200" lvl="0" indent="-342900" algn="l" rtl="0">
              <a:lnSpc>
                <a:spcPct val="115000"/>
              </a:lnSpc>
              <a:spcBef>
                <a:spcPts val="0"/>
              </a:spcBef>
              <a:spcAft>
                <a:spcPts val="0"/>
              </a:spcAft>
              <a:buSzPts val="1800"/>
              <a:buAutoNum type="alphaUcPeriod"/>
            </a:pPr>
            <a:r>
              <a:rPr lang="en" sz="1800"/>
              <a:t>FDR’s plan to fix the Great Depression</a:t>
            </a:r>
            <a:endParaRPr sz="1800"/>
          </a:p>
          <a:p>
            <a:pPr marL="457200" lvl="0" indent="-342900" algn="l" rtl="0">
              <a:lnSpc>
                <a:spcPct val="115000"/>
              </a:lnSpc>
              <a:spcBef>
                <a:spcPts val="0"/>
              </a:spcBef>
              <a:spcAft>
                <a:spcPts val="0"/>
              </a:spcAft>
              <a:buSzPts val="1800"/>
              <a:buAutoNum type="alphaUcPeriod"/>
            </a:pPr>
            <a:r>
              <a:rPr lang="en" sz="1800"/>
              <a:t>Fixing the economy with programs to help businesses recover</a:t>
            </a:r>
            <a:endParaRPr sz="1800"/>
          </a:p>
          <a:p>
            <a:pPr marL="457200" lvl="0" indent="-342900" algn="l" rtl="0">
              <a:lnSpc>
                <a:spcPct val="115000"/>
              </a:lnSpc>
              <a:spcBef>
                <a:spcPts val="0"/>
              </a:spcBef>
              <a:spcAft>
                <a:spcPts val="0"/>
              </a:spcAft>
              <a:buSzPts val="1800"/>
              <a:buAutoNum type="alphaUcPeriod"/>
            </a:pPr>
            <a:r>
              <a:rPr lang="en" sz="1800"/>
              <a:t>Financial fixes to help with the lack of banking rules</a:t>
            </a:r>
            <a:endParaRPr sz="1800"/>
          </a:p>
        </p:txBody>
      </p:sp>
      <p:sp>
        <p:nvSpPr>
          <p:cNvPr id="277" name="Google Shape;277;p11"/>
          <p:cNvSpPr txBox="1"/>
          <p:nvPr/>
        </p:nvSpPr>
        <p:spPr>
          <a:xfrm>
            <a:off x="2824755" y="1549436"/>
            <a:ext cx="6801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1" i="0" u="none" strike="noStrike" cap="none">
                <a:solidFill>
                  <a:srgbClr val="FF0000"/>
                </a:solidFill>
                <a:latin typeface="Arial"/>
                <a:ea typeface="Arial"/>
                <a:cs typeface="Arial"/>
                <a:sym typeface="Arial"/>
              </a:rPr>
              <a:t>B.</a:t>
            </a:r>
            <a:endParaRPr/>
          </a:p>
        </p:txBody>
      </p:sp>
      <p:sp>
        <p:nvSpPr>
          <p:cNvPr id="278" name="Google Shape;278;p11"/>
          <p:cNvSpPr txBox="1"/>
          <p:nvPr/>
        </p:nvSpPr>
        <p:spPr>
          <a:xfrm>
            <a:off x="2824742" y="2129394"/>
            <a:ext cx="6801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1" i="0" u="none" strike="noStrike" cap="none">
                <a:solidFill>
                  <a:srgbClr val="FF0000"/>
                </a:solidFill>
                <a:latin typeface="Arial"/>
                <a:ea typeface="Arial"/>
                <a:cs typeface="Arial"/>
                <a:sym typeface="Arial"/>
              </a:rPr>
              <a:t>D.</a:t>
            </a:r>
            <a:endParaRPr/>
          </a:p>
        </p:txBody>
      </p:sp>
      <p:sp>
        <p:nvSpPr>
          <p:cNvPr id="279" name="Google Shape;279;p11"/>
          <p:cNvSpPr txBox="1"/>
          <p:nvPr/>
        </p:nvSpPr>
        <p:spPr>
          <a:xfrm>
            <a:off x="2824692" y="2758013"/>
            <a:ext cx="6801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1" i="0" u="none" strike="noStrike" cap="none">
                <a:solidFill>
                  <a:srgbClr val="FF0000"/>
                </a:solidFill>
                <a:latin typeface="Arial"/>
                <a:ea typeface="Arial"/>
                <a:cs typeface="Arial"/>
                <a:sym typeface="Arial"/>
              </a:rPr>
              <a:t>A.</a:t>
            </a:r>
            <a:endParaRPr/>
          </a:p>
        </p:txBody>
      </p:sp>
      <p:sp>
        <p:nvSpPr>
          <p:cNvPr id="280" name="Google Shape;280;p11"/>
          <p:cNvSpPr txBox="1"/>
          <p:nvPr/>
        </p:nvSpPr>
        <p:spPr>
          <a:xfrm>
            <a:off x="2824642" y="3334107"/>
            <a:ext cx="6801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1" i="0" u="none" strike="noStrike" cap="none">
                <a:solidFill>
                  <a:srgbClr val="FF0000"/>
                </a:solidFill>
                <a:latin typeface="Arial"/>
                <a:ea typeface="Arial"/>
                <a:cs typeface="Arial"/>
                <a:sym typeface="Arial"/>
              </a:rPr>
              <a:t>C.</a:t>
            </a:r>
            <a:endParaRPr/>
          </a:p>
        </p:txBody>
      </p:sp>
      <p:sp>
        <p:nvSpPr>
          <p:cNvPr id="281" name="Google Shape;281;p11"/>
          <p:cNvSpPr txBox="1"/>
          <p:nvPr/>
        </p:nvSpPr>
        <p:spPr>
          <a:xfrm>
            <a:off x="2824692" y="3933508"/>
            <a:ext cx="6801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1" i="0" u="none" strike="noStrike" cap="none">
                <a:solidFill>
                  <a:srgbClr val="FF0000"/>
                </a:solidFill>
                <a:latin typeface="Arial"/>
                <a:ea typeface="Arial"/>
                <a:cs typeface="Arial"/>
                <a:sym typeface="Arial"/>
              </a:rPr>
              <a:t>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12" descr="In our NewsHour Shares video of the day, we look back 82 years ago, when President Franklin D. Roosevelt delivered the first of 30 “fireside chats.” His radio addresses helped to comfort and build confidence among Americans during the height of the Great Depression." title="Gather ‘round to hear FDR’s first fireside chat">
            <a:hlinkClick r:id="rId3"/>
          </p:cNvPr>
          <p:cNvPicPr preferRelativeResize="0"/>
          <p:nvPr/>
        </p:nvPicPr>
        <p:blipFill rotWithShape="1">
          <a:blip r:embed="rId4">
            <a:alphaModFix/>
          </a:blip>
          <a:srcRect/>
          <a:stretch/>
        </p:blipFill>
        <p:spPr>
          <a:xfrm>
            <a:off x="0" y="0"/>
            <a:ext cx="9144000" cy="5101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10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13" descr="&quot;Washington DC: The President again addresses the nation, expressing optimism and outlining his program to expedite work relief to all sections of the country.&quot; sound of FDR speaking Fireside Chat #7. (partial newsreel)" title="FDR Sees Fear Vanishing, Fireside Chat #7 1935/4/29">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4"/>
          <p:cNvSpPr txBox="1">
            <a:spLocks noGrp="1"/>
          </p:cNvSpPr>
          <p:nvPr>
            <p:ph type="title"/>
          </p:nvPr>
        </p:nvSpPr>
        <p:spPr>
          <a:xfrm>
            <a:off x="819150" y="286675"/>
            <a:ext cx="7505700" cy="954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 sz="3600" b="1"/>
              <a:t>Bank Reforms</a:t>
            </a:r>
            <a:endParaRPr sz="3600" b="1"/>
          </a:p>
        </p:txBody>
      </p:sp>
      <p:sp>
        <p:nvSpPr>
          <p:cNvPr id="297" name="Google Shape;297;p14"/>
          <p:cNvSpPr txBox="1">
            <a:spLocks noGrp="1"/>
          </p:cNvSpPr>
          <p:nvPr>
            <p:ph type="body" idx="2"/>
          </p:nvPr>
        </p:nvSpPr>
        <p:spPr>
          <a:xfrm>
            <a:off x="4496275" y="286675"/>
            <a:ext cx="4455900" cy="4593000"/>
          </a:xfrm>
          <a:prstGeom prst="rect">
            <a:avLst/>
          </a:prstGeom>
          <a:noFill/>
          <a:ln>
            <a:noFill/>
          </a:ln>
        </p:spPr>
        <p:txBody>
          <a:bodyPr spcFirstLastPara="1" wrap="square" lIns="91425" tIns="91425" rIns="91425" bIns="91425" anchor="t" anchorCtr="0">
            <a:normAutofit fontScale="92500" lnSpcReduction="20000"/>
          </a:bodyPr>
          <a:lstStyle/>
          <a:p>
            <a:pPr marL="457200" lvl="0" indent="-358775" algn="l" rtl="0">
              <a:lnSpc>
                <a:spcPct val="115000"/>
              </a:lnSpc>
              <a:spcBef>
                <a:spcPts val="0"/>
              </a:spcBef>
              <a:spcAft>
                <a:spcPts val="0"/>
              </a:spcAft>
              <a:buSzPct val="100000"/>
              <a:buChar char="●"/>
            </a:pPr>
            <a:r>
              <a:rPr lang="en" sz="2216" b="1"/>
              <a:t>FDIC (1933 - Present):</a:t>
            </a:r>
            <a:endParaRPr sz="2216" b="1"/>
          </a:p>
          <a:p>
            <a:pPr marL="914400" lvl="1" indent="-346075" algn="l" rtl="0">
              <a:lnSpc>
                <a:spcPct val="115000"/>
              </a:lnSpc>
              <a:spcBef>
                <a:spcPts val="0"/>
              </a:spcBef>
              <a:spcAft>
                <a:spcPts val="0"/>
              </a:spcAft>
              <a:buSzPct val="100000"/>
              <a:buChar char="○"/>
            </a:pPr>
            <a:r>
              <a:rPr lang="en" sz="2000"/>
              <a:t>Federal Deposit Insurance Corporation</a:t>
            </a:r>
            <a:endParaRPr sz="2000"/>
          </a:p>
          <a:p>
            <a:pPr marL="914400" lvl="1" indent="-346075" algn="l" rtl="0">
              <a:lnSpc>
                <a:spcPct val="115000"/>
              </a:lnSpc>
              <a:spcBef>
                <a:spcPts val="0"/>
              </a:spcBef>
              <a:spcAft>
                <a:spcPts val="0"/>
              </a:spcAft>
              <a:buSzPct val="100000"/>
              <a:buChar char="○"/>
            </a:pPr>
            <a:r>
              <a:rPr lang="en" sz="2000" b="1">
                <a:solidFill>
                  <a:srgbClr val="262626"/>
                </a:solidFill>
              </a:rPr>
              <a:t>Protects </a:t>
            </a:r>
            <a:r>
              <a:rPr lang="en" sz="2000" b="1"/>
              <a:t>citizens from potential bank</a:t>
            </a:r>
            <a:r>
              <a:rPr lang="en" sz="2000"/>
              <a:t> </a:t>
            </a:r>
            <a:r>
              <a:rPr lang="en" sz="2000" b="1" i="1" u="sng">
                <a:solidFill>
                  <a:srgbClr val="FF0000"/>
                </a:solidFill>
              </a:rPr>
              <a:t>failures</a:t>
            </a:r>
            <a:endParaRPr sz="2000" b="1" i="1" u="sng">
              <a:solidFill>
                <a:srgbClr val="FF0000"/>
              </a:solidFill>
            </a:endParaRPr>
          </a:p>
          <a:p>
            <a:pPr marL="914400" lvl="1" indent="-346075" algn="l" rtl="0">
              <a:lnSpc>
                <a:spcPct val="115000"/>
              </a:lnSpc>
              <a:spcBef>
                <a:spcPts val="0"/>
              </a:spcBef>
              <a:spcAft>
                <a:spcPts val="0"/>
              </a:spcAft>
              <a:buSzPct val="100000"/>
              <a:buChar char="○"/>
            </a:pPr>
            <a:r>
              <a:rPr lang="en" sz="2000"/>
              <a:t>Ensures savings</a:t>
            </a:r>
            <a:endParaRPr sz="2000"/>
          </a:p>
          <a:p>
            <a:pPr marL="457200" lvl="0" indent="-358775" algn="l" rtl="0">
              <a:spcBef>
                <a:spcPts val="0"/>
              </a:spcBef>
              <a:spcAft>
                <a:spcPts val="0"/>
              </a:spcAft>
              <a:buSzPct val="100000"/>
              <a:buChar char="●"/>
            </a:pPr>
            <a:r>
              <a:rPr lang="en" sz="2216" b="1"/>
              <a:t>SEC (1934 - Present):</a:t>
            </a:r>
            <a:endParaRPr sz="2216" b="1"/>
          </a:p>
          <a:p>
            <a:pPr marL="914400" lvl="1" indent="-346075" algn="l" rtl="0">
              <a:spcBef>
                <a:spcPts val="0"/>
              </a:spcBef>
              <a:spcAft>
                <a:spcPts val="0"/>
              </a:spcAft>
              <a:buSzPct val="100000"/>
              <a:buChar char="○"/>
            </a:pPr>
            <a:r>
              <a:rPr lang="en" sz="2000"/>
              <a:t>Securities Exchange Commission</a:t>
            </a:r>
            <a:endParaRPr sz="2000"/>
          </a:p>
          <a:p>
            <a:pPr marL="914400" lvl="1" indent="-346075" algn="l" rtl="0">
              <a:spcBef>
                <a:spcPts val="0"/>
              </a:spcBef>
              <a:spcAft>
                <a:spcPts val="0"/>
              </a:spcAft>
              <a:buSzPct val="100000"/>
              <a:buChar char="○"/>
            </a:pPr>
            <a:r>
              <a:rPr lang="en" sz="2000" b="1" i="1" u="sng">
                <a:solidFill>
                  <a:srgbClr val="FF0000"/>
                </a:solidFill>
              </a:rPr>
              <a:t>Regulates</a:t>
            </a:r>
            <a:r>
              <a:rPr lang="en" sz="2000"/>
              <a:t> </a:t>
            </a:r>
            <a:r>
              <a:rPr lang="en" sz="2000" b="1"/>
              <a:t>the stock market</a:t>
            </a:r>
            <a:endParaRPr sz="2000" b="1"/>
          </a:p>
          <a:p>
            <a:pPr marL="914400" lvl="1" indent="-346075" algn="l" rtl="0">
              <a:spcBef>
                <a:spcPts val="0"/>
              </a:spcBef>
              <a:spcAft>
                <a:spcPts val="0"/>
              </a:spcAft>
              <a:buSzPct val="100000"/>
              <a:buChar char="○"/>
            </a:pPr>
            <a:r>
              <a:rPr lang="en" sz="2000"/>
              <a:t>The “</a:t>
            </a:r>
            <a:r>
              <a:rPr lang="en" sz="2000" b="1">
                <a:solidFill>
                  <a:srgbClr val="262626"/>
                </a:solidFill>
              </a:rPr>
              <a:t>stock cops</a:t>
            </a:r>
            <a:r>
              <a:rPr lang="en" sz="2000"/>
              <a:t>”</a:t>
            </a:r>
            <a:endParaRPr sz="2000"/>
          </a:p>
          <a:p>
            <a:pPr marL="457200" lvl="0" indent="-358775" algn="l" rtl="0">
              <a:spcBef>
                <a:spcPts val="0"/>
              </a:spcBef>
              <a:spcAft>
                <a:spcPts val="0"/>
              </a:spcAft>
              <a:buSzPct val="100000"/>
              <a:buChar char="●"/>
            </a:pPr>
            <a:r>
              <a:rPr lang="en" sz="2216" b="1"/>
              <a:t>Emergency Banking Relief Act (1935): </a:t>
            </a:r>
            <a:endParaRPr sz="2216" b="1"/>
          </a:p>
          <a:p>
            <a:pPr marL="914400" lvl="1" indent="-346075" algn="l" rtl="0">
              <a:spcBef>
                <a:spcPts val="0"/>
              </a:spcBef>
              <a:spcAft>
                <a:spcPts val="0"/>
              </a:spcAft>
              <a:buSzPct val="100000"/>
              <a:buChar char="○"/>
            </a:pPr>
            <a:r>
              <a:rPr lang="en" sz="2000"/>
              <a:t>Immediately put all banks on a “</a:t>
            </a:r>
            <a:r>
              <a:rPr lang="en" sz="2000" b="1">
                <a:solidFill>
                  <a:srgbClr val="000000"/>
                </a:solidFill>
              </a:rPr>
              <a:t>holiday</a:t>
            </a:r>
            <a:r>
              <a:rPr lang="en" sz="2000"/>
              <a:t>;”</a:t>
            </a:r>
            <a:r>
              <a:rPr lang="en" sz="2000" b="1"/>
              <a:t> US Treasury Department could </a:t>
            </a:r>
            <a:r>
              <a:rPr lang="en" sz="2000" b="1" i="1" u="sng">
                <a:solidFill>
                  <a:srgbClr val="FF0000"/>
                </a:solidFill>
              </a:rPr>
              <a:t>inspect</a:t>
            </a:r>
            <a:r>
              <a:rPr lang="en" sz="2000" b="1"/>
              <a:t> each bank to make sure it was </a:t>
            </a:r>
            <a:r>
              <a:rPr lang="en" sz="2000" b="1">
                <a:solidFill>
                  <a:srgbClr val="262626"/>
                </a:solidFill>
              </a:rPr>
              <a:t>ok</a:t>
            </a:r>
            <a:endParaRPr sz="2000"/>
          </a:p>
        </p:txBody>
      </p:sp>
      <p:pic>
        <p:nvPicPr>
          <p:cNvPr id="298" name="Google Shape;298;p14"/>
          <p:cNvPicPr preferRelativeResize="0"/>
          <p:nvPr/>
        </p:nvPicPr>
        <p:blipFill rotWithShape="1">
          <a:blip r:embed="rId3">
            <a:alphaModFix/>
          </a:blip>
          <a:srcRect/>
          <a:stretch/>
        </p:blipFill>
        <p:spPr>
          <a:xfrm>
            <a:off x="283725" y="985700"/>
            <a:ext cx="2079050" cy="1586050"/>
          </a:xfrm>
          <a:prstGeom prst="rect">
            <a:avLst/>
          </a:prstGeom>
          <a:noFill/>
          <a:ln>
            <a:noFill/>
          </a:ln>
        </p:spPr>
      </p:pic>
      <p:pic>
        <p:nvPicPr>
          <p:cNvPr id="299" name="Google Shape;299;p14"/>
          <p:cNvPicPr preferRelativeResize="0"/>
          <p:nvPr/>
        </p:nvPicPr>
        <p:blipFill rotWithShape="1">
          <a:blip r:embed="rId4">
            <a:alphaModFix/>
          </a:blip>
          <a:srcRect/>
          <a:stretch/>
        </p:blipFill>
        <p:spPr>
          <a:xfrm>
            <a:off x="2417225" y="985700"/>
            <a:ext cx="2079051" cy="1586049"/>
          </a:xfrm>
          <a:prstGeom prst="rect">
            <a:avLst/>
          </a:prstGeom>
          <a:noFill/>
          <a:ln>
            <a:noFill/>
          </a:ln>
        </p:spPr>
      </p:pic>
      <p:pic>
        <p:nvPicPr>
          <p:cNvPr id="300" name="Google Shape;300;p14" descr="Bank - Chris Skinner's blog"/>
          <p:cNvPicPr preferRelativeResize="0"/>
          <p:nvPr/>
        </p:nvPicPr>
        <p:blipFill rotWithShape="1">
          <a:blip r:embed="rId5">
            <a:alphaModFix/>
          </a:blip>
          <a:srcRect/>
          <a:stretch/>
        </p:blipFill>
        <p:spPr>
          <a:xfrm>
            <a:off x="1387100" y="2623250"/>
            <a:ext cx="2673400" cy="2256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7"/>
          <p:cNvSpPr txBox="1">
            <a:spLocks noGrp="1"/>
          </p:cNvSpPr>
          <p:nvPr>
            <p:ph type="title"/>
          </p:nvPr>
        </p:nvSpPr>
        <p:spPr>
          <a:xfrm>
            <a:off x="819150" y="314975"/>
            <a:ext cx="7505700" cy="954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 sz="3600" b="1"/>
              <a:t>The Second Hundred Days</a:t>
            </a:r>
            <a:endParaRPr sz="3600" b="1"/>
          </a:p>
        </p:txBody>
      </p:sp>
      <p:sp>
        <p:nvSpPr>
          <p:cNvPr id="306" name="Google Shape;306;p17"/>
          <p:cNvSpPr txBox="1">
            <a:spLocks noGrp="1"/>
          </p:cNvSpPr>
          <p:nvPr>
            <p:ph type="body" idx="1"/>
          </p:nvPr>
        </p:nvSpPr>
        <p:spPr>
          <a:xfrm>
            <a:off x="403275" y="1054175"/>
            <a:ext cx="4386600" cy="3650700"/>
          </a:xfrm>
          <a:prstGeom prst="rect">
            <a:avLst/>
          </a:prstGeom>
          <a:noFill/>
          <a:ln>
            <a:noFill/>
          </a:ln>
        </p:spPr>
        <p:txBody>
          <a:bodyPr spcFirstLastPara="1" wrap="square" lIns="91425" tIns="91425" rIns="91425" bIns="91425" anchor="t" anchorCtr="0">
            <a:normAutofit fontScale="92500" lnSpcReduction="10000"/>
          </a:bodyPr>
          <a:lstStyle/>
          <a:p>
            <a:pPr marL="457200" lvl="0" indent="-355600" algn="l" rtl="0">
              <a:lnSpc>
                <a:spcPct val="115000"/>
              </a:lnSpc>
              <a:spcBef>
                <a:spcPts val="0"/>
              </a:spcBef>
              <a:spcAft>
                <a:spcPts val="0"/>
              </a:spcAft>
              <a:buSzPct val="108108"/>
              <a:buChar char="●"/>
            </a:pPr>
            <a:r>
              <a:rPr lang="en" sz="2000" b="1"/>
              <a:t>Eleanor Roosevelt</a:t>
            </a:r>
            <a:r>
              <a:rPr lang="en" sz="2000"/>
              <a:t>, FDR’s wife, </a:t>
            </a:r>
            <a:r>
              <a:rPr lang="en" sz="2000" b="1"/>
              <a:t>is considered by most historians to be the most-</a:t>
            </a:r>
            <a:r>
              <a:rPr lang="en" sz="2000" b="1">
                <a:solidFill>
                  <a:srgbClr val="262626"/>
                </a:solidFill>
              </a:rPr>
              <a:t>loved</a:t>
            </a:r>
            <a:r>
              <a:rPr lang="en" sz="2000"/>
              <a:t> </a:t>
            </a:r>
            <a:r>
              <a:rPr lang="en" sz="2000" b="1"/>
              <a:t>first lady</a:t>
            </a:r>
            <a:r>
              <a:rPr lang="en" sz="2000"/>
              <a:t> in presidential history</a:t>
            </a:r>
            <a:endParaRPr sz="2000"/>
          </a:p>
          <a:p>
            <a:pPr marL="457200" lvl="0" indent="-355600" algn="l" rtl="0">
              <a:lnSpc>
                <a:spcPct val="115000"/>
              </a:lnSpc>
              <a:spcBef>
                <a:spcPts val="0"/>
              </a:spcBef>
              <a:spcAft>
                <a:spcPts val="0"/>
              </a:spcAft>
              <a:buSzPct val="108108"/>
              <a:buChar char="●"/>
            </a:pPr>
            <a:r>
              <a:rPr lang="en" sz="2000"/>
              <a:t>She had a deep </a:t>
            </a:r>
            <a:r>
              <a:rPr lang="en" sz="2000" b="1" i="1" u="sng">
                <a:solidFill>
                  <a:srgbClr val="FF0000"/>
                </a:solidFill>
              </a:rPr>
              <a:t>concern</a:t>
            </a:r>
            <a:r>
              <a:rPr lang="en" sz="2000"/>
              <a:t> for the poor and was outspoken in her support for African-Americans</a:t>
            </a:r>
            <a:endParaRPr sz="2000"/>
          </a:p>
          <a:p>
            <a:pPr marL="914400" lvl="1" indent="-355600" algn="l" rtl="0">
              <a:lnSpc>
                <a:spcPct val="115000"/>
              </a:lnSpc>
              <a:spcBef>
                <a:spcPts val="0"/>
              </a:spcBef>
              <a:spcAft>
                <a:spcPts val="0"/>
              </a:spcAft>
              <a:buSzPct val="108108"/>
              <a:buChar char="○"/>
            </a:pPr>
            <a:r>
              <a:rPr lang="en" sz="2000" b="1"/>
              <a:t>Promoted</a:t>
            </a:r>
            <a:r>
              <a:rPr lang="en" sz="2000"/>
              <a:t> </a:t>
            </a:r>
            <a:r>
              <a:rPr lang="en" sz="2000" b="1" i="1" u="sng">
                <a:solidFill>
                  <a:srgbClr val="FF0000"/>
                </a:solidFill>
              </a:rPr>
              <a:t>freedom</a:t>
            </a:r>
            <a:r>
              <a:rPr lang="en" sz="2000"/>
              <a:t> </a:t>
            </a:r>
            <a:r>
              <a:rPr lang="en" sz="2000" b="1"/>
              <a:t>&amp; equality</a:t>
            </a:r>
            <a:endParaRPr sz="2000" b="1"/>
          </a:p>
          <a:p>
            <a:pPr marL="457200" lvl="0" indent="-355600" algn="l" rtl="0">
              <a:lnSpc>
                <a:spcPct val="115000"/>
              </a:lnSpc>
              <a:spcBef>
                <a:spcPts val="0"/>
              </a:spcBef>
              <a:spcAft>
                <a:spcPts val="0"/>
              </a:spcAft>
              <a:buSzPct val="108108"/>
              <a:buChar char="●"/>
            </a:pPr>
            <a:r>
              <a:rPr lang="en" sz="2000"/>
              <a:t>In 1934, she convinced FDR to get Congress to provide more extensive </a:t>
            </a:r>
            <a:r>
              <a:rPr lang="en" sz="2000" b="1" i="1" u="sng">
                <a:solidFill>
                  <a:srgbClr val="FF0000"/>
                </a:solidFill>
              </a:rPr>
              <a:t>relief</a:t>
            </a:r>
            <a:r>
              <a:rPr lang="en" sz="2000"/>
              <a:t> for farmers and workers</a:t>
            </a:r>
            <a:endParaRPr sz="2000"/>
          </a:p>
        </p:txBody>
      </p:sp>
      <p:pic>
        <p:nvPicPr>
          <p:cNvPr id="307" name="Google Shape;307;p17" descr="Image result for eleanor roosevelt with large group of children"/>
          <p:cNvPicPr preferRelativeResize="0"/>
          <p:nvPr/>
        </p:nvPicPr>
        <p:blipFill rotWithShape="1">
          <a:blip r:embed="rId3">
            <a:alphaModFix/>
          </a:blip>
          <a:srcRect/>
          <a:stretch/>
        </p:blipFill>
        <p:spPr>
          <a:xfrm>
            <a:off x="5151300" y="1436225"/>
            <a:ext cx="3676100" cy="27034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8"/>
          <p:cNvSpPr txBox="1">
            <a:spLocks noGrp="1"/>
          </p:cNvSpPr>
          <p:nvPr>
            <p:ph type="title"/>
          </p:nvPr>
        </p:nvSpPr>
        <p:spPr>
          <a:xfrm>
            <a:off x="304800" y="77200"/>
            <a:ext cx="7505700" cy="765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 sz="3600" b="1"/>
              <a:t>Alphabet Agencies</a:t>
            </a:r>
            <a:endParaRPr sz="3600" b="1"/>
          </a:p>
        </p:txBody>
      </p:sp>
      <p:sp>
        <p:nvSpPr>
          <p:cNvPr id="313" name="Google Shape;313;p18"/>
          <p:cNvSpPr txBox="1">
            <a:spLocks noGrp="1"/>
          </p:cNvSpPr>
          <p:nvPr>
            <p:ph type="body" idx="1"/>
          </p:nvPr>
        </p:nvSpPr>
        <p:spPr>
          <a:xfrm>
            <a:off x="191550" y="706875"/>
            <a:ext cx="6437700" cy="4247700"/>
          </a:xfrm>
          <a:prstGeom prst="rect">
            <a:avLst/>
          </a:prstGeom>
          <a:noFill/>
          <a:ln>
            <a:noFill/>
          </a:ln>
        </p:spPr>
        <p:txBody>
          <a:bodyPr spcFirstLastPara="1" wrap="square" lIns="91425" tIns="91425" rIns="91425" bIns="91425" anchor="t" anchorCtr="0">
            <a:normAutofit fontScale="55000" lnSpcReduction="20000"/>
          </a:bodyPr>
          <a:lstStyle/>
          <a:p>
            <a:pPr marL="457200" lvl="0" indent="-318502" algn="l" rtl="0">
              <a:lnSpc>
                <a:spcPct val="115000"/>
              </a:lnSpc>
              <a:spcBef>
                <a:spcPts val="0"/>
              </a:spcBef>
              <a:spcAft>
                <a:spcPts val="0"/>
              </a:spcAft>
              <a:buSzPct val="100000"/>
              <a:buChar char="●"/>
            </a:pPr>
            <a:r>
              <a:rPr lang="en" sz="2574"/>
              <a:t>Over the course of the New Deal and the Second New Deal, FDR initiated many programs with acronyms. These have come to be commonly called </a:t>
            </a:r>
            <a:r>
              <a:rPr lang="en" sz="2574" b="1"/>
              <a:t>Alphabet Agencies (relief organizations)</a:t>
            </a:r>
            <a:endParaRPr sz="2574" b="1"/>
          </a:p>
          <a:p>
            <a:pPr marL="457200" lvl="0" indent="-323849" algn="l" rtl="0">
              <a:lnSpc>
                <a:spcPct val="115000"/>
              </a:lnSpc>
              <a:spcBef>
                <a:spcPts val="0"/>
              </a:spcBef>
              <a:spcAft>
                <a:spcPts val="0"/>
              </a:spcAft>
              <a:buSzPct val="100000"/>
              <a:buChar char="●"/>
            </a:pPr>
            <a:r>
              <a:rPr lang="en" sz="2727" b="1"/>
              <a:t>Tennessee Valley Authority (TVA)</a:t>
            </a:r>
            <a:endParaRPr sz="2727"/>
          </a:p>
          <a:p>
            <a:pPr marL="914400" lvl="1" indent="-304800" algn="l" rtl="0">
              <a:spcBef>
                <a:spcPts val="0"/>
              </a:spcBef>
              <a:spcAft>
                <a:spcPts val="0"/>
              </a:spcAft>
              <a:buSzPct val="100000"/>
              <a:buChar char="○"/>
            </a:pPr>
            <a:r>
              <a:rPr lang="en" sz="2181"/>
              <a:t>1933 - Present</a:t>
            </a:r>
            <a:endParaRPr sz="2181"/>
          </a:p>
          <a:p>
            <a:pPr marL="914400" lvl="1" indent="-304800" algn="l" rtl="0">
              <a:spcBef>
                <a:spcPts val="0"/>
              </a:spcBef>
              <a:spcAft>
                <a:spcPts val="0"/>
              </a:spcAft>
              <a:buSzPct val="100000"/>
              <a:buChar char="○"/>
            </a:pPr>
            <a:r>
              <a:rPr lang="en" sz="2181"/>
              <a:t>Provided jobs to build dams for </a:t>
            </a:r>
            <a:r>
              <a:rPr lang="en" sz="2181" b="1">
                <a:solidFill>
                  <a:srgbClr val="262626"/>
                </a:solidFill>
              </a:rPr>
              <a:t>flood control</a:t>
            </a:r>
            <a:r>
              <a:rPr lang="en" sz="2181">
                <a:solidFill>
                  <a:srgbClr val="262626"/>
                </a:solidFill>
              </a:rPr>
              <a:t> </a:t>
            </a:r>
            <a:r>
              <a:rPr lang="en" sz="2181"/>
              <a:t>and </a:t>
            </a:r>
            <a:r>
              <a:rPr lang="en" sz="2181" b="1" i="1" u="sng">
                <a:solidFill>
                  <a:srgbClr val="FF0000"/>
                </a:solidFill>
              </a:rPr>
              <a:t>electricity</a:t>
            </a:r>
            <a:endParaRPr sz="2181" b="1" i="1" u="sng">
              <a:solidFill>
                <a:srgbClr val="FF0000"/>
              </a:solidFill>
            </a:endParaRPr>
          </a:p>
          <a:p>
            <a:pPr marL="457200" lvl="0" indent="-323849" algn="l" rtl="0">
              <a:lnSpc>
                <a:spcPct val="115000"/>
              </a:lnSpc>
              <a:spcBef>
                <a:spcPts val="0"/>
              </a:spcBef>
              <a:spcAft>
                <a:spcPts val="0"/>
              </a:spcAft>
              <a:buSzPct val="100000"/>
              <a:buChar char="●"/>
            </a:pPr>
            <a:r>
              <a:rPr lang="en" sz="2727" b="1"/>
              <a:t>Civilian Conservation Corps (CCC)</a:t>
            </a:r>
            <a:endParaRPr sz="2727" b="1"/>
          </a:p>
          <a:p>
            <a:pPr marL="914400" lvl="1" indent="-310463" algn="l" rtl="0">
              <a:spcBef>
                <a:spcPts val="0"/>
              </a:spcBef>
              <a:spcAft>
                <a:spcPts val="0"/>
              </a:spcAft>
              <a:buSzPct val="107432"/>
              <a:buChar char="○"/>
            </a:pPr>
            <a:r>
              <a:rPr lang="en" sz="2181"/>
              <a:t>1933 - 1942</a:t>
            </a:r>
            <a:endParaRPr sz="2181"/>
          </a:p>
          <a:p>
            <a:pPr marL="914400" lvl="1" indent="-310463" algn="l" rtl="0">
              <a:spcBef>
                <a:spcPts val="0"/>
              </a:spcBef>
              <a:spcAft>
                <a:spcPts val="0"/>
              </a:spcAft>
              <a:buSzPct val="107432"/>
              <a:buChar char="○"/>
            </a:pPr>
            <a:r>
              <a:rPr lang="en" sz="2181"/>
              <a:t>Provided jobs for </a:t>
            </a:r>
            <a:r>
              <a:rPr lang="en" sz="2181" b="1">
                <a:solidFill>
                  <a:srgbClr val="262626"/>
                </a:solidFill>
              </a:rPr>
              <a:t>young men</a:t>
            </a:r>
            <a:endParaRPr sz="2181" b="1">
              <a:solidFill>
                <a:srgbClr val="262626"/>
              </a:solidFill>
            </a:endParaRPr>
          </a:p>
          <a:p>
            <a:pPr marL="914400" lvl="1" indent="-310463" algn="l" rtl="0">
              <a:spcBef>
                <a:spcPts val="0"/>
              </a:spcBef>
              <a:spcAft>
                <a:spcPts val="0"/>
              </a:spcAft>
              <a:buSzPct val="107432"/>
              <a:buChar char="○"/>
            </a:pPr>
            <a:r>
              <a:rPr lang="en" sz="2181"/>
              <a:t>Reforestation &amp; </a:t>
            </a:r>
            <a:r>
              <a:rPr lang="en" sz="2181" b="1" i="1" u="sng">
                <a:solidFill>
                  <a:srgbClr val="FF0000"/>
                </a:solidFill>
              </a:rPr>
              <a:t>conservation</a:t>
            </a:r>
            <a:endParaRPr sz="2181" b="1"/>
          </a:p>
          <a:p>
            <a:pPr marL="457200" lvl="0" indent="-323849" algn="l" rtl="0">
              <a:lnSpc>
                <a:spcPct val="115000"/>
              </a:lnSpc>
              <a:spcBef>
                <a:spcPts val="0"/>
              </a:spcBef>
              <a:spcAft>
                <a:spcPts val="0"/>
              </a:spcAft>
              <a:buSzPct val="100000"/>
              <a:buChar char="●"/>
            </a:pPr>
            <a:r>
              <a:rPr lang="en" sz="2727" b="1"/>
              <a:t>Public Works Administration (PWA)</a:t>
            </a:r>
            <a:endParaRPr sz="2727" b="1"/>
          </a:p>
          <a:p>
            <a:pPr marL="914400" lvl="1" indent="-304800" algn="l" rtl="0">
              <a:spcBef>
                <a:spcPts val="0"/>
              </a:spcBef>
              <a:spcAft>
                <a:spcPts val="0"/>
              </a:spcAft>
              <a:buSzPct val="100000"/>
              <a:buChar char="○"/>
            </a:pPr>
            <a:r>
              <a:rPr lang="en" sz="2181"/>
              <a:t>1933 - 1939</a:t>
            </a:r>
            <a:endParaRPr sz="2181"/>
          </a:p>
          <a:p>
            <a:pPr marL="914400" lvl="1" indent="-304800" algn="l" rtl="0">
              <a:spcBef>
                <a:spcPts val="0"/>
              </a:spcBef>
              <a:spcAft>
                <a:spcPts val="0"/>
              </a:spcAft>
              <a:buSzPct val="100000"/>
              <a:buChar char="○"/>
            </a:pPr>
            <a:r>
              <a:rPr lang="en" sz="2181"/>
              <a:t>The government provided </a:t>
            </a:r>
            <a:r>
              <a:rPr lang="en" sz="2181" b="1">
                <a:solidFill>
                  <a:srgbClr val="262626"/>
                </a:solidFill>
              </a:rPr>
              <a:t>jobs to adult men to build schools, bridges, libraries, courthouses, etc.</a:t>
            </a:r>
            <a:endParaRPr sz="2181" b="1">
              <a:solidFill>
                <a:srgbClr val="262626"/>
              </a:solidFill>
            </a:endParaRPr>
          </a:p>
          <a:p>
            <a:pPr marL="457200" lvl="0" indent="-323849" algn="l" rtl="0">
              <a:spcBef>
                <a:spcPts val="0"/>
              </a:spcBef>
              <a:spcAft>
                <a:spcPts val="0"/>
              </a:spcAft>
              <a:buSzPct val="100000"/>
              <a:buChar char="●"/>
            </a:pPr>
            <a:r>
              <a:rPr lang="en" sz="2727" b="1"/>
              <a:t>National Youth Administration (NYA)</a:t>
            </a:r>
            <a:endParaRPr sz="2727"/>
          </a:p>
          <a:p>
            <a:pPr marL="914400" lvl="1" indent="-304800" algn="l" rtl="0">
              <a:spcBef>
                <a:spcPts val="0"/>
              </a:spcBef>
              <a:spcAft>
                <a:spcPts val="0"/>
              </a:spcAft>
              <a:buSzPct val="100000"/>
              <a:buChar char="○"/>
            </a:pPr>
            <a:r>
              <a:rPr lang="en" sz="2181"/>
              <a:t>1935 - 1945</a:t>
            </a:r>
            <a:endParaRPr sz="2181"/>
          </a:p>
          <a:p>
            <a:pPr marL="914400" lvl="1" indent="-304800" algn="l" rtl="0">
              <a:spcBef>
                <a:spcPts val="0"/>
              </a:spcBef>
              <a:spcAft>
                <a:spcPts val="0"/>
              </a:spcAft>
              <a:buSzPct val="100000"/>
              <a:buChar char="○"/>
            </a:pPr>
            <a:r>
              <a:rPr lang="en" sz="2181"/>
              <a:t>Originally part of the WPA, the NYA </a:t>
            </a:r>
            <a:r>
              <a:rPr lang="en" sz="2181" b="1"/>
              <a:t>paid </a:t>
            </a:r>
            <a:r>
              <a:rPr lang="en" sz="2181" b="1" i="1" u="sng">
                <a:solidFill>
                  <a:srgbClr val="FF0000"/>
                </a:solidFill>
              </a:rPr>
              <a:t>high school</a:t>
            </a:r>
            <a:r>
              <a:rPr lang="en" sz="2181"/>
              <a:t> </a:t>
            </a:r>
            <a:r>
              <a:rPr lang="en" sz="2181" b="1"/>
              <a:t>students a small monthly</a:t>
            </a:r>
            <a:r>
              <a:rPr lang="en" sz="2181"/>
              <a:t> </a:t>
            </a:r>
            <a:r>
              <a:rPr lang="en" sz="2181" b="1">
                <a:solidFill>
                  <a:srgbClr val="262626"/>
                </a:solidFill>
              </a:rPr>
              <a:t>wage</a:t>
            </a:r>
            <a:r>
              <a:rPr lang="en" sz="2181">
                <a:solidFill>
                  <a:srgbClr val="262626"/>
                </a:solidFill>
              </a:rPr>
              <a:t> </a:t>
            </a:r>
            <a:r>
              <a:rPr lang="en" sz="2181" b="1"/>
              <a:t>to do various part time work that included job</a:t>
            </a:r>
            <a:r>
              <a:rPr lang="en" sz="2181"/>
              <a:t> </a:t>
            </a:r>
            <a:r>
              <a:rPr lang="en" sz="2181" b="1">
                <a:solidFill>
                  <a:srgbClr val="262626"/>
                </a:solidFill>
              </a:rPr>
              <a:t>training</a:t>
            </a:r>
            <a:endParaRPr sz="2181">
              <a:solidFill>
                <a:srgbClr val="262626"/>
              </a:solidFill>
            </a:endParaRPr>
          </a:p>
          <a:p>
            <a:pPr marL="457200" lvl="0" indent="-323849" algn="l" rtl="0">
              <a:lnSpc>
                <a:spcPct val="115000"/>
              </a:lnSpc>
              <a:spcBef>
                <a:spcPts val="0"/>
              </a:spcBef>
              <a:spcAft>
                <a:spcPts val="0"/>
              </a:spcAft>
              <a:buSzPct val="100000"/>
              <a:buChar char="●"/>
            </a:pPr>
            <a:r>
              <a:rPr lang="en" sz="2727" b="1"/>
              <a:t>Works Progress Administration (WPA)</a:t>
            </a:r>
            <a:endParaRPr sz="2727" b="1"/>
          </a:p>
          <a:p>
            <a:pPr marL="914400" lvl="1" indent="-304800" algn="l" rtl="0">
              <a:spcBef>
                <a:spcPts val="0"/>
              </a:spcBef>
              <a:spcAft>
                <a:spcPts val="0"/>
              </a:spcAft>
              <a:buSzPct val="100000"/>
              <a:buChar char="○"/>
            </a:pPr>
            <a:r>
              <a:rPr lang="en" sz="2181"/>
              <a:t>Employed 8.5 million workers</a:t>
            </a:r>
            <a:endParaRPr sz="2181"/>
          </a:p>
          <a:p>
            <a:pPr marL="914400" lvl="1" indent="-304800" algn="l" rtl="0">
              <a:spcBef>
                <a:spcPts val="0"/>
              </a:spcBef>
              <a:spcAft>
                <a:spcPts val="0"/>
              </a:spcAft>
              <a:buClr>
                <a:srgbClr val="262626"/>
              </a:buClr>
              <a:buSzPct val="100000"/>
              <a:buChar char="○"/>
            </a:pPr>
            <a:r>
              <a:rPr lang="en" sz="2181" b="1">
                <a:solidFill>
                  <a:srgbClr val="262626"/>
                </a:solidFill>
              </a:rPr>
              <a:t>Projects in art, theater, and culture, etc.</a:t>
            </a:r>
            <a:endParaRPr sz="2181" b="1">
              <a:solidFill>
                <a:srgbClr val="262626"/>
              </a:solidFill>
            </a:endParaRPr>
          </a:p>
        </p:txBody>
      </p:sp>
      <p:pic>
        <p:nvPicPr>
          <p:cNvPr id="314" name="Google Shape;314;p18"/>
          <p:cNvPicPr preferRelativeResize="0"/>
          <p:nvPr/>
        </p:nvPicPr>
        <p:blipFill rotWithShape="1">
          <a:blip r:embed="rId3">
            <a:alphaModFix/>
          </a:blip>
          <a:srcRect/>
          <a:stretch/>
        </p:blipFill>
        <p:spPr>
          <a:xfrm>
            <a:off x="7857025" y="111025"/>
            <a:ext cx="1221026" cy="2362900"/>
          </a:xfrm>
          <a:prstGeom prst="rect">
            <a:avLst/>
          </a:prstGeom>
          <a:noFill/>
          <a:ln>
            <a:noFill/>
          </a:ln>
        </p:spPr>
      </p:pic>
      <p:pic>
        <p:nvPicPr>
          <p:cNvPr id="315" name="Google Shape;315;p18"/>
          <p:cNvPicPr preferRelativeResize="0"/>
          <p:nvPr/>
        </p:nvPicPr>
        <p:blipFill rotWithShape="1">
          <a:blip r:embed="rId4">
            <a:alphaModFix/>
          </a:blip>
          <a:srcRect/>
          <a:stretch/>
        </p:blipFill>
        <p:spPr>
          <a:xfrm>
            <a:off x="6589475" y="62125"/>
            <a:ext cx="1221024" cy="2411800"/>
          </a:xfrm>
          <a:prstGeom prst="rect">
            <a:avLst/>
          </a:prstGeom>
          <a:noFill/>
          <a:ln>
            <a:noFill/>
          </a:ln>
        </p:spPr>
      </p:pic>
      <p:pic>
        <p:nvPicPr>
          <p:cNvPr id="316" name="Google Shape;316;p18"/>
          <p:cNvPicPr preferRelativeResize="0"/>
          <p:nvPr/>
        </p:nvPicPr>
        <p:blipFill rotWithShape="1">
          <a:blip r:embed="rId5">
            <a:alphaModFix/>
          </a:blip>
          <a:srcRect/>
          <a:stretch/>
        </p:blipFill>
        <p:spPr>
          <a:xfrm>
            <a:off x="7857025" y="2571750"/>
            <a:ext cx="1221026" cy="2274974"/>
          </a:xfrm>
          <a:prstGeom prst="rect">
            <a:avLst/>
          </a:prstGeom>
          <a:noFill/>
          <a:ln>
            <a:noFill/>
          </a:ln>
        </p:spPr>
      </p:pic>
      <p:pic>
        <p:nvPicPr>
          <p:cNvPr id="317" name="Google Shape;317;p18"/>
          <p:cNvPicPr preferRelativeResize="0"/>
          <p:nvPr/>
        </p:nvPicPr>
        <p:blipFill rotWithShape="1">
          <a:blip r:embed="rId6">
            <a:alphaModFix/>
          </a:blip>
          <a:srcRect/>
          <a:stretch/>
        </p:blipFill>
        <p:spPr>
          <a:xfrm>
            <a:off x="6589475" y="2571750"/>
            <a:ext cx="1221025" cy="2274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3"/>
          <p:cNvSpPr txBox="1">
            <a:spLocks noGrp="1"/>
          </p:cNvSpPr>
          <p:nvPr>
            <p:ph type="title"/>
          </p:nvPr>
        </p:nvSpPr>
        <p:spPr>
          <a:xfrm>
            <a:off x="861600" y="300825"/>
            <a:ext cx="7505700" cy="954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 sz="3600" b="1"/>
              <a:t>Aftermath of the New Deal</a:t>
            </a:r>
            <a:endParaRPr sz="3600" b="1"/>
          </a:p>
        </p:txBody>
      </p:sp>
      <p:sp>
        <p:nvSpPr>
          <p:cNvPr id="323" name="Google Shape;323;p23"/>
          <p:cNvSpPr txBox="1">
            <a:spLocks noGrp="1"/>
          </p:cNvSpPr>
          <p:nvPr>
            <p:ph type="body" idx="1"/>
          </p:nvPr>
        </p:nvSpPr>
        <p:spPr>
          <a:xfrm>
            <a:off x="297150" y="1018800"/>
            <a:ext cx="5921700" cy="3783300"/>
          </a:xfrm>
          <a:prstGeom prst="rect">
            <a:avLst/>
          </a:prstGeom>
          <a:noFill/>
          <a:ln>
            <a:noFill/>
          </a:ln>
        </p:spPr>
        <p:txBody>
          <a:bodyPr spcFirstLastPara="1" wrap="square" lIns="91425" tIns="91425" rIns="91425" bIns="91425" anchor="t" anchorCtr="0">
            <a:normAutofit fontScale="77500"/>
          </a:bodyPr>
          <a:lstStyle/>
          <a:p>
            <a:pPr marL="457200" lvl="0" indent="-327025" algn="l" rtl="0">
              <a:lnSpc>
                <a:spcPct val="115000"/>
              </a:lnSpc>
              <a:spcBef>
                <a:spcPts val="0"/>
              </a:spcBef>
              <a:spcAft>
                <a:spcPts val="0"/>
              </a:spcAft>
              <a:buSzPct val="100000"/>
              <a:buChar char="●"/>
            </a:pPr>
            <a:r>
              <a:rPr lang="en" sz="2000" b="1"/>
              <a:t>Most of the programs for the New Deal expired after the Great Depression</a:t>
            </a:r>
            <a:endParaRPr sz="2000" b="1"/>
          </a:p>
          <a:p>
            <a:pPr marL="457200" lvl="0" indent="-327025" algn="l" rtl="0">
              <a:lnSpc>
                <a:spcPct val="115000"/>
              </a:lnSpc>
              <a:spcBef>
                <a:spcPts val="0"/>
              </a:spcBef>
              <a:spcAft>
                <a:spcPts val="0"/>
              </a:spcAft>
              <a:buSzPct val="100000"/>
              <a:buChar char="●"/>
            </a:pPr>
            <a:r>
              <a:rPr lang="en" sz="2000" b="1"/>
              <a:t>Two important New Deal programs</a:t>
            </a:r>
            <a:r>
              <a:rPr lang="en" sz="2000"/>
              <a:t>, however, still exist and affect Americans today:</a:t>
            </a:r>
            <a:endParaRPr sz="2000"/>
          </a:p>
          <a:p>
            <a:pPr marL="914400" lvl="1" indent="-327025" algn="l" rtl="0">
              <a:lnSpc>
                <a:spcPct val="115000"/>
              </a:lnSpc>
              <a:spcBef>
                <a:spcPts val="0"/>
              </a:spcBef>
              <a:spcAft>
                <a:spcPts val="0"/>
              </a:spcAft>
              <a:buSzPct val="100000"/>
              <a:buChar char="○"/>
            </a:pPr>
            <a:r>
              <a:rPr lang="en" sz="2000" b="1"/>
              <a:t>The Wagner Act (National Labors Relations Act):</a:t>
            </a:r>
            <a:r>
              <a:rPr lang="en" sz="2000"/>
              <a:t> </a:t>
            </a:r>
            <a:r>
              <a:rPr lang="en" sz="2000" b="1"/>
              <a:t>protects the rights of the workers to join </a:t>
            </a:r>
            <a:r>
              <a:rPr lang="en" sz="2000" b="1">
                <a:solidFill>
                  <a:srgbClr val="262626"/>
                </a:solidFill>
              </a:rPr>
              <a:t>unions</a:t>
            </a:r>
            <a:r>
              <a:rPr lang="en" sz="2000">
                <a:solidFill>
                  <a:srgbClr val="262626"/>
                </a:solidFill>
              </a:rPr>
              <a:t> </a:t>
            </a:r>
            <a:r>
              <a:rPr lang="en" sz="2000"/>
              <a:t>and to collectively bargain (</a:t>
            </a:r>
            <a:r>
              <a:rPr lang="en" sz="2000" b="1" i="1" u="sng">
                <a:solidFill>
                  <a:srgbClr val="FF0000"/>
                </a:solidFill>
              </a:rPr>
              <a:t>negotiate</a:t>
            </a:r>
            <a:r>
              <a:rPr lang="en" sz="2000"/>
              <a:t>) with their employers; it also created the National Labor Relations Board to oversee all of this</a:t>
            </a:r>
            <a:endParaRPr sz="2000"/>
          </a:p>
          <a:p>
            <a:pPr marL="914400" lvl="1" indent="-327025" algn="l" rtl="0">
              <a:lnSpc>
                <a:spcPct val="115000"/>
              </a:lnSpc>
              <a:spcBef>
                <a:spcPts val="0"/>
              </a:spcBef>
              <a:spcAft>
                <a:spcPts val="0"/>
              </a:spcAft>
              <a:buSzPct val="100000"/>
              <a:buChar char="○"/>
            </a:pPr>
            <a:r>
              <a:rPr lang="en" sz="2000" b="1"/>
              <a:t>The Social Security Act:</a:t>
            </a:r>
            <a:r>
              <a:rPr lang="en" sz="2000"/>
              <a:t> created many different programs, but </a:t>
            </a:r>
            <a:r>
              <a:rPr lang="en" sz="2000" b="1"/>
              <a:t>main programs provide </a:t>
            </a:r>
            <a:r>
              <a:rPr lang="en" sz="2000" b="1">
                <a:solidFill>
                  <a:srgbClr val="262626"/>
                </a:solidFill>
              </a:rPr>
              <a:t>retirement </a:t>
            </a:r>
            <a:r>
              <a:rPr lang="en" sz="2000" b="1"/>
              <a:t>money</a:t>
            </a:r>
            <a:r>
              <a:rPr lang="en" sz="2000"/>
              <a:t> (</a:t>
            </a:r>
            <a:r>
              <a:rPr lang="en" sz="2000" b="1" i="1" u="sng">
                <a:solidFill>
                  <a:srgbClr val="FF0000"/>
                </a:solidFill>
              </a:rPr>
              <a:t>benefits</a:t>
            </a:r>
            <a:r>
              <a:rPr lang="en" sz="2000"/>
              <a:t>) </a:t>
            </a:r>
            <a:r>
              <a:rPr lang="en" sz="2000" b="1">
                <a:solidFill>
                  <a:srgbClr val="262626"/>
                </a:solidFill>
              </a:rPr>
              <a:t>to the elderly and the permanently </a:t>
            </a:r>
            <a:r>
              <a:rPr lang="en" sz="2000" b="1" i="1">
                <a:solidFill>
                  <a:srgbClr val="262626"/>
                </a:solidFill>
              </a:rPr>
              <a:t>disabled</a:t>
            </a:r>
            <a:r>
              <a:rPr lang="en" sz="2000"/>
              <a:t>. It was created by the Labor Secretary Francis Perkins, the first woman named to a presidential cabinet in U.S. history</a:t>
            </a:r>
            <a:endParaRPr sz="2000"/>
          </a:p>
        </p:txBody>
      </p:sp>
      <p:pic>
        <p:nvPicPr>
          <p:cNvPr id="324" name="Google Shape;324;p23" descr="Image result for the Wagner Act"/>
          <p:cNvPicPr preferRelativeResize="0"/>
          <p:nvPr/>
        </p:nvPicPr>
        <p:blipFill rotWithShape="1">
          <a:blip r:embed="rId3">
            <a:alphaModFix/>
          </a:blip>
          <a:srcRect/>
          <a:stretch/>
        </p:blipFill>
        <p:spPr>
          <a:xfrm>
            <a:off x="6395775" y="960525"/>
            <a:ext cx="2401625" cy="1802250"/>
          </a:xfrm>
          <a:prstGeom prst="rect">
            <a:avLst/>
          </a:prstGeom>
          <a:noFill/>
          <a:ln>
            <a:noFill/>
          </a:ln>
        </p:spPr>
      </p:pic>
      <p:pic>
        <p:nvPicPr>
          <p:cNvPr id="325" name="Google Shape;325;p23" descr="Image result for medicare and social security face deficits"/>
          <p:cNvPicPr preferRelativeResize="0"/>
          <p:nvPr/>
        </p:nvPicPr>
        <p:blipFill rotWithShape="1">
          <a:blip r:embed="rId4">
            <a:alphaModFix/>
          </a:blip>
          <a:srcRect/>
          <a:stretch/>
        </p:blipFill>
        <p:spPr>
          <a:xfrm>
            <a:off x="6395777" y="2852775"/>
            <a:ext cx="2401625" cy="2017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4"/>
          <p:cNvSpPr txBox="1">
            <a:spLocks noGrp="1"/>
          </p:cNvSpPr>
          <p:nvPr>
            <p:ph type="title"/>
          </p:nvPr>
        </p:nvSpPr>
        <p:spPr>
          <a:xfrm>
            <a:off x="847450" y="279600"/>
            <a:ext cx="7505700" cy="95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b="1"/>
              <a:t>Determine if each act is a </a:t>
            </a:r>
            <a:r>
              <a:rPr lang="en" sz="3600" b="1">
                <a:highlight>
                  <a:srgbClr val="FF0000"/>
                </a:highlight>
              </a:rPr>
              <a:t>relief</a:t>
            </a:r>
            <a:r>
              <a:rPr lang="en" sz="3600" b="1"/>
              <a:t>, </a:t>
            </a:r>
            <a:r>
              <a:rPr lang="en" sz="3600" b="1">
                <a:highlight>
                  <a:srgbClr val="4A86E8"/>
                </a:highlight>
              </a:rPr>
              <a:t>recovery</a:t>
            </a:r>
            <a:r>
              <a:rPr lang="en" sz="3600" b="1"/>
              <a:t>, or </a:t>
            </a:r>
            <a:r>
              <a:rPr lang="en" sz="3600" b="1">
                <a:highlight>
                  <a:schemeClr val="lt2"/>
                </a:highlight>
              </a:rPr>
              <a:t>reform</a:t>
            </a:r>
            <a:endParaRPr sz="3600" b="1">
              <a:highlight>
                <a:schemeClr val="lt2"/>
              </a:highlight>
            </a:endParaRPr>
          </a:p>
        </p:txBody>
      </p:sp>
      <p:sp>
        <p:nvSpPr>
          <p:cNvPr id="331" name="Google Shape;331;p24"/>
          <p:cNvSpPr txBox="1">
            <a:spLocks noGrp="1"/>
          </p:cNvSpPr>
          <p:nvPr>
            <p:ph type="body" idx="1"/>
          </p:nvPr>
        </p:nvSpPr>
        <p:spPr>
          <a:xfrm>
            <a:off x="390700" y="1556500"/>
            <a:ext cx="8419200" cy="32049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AutoNum type="arabicPeriod"/>
            </a:pPr>
            <a:r>
              <a:rPr lang="en" sz="1600"/>
              <a:t>FDIC (1933 - Present):  _______________________</a:t>
            </a:r>
            <a:endParaRPr sz="1600"/>
          </a:p>
          <a:p>
            <a:pPr marL="914400" lvl="1" indent="-317500" algn="l" rtl="0">
              <a:lnSpc>
                <a:spcPct val="115000"/>
              </a:lnSpc>
              <a:spcBef>
                <a:spcPts val="0"/>
              </a:spcBef>
              <a:spcAft>
                <a:spcPts val="0"/>
              </a:spcAft>
              <a:buSzPts val="1400"/>
              <a:buAutoNum type="alphaLcPeriod"/>
            </a:pPr>
            <a:r>
              <a:rPr lang="en" sz="1400"/>
              <a:t>Federal Deposit Insurance Corporation; protects citizens from potential bank failures; ensures savings</a:t>
            </a:r>
            <a:endParaRPr sz="1400"/>
          </a:p>
          <a:p>
            <a:pPr marL="457200" lvl="0" indent="-330200" algn="l" rtl="0">
              <a:lnSpc>
                <a:spcPct val="115000"/>
              </a:lnSpc>
              <a:spcBef>
                <a:spcPts val="0"/>
              </a:spcBef>
              <a:spcAft>
                <a:spcPts val="0"/>
              </a:spcAft>
              <a:buSzPts val="1600"/>
              <a:buAutoNum type="arabicPeriod"/>
            </a:pPr>
            <a:r>
              <a:rPr lang="en" sz="1600"/>
              <a:t>TVA (1933 - Present): _______________________</a:t>
            </a:r>
            <a:endParaRPr sz="1600"/>
          </a:p>
          <a:p>
            <a:pPr marL="914400" lvl="1" indent="-317500" algn="l" rtl="0">
              <a:lnSpc>
                <a:spcPct val="115000"/>
              </a:lnSpc>
              <a:spcBef>
                <a:spcPts val="0"/>
              </a:spcBef>
              <a:spcAft>
                <a:spcPts val="0"/>
              </a:spcAft>
              <a:buSzPts val="1400"/>
              <a:buAutoNum type="alphaLcPeriod"/>
            </a:pPr>
            <a:r>
              <a:rPr lang="en" sz="1400"/>
              <a:t>Tennessee Valley Authority; provided jobs to build dams for flood control and electricity</a:t>
            </a:r>
            <a:endParaRPr sz="1400"/>
          </a:p>
          <a:p>
            <a:pPr marL="457200" lvl="0" indent="-330200" algn="l" rtl="0">
              <a:lnSpc>
                <a:spcPct val="115000"/>
              </a:lnSpc>
              <a:spcBef>
                <a:spcPts val="0"/>
              </a:spcBef>
              <a:spcAft>
                <a:spcPts val="0"/>
              </a:spcAft>
              <a:buSzPts val="1600"/>
              <a:buAutoNum type="arabicPeriod"/>
            </a:pPr>
            <a:r>
              <a:rPr lang="en" sz="1600"/>
              <a:t>The Social Security Act: _______________________</a:t>
            </a:r>
            <a:endParaRPr sz="1600"/>
          </a:p>
          <a:p>
            <a:pPr marL="914400" lvl="1" indent="-317500" algn="l" rtl="0">
              <a:lnSpc>
                <a:spcPct val="115000"/>
              </a:lnSpc>
              <a:spcBef>
                <a:spcPts val="0"/>
              </a:spcBef>
              <a:spcAft>
                <a:spcPts val="0"/>
              </a:spcAft>
              <a:buSzPts val="1400"/>
              <a:buAutoNum type="alphaLcPeriod"/>
            </a:pPr>
            <a:r>
              <a:rPr lang="en" sz="1400"/>
              <a:t>Created many different programs, but main programs provides retirement money (benefits) to the elderly and the permanently disabled</a:t>
            </a:r>
            <a:endParaRPr sz="1400"/>
          </a:p>
          <a:p>
            <a:pPr marL="457200" lvl="0" indent="-330200" algn="l" rtl="0">
              <a:lnSpc>
                <a:spcPct val="115000"/>
              </a:lnSpc>
              <a:spcBef>
                <a:spcPts val="0"/>
              </a:spcBef>
              <a:spcAft>
                <a:spcPts val="0"/>
              </a:spcAft>
              <a:buSzPts val="1600"/>
              <a:buAutoNum type="arabicPeriod"/>
            </a:pPr>
            <a:r>
              <a:rPr lang="en" sz="1600"/>
              <a:t>SEC (1934 - Present): _______________________</a:t>
            </a:r>
            <a:endParaRPr sz="1600"/>
          </a:p>
          <a:p>
            <a:pPr marL="914400" lvl="1" indent="-317500" algn="l" rtl="0">
              <a:lnSpc>
                <a:spcPct val="115000"/>
              </a:lnSpc>
              <a:spcBef>
                <a:spcPts val="0"/>
              </a:spcBef>
              <a:spcAft>
                <a:spcPts val="0"/>
              </a:spcAft>
              <a:buSzPts val="1400"/>
              <a:buAutoNum type="alphaLcPeriod"/>
            </a:pPr>
            <a:r>
              <a:rPr lang="en" sz="1400"/>
              <a:t>Securities Exchange Commission; regulates the stock market, the “stock cops”</a:t>
            </a:r>
            <a:endParaRPr sz="1400"/>
          </a:p>
          <a:p>
            <a:pPr marL="457200" lvl="0" indent="-330200" algn="l" rtl="0">
              <a:lnSpc>
                <a:spcPct val="115000"/>
              </a:lnSpc>
              <a:spcBef>
                <a:spcPts val="0"/>
              </a:spcBef>
              <a:spcAft>
                <a:spcPts val="0"/>
              </a:spcAft>
              <a:buSzPts val="1600"/>
              <a:buAutoNum type="arabicPeriod"/>
            </a:pPr>
            <a:r>
              <a:rPr lang="en" sz="1600"/>
              <a:t>CCC (1932 - 1942): _______________________</a:t>
            </a:r>
            <a:endParaRPr sz="1600"/>
          </a:p>
          <a:p>
            <a:pPr marL="914400" lvl="1" indent="-317500" algn="l" rtl="0">
              <a:lnSpc>
                <a:spcPct val="115000"/>
              </a:lnSpc>
              <a:spcBef>
                <a:spcPts val="0"/>
              </a:spcBef>
              <a:spcAft>
                <a:spcPts val="0"/>
              </a:spcAft>
              <a:buSzPts val="1400"/>
              <a:buAutoNum type="alphaLcPeriod"/>
            </a:pPr>
            <a:r>
              <a:rPr lang="en" sz="1400"/>
              <a:t>Civilian Conservation Corps; provided jobs for young men; reforestation &amp; conservation</a:t>
            </a:r>
            <a:endParaRPr sz="1400"/>
          </a:p>
        </p:txBody>
      </p:sp>
      <p:sp>
        <p:nvSpPr>
          <p:cNvPr id="332" name="Google Shape;332;p24"/>
          <p:cNvSpPr txBox="1"/>
          <p:nvPr/>
        </p:nvSpPr>
        <p:spPr>
          <a:xfrm>
            <a:off x="2932771" y="1556500"/>
            <a:ext cx="163922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800" b="1" i="0" u="none" strike="noStrike" cap="none">
                <a:solidFill>
                  <a:srgbClr val="FF0000"/>
                </a:solidFill>
                <a:latin typeface="Arial"/>
                <a:ea typeface="Arial"/>
                <a:cs typeface="Arial"/>
                <a:sym typeface="Arial"/>
              </a:rPr>
              <a:t>REFORM</a:t>
            </a:r>
            <a:endParaRPr/>
          </a:p>
        </p:txBody>
      </p:sp>
      <p:sp>
        <p:nvSpPr>
          <p:cNvPr id="333" name="Google Shape;333;p24"/>
          <p:cNvSpPr txBox="1"/>
          <p:nvPr/>
        </p:nvSpPr>
        <p:spPr>
          <a:xfrm>
            <a:off x="2932771" y="2130761"/>
            <a:ext cx="1639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800" b="1" i="0" u="none" strike="noStrike" cap="none">
                <a:solidFill>
                  <a:srgbClr val="FF0000"/>
                </a:solidFill>
                <a:latin typeface="Arial"/>
                <a:ea typeface="Arial"/>
                <a:cs typeface="Arial"/>
                <a:sym typeface="Arial"/>
              </a:rPr>
              <a:t>RELIEF</a:t>
            </a:r>
            <a:endParaRPr/>
          </a:p>
        </p:txBody>
      </p:sp>
      <p:sp>
        <p:nvSpPr>
          <p:cNvPr id="334" name="Google Shape;334;p24"/>
          <p:cNvSpPr txBox="1"/>
          <p:nvPr/>
        </p:nvSpPr>
        <p:spPr>
          <a:xfrm>
            <a:off x="2932771" y="2654766"/>
            <a:ext cx="1639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800" b="1" i="0" u="none" strike="noStrike" cap="none">
                <a:solidFill>
                  <a:srgbClr val="FF0000"/>
                </a:solidFill>
                <a:latin typeface="Arial"/>
                <a:ea typeface="Arial"/>
                <a:cs typeface="Arial"/>
                <a:sym typeface="Arial"/>
              </a:rPr>
              <a:t>RELIEF</a:t>
            </a:r>
            <a:endParaRPr/>
          </a:p>
        </p:txBody>
      </p:sp>
      <p:sp>
        <p:nvSpPr>
          <p:cNvPr id="335" name="Google Shape;335;p24"/>
          <p:cNvSpPr txBox="1"/>
          <p:nvPr/>
        </p:nvSpPr>
        <p:spPr>
          <a:xfrm>
            <a:off x="2932770" y="3409117"/>
            <a:ext cx="1639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800" b="1" i="0" u="none" strike="noStrike" cap="none">
                <a:solidFill>
                  <a:srgbClr val="FF0000"/>
                </a:solidFill>
                <a:latin typeface="Arial"/>
                <a:ea typeface="Arial"/>
                <a:cs typeface="Arial"/>
                <a:sym typeface="Arial"/>
              </a:rPr>
              <a:t>REFORM</a:t>
            </a:r>
            <a:endParaRPr/>
          </a:p>
        </p:txBody>
      </p:sp>
      <p:sp>
        <p:nvSpPr>
          <p:cNvPr id="336" name="Google Shape;336;p24"/>
          <p:cNvSpPr txBox="1"/>
          <p:nvPr/>
        </p:nvSpPr>
        <p:spPr>
          <a:xfrm>
            <a:off x="2932769" y="3938385"/>
            <a:ext cx="1639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800" b="1" i="0" u="none" strike="noStrike" cap="none">
                <a:solidFill>
                  <a:srgbClr val="FF0000"/>
                </a:solidFill>
                <a:latin typeface="Arial"/>
                <a:ea typeface="Arial"/>
                <a:cs typeface="Arial"/>
                <a:sym typeface="Arial"/>
              </a:rPr>
              <a:t>RELIEF</a:t>
            </a:r>
            <a:endParaRPr sz="1800" b="1" i="0" u="none" strike="noStrike" cap="none">
              <a:solidFill>
                <a:srgbClr val="FF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340"/>
        <p:cNvGrpSpPr/>
        <p:nvPr/>
      </p:nvGrpSpPr>
      <p:grpSpPr>
        <a:xfrm>
          <a:off x="0" y="0"/>
          <a:ext cx="0" cy="0"/>
          <a:chOff x="0" y="0"/>
          <a:chExt cx="0" cy="0"/>
        </a:xfrm>
      </p:grpSpPr>
      <p:sp>
        <p:nvSpPr>
          <p:cNvPr id="341" name="Google Shape;341;p25"/>
          <p:cNvSpPr txBox="1">
            <a:spLocks noGrp="1"/>
          </p:cNvSpPr>
          <p:nvPr>
            <p:ph type="title"/>
          </p:nvPr>
        </p:nvSpPr>
        <p:spPr>
          <a:xfrm>
            <a:off x="1393925" y="1301151"/>
            <a:ext cx="6366900" cy="28800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200"/>
              <a:buNone/>
            </a:pPr>
            <a:r>
              <a:rPr lang="en" sz="3600" b="1"/>
              <a:t>Guiding Question:</a:t>
            </a:r>
            <a:endParaRPr sz="3600" b="1"/>
          </a:p>
          <a:p>
            <a:pPr marL="0" lvl="0" indent="0" algn="ctr" rtl="0">
              <a:lnSpc>
                <a:spcPct val="100000"/>
              </a:lnSpc>
              <a:spcBef>
                <a:spcPts val="0"/>
              </a:spcBef>
              <a:spcAft>
                <a:spcPts val="0"/>
              </a:spcAft>
              <a:buSzPts val="3200"/>
              <a:buNone/>
            </a:pPr>
            <a:endParaRPr/>
          </a:p>
          <a:p>
            <a:pPr marL="0" lvl="0" indent="0" algn="ctr" rtl="0">
              <a:lnSpc>
                <a:spcPct val="100000"/>
              </a:lnSpc>
              <a:spcBef>
                <a:spcPts val="0"/>
              </a:spcBef>
              <a:spcAft>
                <a:spcPts val="0"/>
              </a:spcAft>
              <a:buSzPts val="3200"/>
              <a:buNone/>
            </a:pPr>
            <a:r>
              <a:rPr lang="en" sz="1800">
                <a:solidFill>
                  <a:srgbClr val="262626"/>
                </a:solidFill>
              </a:rPr>
              <a:t>How does President Roosevelt’s New Deal concepts of relief, recovery, and reform provide stability for the U.S?</a:t>
            </a:r>
            <a:endParaRPr sz="1800">
              <a:solidFill>
                <a:srgbClr val="262626"/>
              </a:solidFill>
            </a:endParaRPr>
          </a:p>
          <a:p>
            <a:pPr marL="0" lvl="0" indent="0" algn="ctr" rtl="0">
              <a:lnSpc>
                <a:spcPct val="100000"/>
              </a:lnSpc>
              <a:spcBef>
                <a:spcPts val="0"/>
              </a:spcBef>
              <a:spcAft>
                <a:spcPts val="0"/>
              </a:spcAft>
              <a:buSzPts val="3200"/>
              <a:buNone/>
            </a:pPr>
            <a:endParaRPr sz="1800">
              <a:solidFill>
                <a:srgbClr val="262626"/>
              </a:solidFill>
            </a:endParaRPr>
          </a:p>
          <a:p>
            <a:pPr marL="0" lvl="0" indent="0" algn="ctr" rtl="0">
              <a:lnSpc>
                <a:spcPct val="100000"/>
              </a:lnSpc>
              <a:spcBef>
                <a:spcPts val="0"/>
              </a:spcBef>
              <a:spcAft>
                <a:spcPts val="0"/>
              </a:spcAft>
              <a:buSzPts val="3200"/>
              <a:buNone/>
            </a:pPr>
            <a:r>
              <a:rPr lang="en" sz="1600" b="1">
                <a:solidFill>
                  <a:srgbClr val="0000FF"/>
                </a:solidFill>
              </a:rPr>
              <a:t>Sentence Starter: FDR’s New Deal concepts provided stability because…</a:t>
            </a:r>
            <a:endParaRPr sz="1600" b="1">
              <a:solidFill>
                <a:srgbClr val="0000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
          <p:cNvSpPr/>
          <p:nvPr/>
        </p:nvSpPr>
        <p:spPr>
          <a:xfrm>
            <a:off x="-44425" y="-53300"/>
            <a:ext cx="9274200" cy="526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 name="Google Shape;210;p2"/>
          <p:cNvPicPr preferRelativeResize="0"/>
          <p:nvPr/>
        </p:nvPicPr>
        <p:blipFill rotWithShape="1">
          <a:blip r:embed="rId3">
            <a:alphaModFix/>
          </a:blip>
          <a:srcRect/>
          <a:stretch/>
        </p:blipFill>
        <p:spPr>
          <a:xfrm>
            <a:off x="173075" y="90850"/>
            <a:ext cx="8839200" cy="5141468"/>
          </a:xfrm>
          <a:prstGeom prst="rect">
            <a:avLst/>
          </a:prstGeom>
          <a:noFill/>
          <a:ln>
            <a:noFill/>
          </a:ln>
        </p:spPr>
      </p:pic>
      <p:sp>
        <p:nvSpPr>
          <p:cNvPr id="211" name="Google Shape;211;p2"/>
          <p:cNvSpPr txBox="1"/>
          <p:nvPr/>
        </p:nvSpPr>
        <p:spPr>
          <a:xfrm>
            <a:off x="377900" y="4104375"/>
            <a:ext cx="2181600" cy="116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 sz="6000" b="0" i="0" u="none" strike="noStrike" cap="none">
                <a:solidFill>
                  <a:srgbClr val="000000"/>
                </a:solidFill>
                <a:latin typeface="Roboto Condensed"/>
                <a:ea typeface="Roboto Condensed"/>
                <a:cs typeface="Roboto Condensed"/>
                <a:sym typeface="Roboto Condensed"/>
              </a:rPr>
              <a:t>1932</a:t>
            </a:r>
            <a:endParaRPr sz="6000" b="0" i="0" u="none" strike="noStrike" cap="none">
              <a:solidFill>
                <a:srgbClr val="000000"/>
              </a:solidFill>
              <a:latin typeface="Roboto Condensed"/>
              <a:ea typeface="Roboto Condensed"/>
              <a:cs typeface="Roboto Condensed"/>
              <a:sym typeface="Roboto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6"/>
          <p:cNvSpPr txBox="1">
            <a:spLocks noGrp="1"/>
          </p:cNvSpPr>
          <p:nvPr>
            <p:ph type="title"/>
          </p:nvPr>
        </p:nvSpPr>
        <p:spPr>
          <a:xfrm>
            <a:off x="769625" y="307900"/>
            <a:ext cx="7505700" cy="954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 sz="3600" b="1"/>
              <a:t>FDR’s Court-Packing</a:t>
            </a:r>
            <a:endParaRPr sz="3600" b="1"/>
          </a:p>
        </p:txBody>
      </p:sp>
      <p:sp>
        <p:nvSpPr>
          <p:cNvPr id="347" name="Google Shape;347;p26"/>
          <p:cNvSpPr txBox="1">
            <a:spLocks noGrp="1"/>
          </p:cNvSpPr>
          <p:nvPr>
            <p:ph type="body" idx="2"/>
          </p:nvPr>
        </p:nvSpPr>
        <p:spPr>
          <a:xfrm>
            <a:off x="4372325" y="948275"/>
            <a:ext cx="4471500" cy="3891000"/>
          </a:xfrm>
          <a:prstGeom prst="rect">
            <a:avLst/>
          </a:prstGeom>
          <a:noFill/>
          <a:ln>
            <a:noFill/>
          </a:ln>
        </p:spPr>
        <p:txBody>
          <a:bodyPr spcFirstLastPara="1" wrap="square" lIns="91425" tIns="91425" rIns="91425" bIns="91425" anchor="t" anchorCtr="0">
            <a:normAutofit fontScale="85000" lnSpcReduction="20000"/>
          </a:bodyPr>
          <a:lstStyle/>
          <a:p>
            <a:pPr marL="457200" lvl="0" indent="-336550" algn="l" rtl="0">
              <a:lnSpc>
                <a:spcPct val="115000"/>
              </a:lnSpc>
              <a:spcBef>
                <a:spcPts val="0"/>
              </a:spcBef>
              <a:spcAft>
                <a:spcPts val="0"/>
              </a:spcAft>
              <a:buSzPct val="100000"/>
              <a:buChar char="●"/>
            </a:pPr>
            <a:r>
              <a:rPr lang="en" sz="2000"/>
              <a:t>There was just </a:t>
            </a:r>
            <a:r>
              <a:rPr lang="en" sz="2000" b="1"/>
              <a:t>one thing holding back FDR’s New Deal</a:t>
            </a:r>
            <a:r>
              <a:rPr lang="en" sz="2000"/>
              <a:t> - the </a:t>
            </a:r>
            <a:r>
              <a:rPr lang="en" sz="2000" b="1" i="1" u="sng">
                <a:solidFill>
                  <a:srgbClr val="FF0000"/>
                </a:solidFill>
              </a:rPr>
              <a:t>Supreme</a:t>
            </a:r>
            <a:r>
              <a:rPr lang="en" sz="2000"/>
              <a:t> Court</a:t>
            </a:r>
            <a:endParaRPr sz="2000"/>
          </a:p>
          <a:p>
            <a:pPr marL="457200" lvl="0" indent="-336550" algn="l" rtl="0">
              <a:lnSpc>
                <a:spcPct val="115000"/>
              </a:lnSpc>
              <a:spcBef>
                <a:spcPts val="0"/>
              </a:spcBef>
              <a:spcAft>
                <a:spcPts val="0"/>
              </a:spcAft>
              <a:buSzPct val="100000"/>
              <a:buChar char="●"/>
            </a:pPr>
            <a:r>
              <a:rPr lang="en" sz="2000"/>
              <a:t>FDR </a:t>
            </a:r>
            <a:r>
              <a:rPr lang="en" sz="2000" b="1"/>
              <a:t>attempted to fix this by proposing a change in how</a:t>
            </a:r>
            <a:r>
              <a:rPr lang="en" sz="2000"/>
              <a:t> </a:t>
            </a:r>
            <a:r>
              <a:rPr lang="en" sz="2000" b="1" i="1" u="sng">
                <a:solidFill>
                  <a:srgbClr val="FF0000"/>
                </a:solidFill>
              </a:rPr>
              <a:t>judges</a:t>
            </a:r>
            <a:r>
              <a:rPr lang="en" sz="2000"/>
              <a:t> </a:t>
            </a:r>
            <a:r>
              <a:rPr lang="en" sz="2000" b="1"/>
              <a:t>were appointed</a:t>
            </a:r>
            <a:r>
              <a:rPr lang="en" sz="2000"/>
              <a:t> and replaced that would allow him to “pack” the court with judges that he liked</a:t>
            </a:r>
            <a:endParaRPr sz="2000"/>
          </a:p>
          <a:p>
            <a:pPr marL="914400" lvl="1" indent="-336550" algn="l" rtl="0">
              <a:lnSpc>
                <a:spcPct val="115000"/>
              </a:lnSpc>
              <a:spcBef>
                <a:spcPts val="0"/>
              </a:spcBef>
              <a:spcAft>
                <a:spcPts val="0"/>
              </a:spcAft>
              <a:buSzPct val="100000"/>
              <a:buChar char="○"/>
            </a:pPr>
            <a:r>
              <a:rPr lang="en" sz="2000">
                <a:highlight>
                  <a:srgbClr val="FFFF00"/>
                </a:highlight>
              </a:rPr>
              <a:t>This worried many Americans, especially Congress, who worried that it would </a:t>
            </a:r>
            <a:r>
              <a:rPr lang="en" sz="2000" b="1" i="1" u="sng">
                <a:solidFill>
                  <a:srgbClr val="FF0000"/>
                </a:solidFill>
                <a:highlight>
                  <a:srgbClr val="FFFF00"/>
                </a:highlight>
              </a:rPr>
              <a:t>violate</a:t>
            </a:r>
            <a:r>
              <a:rPr lang="en" sz="2000">
                <a:highlight>
                  <a:srgbClr val="FFFF00"/>
                </a:highlight>
              </a:rPr>
              <a:t> the principle of Separation of Powers (abusing power)</a:t>
            </a:r>
            <a:endParaRPr sz="2000">
              <a:highlight>
                <a:srgbClr val="FFFF00"/>
              </a:highlight>
            </a:endParaRPr>
          </a:p>
          <a:p>
            <a:pPr marL="457200" lvl="0" indent="-336550" algn="l" rtl="0">
              <a:lnSpc>
                <a:spcPct val="115000"/>
              </a:lnSpc>
              <a:spcBef>
                <a:spcPts val="0"/>
              </a:spcBef>
              <a:spcAft>
                <a:spcPts val="0"/>
              </a:spcAft>
              <a:buSzPct val="100000"/>
              <a:buChar char="●"/>
            </a:pPr>
            <a:r>
              <a:rPr lang="en" sz="2000" b="1"/>
              <a:t>In the end, Roosevelt </a:t>
            </a:r>
            <a:r>
              <a:rPr lang="en" sz="2000" b="1">
                <a:solidFill>
                  <a:srgbClr val="262626"/>
                </a:solidFill>
              </a:rPr>
              <a:t>didn’t</a:t>
            </a:r>
            <a:r>
              <a:rPr lang="en" sz="2000" b="1"/>
              <a:t> get his way and his reputation was hurt</a:t>
            </a:r>
            <a:r>
              <a:rPr lang="en" sz="2000"/>
              <a:t>, but the more conservative judges retired and were replaced with judges friendlier to the New Deal anyway</a:t>
            </a:r>
            <a:endParaRPr sz="2000"/>
          </a:p>
        </p:txBody>
      </p:sp>
      <p:pic>
        <p:nvPicPr>
          <p:cNvPr id="348" name="Google Shape;348;p26" descr="Image result for court packing"/>
          <p:cNvPicPr preferRelativeResize="0"/>
          <p:nvPr/>
        </p:nvPicPr>
        <p:blipFill rotWithShape="1">
          <a:blip r:embed="rId3">
            <a:alphaModFix/>
          </a:blip>
          <a:srcRect/>
          <a:stretch/>
        </p:blipFill>
        <p:spPr>
          <a:xfrm>
            <a:off x="1418000" y="2723851"/>
            <a:ext cx="2177325" cy="2164875"/>
          </a:xfrm>
          <a:prstGeom prst="rect">
            <a:avLst/>
          </a:prstGeom>
          <a:noFill/>
          <a:ln>
            <a:noFill/>
          </a:ln>
        </p:spPr>
      </p:pic>
      <p:pic>
        <p:nvPicPr>
          <p:cNvPr id="349" name="Google Shape;349;p26" descr="Image result for court packing"/>
          <p:cNvPicPr preferRelativeResize="0"/>
          <p:nvPr/>
        </p:nvPicPr>
        <p:blipFill rotWithShape="1">
          <a:blip r:embed="rId4">
            <a:alphaModFix/>
          </a:blip>
          <a:srcRect/>
          <a:stretch/>
        </p:blipFill>
        <p:spPr>
          <a:xfrm>
            <a:off x="1025875" y="948275"/>
            <a:ext cx="2858274" cy="17048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353"/>
        <p:cNvGrpSpPr/>
        <p:nvPr/>
      </p:nvGrpSpPr>
      <p:grpSpPr>
        <a:xfrm>
          <a:off x="0" y="0"/>
          <a:ext cx="0" cy="0"/>
          <a:chOff x="0" y="0"/>
          <a:chExt cx="0" cy="0"/>
        </a:xfrm>
      </p:grpSpPr>
      <p:sp>
        <p:nvSpPr>
          <p:cNvPr id="354" name="Google Shape;354;p27"/>
          <p:cNvSpPr txBox="1">
            <a:spLocks noGrp="1"/>
          </p:cNvSpPr>
          <p:nvPr>
            <p:ph type="title"/>
          </p:nvPr>
        </p:nvSpPr>
        <p:spPr>
          <a:xfrm>
            <a:off x="1393925" y="1301150"/>
            <a:ext cx="6366900" cy="27954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98765"/>
              <a:buNone/>
            </a:pPr>
            <a:r>
              <a:rPr lang="en" sz="3600" b="1"/>
              <a:t>Guiding Question:</a:t>
            </a:r>
            <a:endParaRPr sz="3600" b="1"/>
          </a:p>
          <a:p>
            <a:pPr marL="0" lvl="0" indent="0" algn="ctr" rtl="0">
              <a:lnSpc>
                <a:spcPct val="100000"/>
              </a:lnSpc>
              <a:spcBef>
                <a:spcPts val="0"/>
              </a:spcBef>
              <a:spcAft>
                <a:spcPts val="0"/>
              </a:spcAft>
              <a:buSzPct val="98765"/>
              <a:buNone/>
            </a:pPr>
            <a:endParaRPr sz="3600" b="1"/>
          </a:p>
          <a:p>
            <a:pPr marL="0" lvl="0" indent="0" algn="ctr" rtl="0">
              <a:lnSpc>
                <a:spcPct val="100000"/>
              </a:lnSpc>
              <a:spcBef>
                <a:spcPts val="0"/>
              </a:spcBef>
              <a:spcAft>
                <a:spcPts val="0"/>
              </a:spcAft>
              <a:buSzPct val="175843"/>
              <a:buNone/>
            </a:pPr>
            <a:r>
              <a:rPr lang="en" sz="2021">
                <a:solidFill>
                  <a:srgbClr val="262626"/>
                </a:solidFill>
              </a:rPr>
              <a:t>How did FDR’s court-packing plan conflict with the Constitutional principles of Separation of Powers and checks &amp; balances?</a:t>
            </a:r>
            <a:endParaRPr sz="2021">
              <a:solidFill>
                <a:srgbClr val="262626"/>
              </a:solidFill>
            </a:endParaRPr>
          </a:p>
          <a:p>
            <a:pPr marL="0" lvl="0" indent="0" algn="ctr" rtl="0">
              <a:lnSpc>
                <a:spcPct val="100000"/>
              </a:lnSpc>
              <a:spcBef>
                <a:spcPts val="0"/>
              </a:spcBef>
              <a:spcAft>
                <a:spcPts val="0"/>
              </a:spcAft>
              <a:buSzPct val="197530"/>
              <a:buNone/>
            </a:pPr>
            <a:endParaRPr sz="1800">
              <a:solidFill>
                <a:srgbClr val="262626"/>
              </a:solidFill>
            </a:endParaRPr>
          </a:p>
          <a:p>
            <a:pPr marL="0" lvl="0" indent="0" algn="ctr" rtl="0">
              <a:lnSpc>
                <a:spcPct val="100000"/>
              </a:lnSpc>
              <a:spcBef>
                <a:spcPts val="0"/>
              </a:spcBef>
              <a:spcAft>
                <a:spcPts val="0"/>
              </a:spcAft>
              <a:buSzPct val="197530"/>
              <a:buNone/>
            </a:pPr>
            <a:r>
              <a:rPr lang="en" sz="1800" b="1">
                <a:solidFill>
                  <a:srgbClr val="0000FF"/>
                </a:solidFill>
              </a:rPr>
              <a:t>Sentence Starter: FDR’s court-packing plan conflicted with separation of powers and checks &amp; balances because…</a:t>
            </a:r>
            <a:endParaRPr sz="1800" b="1">
              <a:solidFill>
                <a:srgbClr val="0000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28" descr="Here's everything you need to know about Franklin D. Roosevelt, the 32nd President of the United States, in just 60 seconds. &#10;&#10;Explore the full Presidents collection on PBS LearningMedia: http://to.pbs.org/presidentslm and on YouTube: https://www.youtube.com/user/60secondpresidents?sub_confirmation=1&#10;&#10;60-Second Presidents is a collaboration between PBS LearningMedia and PBS Digital Studios, and is produced by Kornhaber Brown." title="Franklin D. Roosevelt | 60-Second Presidents | PBS">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9"/>
          <p:cNvSpPr txBox="1">
            <a:spLocks noGrp="1"/>
          </p:cNvSpPr>
          <p:nvPr>
            <p:ph type="title"/>
          </p:nvPr>
        </p:nvSpPr>
        <p:spPr>
          <a:xfrm>
            <a:off x="819150" y="279600"/>
            <a:ext cx="7505700" cy="954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 sz="3600" b="1"/>
              <a:t>Who did the New Deal affect?</a:t>
            </a:r>
            <a:endParaRPr sz="3600" b="1"/>
          </a:p>
        </p:txBody>
      </p:sp>
      <p:sp>
        <p:nvSpPr>
          <p:cNvPr id="365" name="Google Shape;365;p29"/>
          <p:cNvSpPr txBox="1">
            <a:spLocks noGrp="1"/>
          </p:cNvSpPr>
          <p:nvPr>
            <p:ph type="body" idx="1"/>
          </p:nvPr>
        </p:nvSpPr>
        <p:spPr>
          <a:xfrm>
            <a:off x="247625" y="962200"/>
            <a:ext cx="4217100" cy="38559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700"/>
              <a:buChar char="●"/>
            </a:pPr>
            <a:r>
              <a:rPr lang="en" sz="1700"/>
              <a:t>Women: appointed to gov’t positions, more women in the </a:t>
            </a:r>
            <a:r>
              <a:rPr lang="en" sz="1700" b="1" i="1" u="sng">
                <a:solidFill>
                  <a:srgbClr val="FF0000"/>
                </a:solidFill>
              </a:rPr>
              <a:t>workplace</a:t>
            </a:r>
            <a:endParaRPr sz="1700" b="1" i="1" u="sng">
              <a:solidFill>
                <a:srgbClr val="FF0000"/>
              </a:solidFill>
            </a:endParaRPr>
          </a:p>
          <a:p>
            <a:pPr marL="457200" lvl="0" indent="-336550" algn="l" rtl="0">
              <a:lnSpc>
                <a:spcPct val="115000"/>
              </a:lnSpc>
              <a:spcBef>
                <a:spcPts val="0"/>
              </a:spcBef>
              <a:spcAft>
                <a:spcPts val="0"/>
              </a:spcAft>
              <a:buSzPts val="1700"/>
              <a:buChar char="●"/>
            </a:pPr>
            <a:r>
              <a:rPr lang="en" sz="1700"/>
              <a:t>African Americans: played key roles in gov’t, but </a:t>
            </a:r>
            <a:r>
              <a:rPr lang="en" sz="1700" b="1"/>
              <a:t>FDR </a:t>
            </a:r>
            <a:r>
              <a:rPr lang="en" sz="1700" b="1" i="1" u="sng">
                <a:solidFill>
                  <a:srgbClr val="FF0000"/>
                </a:solidFill>
              </a:rPr>
              <a:t>failed</a:t>
            </a:r>
            <a:r>
              <a:rPr lang="en" sz="1700" b="1"/>
              <a:t> to support civil rights</a:t>
            </a:r>
            <a:endParaRPr sz="1700" b="1"/>
          </a:p>
          <a:p>
            <a:pPr marL="457200" lvl="0" indent="-336550" algn="l" rtl="0">
              <a:lnSpc>
                <a:spcPct val="115000"/>
              </a:lnSpc>
              <a:spcBef>
                <a:spcPts val="0"/>
              </a:spcBef>
              <a:spcAft>
                <a:spcPts val="0"/>
              </a:spcAft>
              <a:buSzPts val="1700"/>
              <a:buChar char="●"/>
            </a:pPr>
            <a:r>
              <a:rPr lang="en" sz="1700"/>
              <a:t>Mexican Americans: </a:t>
            </a:r>
            <a:r>
              <a:rPr lang="en" sz="1700" b="1"/>
              <a:t>mainly worked in the </a:t>
            </a:r>
            <a:r>
              <a:rPr lang="en" sz="1700" b="1" i="1" u="sng">
                <a:solidFill>
                  <a:srgbClr val="FF0000"/>
                </a:solidFill>
              </a:rPr>
              <a:t>farming</a:t>
            </a:r>
            <a:r>
              <a:rPr lang="en" sz="1700" b="1"/>
              <a:t> industry</a:t>
            </a:r>
            <a:r>
              <a:rPr lang="en" sz="1700"/>
              <a:t>, </a:t>
            </a:r>
            <a:r>
              <a:rPr lang="en" sz="1700" b="1"/>
              <a:t>which wasn’t well protected</a:t>
            </a:r>
            <a:r>
              <a:rPr lang="en" sz="1700"/>
              <a:t>. Also, large numbers of them were deported to open up jobs for whites</a:t>
            </a:r>
            <a:endParaRPr sz="1700"/>
          </a:p>
          <a:p>
            <a:pPr marL="457200" lvl="0" indent="-336550" algn="l" rtl="0">
              <a:lnSpc>
                <a:spcPct val="115000"/>
              </a:lnSpc>
              <a:spcBef>
                <a:spcPts val="0"/>
              </a:spcBef>
              <a:spcAft>
                <a:spcPts val="0"/>
              </a:spcAft>
              <a:buSzPts val="1700"/>
              <a:buChar char="●"/>
            </a:pPr>
            <a:r>
              <a:rPr lang="en" sz="1700"/>
              <a:t>Native Americans: </a:t>
            </a:r>
            <a:r>
              <a:rPr lang="en" sz="1700" b="1"/>
              <a:t>Got some of their land back</a:t>
            </a:r>
            <a:r>
              <a:rPr lang="en" sz="1700"/>
              <a:t>; were previously granted citizenship in 1924</a:t>
            </a:r>
            <a:endParaRPr sz="1700"/>
          </a:p>
        </p:txBody>
      </p:sp>
      <p:pic>
        <p:nvPicPr>
          <p:cNvPr id="366" name="Google Shape;366;p29" descr="Image result for Frances Perkins"/>
          <p:cNvPicPr preferRelativeResize="0"/>
          <p:nvPr/>
        </p:nvPicPr>
        <p:blipFill rotWithShape="1">
          <a:blip r:embed="rId3">
            <a:alphaModFix/>
          </a:blip>
          <a:srcRect/>
          <a:stretch/>
        </p:blipFill>
        <p:spPr>
          <a:xfrm>
            <a:off x="4400300" y="962200"/>
            <a:ext cx="1399100" cy="1682275"/>
          </a:xfrm>
          <a:prstGeom prst="rect">
            <a:avLst/>
          </a:prstGeom>
          <a:noFill/>
          <a:ln>
            <a:noFill/>
          </a:ln>
        </p:spPr>
      </p:pic>
      <p:sp>
        <p:nvSpPr>
          <p:cNvPr id="367" name="Google Shape;367;p29"/>
          <p:cNvSpPr txBox="1"/>
          <p:nvPr/>
        </p:nvSpPr>
        <p:spPr>
          <a:xfrm>
            <a:off x="4355250" y="2571750"/>
            <a:ext cx="14892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Garamond"/>
                <a:ea typeface="Garamond"/>
                <a:cs typeface="Garamond"/>
                <a:sym typeface="Garamond"/>
              </a:rPr>
              <a:t>Frances Perkins</a:t>
            </a:r>
            <a:endParaRPr sz="1400" b="0" i="0" u="none" strike="noStrike" cap="none">
              <a:solidFill>
                <a:srgbClr val="000000"/>
              </a:solidFill>
              <a:latin typeface="Arial"/>
              <a:ea typeface="Arial"/>
              <a:cs typeface="Arial"/>
              <a:sym typeface="Arial"/>
            </a:endParaRPr>
          </a:p>
        </p:txBody>
      </p:sp>
      <p:pic>
        <p:nvPicPr>
          <p:cNvPr id="368" name="Google Shape;368;p29" descr="Image result for eleanor roosevelt and black singer"/>
          <p:cNvPicPr preferRelativeResize="0"/>
          <p:nvPr/>
        </p:nvPicPr>
        <p:blipFill rotWithShape="1">
          <a:blip r:embed="rId4">
            <a:alphaModFix/>
          </a:blip>
          <a:srcRect/>
          <a:stretch/>
        </p:blipFill>
        <p:spPr>
          <a:xfrm>
            <a:off x="6179952" y="962201"/>
            <a:ext cx="1561300" cy="1922151"/>
          </a:xfrm>
          <a:prstGeom prst="rect">
            <a:avLst/>
          </a:prstGeom>
          <a:noFill/>
          <a:ln>
            <a:noFill/>
          </a:ln>
        </p:spPr>
      </p:pic>
      <p:sp>
        <p:nvSpPr>
          <p:cNvPr id="369" name="Google Shape;369;p29"/>
          <p:cNvSpPr txBox="1"/>
          <p:nvPr/>
        </p:nvSpPr>
        <p:spPr>
          <a:xfrm>
            <a:off x="7626825" y="1115750"/>
            <a:ext cx="13086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Garamond"/>
                <a:ea typeface="Garamond"/>
                <a:cs typeface="Garamond"/>
                <a:sym typeface="Garamond"/>
              </a:rPr>
              <a:t>Eleanor Roosevelt and Marian Anderson</a:t>
            </a:r>
            <a:endParaRPr sz="1400" b="0" i="0" u="none" strike="noStrike" cap="none">
              <a:solidFill>
                <a:srgbClr val="000000"/>
              </a:solidFill>
              <a:latin typeface="Arial"/>
              <a:ea typeface="Arial"/>
              <a:cs typeface="Arial"/>
              <a:sym typeface="Arial"/>
            </a:endParaRPr>
          </a:p>
        </p:txBody>
      </p:sp>
      <p:pic>
        <p:nvPicPr>
          <p:cNvPr id="370" name="Google Shape;370;p29" descr="Image result for Mexican Americans during New Deal"/>
          <p:cNvPicPr preferRelativeResize="0"/>
          <p:nvPr/>
        </p:nvPicPr>
        <p:blipFill rotWithShape="1">
          <a:blip r:embed="rId5">
            <a:alphaModFix/>
          </a:blip>
          <a:srcRect/>
          <a:stretch/>
        </p:blipFill>
        <p:spPr>
          <a:xfrm>
            <a:off x="4400299" y="3002852"/>
            <a:ext cx="1874700" cy="1249800"/>
          </a:xfrm>
          <a:prstGeom prst="rect">
            <a:avLst/>
          </a:prstGeom>
          <a:noFill/>
          <a:ln>
            <a:noFill/>
          </a:ln>
        </p:spPr>
      </p:pic>
      <p:sp>
        <p:nvSpPr>
          <p:cNvPr id="371" name="Google Shape;371;p29"/>
          <p:cNvSpPr txBox="1"/>
          <p:nvPr/>
        </p:nvSpPr>
        <p:spPr>
          <a:xfrm>
            <a:off x="4209150" y="4252650"/>
            <a:ext cx="20658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Garamond"/>
                <a:ea typeface="Garamond"/>
                <a:cs typeface="Garamond"/>
                <a:sym typeface="Garamond"/>
              </a:rPr>
              <a:t>Mexican-American labor</a:t>
            </a:r>
            <a:endParaRPr sz="1400" b="0" i="0" u="none" strike="noStrike" cap="none">
              <a:solidFill>
                <a:srgbClr val="000000"/>
              </a:solidFill>
              <a:latin typeface="Arial"/>
              <a:ea typeface="Arial"/>
              <a:cs typeface="Arial"/>
              <a:sym typeface="Arial"/>
            </a:endParaRPr>
          </a:p>
        </p:txBody>
      </p:sp>
      <p:pic>
        <p:nvPicPr>
          <p:cNvPr id="372" name="Google Shape;372;p29" descr="Related image"/>
          <p:cNvPicPr preferRelativeResize="0"/>
          <p:nvPr/>
        </p:nvPicPr>
        <p:blipFill rotWithShape="1">
          <a:blip r:embed="rId6">
            <a:alphaModFix/>
          </a:blip>
          <a:srcRect/>
          <a:stretch/>
        </p:blipFill>
        <p:spPr>
          <a:xfrm>
            <a:off x="6459751" y="3099248"/>
            <a:ext cx="2406873" cy="1249800"/>
          </a:xfrm>
          <a:prstGeom prst="rect">
            <a:avLst/>
          </a:prstGeom>
          <a:noFill/>
          <a:ln>
            <a:noFill/>
          </a:ln>
        </p:spPr>
      </p:pic>
      <p:sp>
        <p:nvSpPr>
          <p:cNvPr id="373" name="Google Shape;373;p29"/>
          <p:cNvSpPr txBox="1"/>
          <p:nvPr/>
        </p:nvSpPr>
        <p:spPr>
          <a:xfrm>
            <a:off x="6730045" y="4415375"/>
            <a:ext cx="18663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Garamond"/>
                <a:ea typeface="Garamond"/>
                <a:cs typeface="Garamond"/>
                <a:sym typeface="Garamond"/>
              </a:rPr>
              <a:t>Native Americans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377"/>
        <p:cNvGrpSpPr/>
        <p:nvPr/>
      </p:nvGrpSpPr>
      <p:grpSpPr>
        <a:xfrm>
          <a:off x="0" y="0"/>
          <a:ext cx="0" cy="0"/>
          <a:chOff x="0" y="0"/>
          <a:chExt cx="0" cy="0"/>
        </a:xfrm>
      </p:grpSpPr>
      <p:sp>
        <p:nvSpPr>
          <p:cNvPr id="378" name="Google Shape;378;p30"/>
          <p:cNvSpPr txBox="1">
            <a:spLocks noGrp="1"/>
          </p:cNvSpPr>
          <p:nvPr>
            <p:ph type="title"/>
          </p:nvPr>
        </p:nvSpPr>
        <p:spPr>
          <a:xfrm>
            <a:off x="1393929" y="1301146"/>
            <a:ext cx="6366900" cy="25392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200"/>
              <a:buNone/>
            </a:pPr>
            <a:r>
              <a:rPr lang="en" sz="3600" b="1"/>
              <a:t>Big Question:</a:t>
            </a:r>
            <a:endParaRPr sz="3600" b="1"/>
          </a:p>
          <a:p>
            <a:pPr marL="0" lvl="0" indent="0" algn="ctr" rtl="0">
              <a:lnSpc>
                <a:spcPct val="100000"/>
              </a:lnSpc>
              <a:spcBef>
                <a:spcPts val="0"/>
              </a:spcBef>
              <a:spcAft>
                <a:spcPts val="0"/>
              </a:spcAft>
              <a:buSzPts val="3200"/>
              <a:buNone/>
            </a:pPr>
            <a:endParaRPr sz="3600" b="1"/>
          </a:p>
          <a:p>
            <a:pPr marL="0" lvl="0" indent="0" algn="ctr" rtl="0">
              <a:lnSpc>
                <a:spcPct val="100000"/>
              </a:lnSpc>
              <a:spcBef>
                <a:spcPts val="0"/>
              </a:spcBef>
              <a:spcAft>
                <a:spcPts val="0"/>
              </a:spcAft>
              <a:buSzPts val="3200"/>
              <a:buNone/>
            </a:pPr>
            <a:r>
              <a:rPr lang="en" sz="1800">
                <a:solidFill>
                  <a:srgbClr val="262626"/>
                </a:solidFill>
              </a:rPr>
              <a:t>What ended the Great Depression?</a:t>
            </a:r>
            <a:endParaRPr sz="1800">
              <a:solidFill>
                <a:srgbClr val="262626"/>
              </a:solidFill>
            </a:endParaRPr>
          </a:p>
          <a:p>
            <a:pPr marL="0" lvl="0" indent="0" algn="ctr" rtl="0">
              <a:lnSpc>
                <a:spcPct val="100000"/>
              </a:lnSpc>
              <a:spcBef>
                <a:spcPts val="0"/>
              </a:spcBef>
              <a:spcAft>
                <a:spcPts val="0"/>
              </a:spcAft>
              <a:buSzPts val="3200"/>
              <a:buNone/>
            </a:pPr>
            <a:endParaRPr sz="1800">
              <a:solidFill>
                <a:srgbClr val="262626"/>
              </a:solidFill>
            </a:endParaRPr>
          </a:p>
          <a:p>
            <a:pPr marL="0" lvl="0" indent="0" algn="ctr" rtl="0">
              <a:lnSpc>
                <a:spcPct val="100000"/>
              </a:lnSpc>
              <a:spcBef>
                <a:spcPts val="0"/>
              </a:spcBef>
              <a:spcAft>
                <a:spcPts val="0"/>
              </a:spcAft>
              <a:buSzPts val="3200"/>
              <a:buNone/>
            </a:pPr>
            <a:r>
              <a:rPr lang="en" sz="1600" b="1">
                <a:solidFill>
                  <a:srgbClr val="0000FF"/>
                </a:solidFill>
              </a:rPr>
              <a:t>Sentence Starter: I think that ____ brought an end to the Great Depression.</a:t>
            </a:r>
            <a:endParaRPr sz="1600" b="1">
              <a:solidFill>
                <a:srgbClr val="0000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1"/>
          <p:cNvSpPr txBox="1">
            <a:spLocks noGrp="1"/>
          </p:cNvSpPr>
          <p:nvPr>
            <p:ph type="title"/>
          </p:nvPr>
        </p:nvSpPr>
        <p:spPr>
          <a:xfrm>
            <a:off x="819150" y="251300"/>
            <a:ext cx="7505700" cy="95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b="1"/>
              <a:t>What DID end the Great Depression?</a:t>
            </a:r>
            <a:endParaRPr sz="3600" b="1"/>
          </a:p>
        </p:txBody>
      </p:sp>
      <p:sp>
        <p:nvSpPr>
          <p:cNvPr id="384" name="Google Shape;384;p31"/>
          <p:cNvSpPr txBox="1">
            <a:spLocks noGrp="1"/>
          </p:cNvSpPr>
          <p:nvPr>
            <p:ph type="body" idx="2"/>
          </p:nvPr>
        </p:nvSpPr>
        <p:spPr>
          <a:xfrm>
            <a:off x="5162225" y="1054175"/>
            <a:ext cx="3686100" cy="3721500"/>
          </a:xfrm>
          <a:prstGeom prst="rect">
            <a:avLst/>
          </a:prstGeom>
          <a:noFill/>
          <a:ln>
            <a:noFill/>
          </a:ln>
        </p:spPr>
        <p:txBody>
          <a:bodyPr spcFirstLastPara="1" wrap="square" lIns="91425" tIns="91425" rIns="91425" bIns="91425" anchor="t" anchorCtr="0">
            <a:normAutofit fontScale="92500" lnSpcReduction="20000"/>
          </a:bodyPr>
          <a:lstStyle/>
          <a:p>
            <a:pPr marL="457200" lvl="0" indent="-355600" algn="l" rtl="0">
              <a:lnSpc>
                <a:spcPct val="115000"/>
              </a:lnSpc>
              <a:spcBef>
                <a:spcPts val="0"/>
              </a:spcBef>
              <a:spcAft>
                <a:spcPts val="0"/>
              </a:spcAft>
              <a:buSzPct val="100000"/>
              <a:buChar char="●"/>
            </a:pPr>
            <a:r>
              <a:rPr lang="en" sz="2000" b="1"/>
              <a:t>Historians agree that while the New Deal </a:t>
            </a:r>
            <a:r>
              <a:rPr lang="en" sz="2000" b="1" i="1" u="sng">
                <a:solidFill>
                  <a:srgbClr val="FF0000"/>
                </a:solidFill>
              </a:rPr>
              <a:t>helped</a:t>
            </a:r>
            <a:r>
              <a:rPr lang="en" sz="2000" b="1"/>
              <a:t> a lot</a:t>
            </a:r>
            <a:r>
              <a:rPr lang="en" sz="2000"/>
              <a:t> with the Great Depression, </a:t>
            </a:r>
            <a:r>
              <a:rPr lang="en" sz="2000" b="1"/>
              <a:t>it didn’t do enough to actually end it</a:t>
            </a:r>
            <a:r>
              <a:rPr lang="en" sz="2000"/>
              <a:t>. So, how did the Great Depression end?</a:t>
            </a:r>
            <a:endParaRPr sz="2000"/>
          </a:p>
          <a:p>
            <a:pPr marL="914400" lvl="1" indent="-355600" algn="l" rtl="0">
              <a:lnSpc>
                <a:spcPct val="115000"/>
              </a:lnSpc>
              <a:spcBef>
                <a:spcPts val="0"/>
              </a:spcBef>
              <a:spcAft>
                <a:spcPts val="0"/>
              </a:spcAft>
              <a:buSzPct val="100000"/>
              <a:buChar char="○"/>
            </a:pPr>
            <a:r>
              <a:rPr lang="en" sz="2000"/>
              <a:t>It was a </a:t>
            </a:r>
            <a:r>
              <a:rPr lang="en" sz="2000" b="1">
                <a:solidFill>
                  <a:srgbClr val="000000"/>
                </a:solidFill>
              </a:rPr>
              <a:t>massive </a:t>
            </a:r>
            <a:r>
              <a:rPr lang="en" sz="2000" b="1" i="1" u="sng">
                <a:solidFill>
                  <a:srgbClr val="FF0000"/>
                </a:solidFill>
              </a:rPr>
              <a:t>military</a:t>
            </a:r>
            <a:r>
              <a:rPr lang="en" sz="2000"/>
              <a:t> </a:t>
            </a:r>
            <a:r>
              <a:rPr lang="en" sz="2000" b="1"/>
              <a:t>spending in preparation for and during World War II</a:t>
            </a:r>
            <a:r>
              <a:rPr lang="en" sz="2000"/>
              <a:t> that actually </a:t>
            </a:r>
            <a:r>
              <a:rPr lang="en" sz="2000" b="1"/>
              <a:t>helped pull</a:t>
            </a:r>
            <a:r>
              <a:rPr lang="en" sz="2000"/>
              <a:t> the American </a:t>
            </a:r>
            <a:r>
              <a:rPr lang="en" sz="2000" b="1" i="1" u="sng">
                <a:solidFill>
                  <a:srgbClr val="FF0000"/>
                </a:solidFill>
              </a:rPr>
              <a:t>economy</a:t>
            </a:r>
            <a:r>
              <a:rPr lang="en" sz="2000"/>
              <a:t> </a:t>
            </a:r>
            <a:r>
              <a:rPr lang="en" sz="2000" b="1"/>
              <a:t>out of the Great Depression</a:t>
            </a:r>
            <a:endParaRPr sz="2000" b="1"/>
          </a:p>
        </p:txBody>
      </p:sp>
      <p:pic>
        <p:nvPicPr>
          <p:cNvPr id="385" name="Google Shape;385;p31" descr="Image result for US prepares for WWII"/>
          <p:cNvPicPr preferRelativeResize="0"/>
          <p:nvPr/>
        </p:nvPicPr>
        <p:blipFill rotWithShape="1">
          <a:blip r:embed="rId3">
            <a:alphaModFix/>
          </a:blip>
          <a:srcRect/>
          <a:stretch/>
        </p:blipFill>
        <p:spPr>
          <a:xfrm>
            <a:off x="2403150" y="1458000"/>
            <a:ext cx="2481350" cy="1780724"/>
          </a:xfrm>
          <a:prstGeom prst="rect">
            <a:avLst/>
          </a:prstGeom>
          <a:noFill/>
          <a:ln>
            <a:noFill/>
          </a:ln>
        </p:spPr>
      </p:pic>
      <p:pic>
        <p:nvPicPr>
          <p:cNvPr id="386" name="Google Shape;386;p31" descr="Image result for women working in factories during wwii"/>
          <p:cNvPicPr preferRelativeResize="0"/>
          <p:nvPr/>
        </p:nvPicPr>
        <p:blipFill rotWithShape="1">
          <a:blip r:embed="rId4">
            <a:alphaModFix/>
          </a:blip>
          <a:srcRect/>
          <a:stretch/>
        </p:blipFill>
        <p:spPr>
          <a:xfrm>
            <a:off x="254425" y="1458000"/>
            <a:ext cx="2079150" cy="1780725"/>
          </a:xfrm>
          <a:prstGeom prst="rect">
            <a:avLst/>
          </a:prstGeom>
          <a:noFill/>
          <a:ln>
            <a:noFill/>
          </a:ln>
        </p:spPr>
      </p:pic>
      <p:pic>
        <p:nvPicPr>
          <p:cNvPr id="387" name="Google Shape;387;p31" descr="World War II: Causes and Timeline | HISTORY.com - HISTORY"/>
          <p:cNvPicPr preferRelativeResize="0"/>
          <p:nvPr/>
        </p:nvPicPr>
        <p:blipFill rotWithShape="1">
          <a:blip r:embed="rId5">
            <a:alphaModFix/>
          </a:blip>
          <a:srcRect/>
          <a:stretch/>
        </p:blipFill>
        <p:spPr>
          <a:xfrm>
            <a:off x="2414300" y="3303150"/>
            <a:ext cx="2481350" cy="1564425"/>
          </a:xfrm>
          <a:prstGeom prst="rect">
            <a:avLst/>
          </a:prstGeom>
          <a:noFill/>
          <a:ln>
            <a:noFill/>
          </a:ln>
        </p:spPr>
      </p:pic>
      <p:pic>
        <p:nvPicPr>
          <p:cNvPr id="388" name="Google Shape;388;p31"/>
          <p:cNvPicPr preferRelativeResize="0"/>
          <p:nvPr/>
        </p:nvPicPr>
        <p:blipFill rotWithShape="1">
          <a:blip r:embed="rId6">
            <a:alphaModFix/>
          </a:blip>
          <a:srcRect/>
          <a:stretch/>
        </p:blipFill>
        <p:spPr>
          <a:xfrm>
            <a:off x="254425" y="3303150"/>
            <a:ext cx="2079150" cy="1564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
          <p:cNvSpPr txBox="1">
            <a:spLocks noGrp="1"/>
          </p:cNvSpPr>
          <p:nvPr>
            <p:ph type="body" idx="1"/>
          </p:nvPr>
        </p:nvSpPr>
        <p:spPr>
          <a:xfrm>
            <a:off x="322200" y="1012550"/>
            <a:ext cx="4182900" cy="3743400"/>
          </a:xfrm>
          <a:prstGeom prst="rect">
            <a:avLst/>
          </a:prstGeom>
          <a:noFill/>
          <a:ln>
            <a:noFill/>
          </a:ln>
        </p:spPr>
        <p:txBody>
          <a:bodyPr spcFirstLastPara="1" wrap="square" lIns="91425" tIns="91425" rIns="91425" bIns="91425" anchor="t" anchorCtr="0">
            <a:normAutofit lnSpcReduction="10000"/>
          </a:bodyPr>
          <a:lstStyle/>
          <a:p>
            <a:pPr marL="457200" lvl="0" indent="-355600" algn="l" rtl="0">
              <a:lnSpc>
                <a:spcPct val="115000"/>
              </a:lnSpc>
              <a:spcBef>
                <a:spcPts val="0"/>
              </a:spcBef>
              <a:spcAft>
                <a:spcPts val="0"/>
              </a:spcAft>
              <a:buSzPts val="2000"/>
              <a:buChar char="●"/>
            </a:pPr>
            <a:r>
              <a:rPr lang="en" sz="2000"/>
              <a:t>Democrat Franklin Delano </a:t>
            </a:r>
            <a:r>
              <a:rPr lang="en" sz="2000" b="1" i="1" u="sng">
                <a:solidFill>
                  <a:srgbClr val="FF0000"/>
                </a:solidFill>
              </a:rPr>
              <a:t>Roosevelt</a:t>
            </a:r>
            <a:r>
              <a:rPr lang="en" sz="2000"/>
              <a:t> wins presidency in 1932</a:t>
            </a:r>
            <a:endParaRPr sz="2000"/>
          </a:p>
          <a:p>
            <a:pPr marL="914400" lvl="1" indent="-355600" algn="l" rtl="0">
              <a:lnSpc>
                <a:spcPct val="115000"/>
              </a:lnSpc>
              <a:spcBef>
                <a:spcPts val="0"/>
              </a:spcBef>
              <a:spcAft>
                <a:spcPts val="0"/>
              </a:spcAft>
              <a:buSzPts val="2000"/>
              <a:buChar char="○"/>
            </a:pPr>
            <a:r>
              <a:rPr lang="en" sz="2000"/>
              <a:t>The </a:t>
            </a:r>
            <a:r>
              <a:rPr lang="en" sz="2000" b="1" i="1" u="sng">
                <a:solidFill>
                  <a:srgbClr val="FF0000"/>
                </a:solidFill>
              </a:rPr>
              <a:t>Democrats</a:t>
            </a:r>
            <a:r>
              <a:rPr lang="en" sz="2000"/>
              <a:t> </a:t>
            </a:r>
            <a:r>
              <a:rPr lang="en" sz="2000" b="1"/>
              <a:t>win control of both the Senate and House of Representatives</a:t>
            </a:r>
            <a:endParaRPr sz="2000" b="1"/>
          </a:p>
          <a:p>
            <a:pPr marL="1371600" lvl="2" indent="-355600" algn="l" rtl="0">
              <a:lnSpc>
                <a:spcPct val="115000"/>
              </a:lnSpc>
              <a:spcBef>
                <a:spcPts val="0"/>
              </a:spcBef>
              <a:spcAft>
                <a:spcPts val="0"/>
              </a:spcAft>
              <a:buSzPts val="2000"/>
              <a:buChar char="■"/>
            </a:pPr>
            <a:r>
              <a:rPr lang="en" sz="2000"/>
              <a:t>This means that the </a:t>
            </a:r>
            <a:r>
              <a:rPr lang="en" sz="2000" b="1"/>
              <a:t>Democrats would have</a:t>
            </a:r>
            <a:r>
              <a:rPr lang="en" sz="2000"/>
              <a:t> </a:t>
            </a:r>
            <a:r>
              <a:rPr lang="en" sz="2000" b="1" i="1" u="sng">
                <a:solidFill>
                  <a:srgbClr val="FF0000"/>
                </a:solidFill>
              </a:rPr>
              <a:t>control</a:t>
            </a:r>
            <a:r>
              <a:rPr lang="en" sz="2000"/>
              <a:t> </a:t>
            </a:r>
            <a:r>
              <a:rPr lang="en" sz="2000" b="1"/>
              <a:t>over what the government did for at least </a:t>
            </a:r>
            <a:r>
              <a:rPr lang="en" sz="2000" b="1">
                <a:solidFill>
                  <a:srgbClr val="262626"/>
                </a:solidFill>
              </a:rPr>
              <a:t>2 </a:t>
            </a:r>
            <a:r>
              <a:rPr lang="en" sz="2000" b="1"/>
              <a:t>years</a:t>
            </a:r>
            <a:endParaRPr sz="2000" b="1"/>
          </a:p>
        </p:txBody>
      </p:sp>
      <p:sp>
        <p:nvSpPr>
          <p:cNvPr id="217" name="Google Shape;217;p3"/>
          <p:cNvSpPr txBox="1">
            <a:spLocks noGrp="1"/>
          </p:cNvSpPr>
          <p:nvPr>
            <p:ph type="title"/>
          </p:nvPr>
        </p:nvSpPr>
        <p:spPr>
          <a:xfrm>
            <a:off x="819150" y="354650"/>
            <a:ext cx="7505700" cy="65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b="1"/>
              <a:t>The 1932 Election</a:t>
            </a:r>
            <a:endParaRPr sz="3600" b="1"/>
          </a:p>
        </p:txBody>
      </p:sp>
      <p:pic>
        <p:nvPicPr>
          <p:cNvPr id="218" name="Google Shape;218;p3" descr="The Election of 1932 Explained - YouTube"/>
          <p:cNvPicPr preferRelativeResize="0"/>
          <p:nvPr/>
        </p:nvPicPr>
        <p:blipFill rotWithShape="1">
          <a:blip r:embed="rId3">
            <a:alphaModFix/>
          </a:blip>
          <a:srcRect/>
          <a:stretch/>
        </p:blipFill>
        <p:spPr>
          <a:xfrm>
            <a:off x="4919350" y="1539600"/>
            <a:ext cx="3819750" cy="2372747"/>
          </a:xfrm>
          <a:prstGeom prst="rect">
            <a:avLst/>
          </a:prstGeom>
          <a:noFill/>
          <a:ln w="76200" cap="flat" cmpd="sng">
            <a:solidFill>
              <a:srgbClr val="000000"/>
            </a:solidFill>
            <a:prstDash val="dash"/>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22"/>
        <p:cNvGrpSpPr/>
        <p:nvPr/>
      </p:nvGrpSpPr>
      <p:grpSpPr>
        <a:xfrm>
          <a:off x="0" y="0"/>
          <a:ext cx="0" cy="0"/>
          <a:chOff x="0" y="0"/>
          <a:chExt cx="0" cy="0"/>
        </a:xfrm>
      </p:grpSpPr>
      <p:sp>
        <p:nvSpPr>
          <p:cNvPr id="223" name="Google Shape;223;p4"/>
          <p:cNvSpPr txBox="1">
            <a:spLocks noGrp="1"/>
          </p:cNvSpPr>
          <p:nvPr>
            <p:ph type="title"/>
          </p:nvPr>
        </p:nvSpPr>
        <p:spPr>
          <a:xfrm>
            <a:off x="819150" y="370000"/>
            <a:ext cx="7505700" cy="7959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 sz="3600" b="1"/>
              <a:t>Cause &amp; Effect</a:t>
            </a:r>
            <a:endParaRPr sz="3600" b="1"/>
          </a:p>
        </p:txBody>
      </p:sp>
      <p:sp>
        <p:nvSpPr>
          <p:cNvPr id="224" name="Google Shape;224;p4"/>
          <p:cNvSpPr txBox="1">
            <a:spLocks noGrp="1"/>
          </p:cNvSpPr>
          <p:nvPr>
            <p:ph type="body" idx="1"/>
          </p:nvPr>
        </p:nvSpPr>
        <p:spPr>
          <a:xfrm>
            <a:off x="290075" y="1132000"/>
            <a:ext cx="4215300" cy="330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300"/>
              <a:buNone/>
            </a:pPr>
            <a:r>
              <a:rPr lang="en" sz="2000"/>
              <a:t>Cause:</a:t>
            </a:r>
            <a:endParaRPr sz="2000"/>
          </a:p>
          <a:p>
            <a:pPr marL="0" lvl="0" indent="0" algn="l" rtl="0">
              <a:lnSpc>
                <a:spcPct val="115000"/>
              </a:lnSpc>
              <a:spcBef>
                <a:spcPts val="1200"/>
              </a:spcBef>
              <a:spcAft>
                <a:spcPts val="1200"/>
              </a:spcAft>
              <a:buSzPts val="1300"/>
              <a:buNone/>
            </a:pPr>
            <a:r>
              <a:rPr lang="en" sz="2000"/>
              <a:t>The current midterm elections have just ended. As a result of those elections the </a:t>
            </a:r>
            <a:r>
              <a:rPr lang="en" sz="2000">
                <a:solidFill>
                  <a:srgbClr val="FF0000"/>
                </a:solidFill>
              </a:rPr>
              <a:t>Republicans</a:t>
            </a:r>
            <a:r>
              <a:rPr lang="en" sz="2000"/>
              <a:t> control the House of Representatives and the </a:t>
            </a:r>
            <a:r>
              <a:rPr lang="en" sz="2000">
                <a:solidFill>
                  <a:srgbClr val="0000FF"/>
                </a:solidFill>
              </a:rPr>
              <a:t>Democrats</a:t>
            </a:r>
            <a:r>
              <a:rPr lang="en" sz="2000"/>
              <a:t> control the Senate. What would be one possible effect of having a different political party over the House and a different political party over the Senate?</a:t>
            </a:r>
            <a:endParaRPr sz="2000"/>
          </a:p>
        </p:txBody>
      </p:sp>
      <p:sp>
        <p:nvSpPr>
          <p:cNvPr id="225" name="Google Shape;225;p4"/>
          <p:cNvSpPr txBox="1">
            <a:spLocks noGrp="1"/>
          </p:cNvSpPr>
          <p:nvPr>
            <p:ph type="body" idx="2"/>
          </p:nvPr>
        </p:nvSpPr>
        <p:spPr>
          <a:xfrm>
            <a:off x="4638675" y="1165900"/>
            <a:ext cx="4215300" cy="3652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300"/>
              <a:buNone/>
            </a:pPr>
            <a:r>
              <a:rPr lang="en" sz="2000"/>
              <a:t>Effect:</a:t>
            </a:r>
            <a:endParaRPr sz="2000"/>
          </a:p>
          <a:p>
            <a:pPr marL="0" lvl="0" indent="0" algn="l" rtl="0">
              <a:lnSpc>
                <a:spcPct val="115000"/>
              </a:lnSpc>
              <a:spcBef>
                <a:spcPts val="1200"/>
              </a:spcBef>
              <a:spcAft>
                <a:spcPts val="1200"/>
              </a:spcAft>
              <a:buSzPts val="1300"/>
              <a:buNone/>
            </a:pPr>
            <a:r>
              <a:rPr lang="en" sz="2000"/>
              <a:t>One effect of having two different political parties in control of the House and Senate would be…</a:t>
            </a:r>
            <a:endParaRPr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5"/>
          <p:cNvSpPr txBox="1">
            <a:spLocks noGrp="1"/>
          </p:cNvSpPr>
          <p:nvPr>
            <p:ph type="title"/>
          </p:nvPr>
        </p:nvSpPr>
        <p:spPr>
          <a:xfrm>
            <a:off x="819150" y="278450"/>
            <a:ext cx="7505700" cy="7065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 b="1"/>
              <a:t>FDR &amp; The New Deal</a:t>
            </a:r>
            <a:endParaRPr b="1"/>
          </a:p>
        </p:txBody>
      </p:sp>
      <p:sp>
        <p:nvSpPr>
          <p:cNvPr id="231" name="Google Shape;231;p5"/>
          <p:cNvSpPr txBox="1">
            <a:spLocks noGrp="1"/>
          </p:cNvSpPr>
          <p:nvPr>
            <p:ph type="body" idx="2"/>
          </p:nvPr>
        </p:nvSpPr>
        <p:spPr>
          <a:xfrm>
            <a:off x="4952475" y="403275"/>
            <a:ext cx="3954900" cy="4472400"/>
          </a:xfrm>
          <a:prstGeom prst="rect">
            <a:avLst/>
          </a:prstGeom>
          <a:noFill/>
          <a:ln>
            <a:noFill/>
          </a:ln>
        </p:spPr>
        <p:txBody>
          <a:bodyPr spcFirstLastPara="1" wrap="square" lIns="91425" tIns="91425" rIns="91425" bIns="91425" anchor="t" anchorCtr="0">
            <a:normAutofit fontScale="92500" lnSpcReduction="20000"/>
          </a:bodyPr>
          <a:lstStyle/>
          <a:p>
            <a:pPr marL="457200" lvl="0" indent="-355600" algn="l" rtl="0">
              <a:lnSpc>
                <a:spcPct val="115000"/>
              </a:lnSpc>
              <a:spcBef>
                <a:spcPts val="0"/>
              </a:spcBef>
              <a:spcAft>
                <a:spcPts val="0"/>
              </a:spcAft>
              <a:buSzPct val="100000"/>
              <a:buChar char="●"/>
            </a:pPr>
            <a:r>
              <a:rPr lang="en" sz="2000"/>
              <a:t>FDR puts together </a:t>
            </a:r>
            <a:r>
              <a:rPr lang="en" sz="2000" b="1"/>
              <a:t>a plan to </a:t>
            </a:r>
            <a:r>
              <a:rPr lang="en" sz="2000" b="1">
                <a:solidFill>
                  <a:srgbClr val="262626"/>
                </a:solidFill>
              </a:rPr>
              <a:t>fix </a:t>
            </a:r>
            <a:r>
              <a:rPr lang="en" sz="2000" b="1"/>
              <a:t>the Great Depression</a:t>
            </a:r>
            <a:r>
              <a:rPr lang="en" sz="2000"/>
              <a:t> and calls it “</a:t>
            </a:r>
            <a:r>
              <a:rPr lang="en" sz="2000" b="1"/>
              <a:t>The New Deal</a:t>
            </a:r>
            <a:r>
              <a:rPr lang="en" sz="2000"/>
              <a:t>.”</a:t>
            </a:r>
            <a:endParaRPr sz="2000"/>
          </a:p>
          <a:p>
            <a:pPr marL="457200" lvl="0" indent="-355600" algn="l" rtl="0">
              <a:lnSpc>
                <a:spcPct val="115000"/>
              </a:lnSpc>
              <a:spcBef>
                <a:spcPts val="0"/>
              </a:spcBef>
              <a:spcAft>
                <a:spcPts val="0"/>
              </a:spcAft>
              <a:buSzPct val="100000"/>
              <a:buChar char="●"/>
            </a:pPr>
            <a:r>
              <a:rPr lang="en" sz="2000"/>
              <a:t>After his inauguration, Roosevelt </a:t>
            </a:r>
            <a:r>
              <a:rPr lang="en" sz="2000" b="1"/>
              <a:t>launched a period of intense activity</a:t>
            </a:r>
            <a:r>
              <a:rPr lang="en" sz="2000"/>
              <a:t> known as the </a:t>
            </a:r>
            <a:r>
              <a:rPr lang="en" sz="2000" b="1" i="1" u="sng">
                <a:solidFill>
                  <a:srgbClr val="FF0000"/>
                </a:solidFill>
              </a:rPr>
              <a:t>Hundred</a:t>
            </a:r>
            <a:r>
              <a:rPr lang="en" sz="2000"/>
              <a:t> </a:t>
            </a:r>
            <a:r>
              <a:rPr lang="en" sz="2000" b="1"/>
              <a:t>Days</a:t>
            </a:r>
            <a:r>
              <a:rPr lang="en" sz="2000"/>
              <a:t> lasting from March 9 - June 16, 1933</a:t>
            </a:r>
            <a:endParaRPr sz="2000"/>
          </a:p>
          <a:p>
            <a:pPr marL="914400" lvl="1" indent="-355600" algn="l" rtl="0">
              <a:lnSpc>
                <a:spcPct val="115000"/>
              </a:lnSpc>
              <a:spcBef>
                <a:spcPts val="0"/>
              </a:spcBef>
              <a:spcAft>
                <a:spcPts val="0"/>
              </a:spcAft>
              <a:buSzPct val="100000"/>
              <a:buChar char="○"/>
            </a:pPr>
            <a:r>
              <a:rPr lang="en" sz="2000"/>
              <a:t>Since then every president is judged by the </a:t>
            </a:r>
            <a:r>
              <a:rPr lang="en" sz="2000">
                <a:solidFill>
                  <a:srgbClr val="262626"/>
                </a:solidFill>
              </a:rPr>
              <a:t>media </a:t>
            </a:r>
            <a:r>
              <a:rPr lang="en" sz="2000"/>
              <a:t>on how much he is able to get done in his first 100 days</a:t>
            </a:r>
            <a:endParaRPr sz="2000"/>
          </a:p>
          <a:p>
            <a:pPr marL="457200" lvl="0" indent="-355600" algn="l" rtl="0">
              <a:lnSpc>
                <a:spcPct val="115000"/>
              </a:lnSpc>
              <a:spcBef>
                <a:spcPts val="0"/>
              </a:spcBef>
              <a:spcAft>
                <a:spcPts val="0"/>
              </a:spcAft>
              <a:buSzPct val="100000"/>
              <a:buChar char="●"/>
            </a:pPr>
            <a:r>
              <a:rPr lang="en" sz="2000"/>
              <a:t>The actions FDR took in his first 100 days </a:t>
            </a:r>
            <a:r>
              <a:rPr lang="en" sz="2000" b="1"/>
              <a:t>significantly expanded the federal government’s</a:t>
            </a:r>
            <a:r>
              <a:rPr lang="en" sz="2000"/>
              <a:t> </a:t>
            </a:r>
            <a:r>
              <a:rPr lang="en" sz="2000" b="1" i="1" u="sng">
                <a:solidFill>
                  <a:srgbClr val="FF0000"/>
                </a:solidFill>
              </a:rPr>
              <a:t>role</a:t>
            </a:r>
            <a:r>
              <a:rPr lang="en" sz="2000"/>
              <a:t> </a:t>
            </a:r>
            <a:r>
              <a:rPr lang="en" sz="2000" b="1"/>
              <a:t>in the nation’s economy</a:t>
            </a:r>
            <a:endParaRPr sz="2000" b="1"/>
          </a:p>
        </p:txBody>
      </p:sp>
      <p:pic>
        <p:nvPicPr>
          <p:cNvPr id="232" name="Google Shape;232;p5" descr="Image result for fdr new deal"/>
          <p:cNvPicPr preferRelativeResize="0"/>
          <p:nvPr/>
        </p:nvPicPr>
        <p:blipFill rotWithShape="1">
          <a:blip r:embed="rId3">
            <a:alphaModFix/>
          </a:blip>
          <a:srcRect l="8154" r="8281"/>
          <a:stretch/>
        </p:blipFill>
        <p:spPr>
          <a:xfrm>
            <a:off x="2796750" y="851125"/>
            <a:ext cx="2152351" cy="2403350"/>
          </a:xfrm>
          <a:prstGeom prst="rect">
            <a:avLst/>
          </a:prstGeom>
          <a:noFill/>
          <a:ln>
            <a:noFill/>
          </a:ln>
        </p:spPr>
      </p:pic>
      <p:pic>
        <p:nvPicPr>
          <p:cNvPr id="233" name="Google Shape;233;p5" descr="What Were the New Deal Programs and What Did They Do? - TheStreet"/>
          <p:cNvPicPr preferRelativeResize="0"/>
          <p:nvPr/>
        </p:nvPicPr>
        <p:blipFill rotWithShape="1">
          <a:blip r:embed="rId4">
            <a:alphaModFix/>
          </a:blip>
          <a:srcRect/>
          <a:stretch/>
        </p:blipFill>
        <p:spPr>
          <a:xfrm>
            <a:off x="2700475" y="3410125"/>
            <a:ext cx="2344900" cy="1416325"/>
          </a:xfrm>
          <a:prstGeom prst="rect">
            <a:avLst/>
          </a:prstGeom>
          <a:noFill/>
          <a:ln>
            <a:noFill/>
          </a:ln>
        </p:spPr>
      </p:pic>
      <p:pic>
        <p:nvPicPr>
          <p:cNvPr id="234" name="Google Shape;234;p5" descr="Image result for FDR that new deal cartoon you wanted action"/>
          <p:cNvPicPr preferRelativeResize="0"/>
          <p:nvPr/>
        </p:nvPicPr>
        <p:blipFill rotWithShape="1">
          <a:blip r:embed="rId5">
            <a:alphaModFix/>
          </a:blip>
          <a:srcRect/>
          <a:stretch/>
        </p:blipFill>
        <p:spPr>
          <a:xfrm>
            <a:off x="275100" y="820745"/>
            <a:ext cx="2344825" cy="3009325"/>
          </a:xfrm>
          <a:prstGeom prst="rect">
            <a:avLst/>
          </a:prstGeom>
          <a:noFill/>
          <a:ln>
            <a:noFill/>
          </a:ln>
        </p:spPr>
      </p:pic>
      <p:pic>
        <p:nvPicPr>
          <p:cNvPr id="235" name="Google Shape;235;p5" descr="Related image"/>
          <p:cNvPicPr preferRelativeResize="0"/>
          <p:nvPr/>
        </p:nvPicPr>
        <p:blipFill rotWithShape="1">
          <a:blip r:embed="rId6">
            <a:alphaModFix/>
          </a:blip>
          <a:srcRect/>
          <a:stretch/>
        </p:blipFill>
        <p:spPr>
          <a:xfrm rot="509376">
            <a:off x="355025" y="3205974"/>
            <a:ext cx="2184973" cy="15167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txBox="1">
            <a:spLocks noGrp="1"/>
          </p:cNvSpPr>
          <p:nvPr>
            <p:ph type="title"/>
          </p:nvPr>
        </p:nvSpPr>
        <p:spPr>
          <a:xfrm>
            <a:off x="819150" y="845600"/>
            <a:ext cx="7505700" cy="954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
              <a:t>Roosevelt vs. Hoover</a:t>
            </a:r>
            <a:endParaRPr/>
          </a:p>
        </p:txBody>
      </p:sp>
      <p:sp>
        <p:nvSpPr>
          <p:cNvPr id="241" name="Google Shape;241;p6"/>
          <p:cNvSpPr txBox="1">
            <a:spLocks noGrp="1"/>
          </p:cNvSpPr>
          <p:nvPr>
            <p:ph type="body" idx="1"/>
          </p:nvPr>
        </p:nvSpPr>
        <p:spPr>
          <a:xfrm>
            <a:off x="819150" y="1990725"/>
            <a:ext cx="3686100" cy="2448000"/>
          </a:xfrm>
          <a:prstGeom prst="rect">
            <a:avLst/>
          </a:prstGeom>
          <a:noFill/>
          <a:ln>
            <a:noFill/>
          </a:ln>
        </p:spPr>
        <p:txBody>
          <a:bodyPr spcFirstLastPara="1" wrap="square" lIns="91425" tIns="91425" rIns="91425" bIns="91425" anchor="t" anchorCtr="0">
            <a:normAutofit/>
          </a:bodyPr>
          <a:lstStyle/>
          <a:p>
            <a:pPr marL="457200" lvl="0" indent="-355600" algn="l" rtl="0">
              <a:lnSpc>
                <a:spcPct val="115000"/>
              </a:lnSpc>
              <a:spcBef>
                <a:spcPts val="0"/>
              </a:spcBef>
              <a:spcAft>
                <a:spcPts val="0"/>
              </a:spcAft>
              <a:buSzPts val="2000"/>
              <a:buChar char="●"/>
            </a:pPr>
            <a:r>
              <a:rPr lang="en" sz="2000"/>
              <a:t>Roosevelt was more </a:t>
            </a:r>
            <a:r>
              <a:rPr lang="en" sz="2000" b="1" i="1" u="sng">
                <a:solidFill>
                  <a:srgbClr val="FF0000"/>
                </a:solidFill>
              </a:rPr>
              <a:t>willing</a:t>
            </a:r>
            <a:r>
              <a:rPr lang="en" sz="2000"/>
              <a:t> </a:t>
            </a:r>
            <a:r>
              <a:rPr lang="en" sz="2000" b="1"/>
              <a:t>to use federal government intervention to solve economic</a:t>
            </a:r>
            <a:r>
              <a:rPr lang="en" sz="2000"/>
              <a:t> </a:t>
            </a:r>
            <a:r>
              <a:rPr lang="en" sz="2000" b="1">
                <a:solidFill>
                  <a:srgbClr val="000000"/>
                </a:solidFill>
              </a:rPr>
              <a:t>issues</a:t>
            </a:r>
            <a:endParaRPr sz="2000" b="1">
              <a:solidFill>
                <a:srgbClr val="000000"/>
              </a:solidFill>
            </a:endParaRPr>
          </a:p>
        </p:txBody>
      </p:sp>
      <p:sp>
        <p:nvSpPr>
          <p:cNvPr id="242" name="Google Shape;242;p6"/>
          <p:cNvSpPr txBox="1">
            <a:spLocks noGrp="1"/>
          </p:cNvSpPr>
          <p:nvPr>
            <p:ph type="body" idx="2"/>
          </p:nvPr>
        </p:nvSpPr>
        <p:spPr>
          <a:xfrm>
            <a:off x="4638675" y="1990725"/>
            <a:ext cx="3686100" cy="2448000"/>
          </a:xfrm>
          <a:prstGeom prst="rect">
            <a:avLst/>
          </a:prstGeom>
          <a:noFill/>
          <a:ln>
            <a:noFill/>
          </a:ln>
        </p:spPr>
        <p:txBody>
          <a:bodyPr spcFirstLastPara="1" wrap="square" lIns="91425" tIns="91425" rIns="91425" bIns="91425" anchor="t" anchorCtr="0">
            <a:normAutofit/>
          </a:bodyPr>
          <a:lstStyle/>
          <a:p>
            <a:pPr marL="457200" lvl="0" indent="-355600" algn="l" rtl="0">
              <a:lnSpc>
                <a:spcPct val="115000"/>
              </a:lnSpc>
              <a:spcBef>
                <a:spcPts val="0"/>
              </a:spcBef>
              <a:spcAft>
                <a:spcPts val="0"/>
              </a:spcAft>
              <a:buSzPts val="2000"/>
              <a:buChar char="●"/>
            </a:pPr>
            <a:r>
              <a:rPr lang="en" sz="2000"/>
              <a:t>Hoover was more of a “</a:t>
            </a:r>
            <a:r>
              <a:rPr lang="en" sz="2000" b="1" i="1" u="sng">
                <a:solidFill>
                  <a:srgbClr val="FF0000"/>
                </a:solidFill>
              </a:rPr>
              <a:t>laissez</a:t>
            </a:r>
            <a:r>
              <a:rPr lang="en" sz="2000"/>
              <a:t>-faire” </a:t>
            </a:r>
            <a:r>
              <a:rPr lang="en" sz="2000" b="1"/>
              <a:t>type thinker when it came to government involvement in economic issues</a:t>
            </a:r>
            <a:endParaRPr sz="20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246"/>
        <p:cNvGrpSpPr/>
        <p:nvPr/>
      </p:nvGrpSpPr>
      <p:grpSpPr>
        <a:xfrm>
          <a:off x="0" y="0"/>
          <a:ext cx="0" cy="0"/>
          <a:chOff x="0" y="0"/>
          <a:chExt cx="0" cy="0"/>
        </a:xfrm>
      </p:grpSpPr>
      <p:sp>
        <p:nvSpPr>
          <p:cNvPr id="247" name="Google Shape;247;p7"/>
          <p:cNvSpPr txBox="1">
            <a:spLocks noGrp="1"/>
          </p:cNvSpPr>
          <p:nvPr>
            <p:ph type="title"/>
          </p:nvPr>
        </p:nvSpPr>
        <p:spPr>
          <a:xfrm>
            <a:off x="874275" y="1315950"/>
            <a:ext cx="7192500" cy="31200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200"/>
              <a:buNone/>
            </a:pPr>
            <a:r>
              <a:rPr lang="en" sz="3600" b="1"/>
              <a:t>Big Question:</a:t>
            </a:r>
            <a:endParaRPr sz="3600" b="1"/>
          </a:p>
          <a:p>
            <a:pPr marL="0" lvl="0" indent="0" algn="ctr" rtl="0">
              <a:lnSpc>
                <a:spcPct val="100000"/>
              </a:lnSpc>
              <a:spcBef>
                <a:spcPts val="0"/>
              </a:spcBef>
              <a:spcAft>
                <a:spcPts val="0"/>
              </a:spcAft>
              <a:buSzPts val="3200"/>
              <a:buNone/>
            </a:pPr>
            <a:endParaRPr/>
          </a:p>
          <a:p>
            <a:pPr marL="0" lvl="0" indent="0" algn="ctr" rtl="0">
              <a:lnSpc>
                <a:spcPct val="100000"/>
              </a:lnSpc>
              <a:spcBef>
                <a:spcPts val="0"/>
              </a:spcBef>
              <a:spcAft>
                <a:spcPts val="0"/>
              </a:spcAft>
              <a:buSzPts val="3200"/>
              <a:buNone/>
            </a:pPr>
            <a:r>
              <a:rPr lang="en" sz="1800">
                <a:solidFill>
                  <a:srgbClr val="262626"/>
                </a:solidFill>
              </a:rPr>
              <a:t>Is the government responsible for the economic well-being of its citizens?</a:t>
            </a:r>
            <a:endParaRPr sz="1800">
              <a:solidFill>
                <a:srgbClr val="262626"/>
              </a:solidFill>
            </a:endParaRPr>
          </a:p>
          <a:p>
            <a:pPr marL="0" lvl="0" indent="0" algn="ctr" rtl="0">
              <a:lnSpc>
                <a:spcPct val="100000"/>
              </a:lnSpc>
              <a:spcBef>
                <a:spcPts val="0"/>
              </a:spcBef>
              <a:spcAft>
                <a:spcPts val="0"/>
              </a:spcAft>
              <a:buSzPts val="3200"/>
              <a:buNone/>
            </a:pPr>
            <a:endParaRPr sz="1800">
              <a:solidFill>
                <a:srgbClr val="262626"/>
              </a:solidFill>
            </a:endParaRPr>
          </a:p>
          <a:p>
            <a:pPr marL="0" lvl="0" indent="0" algn="ctr" rtl="0">
              <a:lnSpc>
                <a:spcPct val="100000"/>
              </a:lnSpc>
              <a:spcBef>
                <a:spcPts val="0"/>
              </a:spcBef>
              <a:spcAft>
                <a:spcPts val="0"/>
              </a:spcAft>
              <a:buSzPts val="3200"/>
              <a:buNone/>
            </a:pPr>
            <a:r>
              <a:rPr lang="en" sz="1600" b="1">
                <a:solidFill>
                  <a:srgbClr val="0000FF"/>
                </a:solidFill>
              </a:rPr>
              <a:t>Sentence Starter: I believe that the government is/is not (pick one) responsible for the economic well-being of its citizens because…</a:t>
            </a:r>
            <a:endParaRPr sz="1600" b="1">
              <a:solidFill>
                <a:srgbClr val="0000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8"/>
          <p:cNvSpPr txBox="1">
            <a:spLocks noGrp="1"/>
          </p:cNvSpPr>
          <p:nvPr>
            <p:ph type="title"/>
          </p:nvPr>
        </p:nvSpPr>
        <p:spPr>
          <a:xfrm>
            <a:off x="819150" y="265450"/>
            <a:ext cx="7505700" cy="954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 sz="3600" b="1"/>
              <a:t>The New Deal: “Alphabet Soup”</a:t>
            </a:r>
            <a:endParaRPr sz="3600" b="1"/>
          </a:p>
        </p:txBody>
      </p:sp>
      <p:sp>
        <p:nvSpPr>
          <p:cNvPr id="253" name="Google Shape;253;p8"/>
          <p:cNvSpPr txBox="1">
            <a:spLocks noGrp="1"/>
          </p:cNvSpPr>
          <p:nvPr>
            <p:ph type="body" idx="1"/>
          </p:nvPr>
        </p:nvSpPr>
        <p:spPr>
          <a:xfrm>
            <a:off x="622600" y="1535275"/>
            <a:ext cx="3882600" cy="2903400"/>
          </a:xfrm>
          <a:prstGeom prst="rect">
            <a:avLst/>
          </a:prstGeom>
          <a:noFill/>
          <a:ln>
            <a:noFill/>
          </a:ln>
        </p:spPr>
        <p:txBody>
          <a:bodyPr spcFirstLastPara="1" wrap="square" lIns="91425" tIns="91425" rIns="91425" bIns="91425" anchor="t" anchorCtr="0">
            <a:normAutofit/>
          </a:bodyPr>
          <a:lstStyle/>
          <a:p>
            <a:pPr marL="457200" lvl="0" indent="-355600" algn="l" rtl="0">
              <a:lnSpc>
                <a:spcPct val="115000"/>
              </a:lnSpc>
              <a:spcBef>
                <a:spcPts val="0"/>
              </a:spcBef>
              <a:spcAft>
                <a:spcPts val="0"/>
              </a:spcAft>
              <a:buSzPts val="2000"/>
              <a:buChar char="●"/>
            </a:pPr>
            <a:r>
              <a:rPr lang="en" sz="2000"/>
              <a:t>Agencies/Legislative changes that </a:t>
            </a:r>
            <a:r>
              <a:rPr lang="en" sz="2000" b="1" i="1" u="sng">
                <a:solidFill>
                  <a:srgbClr val="FF0000"/>
                </a:solidFill>
              </a:rPr>
              <a:t>increased</a:t>
            </a:r>
            <a:r>
              <a:rPr lang="en" sz="2000"/>
              <a:t> </a:t>
            </a:r>
            <a:r>
              <a:rPr lang="en" sz="2000" b="1"/>
              <a:t>the power of the federal government</a:t>
            </a:r>
            <a:r>
              <a:rPr lang="en" sz="2000"/>
              <a:t> to </a:t>
            </a:r>
            <a:r>
              <a:rPr lang="en" sz="2000" b="1"/>
              <a:t>provide </a:t>
            </a:r>
            <a:r>
              <a:rPr lang="en" sz="2000" b="1" i="1" u="sng">
                <a:solidFill>
                  <a:srgbClr val="FF0000"/>
                </a:solidFill>
              </a:rPr>
              <a:t>aid</a:t>
            </a:r>
            <a:r>
              <a:rPr lang="en" sz="2000" b="1"/>
              <a:t> and </a:t>
            </a:r>
            <a:r>
              <a:rPr lang="en" sz="2000" b="1" i="1" u="sng">
                <a:solidFill>
                  <a:srgbClr val="FF0000"/>
                </a:solidFill>
              </a:rPr>
              <a:t>welfare</a:t>
            </a:r>
            <a:r>
              <a:rPr lang="en" sz="2000" b="1"/>
              <a:t> to the people</a:t>
            </a:r>
            <a:r>
              <a:rPr lang="en" sz="2000"/>
              <a:t> (input in their everyday lives)</a:t>
            </a:r>
            <a:endParaRPr sz="2000"/>
          </a:p>
        </p:txBody>
      </p:sp>
      <p:pic>
        <p:nvPicPr>
          <p:cNvPr id="254" name="Google Shape;254;p8"/>
          <p:cNvPicPr preferRelativeResize="0"/>
          <p:nvPr/>
        </p:nvPicPr>
        <p:blipFill rotWithShape="1">
          <a:blip r:embed="rId3">
            <a:alphaModFix/>
          </a:blip>
          <a:srcRect l="13418" t="-2171" b="17669"/>
          <a:stretch/>
        </p:blipFill>
        <p:spPr>
          <a:xfrm>
            <a:off x="5585029" y="934050"/>
            <a:ext cx="3121875" cy="3853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9"/>
          <p:cNvSpPr txBox="1">
            <a:spLocks noGrp="1"/>
          </p:cNvSpPr>
          <p:nvPr>
            <p:ph type="title"/>
          </p:nvPr>
        </p:nvSpPr>
        <p:spPr>
          <a:xfrm>
            <a:off x="819150" y="339325"/>
            <a:ext cx="7505700" cy="954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 sz="3600" b="1"/>
              <a:t>New Deal Policies</a:t>
            </a:r>
            <a:endParaRPr sz="3600" b="1"/>
          </a:p>
        </p:txBody>
      </p:sp>
      <p:sp>
        <p:nvSpPr>
          <p:cNvPr id="260" name="Google Shape;260;p9"/>
          <p:cNvSpPr txBox="1">
            <a:spLocks noGrp="1"/>
          </p:cNvSpPr>
          <p:nvPr>
            <p:ph type="body" idx="2"/>
          </p:nvPr>
        </p:nvSpPr>
        <p:spPr>
          <a:xfrm>
            <a:off x="4679400" y="1043275"/>
            <a:ext cx="4136100" cy="3743400"/>
          </a:xfrm>
          <a:prstGeom prst="rect">
            <a:avLst/>
          </a:prstGeom>
          <a:noFill/>
          <a:ln>
            <a:noFill/>
          </a:ln>
        </p:spPr>
        <p:txBody>
          <a:bodyPr spcFirstLastPara="1" wrap="square" lIns="91425" tIns="91425" rIns="91425" bIns="91425" anchor="t" anchorCtr="0">
            <a:normAutofit fontScale="92500" lnSpcReduction="10000"/>
          </a:bodyPr>
          <a:lstStyle/>
          <a:p>
            <a:pPr marL="457200" lvl="0" indent="-336550" algn="l" rtl="0">
              <a:lnSpc>
                <a:spcPct val="115000"/>
              </a:lnSpc>
              <a:spcBef>
                <a:spcPts val="0"/>
              </a:spcBef>
              <a:spcAft>
                <a:spcPts val="0"/>
              </a:spcAft>
              <a:buSzPct val="100000"/>
              <a:buChar char="●"/>
            </a:pPr>
            <a:r>
              <a:rPr lang="en" sz="2000">
                <a:highlight>
                  <a:srgbClr val="FF0000"/>
                </a:highlight>
              </a:rPr>
              <a:t>Relief</a:t>
            </a:r>
            <a:r>
              <a:rPr lang="en" sz="2000"/>
              <a:t>: Programs to help the </a:t>
            </a:r>
            <a:r>
              <a:rPr lang="en" sz="2000" b="1" i="1" u="sng">
                <a:solidFill>
                  <a:srgbClr val="FF0000"/>
                </a:solidFill>
              </a:rPr>
              <a:t>poor</a:t>
            </a:r>
            <a:r>
              <a:rPr lang="en" sz="2000"/>
              <a:t>, either with direct relief or through job </a:t>
            </a:r>
            <a:r>
              <a:rPr lang="en" sz="2000">
                <a:solidFill>
                  <a:srgbClr val="262626"/>
                </a:solidFill>
              </a:rPr>
              <a:t>programs </a:t>
            </a:r>
            <a:r>
              <a:rPr lang="en" sz="2000"/>
              <a:t>(</a:t>
            </a:r>
            <a:r>
              <a:rPr lang="en" sz="2000">
                <a:highlight>
                  <a:srgbClr val="FF0000"/>
                </a:highlight>
              </a:rPr>
              <a:t>IMMEDIATE</a:t>
            </a:r>
            <a:r>
              <a:rPr lang="en" sz="2000"/>
              <a:t>)</a:t>
            </a:r>
            <a:endParaRPr sz="2000"/>
          </a:p>
          <a:p>
            <a:pPr marL="457200" lvl="0" indent="-336550" algn="l" rtl="0">
              <a:lnSpc>
                <a:spcPct val="115000"/>
              </a:lnSpc>
              <a:spcBef>
                <a:spcPts val="0"/>
              </a:spcBef>
              <a:spcAft>
                <a:spcPts val="0"/>
              </a:spcAft>
              <a:buSzPct val="100000"/>
              <a:buChar char="●"/>
            </a:pPr>
            <a:r>
              <a:rPr lang="en" sz="2000">
                <a:highlight>
                  <a:srgbClr val="4A86E8"/>
                </a:highlight>
              </a:rPr>
              <a:t>Recovery</a:t>
            </a:r>
            <a:r>
              <a:rPr lang="en" sz="2000"/>
              <a:t>: </a:t>
            </a:r>
            <a:r>
              <a:rPr lang="en" sz="2000" b="1" i="1" u="sng">
                <a:solidFill>
                  <a:srgbClr val="FF0000"/>
                </a:solidFill>
              </a:rPr>
              <a:t>fixing</a:t>
            </a:r>
            <a:r>
              <a:rPr lang="en" sz="2000"/>
              <a:t> the economy with programs to help businesses </a:t>
            </a:r>
            <a:r>
              <a:rPr lang="en" sz="2000" b="1" i="1" u="sng">
                <a:solidFill>
                  <a:srgbClr val="FF0000"/>
                </a:solidFill>
              </a:rPr>
              <a:t>recover </a:t>
            </a:r>
            <a:r>
              <a:rPr lang="en" sz="2000"/>
              <a:t>(</a:t>
            </a:r>
            <a:r>
              <a:rPr lang="en" sz="2000">
                <a:highlight>
                  <a:srgbClr val="4A86E8"/>
                </a:highlight>
              </a:rPr>
              <a:t>LONG TERM</a:t>
            </a:r>
            <a:r>
              <a:rPr lang="en" sz="2000"/>
              <a:t>)</a:t>
            </a:r>
            <a:endParaRPr sz="2000"/>
          </a:p>
          <a:p>
            <a:pPr marL="457200" lvl="0" indent="-336550" algn="l" rtl="0">
              <a:lnSpc>
                <a:spcPct val="115000"/>
              </a:lnSpc>
              <a:spcBef>
                <a:spcPts val="0"/>
              </a:spcBef>
              <a:spcAft>
                <a:spcPts val="0"/>
              </a:spcAft>
              <a:buSzPct val="100000"/>
              <a:buChar char="●"/>
            </a:pPr>
            <a:r>
              <a:rPr lang="en" sz="2000">
                <a:highlight>
                  <a:schemeClr val="lt2"/>
                </a:highlight>
              </a:rPr>
              <a:t>Reforms</a:t>
            </a:r>
            <a:r>
              <a:rPr lang="en" sz="2000"/>
              <a:t>: </a:t>
            </a:r>
            <a:r>
              <a:rPr lang="en" sz="2000" b="1"/>
              <a:t>financial fixes to the lack of</a:t>
            </a:r>
            <a:r>
              <a:rPr lang="en" sz="2000"/>
              <a:t> </a:t>
            </a:r>
            <a:r>
              <a:rPr lang="en" sz="2000" b="1" i="1" u="sng">
                <a:solidFill>
                  <a:srgbClr val="FF0000"/>
                </a:solidFill>
              </a:rPr>
              <a:t>banking</a:t>
            </a:r>
            <a:r>
              <a:rPr lang="en" sz="2000"/>
              <a:t> rules; created new regulations on banking and the stock market (</a:t>
            </a:r>
            <a:r>
              <a:rPr lang="en" sz="2000">
                <a:highlight>
                  <a:schemeClr val="lt2"/>
                </a:highlight>
              </a:rPr>
              <a:t>PERMANENT</a:t>
            </a:r>
            <a:r>
              <a:rPr lang="en" sz="2000"/>
              <a:t>)</a:t>
            </a:r>
            <a:endParaRPr sz="2000"/>
          </a:p>
          <a:p>
            <a:pPr marL="0" lvl="0" indent="0" algn="l" rtl="0">
              <a:lnSpc>
                <a:spcPct val="115000"/>
              </a:lnSpc>
              <a:spcBef>
                <a:spcPts val="1200"/>
              </a:spcBef>
              <a:spcAft>
                <a:spcPts val="1200"/>
              </a:spcAft>
              <a:buSzPct val="64999"/>
              <a:buNone/>
            </a:pPr>
            <a:endParaRPr sz="2000"/>
          </a:p>
        </p:txBody>
      </p:sp>
      <p:pic>
        <p:nvPicPr>
          <p:cNvPr id="261" name="Google Shape;261;p9" descr="Image result for New Deal cartoons just minding my business and getting along"/>
          <p:cNvPicPr preferRelativeResize="0"/>
          <p:nvPr/>
        </p:nvPicPr>
        <p:blipFill rotWithShape="1">
          <a:blip r:embed="rId3">
            <a:alphaModFix/>
          </a:blip>
          <a:srcRect/>
          <a:stretch/>
        </p:blipFill>
        <p:spPr>
          <a:xfrm>
            <a:off x="711700" y="1043275"/>
            <a:ext cx="3860300" cy="3743399"/>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1414</Words>
  <Application>Microsoft Office PowerPoint</Application>
  <PresentationFormat>On-screen Show (16:9)</PresentationFormat>
  <Paragraphs>138</Paragraphs>
  <Slides>25</Slides>
  <Notes>25</Notes>
  <HiddenSlides>5</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Roboto Condensed</vt:lpstr>
      <vt:lpstr>Garamond</vt:lpstr>
      <vt:lpstr>Calibri</vt:lpstr>
      <vt:lpstr>Arial</vt:lpstr>
      <vt:lpstr>Nunito</vt:lpstr>
      <vt:lpstr>Oswald</vt:lpstr>
      <vt:lpstr>Shift</vt:lpstr>
      <vt:lpstr>Simple Light</vt:lpstr>
      <vt:lpstr>FDR &amp; The New Deal</vt:lpstr>
      <vt:lpstr>PowerPoint Presentation</vt:lpstr>
      <vt:lpstr>The 1932 Election</vt:lpstr>
      <vt:lpstr>Cause &amp; Effect</vt:lpstr>
      <vt:lpstr>FDR &amp; The New Deal</vt:lpstr>
      <vt:lpstr>Roosevelt vs. Hoover</vt:lpstr>
      <vt:lpstr>Big Question:  Is the government responsible for the economic well-being of its citizens?  Sentence Starter: I believe that the government is/is not (pick one) responsible for the economic well-being of its citizens because…</vt:lpstr>
      <vt:lpstr>The New Deal: “Alphabet Soup”</vt:lpstr>
      <vt:lpstr>New Deal Policies</vt:lpstr>
      <vt:lpstr>Fireside Chats</vt:lpstr>
      <vt:lpstr>Vocab Review: Match the vocab word with its definition</vt:lpstr>
      <vt:lpstr>PowerPoint Presentation</vt:lpstr>
      <vt:lpstr>PowerPoint Presentation</vt:lpstr>
      <vt:lpstr>Bank Reforms</vt:lpstr>
      <vt:lpstr>The Second Hundred Days</vt:lpstr>
      <vt:lpstr>Alphabet Agencies</vt:lpstr>
      <vt:lpstr>Aftermath of the New Deal</vt:lpstr>
      <vt:lpstr>Determine if each act is a relief, recovery, or reform</vt:lpstr>
      <vt:lpstr>Guiding Question:  How does President Roosevelt’s New Deal concepts of relief, recovery, and reform provide stability for the U.S?  Sentence Starter: FDR’s New Deal concepts provided stability because…</vt:lpstr>
      <vt:lpstr>FDR’s Court-Packing</vt:lpstr>
      <vt:lpstr>Guiding Question:  How did FDR’s court-packing plan conflict with the Constitutional principles of Separation of Powers and checks &amp; balances?  Sentence Starter: FDR’s court-packing plan conflicted with separation of powers and checks &amp; balances because…</vt:lpstr>
      <vt:lpstr>PowerPoint Presentation</vt:lpstr>
      <vt:lpstr>Who did the New Deal affect?</vt:lpstr>
      <vt:lpstr>Big Question:  What ended the Great Depression?  Sentence Starter: I think that ____ brought an end to the Great Depression.</vt:lpstr>
      <vt:lpstr>What DID end the Great Depression?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FDR &amp; The New Deal</dc:title>
  <dc:creator>Brittany A. Longoria</dc:creator>
  <cp:lastModifiedBy>Greg Scott</cp:lastModifiedBy>
  <cp:revision>1</cp:revision>
  <dcterms:modified xsi:type="dcterms:W3CDTF">2023-11-07T16:45:24Z</dcterms:modified>
</cp:coreProperties>
</file>