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Roboto" panose="02000000000000000000"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5" d="100"/>
          <a:sy n="105" d="100"/>
        </p:scale>
        <p:origin x="377" y="3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07AA091C-8445-439C-B057-13B497C62747}"/>
    <pc:docChg chg="modSld">
      <pc:chgData name="Greg Scott" userId="c650d04ab2c8d8e3" providerId="LiveId" clId="{07AA091C-8445-439C-B057-13B497C62747}" dt="2022-08-18T22:13:13.333" v="2" actId="1076"/>
      <pc:docMkLst>
        <pc:docMk/>
      </pc:docMkLst>
      <pc:sldChg chg="modSp mod">
        <pc:chgData name="Greg Scott" userId="c650d04ab2c8d8e3" providerId="LiveId" clId="{07AA091C-8445-439C-B057-13B497C62747}" dt="2022-08-18T22:13:13.333" v="2" actId="1076"/>
        <pc:sldMkLst>
          <pc:docMk/>
          <pc:sldMk cId="0" sldId="261"/>
        </pc:sldMkLst>
        <pc:spChg chg="mod">
          <ac:chgData name="Greg Scott" userId="c650d04ab2c8d8e3" providerId="LiveId" clId="{07AA091C-8445-439C-B057-13B497C62747}" dt="2022-08-18T22:13:04.256" v="0" actId="14100"/>
          <ac:spMkLst>
            <pc:docMk/>
            <pc:sldMk cId="0" sldId="261"/>
            <ac:spMk id="112" creationId="{00000000-0000-0000-0000-000000000000}"/>
          </ac:spMkLst>
        </pc:spChg>
        <pc:picChg chg="mod">
          <ac:chgData name="Greg Scott" userId="c650d04ab2c8d8e3" providerId="LiveId" clId="{07AA091C-8445-439C-B057-13B497C62747}" dt="2022-08-18T22:13:13.333" v="2" actId="1076"/>
          <ac:picMkLst>
            <pc:docMk/>
            <pc:sldMk cId="0" sldId="261"/>
            <ac:picMk id="1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0af02af6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0af02af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b0af02af6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0b0af02af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24c32d6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24c32d6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4296bd23e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4296bd23e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b0af02af6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b0af02af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www.youtube.com/watch?v=xTczn5RUg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youtube.com/watch?v=__bNjF-xR1U"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Why do you think we need to think about how we use our limited resources?</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Think about how you would answer this question and be prepared to talk about it.</a:t>
            </a:r>
            <a:endParaRPr/>
          </a:p>
        </p:txBody>
      </p:sp>
      <p:pic>
        <p:nvPicPr>
          <p:cNvPr id="69" name="Google Shape;69;p13"/>
          <p:cNvPicPr preferRelativeResize="0"/>
          <p:nvPr/>
        </p:nvPicPr>
        <p:blipFill>
          <a:blip r:embed="rId3">
            <a:alphaModFix/>
          </a:blip>
          <a:stretch>
            <a:fillRect/>
          </a:stretch>
        </p:blipFill>
        <p:spPr>
          <a:xfrm>
            <a:off x="3832525" y="3645587"/>
            <a:ext cx="1911975" cy="1267100"/>
          </a:xfrm>
          <a:prstGeom prst="rect">
            <a:avLst/>
          </a:prstGeom>
          <a:noFill/>
          <a:ln>
            <a:noFill/>
          </a:ln>
        </p:spPr>
      </p:pic>
      <p:pic>
        <p:nvPicPr>
          <p:cNvPr id="70" name="Google Shape;70;p13"/>
          <p:cNvPicPr preferRelativeResize="0"/>
          <p:nvPr/>
        </p:nvPicPr>
        <p:blipFill>
          <a:blip r:embed="rId4">
            <a:alphaModFix/>
          </a:blip>
          <a:stretch>
            <a:fillRect/>
          </a:stretch>
        </p:blipFill>
        <p:spPr>
          <a:xfrm>
            <a:off x="5991125" y="3641809"/>
            <a:ext cx="1911971" cy="1274667"/>
          </a:xfrm>
          <a:prstGeom prst="rect">
            <a:avLst/>
          </a:prstGeom>
          <a:noFill/>
          <a:ln>
            <a:noFill/>
          </a:ln>
        </p:spPr>
      </p:pic>
      <p:pic>
        <p:nvPicPr>
          <p:cNvPr id="71" name="Google Shape;71;p13"/>
          <p:cNvPicPr preferRelativeResize="0"/>
          <p:nvPr/>
        </p:nvPicPr>
        <p:blipFill>
          <a:blip r:embed="rId5">
            <a:alphaModFix/>
          </a:blip>
          <a:stretch>
            <a:fillRect/>
          </a:stretch>
        </p:blipFill>
        <p:spPr>
          <a:xfrm>
            <a:off x="270125" y="3607512"/>
            <a:ext cx="2015101" cy="1343248"/>
          </a:xfrm>
          <a:prstGeom prst="rect">
            <a:avLst/>
          </a:prstGeom>
          <a:noFill/>
          <a:ln>
            <a:noFill/>
          </a:ln>
        </p:spPr>
      </p:pic>
      <p:pic>
        <p:nvPicPr>
          <p:cNvPr id="72" name="Google Shape;72;p13"/>
          <p:cNvPicPr preferRelativeResize="0"/>
          <p:nvPr/>
        </p:nvPicPr>
        <p:blipFill>
          <a:blip r:embed="rId6">
            <a:alphaModFix/>
          </a:blip>
          <a:stretch>
            <a:fillRect/>
          </a:stretch>
        </p:blipFill>
        <p:spPr>
          <a:xfrm>
            <a:off x="2425150" y="3469337"/>
            <a:ext cx="1232063" cy="1619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60950" y="703350"/>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Read the “Factors of Production” article</a:t>
            </a:r>
            <a:endParaRPr/>
          </a:p>
        </p:txBody>
      </p:sp>
      <p:sp>
        <p:nvSpPr>
          <p:cNvPr id="78" name="Google Shape;78;p14"/>
          <p:cNvSpPr txBox="1">
            <a:spLocks noGrp="1"/>
          </p:cNvSpPr>
          <p:nvPr>
            <p:ph type="body" idx="1"/>
          </p:nvPr>
        </p:nvSpPr>
        <p:spPr>
          <a:xfrm>
            <a:off x="113200" y="1690925"/>
            <a:ext cx="9030900" cy="3233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200"/>
              <a:t>While you read, think about:</a:t>
            </a:r>
            <a:endParaRPr sz="2200"/>
          </a:p>
          <a:p>
            <a:pPr marL="457200" lvl="0" indent="-334327" algn="l" rtl="0">
              <a:spcBef>
                <a:spcPts val="1200"/>
              </a:spcBef>
              <a:spcAft>
                <a:spcPts val="0"/>
              </a:spcAft>
              <a:buSzPct val="100000"/>
              <a:buChar char="●"/>
            </a:pPr>
            <a:r>
              <a:rPr lang="en"/>
              <a:t>How could you explain what the factors </a:t>
            </a:r>
            <a:endParaRPr/>
          </a:p>
          <a:p>
            <a:pPr marL="457200" lvl="0" indent="0" algn="l" rtl="0">
              <a:spcBef>
                <a:spcPts val="1200"/>
              </a:spcBef>
              <a:spcAft>
                <a:spcPts val="0"/>
              </a:spcAft>
              <a:buNone/>
            </a:pPr>
            <a:r>
              <a:rPr lang="en"/>
              <a:t>of production are?</a:t>
            </a:r>
            <a:endParaRPr/>
          </a:p>
          <a:p>
            <a:pPr marL="457200" lvl="0" indent="0" algn="l" rtl="0">
              <a:spcBef>
                <a:spcPts val="1200"/>
              </a:spcBef>
              <a:spcAft>
                <a:spcPts val="0"/>
              </a:spcAft>
              <a:buNone/>
            </a:pPr>
            <a:endParaRPr/>
          </a:p>
          <a:p>
            <a:pPr marL="457200" lvl="0" indent="-334327" algn="l" rtl="0">
              <a:spcBef>
                <a:spcPts val="1200"/>
              </a:spcBef>
              <a:spcAft>
                <a:spcPts val="0"/>
              </a:spcAft>
              <a:buSzPct val="100000"/>
              <a:buChar char="●"/>
            </a:pPr>
            <a:r>
              <a:rPr lang="en"/>
              <a:t>Why do you think we have categories for the factors of production?</a:t>
            </a:r>
            <a:endParaRPr/>
          </a:p>
          <a:p>
            <a:pPr marL="457200" lvl="0" indent="0" algn="l" rtl="0">
              <a:spcBef>
                <a:spcPts val="1200"/>
              </a:spcBef>
              <a:spcAft>
                <a:spcPts val="0"/>
              </a:spcAft>
              <a:buNone/>
            </a:pPr>
            <a:endParaRPr/>
          </a:p>
          <a:p>
            <a:pPr marL="457200" lvl="0" indent="-334327" algn="l" rtl="0">
              <a:spcBef>
                <a:spcPts val="1200"/>
              </a:spcBef>
              <a:spcAft>
                <a:spcPts val="0"/>
              </a:spcAft>
              <a:buSzPct val="100000"/>
              <a:buChar char="●"/>
            </a:pPr>
            <a:r>
              <a:rPr lang="en"/>
              <a:t>What affects the level of an economy’s output of goods and services?</a:t>
            </a:r>
            <a:endParaRPr/>
          </a:p>
          <a:p>
            <a:pPr marL="457200" lvl="0" indent="0" algn="l" rtl="0">
              <a:spcBef>
                <a:spcPts val="1200"/>
              </a:spcBef>
              <a:spcAft>
                <a:spcPts val="1200"/>
              </a:spcAft>
              <a:buNone/>
            </a:pPr>
            <a:endParaRPr/>
          </a:p>
        </p:txBody>
      </p:sp>
      <p:pic>
        <p:nvPicPr>
          <p:cNvPr id="79" name="Google Shape;79;p14"/>
          <p:cNvPicPr preferRelativeResize="0"/>
          <p:nvPr/>
        </p:nvPicPr>
        <p:blipFill>
          <a:blip r:embed="rId3">
            <a:alphaModFix/>
          </a:blip>
          <a:stretch>
            <a:fillRect/>
          </a:stretch>
        </p:blipFill>
        <p:spPr>
          <a:xfrm>
            <a:off x="4844400" y="1413825"/>
            <a:ext cx="4059451" cy="2029724"/>
          </a:xfrm>
          <a:prstGeom prst="rect">
            <a:avLst/>
          </a:prstGeom>
          <a:noFill/>
          <a:ln>
            <a:noFill/>
          </a:ln>
        </p:spPr>
      </p:pic>
      <p:pic>
        <p:nvPicPr>
          <p:cNvPr id="80" name="Google Shape;80;p14"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title="Electric  - 5 Minute Countdown">
            <a:hlinkClick r:id="rId4"/>
          </p:cNvPr>
          <p:cNvPicPr preferRelativeResize="0"/>
          <p:nvPr/>
        </p:nvPicPr>
        <p:blipFill>
          <a:blip r:embed="rId5">
            <a:alphaModFix/>
          </a:blip>
          <a:stretch>
            <a:fillRect/>
          </a:stretch>
        </p:blipFill>
        <p:spPr>
          <a:xfrm>
            <a:off x="7216075" y="3712025"/>
            <a:ext cx="1928026" cy="1446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71900" y="256975"/>
            <a:ext cx="6301800" cy="1249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Now that you have a better understanding:</a:t>
            </a:r>
            <a:endParaRPr/>
          </a:p>
        </p:txBody>
      </p:sp>
      <p:sp>
        <p:nvSpPr>
          <p:cNvPr id="86" name="Google Shape;86;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With a partner, list some examples of</a:t>
            </a:r>
            <a:endParaRPr/>
          </a:p>
          <a:p>
            <a:pPr marL="0" lvl="0" indent="0" algn="l" rtl="0">
              <a:spcBef>
                <a:spcPts val="1200"/>
              </a:spcBef>
              <a:spcAft>
                <a:spcPts val="0"/>
              </a:spcAft>
              <a:buNone/>
            </a:pPr>
            <a:r>
              <a:rPr lang="en"/>
              <a:t>Capital</a:t>
            </a:r>
            <a:endParaRPr/>
          </a:p>
          <a:p>
            <a:pPr marL="0" lvl="0" indent="0" algn="l" rtl="0">
              <a:spcBef>
                <a:spcPts val="1200"/>
              </a:spcBef>
              <a:spcAft>
                <a:spcPts val="0"/>
              </a:spcAft>
              <a:buNone/>
            </a:pPr>
            <a:r>
              <a:rPr lang="en"/>
              <a:t>Entrepreneur</a:t>
            </a:r>
            <a:endParaRPr/>
          </a:p>
          <a:p>
            <a:pPr marL="0" lvl="0" indent="0" algn="l" rtl="0">
              <a:spcBef>
                <a:spcPts val="1200"/>
              </a:spcBef>
              <a:spcAft>
                <a:spcPts val="0"/>
              </a:spcAft>
              <a:buNone/>
            </a:pPr>
            <a:r>
              <a:rPr lang="en"/>
              <a:t>Land</a:t>
            </a:r>
            <a:endParaRPr/>
          </a:p>
          <a:p>
            <a:pPr marL="0" lvl="0" indent="0" algn="l" rtl="0">
              <a:spcBef>
                <a:spcPts val="1200"/>
              </a:spcBef>
              <a:spcAft>
                <a:spcPts val="1200"/>
              </a:spcAft>
              <a:buNone/>
            </a:pPr>
            <a:r>
              <a:rPr lang="en"/>
              <a:t>Labor</a:t>
            </a:r>
            <a:endParaRPr/>
          </a:p>
        </p:txBody>
      </p:sp>
      <p:pic>
        <p:nvPicPr>
          <p:cNvPr id="87" name="Google Shape;87;p15"/>
          <p:cNvPicPr preferRelativeResize="0"/>
          <p:nvPr/>
        </p:nvPicPr>
        <p:blipFill>
          <a:blip r:embed="rId3">
            <a:alphaModFix/>
          </a:blip>
          <a:stretch>
            <a:fillRect/>
          </a:stretch>
        </p:blipFill>
        <p:spPr>
          <a:xfrm>
            <a:off x="2348875" y="3319850"/>
            <a:ext cx="3042226" cy="1501775"/>
          </a:xfrm>
          <a:prstGeom prst="rect">
            <a:avLst/>
          </a:prstGeom>
          <a:noFill/>
          <a:ln>
            <a:noFill/>
          </a:ln>
        </p:spPr>
      </p:pic>
      <p:pic>
        <p:nvPicPr>
          <p:cNvPr id="88" name="Google Shape;88;p15"/>
          <p:cNvPicPr preferRelativeResize="0"/>
          <p:nvPr/>
        </p:nvPicPr>
        <p:blipFill>
          <a:blip r:embed="rId4">
            <a:alphaModFix/>
          </a:blip>
          <a:stretch>
            <a:fillRect/>
          </a:stretch>
        </p:blipFill>
        <p:spPr>
          <a:xfrm>
            <a:off x="4648250" y="1966016"/>
            <a:ext cx="2745075" cy="1534901"/>
          </a:xfrm>
          <a:prstGeom prst="rect">
            <a:avLst/>
          </a:prstGeom>
          <a:noFill/>
          <a:ln>
            <a:noFill/>
          </a:ln>
        </p:spPr>
      </p:pic>
      <p:pic>
        <p:nvPicPr>
          <p:cNvPr id="89" name="Google Shape;89;p15"/>
          <p:cNvPicPr preferRelativeResize="0"/>
          <p:nvPr/>
        </p:nvPicPr>
        <p:blipFill>
          <a:blip r:embed="rId5">
            <a:alphaModFix/>
          </a:blip>
          <a:stretch>
            <a:fillRect/>
          </a:stretch>
        </p:blipFill>
        <p:spPr>
          <a:xfrm>
            <a:off x="6243699" y="3430925"/>
            <a:ext cx="2592903" cy="1606452"/>
          </a:xfrm>
          <a:prstGeom prst="rect">
            <a:avLst/>
          </a:prstGeom>
          <a:noFill/>
          <a:ln>
            <a:noFill/>
          </a:ln>
        </p:spPr>
      </p:pic>
      <p:pic>
        <p:nvPicPr>
          <p:cNvPr id="90" name="Google Shape;90;p15" descr="2 minute timer with music electric ⚡ The 2 minute timer is set to electronic music (obviously) and the most electric timer on YouTube! &#10;✅SUBSCRIBE👉 https://bit.ly/30COX6E 👈 Just do it already😀&#10;&#10;🆓 [Get Free Timers] https://timertopia.gumroad.com/l/free&#10;Download 130+ Timer Topia Videos and use Anywhere&#10;&#10;➡️ [Subscribe] https://vod.run/s/UCNzaFfNN0kMy8WmbE6lIw8g &#10;How fast can we get to 100,000 Subs?! ||||||||||||||| 85% |||||||||||.... 85K/100K &#10;*** ⭐ Newest Subscriber: Lulli Vasconcelos ⭐ ***&#10;&#10;🔔 Get notified about exclusive videos, giveaways, and polls from Timer Topia.&#10;👉 https://laylo.com/timertopia&#10;&#10;TOP VIDEOS&#10;🎥 30 Minute Timer Bomb  💣&#10;https://youtu.be/tOKdnMqGTHI&#10;&#10;🎥 20 Minute Timer [BOMB SPAGHETTI] 💣🍝&#10;https://youtu.be/D7GmEzWFfAE&#10;&#10;🎥 1 Minute Timer BOMB 💣 [CORONAVIRUS] 💥&#10;https://youtu.be/oaWKq6K99AM&#10;&#10;Music Licensed Under the Creative Commons Attribution 4.0 International License&#10;https://creativecommons.org/licenses/by/4.0/legalcode&#10;&#10;Music Credit:&#10;“Glitterhater” by Computer Music All-stars is licensed under CC BY-ND 4.0&#10;https://freemusicarchive.org/music/Computer_Music_All-Stars/CPlaylistsRandom/Glitterhater&#10;https://creativecommons.org/licenses/by/4.0/legalcode&#10;&#10;“Energy Fix” by Computer Music All-stars is licensed under CC BY-ND 4.0&#10;https://freemusicarchive.org/music/Computer_Music_All-Stars/Halloween_1182/energy_fix_1691&#10;https://creativecommons.org/licenses/by/4.0/legalcode&#10;&#10;💬 JOIN US IN THE COMMENTS&#10;WE LIKE TO HAVE FUN!&#10;&#10;#timertopia" title="2 Minute Timer with Music [ELECTRIC] ⚡">
            <a:hlinkClick r:id="rId6"/>
          </p:cNvPr>
          <p:cNvPicPr preferRelativeResize="0"/>
          <p:nvPr/>
        </p:nvPicPr>
        <p:blipFill>
          <a:blip r:embed="rId7">
            <a:alphaModFix/>
          </a:blip>
          <a:stretch>
            <a:fillRect/>
          </a:stretch>
        </p:blipFill>
        <p:spPr>
          <a:xfrm>
            <a:off x="7356600" y="256975"/>
            <a:ext cx="1480000" cy="111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 to write a short answer response:</a:t>
            </a:r>
            <a:endParaRPr/>
          </a:p>
        </p:txBody>
      </p:sp>
      <p:sp>
        <p:nvSpPr>
          <p:cNvPr id="96" name="Google Shape;96;p16"/>
          <p:cNvSpPr txBox="1">
            <a:spLocks noGrp="1"/>
          </p:cNvSpPr>
          <p:nvPr>
            <p:ph type="body" idx="1"/>
          </p:nvPr>
        </p:nvSpPr>
        <p:spPr>
          <a:xfrm>
            <a:off x="471900" y="1919075"/>
            <a:ext cx="5151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R</a:t>
            </a:r>
            <a:r>
              <a:rPr lang="en" sz="2200"/>
              <a:t>- Restate the prompt</a:t>
            </a:r>
            <a:endParaRPr sz="2200"/>
          </a:p>
          <a:p>
            <a:pPr marL="0" lvl="0" indent="0" algn="l" rtl="0">
              <a:spcBef>
                <a:spcPts val="1200"/>
              </a:spcBef>
              <a:spcAft>
                <a:spcPts val="0"/>
              </a:spcAft>
              <a:buNone/>
            </a:pPr>
            <a:r>
              <a:rPr lang="en" sz="2800"/>
              <a:t>A</a:t>
            </a:r>
            <a:r>
              <a:rPr lang="en" sz="2200"/>
              <a:t>- Answer the question</a:t>
            </a:r>
            <a:endParaRPr sz="2200"/>
          </a:p>
          <a:p>
            <a:pPr marL="0" lvl="0" indent="0" algn="l" rtl="0">
              <a:spcBef>
                <a:spcPts val="1200"/>
              </a:spcBef>
              <a:spcAft>
                <a:spcPts val="0"/>
              </a:spcAft>
              <a:buNone/>
            </a:pPr>
            <a:r>
              <a:rPr lang="en" sz="2800"/>
              <a:t>C</a:t>
            </a:r>
            <a:r>
              <a:rPr lang="en" sz="2200"/>
              <a:t>- Cite the evidence</a:t>
            </a:r>
            <a:endParaRPr sz="2200"/>
          </a:p>
          <a:p>
            <a:pPr marL="0" lvl="0" indent="0" algn="l" rtl="0">
              <a:spcBef>
                <a:spcPts val="1200"/>
              </a:spcBef>
              <a:spcAft>
                <a:spcPts val="0"/>
              </a:spcAft>
              <a:buNone/>
            </a:pPr>
            <a:r>
              <a:rPr lang="en" sz="2800"/>
              <a:t>E</a:t>
            </a:r>
            <a:r>
              <a:rPr lang="en" sz="2200"/>
              <a:t>- Explain more and expound on what          .    you have already said</a:t>
            </a:r>
            <a:endParaRPr sz="2200"/>
          </a:p>
          <a:p>
            <a:pPr marL="0" lvl="0" indent="0" algn="l" rtl="0">
              <a:spcBef>
                <a:spcPts val="1200"/>
              </a:spcBef>
              <a:spcAft>
                <a:spcPts val="1200"/>
              </a:spcAft>
              <a:buNone/>
            </a:pPr>
            <a:endParaRPr sz="2200"/>
          </a:p>
        </p:txBody>
      </p:sp>
      <p:pic>
        <p:nvPicPr>
          <p:cNvPr id="97" name="Google Shape;97;p16"/>
          <p:cNvPicPr preferRelativeResize="0"/>
          <p:nvPr/>
        </p:nvPicPr>
        <p:blipFill>
          <a:blip r:embed="rId3">
            <a:alphaModFix/>
          </a:blip>
          <a:stretch>
            <a:fillRect/>
          </a:stretch>
        </p:blipFill>
        <p:spPr>
          <a:xfrm>
            <a:off x="5473500" y="2571750"/>
            <a:ext cx="3670499" cy="25951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5327325" y="0"/>
            <a:ext cx="3816600" cy="146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Why are school buses yellow?</a:t>
            </a:r>
            <a:endParaRPr/>
          </a:p>
        </p:txBody>
      </p:sp>
      <p:sp>
        <p:nvSpPr>
          <p:cNvPr id="103" name="Google Shape;103;p17"/>
          <p:cNvSpPr txBox="1">
            <a:spLocks noGrp="1"/>
          </p:cNvSpPr>
          <p:nvPr>
            <p:ph type="body" idx="1"/>
          </p:nvPr>
        </p:nvSpPr>
        <p:spPr>
          <a:xfrm>
            <a:off x="460950" y="1767425"/>
            <a:ext cx="8222100" cy="652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2"/>
                </a:solidFill>
              </a:rPr>
              <a:t>Restate: School buses are yellow because</a:t>
            </a:r>
            <a:endParaRPr>
              <a:solidFill>
                <a:schemeClr val="dk2"/>
              </a:solidFill>
            </a:endParaRPr>
          </a:p>
        </p:txBody>
      </p:sp>
      <p:pic>
        <p:nvPicPr>
          <p:cNvPr id="104" name="Google Shape;104;p17"/>
          <p:cNvPicPr preferRelativeResize="0"/>
          <p:nvPr/>
        </p:nvPicPr>
        <p:blipFill rotWithShape="1">
          <a:blip r:embed="rId3">
            <a:alphaModFix/>
          </a:blip>
          <a:srcRect l="15349" t="29289" r="7089" b="33414"/>
          <a:stretch/>
        </p:blipFill>
        <p:spPr>
          <a:xfrm>
            <a:off x="0" y="0"/>
            <a:ext cx="5327325" cy="1706075"/>
          </a:xfrm>
          <a:prstGeom prst="rect">
            <a:avLst/>
          </a:prstGeom>
          <a:noFill/>
          <a:ln>
            <a:noFill/>
          </a:ln>
        </p:spPr>
      </p:pic>
      <p:sp>
        <p:nvSpPr>
          <p:cNvPr id="105" name="Google Shape;105;p17"/>
          <p:cNvSpPr txBox="1"/>
          <p:nvPr/>
        </p:nvSpPr>
        <p:spPr>
          <a:xfrm>
            <a:off x="471150" y="2164950"/>
            <a:ext cx="82017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Roboto"/>
                <a:ea typeface="Roboto"/>
                <a:cs typeface="Roboto"/>
                <a:sym typeface="Roboto"/>
              </a:rPr>
              <a:t>Answer: </a:t>
            </a:r>
            <a:r>
              <a:rPr lang="en" sz="1800">
                <a:solidFill>
                  <a:schemeClr val="dk2"/>
                </a:solidFill>
                <a:latin typeface="Roboto"/>
                <a:ea typeface="Roboto"/>
                <a:cs typeface="Roboto"/>
                <a:sym typeface="Roboto"/>
              </a:rPr>
              <a:t>School buses are yellow because it makes them easier for other drivers to see.</a:t>
            </a:r>
            <a:endParaRPr sz="1800">
              <a:solidFill>
                <a:schemeClr val="dk2"/>
              </a:solidFill>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p:txBody>
      </p:sp>
      <p:sp>
        <p:nvSpPr>
          <p:cNvPr id="106" name="Google Shape;106;p17"/>
          <p:cNvSpPr txBox="1"/>
          <p:nvPr/>
        </p:nvSpPr>
        <p:spPr>
          <a:xfrm>
            <a:off x="471150" y="2881350"/>
            <a:ext cx="8062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Roboto"/>
                <a:ea typeface="Roboto"/>
                <a:cs typeface="Roboto"/>
                <a:sym typeface="Roboto"/>
              </a:rPr>
              <a:t>Cite: </a:t>
            </a:r>
            <a:r>
              <a:rPr lang="en" sz="1800">
                <a:solidFill>
                  <a:schemeClr val="dk2"/>
                </a:solidFill>
                <a:latin typeface="Roboto"/>
                <a:ea typeface="Roboto"/>
                <a:cs typeface="Roboto"/>
                <a:sym typeface="Roboto"/>
              </a:rPr>
              <a:t>School buses are yellow because it makes them easier for other drivers to see. Since the use of yellow school buses, accidents harming children boarding or exiting school buses has decreased.</a:t>
            </a:r>
            <a:endParaRPr sz="1800">
              <a:solidFill>
                <a:schemeClr val="dk2"/>
              </a:solidFill>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p:txBody>
      </p:sp>
      <p:sp>
        <p:nvSpPr>
          <p:cNvPr id="107" name="Google Shape;107;p17"/>
          <p:cNvSpPr txBox="1"/>
          <p:nvPr/>
        </p:nvSpPr>
        <p:spPr>
          <a:xfrm>
            <a:off x="471150" y="3879600"/>
            <a:ext cx="82017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Roboto"/>
                <a:ea typeface="Roboto"/>
                <a:cs typeface="Roboto"/>
                <a:sym typeface="Roboto"/>
              </a:rPr>
              <a:t>Explain: </a:t>
            </a:r>
            <a:r>
              <a:rPr lang="en" sz="1800">
                <a:solidFill>
                  <a:schemeClr val="dk2"/>
                </a:solidFill>
                <a:latin typeface="Roboto"/>
                <a:ea typeface="Roboto"/>
                <a:cs typeface="Roboto"/>
                <a:sym typeface="Roboto"/>
              </a:rPr>
              <a:t>School buses are yellow because it makes them easier for other drivers to see which increases safety for school children. Since the use of yellow school buses, accidents causing harm to children boarding or exiting school buses has decreased.</a:t>
            </a:r>
            <a:endParaRPr sz="1800">
              <a:solidFill>
                <a:schemeClr val="dk2"/>
              </a:solidFill>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10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471899" y="75825"/>
            <a:ext cx="6378843" cy="168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The article does not include entrepreneurship as a factor of production.</a:t>
            </a:r>
            <a:endParaRPr dirty="0"/>
          </a:p>
        </p:txBody>
      </p:sp>
      <p:sp>
        <p:nvSpPr>
          <p:cNvPr id="113" name="Google Shape;113;p18"/>
          <p:cNvSpPr txBox="1">
            <a:spLocks noGrp="1"/>
          </p:cNvSpPr>
          <p:nvPr>
            <p:ph type="body" idx="1"/>
          </p:nvPr>
        </p:nvSpPr>
        <p:spPr>
          <a:xfrm>
            <a:off x="471900" y="1919075"/>
            <a:ext cx="55884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Why do you think we include entrepreneurship as one of the factors of production?</a:t>
            </a:r>
            <a:endParaRPr dirty="0"/>
          </a:p>
          <a:p>
            <a:pPr marL="0" lvl="0" indent="0" algn="l" rtl="0">
              <a:spcBef>
                <a:spcPts val="1200"/>
              </a:spcBef>
              <a:spcAft>
                <a:spcPts val="0"/>
              </a:spcAft>
              <a:buNone/>
            </a:pPr>
            <a:r>
              <a:rPr lang="en" dirty="0"/>
              <a:t>Need Help?: </a:t>
            </a:r>
            <a:endParaRPr dirty="0"/>
          </a:p>
          <a:p>
            <a:pPr marL="0" lvl="0" indent="0" algn="l" rtl="0">
              <a:spcBef>
                <a:spcPts val="1200"/>
              </a:spcBef>
              <a:spcAft>
                <a:spcPts val="1200"/>
              </a:spcAft>
              <a:buNone/>
            </a:pPr>
            <a:r>
              <a:rPr lang="en" dirty="0"/>
              <a:t>We include entrepreneurship in the factors of production because __________________________. The entrepreneur is the factor that ______________________ ________________________________.</a:t>
            </a:r>
            <a:endParaRPr dirty="0"/>
          </a:p>
        </p:txBody>
      </p:sp>
      <p:pic>
        <p:nvPicPr>
          <p:cNvPr id="114" name="Google Shape;114;p18"/>
          <p:cNvPicPr preferRelativeResize="0"/>
          <p:nvPr/>
        </p:nvPicPr>
        <p:blipFill rotWithShape="1">
          <a:blip r:embed="rId3">
            <a:alphaModFix/>
          </a:blip>
          <a:srcRect l="10296" t="5502" r="45571" b="6878"/>
          <a:stretch/>
        </p:blipFill>
        <p:spPr>
          <a:xfrm>
            <a:off x="6274237" y="1087607"/>
            <a:ext cx="2633850" cy="3382575"/>
          </a:xfrm>
          <a:prstGeom prst="rect">
            <a:avLst/>
          </a:prstGeom>
          <a:noFill/>
          <a:ln>
            <a:noFill/>
          </a:ln>
          <a:effectLst>
            <a:outerShdw blurRad="671513" dist="361950" dir="3240000" algn="bl" rotWithShape="0">
              <a:srgbClr val="000000">
                <a:alpha val="77000"/>
              </a:srgbClr>
            </a:outerShdw>
          </a:effectLst>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294</Words>
  <Application>Microsoft Office PowerPoint</Application>
  <PresentationFormat>On-screen Show (16:9)</PresentationFormat>
  <Paragraphs>30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Roboto</vt:lpstr>
      <vt:lpstr>Material</vt:lpstr>
      <vt:lpstr>Why do you think we need to think about how we use our limited resources?</vt:lpstr>
      <vt:lpstr>Read the “Factors of Production” article</vt:lpstr>
      <vt:lpstr>Now that you have a better understanding:</vt:lpstr>
      <vt:lpstr>How to write a short answer response:</vt:lpstr>
      <vt:lpstr>Why are school buses yellow?</vt:lpstr>
      <vt:lpstr>The article does not include entrepreneurship as a factor of production.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you think we need to think about how we use our limited resources?</dc:title>
  <dc:creator>Greg Scott</dc:creator>
  <cp:lastModifiedBy>Greg Scott</cp:lastModifiedBy>
  <cp:revision>1</cp:revision>
  <dcterms:modified xsi:type="dcterms:W3CDTF">2022-08-18T22:13:13Z</dcterms:modified>
</cp:coreProperties>
</file>