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4" r:id="rId6"/>
    <p:sldId id="268" r:id="rId7"/>
    <p:sldId id="260" r:id="rId8"/>
    <p:sldId id="261" r:id="rId9"/>
    <p:sldId id="262" r:id="rId10"/>
    <p:sldId id="265" r:id="rId11"/>
    <p:sldId id="269" r:id="rId12"/>
    <p:sldId id="266" r:id="rId13"/>
    <p:sldId id="267" r:id="rId14"/>
  </p:sldIdLst>
  <p:sldSz cx="9144000" cy="6858000" type="screen4x3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74" y="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g Scott" userId="c650d04ab2c8d8e3" providerId="LiveId" clId="{7F3E6BC0-3029-4D01-8B39-80CFE72D8055}"/>
    <pc:docChg chg="modSld">
      <pc:chgData name="Greg Scott" userId="c650d04ab2c8d8e3" providerId="LiveId" clId="{7F3E6BC0-3029-4D01-8B39-80CFE72D8055}" dt="2023-02-12T23:14:21.752" v="0" actId="113"/>
      <pc:docMkLst>
        <pc:docMk/>
      </pc:docMkLst>
      <pc:sldChg chg="modSp mod">
        <pc:chgData name="Greg Scott" userId="c650d04ab2c8d8e3" providerId="LiveId" clId="{7F3E6BC0-3029-4D01-8B39-80CFE72D8055}" dt="2023-02-12T23:14:21.752" v="0" actId="113"/>
        <pc:sldMkLst>
          <pc:docMk/>
          <pc:sldMk cId="2217556278" sldId="256"/>
        </pc:sldMkLst>
        <pc:spChg chg="mod">
          <ac:chgData name="Greg Scott" userId="c650d04ab2c8d8e3" providerId="LiveId" clId="{7F3E6BC0-3029-4D01-8B39-80CFE72D8055}" dt="2023-02-12T23:14:21.752" v="0" actId="113"/>
          <ac:spMkLst>
            <pc:docMk/>
            <pc:sldMk cId="2217556278" sldId="256"/>
            <ac:spMk id="5" creationId="{727ED96C-6B91-34D0-74DC-06DF764FED5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94B232-768F-D09E-8550-3418B0E65C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C7E05C-E794-626F-7753-BDE0B54823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3ECD7-DFCE-49AF-9599-D776828A96D5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71FF9C-FA29-2AD2-1597-7EAEA090EF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https://www.glscott.org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176027-2E5B-40A7-AC60-BBD9DBCE0E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18C3C-DB21-4D36-ADB4-EA27475BB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5966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4831E-347D-47A0-A5A7-E476E594A7B0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668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https://www.glscott.org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C305A-63E4-46CA-BC8E-DE95EE53C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6725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6594-D46A-4301-BFC5-66E84A09116B}" type="datetime1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C32F-BD7C-43EB-B36C-AA0889C56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9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73430-65BA-4196-A37D-9DDC6A7DAE86}" type="datetime1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C32F-BD7C-43EB-B36C-AA0889C56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9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59BA-914A-4994-B432-8B2F21BBF963}" type="datetime1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C32F-BD7C-43EB-B36C-AA0889C56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07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C4-E7C0-46FA-BAC4-F442F0F00AC2}" type="datetime1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C32F-BD7C-43EB-B36C-AA0889C56CC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6224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EA65-7029-4086-938B-CBE1EF6EA80A}" type="datetime1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C32F-BD7C-43EB-B36C-AA0889C56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58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6B25-EA0C-4A20-B3BF-86F8BBB6193E}" type="datetime1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C32F-BD7C-43EB-B36C-AA0889C56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51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E641-D524-4659-A475-53982E38FA19}" type="datetime1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C32F-BD7C-43EB-B36C-AA0889C56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82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A532-F9AE-4059-A324-DA3BD924585C}" type="datetime1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C32F-BD7C-43EB-B36C-AA0889C56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23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E872-A730-44AE-8EE0-64FCD52A0C1A}" type="datetime1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C32F-BD7C-43EB-B36C-AA0889C56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20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0A0B-2E4B-4431-A883-0CCC163FE3DA}" type="datetime1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C32F-BD7C-43EB-B36C-AA0889C56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8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82F5-132C-483F-B3BB-04C2F316194D}" type="datetime1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C32F-BD7C-43EB-B36C-AA0889C56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5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1363-8BA0-46FC-AAAA-740A81228662}" type="datetime1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C32F-BD7C-43EB-B36C-AA0889C56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3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A9B8-D18F-458E-898D-8E0CD1B02C72}" type="datetime1">
              <a:rPr lang="en-US" smtClean="0"/>
              <a:t>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C32F-BD7C-43EB-B36C-AA0889C56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30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04E3-E8DD-4751-BF86-966F90AD6291}" type="datetime1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C32F-BD7C-43EB-B36C-AA0889C56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18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468F-8787-4CF3-8DAF-408527F08C65}" type="datetime1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C32F-BD7C-43EB-B36C-AA0889C56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48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C7E1-FDB5-45D8-A9D2-0499C80B7871}" type="datetime1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C32F-BD7C-43EB-B36C-AA0889C56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3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609E-A101-4A6F-B80C-6F9C7ABEDE6A}" type="datetime1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C32F-BD7C-43EB-B36C-AA0889C56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3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6CFCD43-F32F-4EFE-BE01-68F323FD96E5}" type="datetime1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https://www.glscott.org/unit-3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DC32F-BD7C-43EB-B36C-AA0889C56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916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971800"/>
            <a:ext cx="6620968" cy="2551854"/>
          </a:xfrm>
        </p:spPr>
        <p:txBody>
          <a:bodyPr/>
          <a:lstStyle/>
          <a:p>
            <a:r>
              <a:rPr lang="en-US" dirty="0"/>
              <a:t>Unit 3</a:t>
            </a:r>
            <a:br>
              <a:rPr lang="en-US" dirty="0"/>
            </a:br>
            <a:r>
              <a:rPr lang="en-US" dirty="0"/>
              <a:t>Demand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23654"/>
            <a:ext cx="6620968" cy="861420"/>
          </a:xfrm>
        </p:spPr>
        <p:txBody>
          <a:bodyPr/>
          <a:lstStyle/>
          <a:p>
            <a:r>
              <a:rPr lang="en-US" dirty="0"/>
              <a:t>Why do we buy the things we buy?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3419BF-350D-DFE1-0BB7-22652B256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https://www.glscott.org/unit-3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7ED96C-6B91-34D0-74DC-06DF764FED5D}"/>
              </a:ext>
            </a:extLst>
          </p:cNvPr>
          <p:cNvSpPr txBox="1"/>
          <p:nvPr/>
        </p:nvSpPr>
        <p:spPr>
          <a:xfrm>
            <a:off x="114300" y="304800"/>
            <a:ext cx="8915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i="0" dirty="0">
                <a:effectLst/>
                <a:latin typeface="Arial" panose="020B0604020202020204" pitchFamily="34" charset="0"/>
              </a:rPr>
              <a:t>Today you will be introduced to demand and how it interacts with price.</a:t>
            </a:r>
            <a:br>
              <a:rPr lang="en-US" i="0" dirty="0">
                <a:effectLst/>
                <a:latin typeface="Arial" panose="020B0604020202020204" pitchFamily="34" charset="0"/>
              </a:rPr>
            </a:br>
            <a:r>
              <a:rPr lang="en-US" i="0" dirty="0">
                <a:effectLst/>
                <a:latin typeface="Arial" panose="020B0604020202020204" pitchFamily="34" charset="0"/>
              </a:rPr>
              <a:t>     1)  We will use a demand curve to illustrate the interaction.</a:t>
            </a:r>
            <a:br>
              <a:rPr lang="en-US" i="0" dirty="0">
                <a:effectLst/>
                <a:latin typeface="Arial" panose="020B0604020202020204" pitchFamily="34" charset="0"/>
              </a:rPr>
            </a:br>
            <a:r>
              <a:rPr lang="en-US" i="0" dirty="0">
                <a:effectLst/>
                <a:latin typeface="Arial" panose="020B0604020202020204" pitchFamily="34" charset="0"/>
              </a:rPr>
              <a:t>     2)  We will illustrate how our behavior changes Quantity Demanded after a </a:t>
            </a:r>
          </a:p>
          <a:p>
            <a:pPr algn="l"/>
            <a:r>
              <a:rPr lang="en-US" dirty="0">
                <a:latin typeface="Arial" panose="020B0604020202020204" pitchFamily="34" charset="0"/>
              </a:rPr>
              <a:t>		</a:t>
            </a:r>
            <a:r>
              <a:rPr lang="en-US" i="0" dirty="0">
                <a:effectLst/>
                <a:latin typeface="Arial" panose="020B0604020202020204" pitchFamily="34" charset="0"/>
              </a:rPr>
              <a:t>price change.</a:t>
            </a:r>
            <a:br>
              <a:rPr lang="en-US" i="0" dirty="0">
                <a:effectLst/>
                <a:latin typeface="Arial" panose="020B0604020202020204" pitchFamily="34" charset="0"/>
              </a:rPr>
            </a:br>
            <a:r>
              <a:rPr lang="en-US" i="0" dirty="0">
                <a:effectLst/>
                <a:latin typeface="Arial" panose="020B0604020202020204" pitchFamily="34" charset="0"/>
              </a:rPr>
              <a:t>     3)  We will illustrate how no-price changes shifts the curve.</a:t>
            </a:r>
            <a:br>
              <a:rPr lang="en-US" i="0" dirty="0">
                <a:effectLst/>
                <a:latin typeface="Arial" panose="020B0604020202020204" pitchFamily="34" charset="0"/>
              </a:rPr>
            </a:br>
            <a:br>
              <a:rPr lang="en-US" i="0" dirty="0">
                <a:effectLst/>
                <a:latin typeface="Arial" panose="020B0604020202020204" pitchFamily="34" charset="0"/>
              </a:rPr>
            </a:br>
            <a:r>
              <a:rPr lang="en-US" i="0" dirty="0">
                <a:effectLst/>
                <a:latin typeface="Arial" panose="020B0604020202020204" pitchFamily="34" charset="0"/>
              </a:rPr>
              <a:t>​     4)  Finally, with a partner, you will practice identifying demand scenarios in   </a:t>
            </a:r>
          </a:p>
          <a:p>
            <a:pPr algn="l"/>
            <a:r>
              <a:rPr lang="en-US" dirty="0">
                <a:latin typeface="Arial" panose="020B0604020202020204" pitchFamily="34" charset="0"/>
              </a:rPr>
              <a:t>                 </a:t>
            </a:r>
            <a:r>
              <a:rPr lang="en-US" i="0" dirty="0">
                <a:effectLst/>
                <a:latin typeface="Arial" panose="020B0604020202020204" pitchFamily="34" charset="0"/>
              </a:rPr>
              <a:t>the hallway. </a:t>
            </a:r>
          </a:p>
          <a:p>
            <a:pPr algn="l"/>
            <a:br>
              <a:rPr lang="en-US" i="0" dirty="0">
                <a:effectLst/>
                <a:latin typeface="Arial" panose="020B0604020202020204" pitchFamily="34" charset="0"/>
              </a:rPr>
            </a:br>
            <a:r>
              <a:rPr lang="en-US" i="0" dirty="0">
                <a:effectLst/>
                <a:latin typeface="Arial" panose="020B0604020202020204" pitchFamily="34" charset="0"/>
              </a:rPr>
              <a:t>            Due by the end of class.</a:t>
            </a:r>
          </a:p>
        </p:txBody>
      </p:sp>
    </p:spTree>
    <p:extLst>
      <p:ext uri="{BB962C8B-B14F-4D97-AF65-F5344CB8AC3E}">
        <p14:creationId xmlns:p14="http://schemas.microsoft.com/office/powerpoint/2010/main" val="221755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6439"/>
            <a:ext cx="7821090" cy="1481667"/>
          </a:xfrm>
        </p:spPr>
        <p:txBody>
          <a:bodyPr/>
          <a:lstStyle/>
          <a:p>
            <a:r>
              <a:rPr lang="en-US" sz="4000" dirty="0"/>
              <a:t>Practice: </a:t>
            </a:r>
            <a:br>
              <a:rPr lang="en-US" sz="4000" dirty="0"/>
            </a:br>
            <a:r>
              <a:rPr lang="en-US" sz="4000" dirty="0"/>
              <a:t>Demand Learning Stations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7543800" cy="4876800"/>
          </a:xfrm>
        </p:spPr>
        <p:txBody>
          <a:bodyPr>
            <a:normAutofit/>
          </a:bodyPr>
          <a:lstStyle/>
          <a:p>
            <a:r>
              <a:rPr lang="en-US" sz="2800" dirty="0"/>
              <a:t>With your partner identify:</a:t>
            </a:r>
          </a:p>
          <a:p>
            <a:pPr lvl="1"/>
            <a:r>
              <a:rPr lang="en-US" sz="2400" dirty="0"/>
              <a:t>the determinant of demand</a:t>
            </a:r>
          </a:p>
          <a:p>
            <a:pPr lvl="1"/>
            <a:r>
              <a:rPr lang="en-US" sz="2400" dirty="0"/>
              <a:t>Does it increase or decrease demand</a:t>
            </a:r>
          </a:p>
          <a:p>
            <a:pPr lvl="1"/>
            <a:r>
              <a:rPr lang="en-US" sz="2400" dirty="0"/>
              <a:t>Does it shift the curve left or right</a:t>
            </a:r>
          </a:p>
          <a:p>
            <a:pPr lvl="1"/>
            <a:r>
              <a:rPr lang="en-US" sz="2400" dirty="0"/>
              <a:t>Show the shift in the last column</a:t>
            </a:r>
          </a:p>
          <a:p>
            <a:pPr marL="457207" lvl="1" indent="0">
              <a:buNone/>
            </a:pPr>
            <a:endParaRPr lang="en-US" dirty="0"/>
          </a:p>
          <a:p>
            <a:pPr marL="457207" lvl="1" indent="0">
              <a:buNone/>
            </a:pPr>
            <a:endParaRPr lang="en-US" dirty="0"/>
          </a:p>
          <a:p>
            <a:pPr marL="457207" lvl="1" indent="0">
              <a:buNone/>
            </a:pPr>
            <a:r>
              <a:rPr lang="en-US" dirty="0"/>
              <a:t>Turn in by the end of </a:t>
            </a:r>
            <a:r>
              <a:rPr lang="en-US"/>
              <a:t>the class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39E2CC-E7A3-11B0-AE65-7B40CE640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</p:spTree>
    <p:extLst>
      <p:ext uri="{BB962C8B-B14F-4D97-AF65-F5344CB8AC3E}">
        <p14:creationId xmlns:p14="http://schemas.microsoft.com/office/powerpoint/2010/main" val="1628940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47133"/>
            <a:ext cx="7821090" cy="1100667"/>
          </a:xfrm>
        </p:spPr>
        <p:txBody>
          <a:bodyPr/>
          <a:lstStyle/>
          <a:p>
            <a:r>
              <a:rPr lang="en-US" sz="4000" dirty="0"/>
              <a:t>Practice 1: Demand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4876800"/>
          </a:xfrm>
        </p:spPr>
        <p:txBody>
          <a:bodyPr>
            <a:normAutofit/>
          </a:bodyPr>
          <a:lstStyle/>
          <a:p>
            <a:r>
              <a:rPr lang="en-US" dirty="0"/>
              <a:t>Answer the questions and </a:t>
            </a:r>
            <a:r>
              <a:rPr lang="en-US" b="1" dirty="0"/>
              <a:t>tell which non-price determinate changes each of the following situations.</a:t>
            </a:r>
          </a:p>
          <a:p>
            <a:pPr marL="0" indent="0">
              <a:buNone/>
            </a:pPr>
            <a:endParaRPr lang="en-US" sz="600" b="1" dirty="0"/>
          </a:p>
          <a:p>
            <a:pPr marL="457207" lvl="1" indent="0">
              <a:buNone/>
            </a:pPr>
            <a:r>
              <a:rPr lang="en-US" sz="2000" dirty="0"/>
              <a:t>1) What happens to demand for snow boards during the winter 	Olympics?</a:t>
            </a:r>
          </a:p>
          <a:p>
            <a:pPr marL="457207" lvl="1" indent="0">
              <a:buNone/>
            </a:pPr>
            <a:endParaRPr lang="en-US" sz="600" dirty="0"/>
          </a:p>
          <a:p>
            <a:pPr marL="457207" lvl="1" indent="0">
              <a:buNone/>
            </a:pPr>
            <a:r>
              <a:rPr lang="en-US" sz="2000" dirty="0"/>
              <a:t>2) What happens to demand for pencils when CISD gives each 	student a iPad?</a:t>
            </a:r>
          </a:p>
          <a:p>
            <a:pPr marL="274320" lvl="1" indent="0">
              <a:buNone/>
            </a:pPr>
            <a:endParaRPr lang="en-US" sz="700" dirty="0"/>
          </a:p>
          <a:p>
            <a:pPr marL="457207" lvl="1" indent="0">
              <a:buNone/>
            </a:pPr>
            <a:r>
              <a:rPr lang="en-US" sz="2000" dirty="0"/>
              <a:t>3) What happens to demand for umbrellas when rain boots go on 	sale?</a:t>
            </a:r>
          </a:p>
          <a:p>
            <a:pPr marL="274320" lvl="1" indent="0">
              <a:buNone/>
            </a:pPr>
            <a:endParaRPr lang="en-US" sz="700" dirty="0"/>
          </a:p>
          <a:p>
            <a:pPr marL="457207" lvl="1" indent="0">
              <a:buNone/>
            </a:pPr>
            <a:r>
              <a:rPr lang="en-US" sz="2000" dirty="0"/>
              <a:t>4) What happens to demand for apples when workers across the 	nation get a pay raise?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39E2CC-E7A3-11B0-AE65-7B40CE640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</p:spTree>
    <p:extLst>
      <p:ext uri="{BB962C8B-B14F-4D97-AF65-F5344CB8AC3E}">
        <p14:creationId xmlns:p14="http://schemas.microsoft.com/office/powerpoint/2010/main" val="2365686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400530"/>
          </a:xfrm>
        </p:spPr>
        <p:txBody>
          <a:bodyPr/>
          <a:lstStyle/>
          <a:p>
            <a:r>
              <a:rPr lang="en-US" sz="4000" dirty="0"/>
              <a:t>Practice 2: Demand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4478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/>
              <a:t>Answer the questions and </a:t>
            </a:r>
            <a:r>
              <a:rPr lang="en-US" b="1" dirty="0"/>
              <a:t>tell if </a:t>
            </a:r>
            <a:r>
              <a:rPr lang="en-US" b="1" u="sng" dirty="0"/>
              <a:t>demand</a:t>
            </a:r>
            <a:r>
              <a:rPr lang="en-US" b="1" dirty="0"/>
              <a:t> or </a:t>
            </a:r>
            <a:r>
              <a:rPr lang="en-US" b="1" u="sng" dirty="0"/>
              <a:t>quantity demanded</a:t>
            </a:r>
            <a:r>
              <a:rPr lang="en-US" b="1" dirty="0"/>
              <a:t> is being changed.</a:t>
            </a:r>
          </a:p>
          <a:p>
            <a:pPr lvl="1"/>
            <a:r>
              <a:rPr lang="en-US" sz="2400" b="1" dirty="0"/>
              <a:t>Product is Paper College Textbooks.</a:t>
            </a:r>
            <a:endParaRPr lang="en-US" sz="2000" b="1" dirty="0"/>
          </a:p>
          <a:p>
            <a:pPr marL="274320" lvl="1" indent="0">
              <a:buNone/>
            </a:pPr>
            <a:r>
              <a:rPr lang="en-US" sz="2200" dirty="0"/>
              <a:t>1) Publishers release an electronic copy of all college textbooks.</a:t>
            </a:r>
          </a:p>
          <a:p>
            <a:pPr marL="274320" lvl="1" indent="0">
              <a:buNone/>
            </a:pPr>
            <a:r>
              <a:rPr lang="en-US" sz="2200" dirty="0"/>
              <a:t>2) Textbooks decrease in price by 20%.</a:t>
            </a:r>
          </a:p>
          <a:p>
            <a:pPr marL="274320" lvl="1" indent="0">
              <a:buNone/>
            </a:pPr>
            <a:r>
              <a:rPr lang="en-US" sz="2200" dirty="0"/>
              <a:t>3) More students are entering college than 5 years ago.</a:t>
            </a:r>
          </a:p>
          <a:p>
            <a:pPr marL="274320" lvl="1" indent="0">
              <a:buNone/>
            </a:pPr>
            <a:r>
              <a:rPr lang="en-US" sz="2200" dirty="0"/>
              <a:t>4) Minimum wage is increasing to $10.10 an hour.</a:t>
            </a:r>
          </a:p>
          <a:p>
            <a:pPr marL="274320" lvl="1" indent="0">
              <a:buNone/>
            </a:pPr>
            <a:r>
              <a:rPr lang="en-US" sz="2200" dirty="0"/>
              <a:t>5) Textbooks increase in price in August of each year.</a:t>
            </a:r>
          </a:p>
          <a:p>
            <a:pPr marL="274320" lvl="1" indent="0">
              <a:buNone/>
            </a:pPr>
            <a:r>
              <a:rPr lang="en-US" sz="2200" dirty="0"/>
              <a:t>6) New editions of textbooks are expected for release next year.</a:t>
            </a:r>
          </a:p>
          <a:p>
            <a:pPr marL="274320" lvl="1" indent="0">
              <a:buNone/>
            </a:pPr>
            <a:r>
              <a:rPr lang="en-US" sz="2200" dirty="0"/>
              <a:t>7) College tuition rates have increased by 15% over 5 years.</a:t>
            </a:r>
          </a:p>
          <a:p>
            <a:pPr marL="457207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A2275A-802C-65B8-4630-163962DAB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https://www.glscott.org/unit-3</a:t>
            </a:r>
          </a:p>
        </p:txBody>
      </p:sp>
    </p:spTree>
    <p:extLst>
      <p:ext uri="{BB962C8B-B14F-4D97-AF65-F5344CB8AC3E}">
        <p14:creationId xmlns:p14="http://schemas.microsoft.com/office/powerpoint/2010/main" val="3034897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44890" cy="1400530"/>
          </a:xfrm>
        </p:spPr>
        <p:txBody>
          <a:bodyPr/>
          <a:lstStyle/>
          <a:p>
            <a:r>
              <a:rPr lang="en-US" sz="4000" dirty="0"/>
              <a:t>Practice 3: Demand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4800" y="1371600"/>
            <a:ext cx="9220200" cy="5105400"/>
          </a:xfrm>
        </p:spPr>
        <p:txBody>
          <a:bodyPr>
            <a:normAutofit/>
          </a:bodyPr>
          <a:lstStyle/>
          <a:p>
            <a:pPr lvl="1"/>
            <a:r>
              <a:rPr lang="en-US" sz="2000"/>
              <a:t>Which NPD </a:t>
            </a:r>
            <a:r>
              <a:rPr lang="en-US" sz="2000" dirty="0"/>
              <a:t>changed demand.</a:t>
            </a:r>
          </a:p>
          <a:p>
            <a:pPr marL="548640" lvl="2" indent="0">
              <a:buNone/>
            </a:pPr>
            <a:r>
              <a:rPr lang="en-US" sz="2000" dirty="0"/>
              <a:t>1) What happens to the demand for Chick-fil-a when a report comes 	out that they have less calories in their food then McDonalds?</a:t>
            </a:r>
          </a:p>
          <a:p>
            <a:pPr marL="548640" lvl="2" indent="0">
              <a:buNone/>
            </a:pPr>
            <a:r>
              <a:rPr lang="en-US" sz="2000" dirty="0"/>
              <a:t>2) What happens to the demand for coffee when the price of milk 	increases?</a:t>
            </a:r>
          </a:p>
          <a:p>
            <a:pPr marL="548640" lvl="2" indent="0">
              <a:buNone/>
            </a:pPr>
            <a:r>
              <a:rPr lang="en-US" sz="2000" dirty="0"/>
              <a:t>3) What happens to demand for Dunkin Donuts when they move 	into Conroe?</a:t>
            </a:r>
          </a:p>
          <a:p>
            <a:pPr marL="548640" lvl="2" indent="0">
              <a:buNone/>
            </a:pPr>
            <a:r>
              <a:rPr lang="en-US" sz="2000" dirty="0"/>
              <a:t>4) What happen to demand for soda when income across the 	nation falls?</a:t>
            </a:r>
          </a:p>
          <a:p>
            <a:pPr marL="274320" lvl="1" indent="0">
              <a:buNone/>
            </a:pPr>
            <a:endParaRPr lang="en-US" sz="1000" dirty="0"/>
          </a:p>
          <a:p>
            <a:pPr marL="274320" lvl="1" indent="0">
              <a:buNone/>
            </a:pPr>
            <a:r>
              <a:rPr lang="en-US" dirty="0"/>
              <a:t>     5) Explain the difference between Demand and Quantity Demanded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DC905-1F99-7D53-C952-FB10E18C4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</p:spTree>
    <p:extLst>
      <p:ext uri="{BB962C8B-B14F-4D97-AF65-F5344CB8AC3E}">
        <p14:creationId xmlns:p14="http://schemas.microsoft.com/office/powerpoint/2010/main" val="1410962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8623"/>
            <a:ext cx="8229600" cy="738630"/>
          </a:xfrm>
        </p:spPr>
        <p:txBody>
          <a:bodyPr>
            <a:normAutofit/>
          </a:bodyPr>
          <a:lstStyle/>
          <a:p>
            <a:r>
              <a:rPr lang="en-US" dirty="0"/>
              <a:t>What is demand?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222" y="1171992"/>
            <a:ext cx="8456578" cy="5489747"/>
          </a:xfrm>
        </p:spPr>
        <p:txBody>
          <a:bodyPr/>
          <a:lstStyle/>
          <a:p>
            <a:r>
              <a:rPr lang="en-US" dirty="0"/>
              <a:t>Demand (D) - </a:t>
            </a:r>
            <a:r>
              <a:rPr lang="en-US" b="1" i="1" dirty="0">
                <a:solidFill>
                  <a:schemeClr val="bg1"/>
                </a:solidFill>
              </a:rPr>
              <a:t>relationship between the prices of products and the amount that we are willing and able to purchase at those various prices</a:t>
            </a:r>
          </a:p>
          <a:p>
            <a:r>
              <a:rPr lang="en-US" dirty="0"/>
              <a:t>When we present this data in a table it is called a demand schedule</a:t>
            </a:r>
          </a:p>
          <a:p>
            <a:r>
              <a:rPr lang="en-US" dirty="0"/>
              <a:t>When we present this data in a </a:t>
            </a:r>
            <a:br>
              <a:rPr lang="en-US" dirty="0"/>
            </a:br>
            <a:r>
              <a:rPr lang="en-US" dirty="0"/>
              <a:t>graph, we call it a </a:t>
            </a:r>
            <a:r>
              <a:rPr lang="en-US" b="1" i="1" dirty="0">
                <a:solidFill>
                  <a:schemeClr val="bg1"/>
                </a:solidFill>
              </a:rPr>
              <a:t>demand curve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247926"/>
              </p:ext>
            </p:extLst>
          </p:nvPr>
        </p:nvGraphicFramePr>
        <p:xfrm>
          <a:off x="5878074" y="3294925"/>
          <a:ext cx="29718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/>
                        <a:t>$1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/>
                        <a:t>$2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/>
                        <a:t>$3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/>
                        <a:t>$4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/>
                        <a:t>$5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6400800" y="68580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0" y="3962400"/>
            <a:ext cx="7010400" cy="2446524"/>
            <a:chOff x="192" y="576"/>
            <a:chExt cx="5376" cy="3814"/>
          </a:xfrm>
        </p:grpSpPr>
        <p:grpSp>
          <p:nvGrpSpPr>
            <p:cNvPr id="8" name="Group 31"/>
            <p:cNvGrpSpPr>
              <a:grpSpLocks/>
            </p:cNvGrpSpPr>
            <p:nvPr/>
          </p:nvGrpSpPr>
          <p:grpSpPr bwMode="auto">
            <a:xfrm>
              <a:off x="192" y="576"/>
              <a:ext cx="5376" cy="3814"/>
              <a:chOff x="192" y="768"/>
              <a:chExt cx="5376" cy="3814"/>
            </a:xfrm>
          </p:grpSpPr>
          <p:grpSp>
            <p:nvGrpSpPr>
              <p:cNvPr id="16" name="Group 32"/>
              <p:cNvGrpSpPr>
                <a:grpSpLocks/>
              </p:cNvGrpSpPr>
              <p:nvPr/>
            </p:nvGrpSpPr>
            <p:grpSpPr bwMode="auto">
              <a:xfrm>
                <a:off x="1488" y="768"/>
                <a:ext cx="3312" cy="2928"/>
                <a:chOff x="720" y="768"/>
                <a:chExt cx="3312" cy="2928"/>
              </a:xfrm>
            </p:grpSpPr>
            <p:sp>
              <p:nvSpPr>
                <p:cNvPr id="41" name="Line 33"/>
                <p:cNvSpPr>
                  <a:spLocks noChangeShapeType="1"/>
                </p:cNvSpPr>
                <p:nvPr/>
              </p:nvSpPr>
              <p:spPr bwMode="auto">
                <a:xfrm>
                  <a:off x="720" y="768"/>
                  <a:ext cx="0" cy="29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Line 34"/>
                <p:cNvSpPr>
                  <a:spLocks noChangeShapeType="1"/>
                </p:cNvSpPr>
                <p:nvPr/>
              </p:nvSpPr>
              <p:spPr bwMode="auto">
                <a:xfrm>
                  <a:off x="720" y="3696"/>
                  <a:ext cx="331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" name="Text Box 35"/>
              <p:cNvSpPr txBox="1">
                <a:spLocks noChangeArrowheads="1"/>
              </p:cNvSpPr>
              <p:nvPr/>
            </p:nvSpPr>
            <p:spPr bwMode="auto">
              <a:xfrm>
                <a:off x="192" y="768"/>
                <a:ext cx="1054" cy="2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/>
                  <a:t>Price</a:t>
                </a:r>
              </a:p>
            </p:txBody>
          </p:sp>
          <p:grpSp>
            <p:nvGrpSpPr>
              <p:cNvPr id="18" name="Group 36"/>
              <p:cNvGrpSpPr>
                <a:grpSpLocks/>
              </p:cNvGrpSpPr>
              <p:nvPr/>
            </p:nvGrpSpPr>
            <p:grpSpPr bwMode="auto">
              <a:xfrm>
                <a:off x="864" y="864"/>
                <a:ext cx="768" cy="2634"/>
                <a:chOff x="864" y="864"/>
                <a:chExt cx="768" cy="2634"/>
              </a:xfrm>
            </p:grpSpPr>
            <p:sp>
              <p:nvSpPr>
                <p:cNvPr id="31" name="Line 37"/>
                <p:cNvSpPr>
                  <a:spLocks noChangeShapeType="1"/>
                </p:cNvSpPr>
                <p:nvPr/>
              </p:nvSpPr>
              <p:spPr bwMode="auto">
                <a:xfrm>
                  <a:off x="1296" y="3312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Line 38"/>
                <p:cNvSpPr>
                  <a:spLocks noChangeShapeType="1"/>
                </p:cNvSpPr>
                <p:nvPr/>
              </p:nvSpPr>
              <p:spPr bwMode="auto">
                <a:xfrm>
                  <a:off x="1248" y="2640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" name="Line 39"/>
                <p:cNvSpPr>
                  <a:spLocks noChangeShapeType="1"/>
                </p:cNvSpPr>
                <p:nvPr/>
              </p:nvSpPr>
              <p:spPr bwMode="auto">
                <a:xfrm>
                  <a:off x="1248" y="960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Line 40"/>
                <p:cNvSpPr>
                  <a:spLocks noChangeShapeType="1"/>
                </p:cNvSpPr>
                <p:nvPr/>
              </p:nvSpPr>
              <p:spPr bwMode="auto">
                <a:xfrm>
                  <a:off x="1248" y="148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Line 41"/>
                <p:cNvSpPr>
                  <a:spLocks noChangeShapeType="1"/>
                </p:cNvSpPr>
                <p:nvPr/>
              </p:nvSpPr>
              <p:spPr bwMode="auto">
                <a:xfrm>
                  <a:off x="1248" y="2064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914" y="3215"/>
                  <a:ext cx="478" cy="2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/>
                    <a:t>$1</a:t>
                  </a:r>
                </a:p>
              </p:txBody>
            </p:sp>
            <p:sp>
              <p:nvSpPr>
                <p:cNvPr id="3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864" y="2545"/>
                  <a:ext cx="478" cy="2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/>
                    <a:t>$2</a:t>
                  </a:r>
                </a:p>
              </p:txBody>
            </p:sp>
            <p:sp>
              <p:nvSpPr>
                <p:cNvPr id="38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914" y="1921"/>
                  <a:ext cx="478" cy="2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/>
                    <a:t>$3</a:t>
                  </a:r>
                </a:p>
              </p:txBody>
            </p:sp>
            <p:sp>
              <p:nvSpPr>
                <p:cNvPr id="39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914" y="1392"/>
                  <a:ext cx="478" cy="2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/>
                    <a:t>$4</a:t>
                  </a:r>
                </a:p>
              </p:txBody>
            </p:sp>
            <p:sp>
              <p:nvSpPr>
                <p:cNvPr id="40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864" y="864"/>
                  <a:ext cx="478" cy="2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/>
                    <a:t>$5</a:t>
                  </a:r>
                </a:p>
              </p:txBody>
            </p:sp>
          </p:grpSp>
          <p:grpSp>
            <p:nvGrpSpPr>
              <p:cNvPr id="19" name="Group 47"/>
              <p:cNvGrpSpPr>
                <a:grpSpLocks/>
              </p:cNvGrpSpPr>
              <p:nvPr/>
            </p:nvGrpSpPr>
            <p:grpSpPr bwMode="auto">
              <a:xfrm>
                <a:off x="1920" y="3600"/>
                <a:ext cx="2620" cy="982"/>
                <a:chOff x="1920" y="3600"/>
                <a:chExt cx="2620" cy="982"/>
              </a:xfrm>
            </p:grpSpPr>
            <p:sp>
              <p:nvSpPr>
                <p:cNvPr id="21" name="Line 48"/>
                <p:cNvSpPr>
                  <a:spLocks noChangeShapeType="1"/>
                </p:cNvSpPr>
                <p:nvPr/>
              </p:nvSpPr>
              <p:spPr bwMode="auto">
                <a:xfrm rot="-5400000">
                  <a:off x="4248" y="376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49"/>
                <p:cNvSpPr>
                  <a:spLocks noChangeShapeType="1"/>
                </p:cNvSpPr>
                <p:nvPr/>
              </p:nvSpPr>
              <p:spPr bwMode="auto">
                <a:xfrm rot="-5400000">
                  <a:off x="3576" y="376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50"/>
                <p:cNvSpPr>
                  <a:spLocks noChangeShapeType="1"/>
                </p:cNvSpPr>
                <p:nvPr/>
              </p:nvSpPr>
              <p:spPr bwMode="auto">
                <a:xfrm rot="-5400000">
                  <a:off x="1896" y="376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51"/>
                <p:cNvSpPr>
                  <a:spLocks noChangeShapeType="1"/>
                </p:cNvSpPr>
                <p:nvPr/>
              </p:nvSpPr>
              <p:spPr bwMode="auto">
                <a:xfrm rot="-5400000">
                  <a:off x="2424" y="376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52"/>
                <p:cNvSpPr>
                  <a:spLocks noChangeShapeType="1"/>
                </p:cNvSpPr>
                <p:nvPr/>
              </p:nvSpPr>
              <p:spPr bwMode="auto">
                <a:xfrm rot="-5400000">
                  <a:off x="3000" y="376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1920" y="3984"/>
                  <a:ext cx="480" cy="5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dirty="0"/>
                    <a:t>10</a:t>
                  </a:r>
                </a:p>
              </p:txBody>
            </p:sp>
            <p:sp>
              <p:nvSpPr>
                <p:cNvPr id="27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3601" y="3984"/>
                  <a:ext cx="520" cy="5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dirty="0"/>
                    <a:t>40</a:t>
                  </a:r>
                </a:p>
              </p:txBody>
            </p:sp>
            <p:sp>
              <p:nvSpPr>
                <p:cNvPr id="28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4121" y="3984"/>
                  <a:ext cx="419" cy="5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dirty="0"/>
                    <a:t>50</a:t>
                  </a:r>
                </a:p>
              </p:txBody>
            </p:sp>
            <p:sp>
              <p:nvSpPr>
                <p:cNvPr id="29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024" y="3984"/>
                  <a:ext cx="577" cy="5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dirty="0"/>
                    <a:t>30</a:t>
                  </a:r>
                </a:p>
              </p:txBody>
            </p:sp>
            <p:sp>
              <p:nvSpPr>
                <p:cNvPr id="30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448" y="3984"/>
                  <a:ext cx="432" cy="5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dirty="0"/>
                    <a:t>20</a:t>
                  </a:r>
                </a:p>
              </p:txBody>
            </p:sp>
          </p:grpSp>
          <p:sp>
            <p:nvSpPr>
              <p:cNvPr id="20" name="Text Box 58"/>
              <p:cNvSpPr txBox="1">
                <a:spLocks noChangeArrowheads="1"/>
              </p:cNvSpPr>
              <p:nvPr/>
            </p:nvSpPr>
            <p:spPr bwMode="auto">
              <a:xfrm>
                <a:off x="4754" y="3840"/>
                <a:ext cx="814" cy="4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/>
                  <a:t>Quantity</a:t>
                </a:r>
              </a:p>
            </p:txBody>
          </p:sp>
        </p:grpSp>
        <p:grpSp>
          <p:nvGrpSpPr>
            <p:cNvPr id="9" name="Group 59"/>
            <p:cNvGrpSpPr>
              <a:grpSpLocks/>
            </p:cNvGrpSpPr>
            <p:nvPr/>
          </p:nvGrpSpPr>
          <p:grpSpPr bwMode="auto">
            <a:xfrm>
              <a:off x="1872" y="720"/>
              <a:ext cx="2544" cy="2544"/>
              <a:chOff x="1872" y="720"/>
              <a:chExt cx="2544" cy="2544"/>
            </a:xfrm>
          </p:grpSpPr>
          <p:sp>
            <p:nvSpPr>
              <p:cNvPr id="10" name="Oval 60"/>
              <p:cNvSpPr>
                <a:spLocks noChangeArrowheads="1"/>
              </p:cNvSpPr>
              <p:nvPr/>
            </p:nvSpPr>
            <p:spPr bwMode="auto">
              <a:xfrm>
                <a:off x="1872" y="72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Oval 61"/>
              <p:cNvSpPr>
                <a:spLocks noChangeArrowheads="1"/>
              </p:cNvSpPr>
              <p:nvPr/>
            </p:nvSpPr>
            <p:spPr bwMode="auto">
              <a:xfrm>
                <a:off x="2400" y="124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" name="Oval 62"/>
              <p:cNvSpPr>
                <a:spLocks noChangeArrowheads="1"/>
              </p:cNvSpPr>
              <p:nvPr/>
            </p:nvSpPr>
            <p:spPr bwMode="auto">
              <a:xfrm>
                <a:off x="3120" y="19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Oval 63"/>
              <p:cNvSpPr>
                <a:spLocks noChangeArrowheads="1"/>
              </p:cNvSpPr>
              <p:nvPr/>
            </p:nvSpPr>
            <p:spPr bwMode="auto">
              <a:xfrm>
                <a:off x="4320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" name="Oval 64"/>
              <p:cNvSpPr>
                <a:spLocks noChangeArrowheads="1"/>
              </p:cNvSpPr>
              <p:nvPr/>
            </p:nvSpPr>
            <p:spPr bwMode="auto">
              <a:xfrm>
                <a:off x="3696" y="254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" name="Line 65"/>
              <p:cNvSpPr>
                <a:spLocks noChangeShapeType="1"/>
              </p:cNvSpPr>
              <p:nvPr/>
            </p:nvSpPr>
            <p:spPr bwMode="auto">
              <a:xfrm>
                <a:off x="1920" y="768"/>
                <a:ext cx="2448" cy="24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0DCAE-C08C-64A2-3842-0F8547203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</p:spTree>
    <p:extLst>
      <p:ext uri="{BB962C8B-B14F-4D97-AF65-F5344CB8AC3E}">
        <p14:creationId xmlns:p14="http://schemas.microsoft.com/office/powerpoint/2010/main" val="222442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9755"/>
            <a:ext cx="8125887" cy="1400530"/>
          </a:xfrm>
        </p:spPr>
        <p:txBody>
          <a:bodyPr/>
          <a:lstStyle/>
          <a:p>
            <a:r>
              <a:rPr lang="en-US" dirty="0"/>
              <a:t>What is quantity demanded?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1"/>
            <a:ext cx="7310754" cy="4495806"/>
          </a:xfrm>
        </p:spPr>
        <p:txBody>
          <a:bodyPr/>
          <a:lstStyle/>
          <a:p>
            <a:r>
              <a:rPr lang="en-US" dirty="0"/>
              <a:t>Quantity demanded (QD) - </a:t>
            </a:r>
            <a:r>
              <a:rPr lang="en-US" b="1" i="1" dirty="0">
                <a:solidFill>
                  <a:schemeClr val="bg1"/>
                </a:solidFill>
              </a:rPr>
              <a:t>How much we are willing and able to purchase of a good at ONE price or how much we purchase after a price change.</a:t>
            </a: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990600" y="3323566"/>
            <a:ext cx="7010400" cy="3362374"/>
            <a:chOff x="192" y="576"/>
            <a:chExt cx="5376" cy="3814"/>
          </a:xfrm>
        </p:grpSpPr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192" y="576"/>
              <a:ext cx="5376" cy="3814"/>
              <a:chOff x="192" y="768"/>
              <a:chExt cx="5376" cy="3814"/>
            </a:xfrm>
          </p:grpSpPr>
          <p:grpSp>
            <p:nvGrpSpPr>
              <p:cNvPr id="13" name="Group 32"/>
              <p:cNvGrpSpPr>
                <a:grpSpLocks/>
              </p:cNvGrpSpPr>
              <p:nvPr/>
            </p:nvGrpSpPr>
            <p:grpSpPr bwMode="auto">
              <a:xfrm>
                <a:off x="1488" y="768"/>
                <a:ext cx="3312" cy="2928"/>
                <a:chOff x="720" y="768"/>
                <a:chExt cx="3312" cy="2928"/>
              </a:xfrm>
            </p:grpSpPr>
            <p:sp>
              <p:nvSpPr>
                <p:cNvPr id="38" name="Line 33"/>
                <p:cNvSpPr>
                  <a:spLocks noChangeShapeType="1"/>
                </p:cNvSpPr>
                <p:nvPr/>
              </p:nvSpPr>
              <p:spPr bwMode="auto">
                <a:xfrm>
                  <a:off x="720" y="768"/>
                  <a:ext cx="0" cy="29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" name="Line 34"/>
                <p:cNvSpPr>
                  <a:spLocks noChangeShapeType="1"/>
                </p:cNvSpPr>
                <p:nvPr/>
              </p:nvSpPr>
              <p:spPr bwMode="auto">
                <a:xfrm>
                  <a:off x="720" y="3696"/>
                  <a:ext cx="331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" name="Text Box 35"/>
              <p:cNvSpPr txBox="1">
                <a:spLocks noChangeArrowheads="1"/>
              </p:cNvSpPr>
              <p:nvPr/>
            </p:nvSpPr>
            <p:spPr bwMode="auto">
              <a:xfrm>
                <a:off x="192" y="768"/>
                <a:ext cx="1054" cy="2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/>
                  <a:t>Price</a:t>
                </a:r>
              </a:p>
            </p:txBody>
          </p:sp>
          <p:grpSp>
            <p:nvGrpSpPr>
              <p:cNvPr id="15" name="Group 36"/>
              <p:cNvGrpSpPr>
                <a:grpSpLocks/>
              </p:cNvGrpSpPr>
              <p:nvPr/>
            </p:nvGrpSpPr>
            <p:grpSpPr bwMode="auto">
              <a:xfrm>
                <a:off x="864" y="960"/>
                <a:ext cx="768" cy="2352"/>
                <a:chOff x="864" y="960"/>
                <a:chExt cx="768" cy="2352"/>
              </a:xfrm>
            </p:grpSpPr>
            <p:sp>
              <p:nvSpPr>
                <p:cNvPr id="28" name="Line 37"/>
                <p:cNvSpPr>
                  <a:spLocks noChangeShapeType="1"/>
                </p:cNvSpPr>
                <p:nvPr/>
              </p:nvSpPr>
              <p:spPr bwMode="auto">
                <a:xfrm>
                  <a:off x="1296" y="3312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Line 38"/>
                <p:cNvSpPr>
                  <a:spLocks noChangeShapeType="1"/>
                </p:cNvSpPr>
                <p:nvPr/>
              </p:nvSpPr>
              <p:spPr bwMode="auto">
                <a:xfrm>
                  <a:off x="1248" y="2640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Line 39"/>
                <p:cNvSpPr>
                  <a:spLocks noChangeShapeType="1"/>
                </p:cNvSpPr>
                <p:nvPr/>
              </p:nvSpPr>
              <p:spPr bwMode="auto">
                <a:xfrm>
                  <a:off x="1248" y="960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Line 40"/>
                <p:cNvSpPr>
                  <a:spLocks noChangeShapeType="1"/>
                </p:cNvSpPr>
                <p:nvPr/>
              </p:nvSpPr>
              <p:spPr bwMode="auto">
                <a:xfrm>
                  <a:off x="1248" y="148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Line 41"/>
                <p:cNvSpPr>
                  <a:spLocks noChangeShapeType="1"/>
                </p:cNvSpPr>
                <p:nvPr/>
              </p:nvSpPr>
              <p:spPr bwMode="auto">
                <a:xfrm>
                  <a:off x="1248" y="2064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864" y="2545"/>
                  <a:ext cx="478" cy="2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dirty="0"/>
                    <a:t>$2</a:t>
                  </a:r>
                </a:p>
              </p:txBody>
            </p:sp>
            <p:sp>
              <p:nvSpPr>
                <p:cNvPr id="35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914" y="1921"/>
                  <a:ext cx="478" cy="2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dirty="0"/>
                    <a:t>$3</a:t>
                  </a:r>
                </a:p>
              </p:txBody>
            </p:sp>
          </p:grpSp>
          <p:grpSp>
            <p:nvGrpSpPr>
              <p:cNvPr id="16" name="Group 47"/>
              <p:cNvGrpSpPr>
                <a:grpSpLocks/>
              </p:cNvGrpSpPr>
              <p:nvPr/>
            </p:nvGrpSpPr>
            <p:grpSpPr bwMode="auto">
              <a:xfrm>
                <a:off x="2064" y="3600"/>
                <a:ext cx="2352" cy="982"/>
                <a:chOff x="2064" y="3600"/>
                <a:chExt cx="2352" cy="982"/>
              </a:xfrm>
            </p:grpSpPr>
            <p:sp>
              <p:nvSpPr>
                <p:cNvPr id="18" name="Line 48"/>
                <p:cNvSpPr>
                  <a:spLocks noChangeShapeType="1"/>
                </p:cNvSpPr>
                <p:nvPr/>
              </p:nvSpPr>
              <p:spPr bwMode="auto">
                <a:xfrm rot="-5400000">
                  <a:off x="4248" y="376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49"/>
                <p:cNvSpPr>
                  <a:spLocks noChangeShapeType="1"/>
                </p:cNvSpPr>
                <p:nvPr/>
              </p:nvSpPr>
              <p:spPr bwMode="auto">
                <a:xfrm rot="-5400000">
                  <a:off x="3576" y="376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50"/>
                <p:cNvSpPr>
                  <a:spLocks noChangeShapeType="1"/>
                </p:cNvSpPr>
                <p:nvPr/>
              </p:nvSpPr>
              <p:spPr bwMode="auto">
                <a:xfrm rot="-5400000">
                  <a:off x="1896" y="376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51"/>
                <p:cNvSpPr>
                  <a:spLocks noChangeShapeType="1"/>
                </p:cNvSpPr>
                <p:nvPr/>
              </p:nvSpPr>
              <p:spPr bwMode="auto">
                <a:xfrm rot="-5400000">
                  <a:off x="2424" y="376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52"/>
                <p:cNvSpPr>
                  <a:spLocks noChangeShapeType="1"/>
                </p:cNvSpPr>
                <p:nvPr/>
              </p:nvSpPr>
              <p:spPr bwMode="auto">
                <a:xfrm rot="-5400000">
                  <a:off x="3000" y="376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3601" y="3984"/>
                  <a:ext cx="520" cy="5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dirty="0"/>
                    <a:t>40</a:t>
                  </a:r>
                </a:p>
              </p:txBody>
            </p:sp>
            <p:sp>
              <p:nvSpPr>
                <p:cNvPr id="26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024" y="3984"/>
                  <a:ext cx="577" cy="5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dirty="0"/>
                    <a:t>30</a:t>
                  </a:r>
                </a:p>
              </p:txBody>
            </p:sp>
          </p:grpSp>
          <p:sp>
            <p:nvSpPr>
              <p:cNvPr id="17" name="Text Box 58"/>
              <p:cNvSpPr txBox="1">
                <a:spLocks noChangeArrowheads="1"/>
              </p:cNvSpPr>
              <p:nvPr/>
            </p:nvSpPr>
            <p:spPr bwMode="auto">
              <a:xfrm>
                <a:off x="4754" y="3840"/>
                <a:ext cx="814" cy="4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/>
                  <a:t>Quantity</a:t>
                </a:r>
              </a:p>
            </p:txBody>
          </p:sp>
        </p:grpSp>
        <p:grpSp>
          <p:nvGrpSpPr>
            <p:cNvPr id="6" name="Group 59"/>
            <p:cNvGrpSpPr>
              <a:grpSpLocks/>
            </p:cNvGrpSpPr>
            <p:nvPr/>
          </p:nvGrpSpPr>
          <p:grpSpPr bwMode="auto">
            <a:xfrm>
              <a:off x="1920" y="768"/>
              <a:ext cx="2448" cy="2448"/>
              <a:chOff x="1920" y="768"/>
              <a:chExt cx="2448" cy="2448"/>
            </a:xfrm>
          </p:grpSpPr>
          <p:sp>
            <p:nvSpPr>
              <p:cNvPr id="12" name="Line 65"/>
              <p:cNvSpPr>
                <a:spLocks noChangeShapeType="1"/>
              </p:cNvSpPr>
              <p:nvPr/>
            </p:nvSpPr>
            <p:spPr bwMode="auto">
              <a:xfrm>
                <a:off x="1920" y="768"/>
                <a:ext cx="2448" cy="24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Oval 62"/>
              <p:cNvSpPr>
                <a:spLocks noChangeArrowheads="1"/>
              </p:cNvSpPr>
              <p:nvPr/>
            </p:nvSpPr>
            <p:spPr bwMode="auto">
              <a:xfrm>
                <a:off x="3120" y="19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Oval 64"/>
              <p:cNvSpPr>
                <a:spLocks noChangeArrowheads="1"/>
              </p:cNvSpPr>
              <p:nvPr/>
            </p:nvSpPr>
            <p:spPr bwMode="auto">
              <a:xfrm>
                <a:off x="3696" y="254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43" name="Freeform 42"/>
          <p:cNvSpPr/>
          <p:nvPr/>
        </p:nvSpPr>
        <p:spPr>
          <a:xfrm>
            <a:off x="4895883" y="4355870"/>
            <a:ext cx="789181" cy="659402"/>
          </a:xfrm>
          <a:custGeom>
            <a:avLst/>
            <a:gdLst>
              <a:gd name="connsiteX0" fmla="*/ 0 w 870889"/>
              <a:gd name="connsiteY0" fmla="*/ 184007 h 611710"/>
              <a:gd name="connsiteX1" fmla="*/ 825909 w 870889"/>
              <a:gd name="connsiteY1" fmla="*/ 21774 h 611710"/>
              <a:gd name="connsiteX2" fmla="*/ 825909 w 870889"/>
              <a:gd name="connsiteY2" fmla="*/ 611710 h 611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89" h="611710">
                <a:moveTo>
                  <a:pt x="0" y="184007"/>
                </a:moveTo>
                <a:cubicBezTo>
                  <a:pt x="344129" y="67248"/>
                  <a:pt x="688258" y="-49510"/>
                  <a:pt x="825909" y="21774"/>
                </a:cubicBezTo>
                <a:cubicBezTo>
                  <a:pt x="963561" y="93058"/>
                  <a:pt x="732503" y="611710"/>
                  <a:pt x="825909" y="611710"/>
                </a:cubicBezTo>
              </a:path>
            </a:pathLst>
          </a:cu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400800" y="4955912"/>
            <a:ext cx="500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D563BE-97A3-49FF-5880-8D2267360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</p:spTree>
    <p:extLst>
      <p:ext uri="{BB962C8B-B14F-4D97-AF65-F5344CB8AC3E}">
        <p14:creationId xmlns:p14="http://schemas.microsoft.com/office/powerpoint/2010/main" val="56803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notice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448800" cy="4648207"/>
          </a:xfrm>
        </p:spPr>
        <p:txBody>
          <a:bodyPr>
            <a:normAutofit/>
          </a:bodyPr>
          <a:lstStyle/>
          <a:p>
            <a:r>
              <a:rPr lang="en-US" sz="2400" dirty="0"/>
              <a:t>About the demand curve?</a:t>
            </a:r>
            <a:endParaRPr lang="en-US" dirty="0"/>
          </a:p>
          <a:p>
            <a:pPr lvl="1"/>
            <a:r>
              <a:rPr lang="en-US" sz="2200" b="1" i="1" dirty="0">
                <a:solidFill>
                  <a:schemeClr val="bg1"/>
                </a:solidFill>
              </a:rPr>
              <a:t>downward sloping</a:t>
            </a:r>
          </a:p>
          <a:p>
            <a:pPr lvl="1"/>
            <a:r>
              <a:rPr lang="en-US" sz="2200" b="1" i="1" dirty="0">
                <a:solidFill>
                  <a:schemeClr val="bg1"/>
                </a:solidFill>
              </a:rPr>
              <a:t>It is a straight line</a:t>
            </a:r>
            <a:br>
              <a:rPr lang="en-US" sz="2200" dirty="0"/>
            </a:br>
            <a:endParaRPr lang="en-US" sz="2200" dirty="0"/>
          </a:p>
          <a:p>
            <a:r>
              <a:rPr lang="en-US" sz="2400" dirty="0"/>
              <a:t>What kind of relationship</a:t>
            </a:r>
          </a:p>
          <a:p>
            <a:pPr lvl="1"/>
            <a:r>
              <a:rPr lang="en-US" sz="2200" b="1" i="1" dirty="0">
                <a:solidFill>
                  <a:schemeClr val="bg1"/>
                </a:solidFill>
              </a:rPr>
              <a:t>Inverse</a:t>
            </a:r>
            <a:r>
              <a:rPr lang="en-US" sz="2200" dirty="0"/>
              <a:t> relationship between </a:t>
            </a:r>
            <a:r>
              <a:rPr lang="en-US" sz="2200" b="1" i="1" dirty="0"/>
              <a:t>price and quantity</a:t>
            </a:r>
          </a:p>
          <a:p>
            <a:pPr lvl="1"/>
            <a:r>
              <a:rPr lang="en-US" sz="2200" dirty="0"/>
              <a:t>As the </a:t>
            </a:r>
            <a:r>
              <a:rPr lang="en-US" sz="2200" b="1" i="1" dirty="0">
                <a:solidFill>
                  <a:schemeClr val="bg1"/>
                </a:solidFill>
              </a:rPr>
              <a:t>price</a:t>
            </a:r>
            <a:r>
              <a:rPr lang="en-US" sz="2200" dirty="0"/>
              <a:t> goes </a:t>
            </a:r>
            <a:r>
              <a:rPr lang="en-US" sz="2200" b="1" i="1" dirty="0">
                <a:solidFill>
                  <a:schemeClr val="bg1"/>
                </a:solidFill>
              </a:rPr>
              <a:t>up</a:t>
            </a:r>
            <a:r>
              <a:rPr lang="en-US" sz="2200" dirty="0"/>
              <a:t>, the quantity we purchase goes </a:t>
            </a:r>
            <a:r>
              <a:rPr lang="en-US" sz="2200" b="1" i="1" dirty="0">
                <a:solidFill>
                  <a:schemeClr val="bg1"/>
                </a:solidFill>
              </a:rPr>
              <a:t>down</a:t>
            </a:r>
          </a:p>
          <a:p>
            <a:pPr lvl="1"/>
            <a:r>
              <a:rPr lang="en-US" sz="2200" dirty="0"/>
              <a:t>As the </a:t>
            </a:r>
            <a:r>
              <a:rPr lang="en-US" sz="2200" b="1" i="1" dirty="0">
                <a:solidFill>
                  <a:schemeClr val="bg1"/>
                </a:solidFill>
              </a:rPr>
              <a:t>price</a:t>
            </a:r>
            <a:r>
              <a:rPr lang="en-US" sz="2200" dirty="0"/>
              <a:t> goes </a:t>
            </a:r>
            <a:r>
              <a:rPr lang="en-US" sz="2200" b="1" i="1" dirty="0">
                <a:solidFill>
                  <a:schemeClr val="bg1"/>
                </a:solidFill>
              </a:rPr>
              <a:t>down</a:t>
            </a:r>
            <a:r>
              <a:rPr lang="en-US" sz="2200" dirty="0"/>
              <a:t>, the quantity we purchase goes </a:t>
            </a:r>
            <a:r>
              <a:rPr lang="en-US" sz="2200" b="1" i="1" dirty="0">
                <a:solidFill>
                  <a:schemeClr val="bg1"/>
                </a:solidFill>
              </a:rPr>
              <a:t>up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344E1E-4D3E-9849-8189-3599A6D9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</p:spTree>
    <p:extLst>
      <p:ext uri="{BB962C8B-B14F-4D97-AF65-F5344CB8AC3E}">
        <p14:creationId xmlns:p14="http://schemas.microsoft.com/office/powerpoint/2010/main" val="22810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763000" cy="5105400"/>
          </a:xfrm>
        </p:spPr>
        <p:txBody>
          <a:bodyPr>
            <a:noAutofit/>
          </a:bodyPr>
          <a:lstStyle/>
          <a:p>
            <a:r>
              <a:rPr lang="en-US" sz="2800" dirty="0"/>
              <a:t>Using the demand schedule, </a:t>
            </a:r>
          </a:p>
          <a:p>
            <a:pPr marL="457207" lvl="1" indent="0">
              <a:buNone/>
            </a:pPr>
            <a:r>
              <a:rPr lang="en-US" sz="2600" i="1" dirty="0"/>
              <a:t>    graph a demand curve</a:t>
            </a:r>
            <a:r>
              <a:rPr lang="en-US" sz="2600" dirty="0"/>
              <a:t>.</a:t>
            </a:r>
          </a:p>
          <a:p>
            <a:r>
              <a:rPr lang="en-US" sz="2800" dirty="0"/>
              <a:t>Make sure your </a:t>
            </a:r>
          </a:p>
          <a:p>
            <a:pPr lvl="1"/>
            <a:r>
              <a:rPr lang="en-US" sz="2600" i="1" dirty="0"/>
              <a:t>Price</a:t>
            </a:r>
            <a:r>
              <a:rPr lang="en-US" sz="2600" dirty="0"/>
              <a:t> is on the </a:t>
            </a:r>
            <a:r>
              <a:rPr lang="en-US" sz="2600" b="1" i="1" dirty="0">
                <a:solidFill>
                  <a:schemeClr val="bg1"/>
                </a:solidFill>
              </a:rPr>
              <a:t>Y</a:t>
            </a:r>
            <a:r>
              <a:rPr lang="en-US" sz="2800" b="1" i="1" dirty="0">
                <a:solidFill>
                  <a:schemeClr val="bg1"/>
                </a:solidFill>
              </a:rPr>
              <a:t> axis</a:t>
            </a:r>
            <a:r>
              <a:rPr lang="en-US" sz="2800" dirty="0"/>
              <a:t>, </a:t>
            </a:r>
          </a:p>
          <a:p>
            <a:pPr lvl="1"/>
            <a:r>
              <a:rPr lang="en-US" sz="2800" dirty="0"/>
              <a:t>and </a:t>
            </a:r>
            <a:r>
              <a:rPr lang="en-US" sz="2800" b="1" i="1" dirty="0">
                <a:solidFill>
                  <a:schemeClr val="bg1"/>
                </a:solidFill>
              </a:rPr>
              <a:t>Q</a:t>
            </a:r>
            <a:r>
              <a:rPr lang="en-US" sz="2800" dirty="0"/>
              <a:t> is on the </a:t>
            </a:r>
            <a:r>
              <a:rPr lang="en-US" sz="2800" b="1" i="1" dirty="0">
                <a:solidFill>
                  <a:schemeClr val="bg1"/>
                </a:solidFill>
              </a:rPr>
              <a:t>X axis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039642"/>
              </p:ext>
            </p:extLst>
          </p:nvPr>
        </p:nvGraphicFramePr>
        <p:xfrm>
          <a:off x="5181600" y="2133600"/>
          <a:ext cx="2209800" cy="27736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84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$10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$20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$30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$40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$50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950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$60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109EE-C1EC-590A-78AB-27289A53C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</p:spTree>
    <p:extLst>
      <p:ext uri="{BB962C8B-B14F-4D97-AF65-F5344CB8AC3E}">
        <p14:creationId xmlns:p14="http://schemas.microsoft.com/office/powerpoint/2010/main" val="3007289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7" y="1752599"/>
            <a:ext cx="8763000" cy="5072743"/>
          </a:xfrm>
        </p:spPr>
        <p:txBody>
          <a:bodyPr>
            <a:noAutofit/>
          </a:bodyPr>
          <a:lstStyle/>
          <a:p>
            <a:r>
              <a:rPr lang="en-US" sz="2800" dirty="0"/>
              <a:t>Complete the sentences below:</a:t>
            </a:r>
          </a:p>
          <a:p>
            <a:pPr lvl="1"/>
            <a:r>
              <a:rPr lang="en-US" sz="2400" dirty="0"/>
              <a:t>As the price increases, the quantity ___.</a:t>
            </a:r>
          </a:p>
          <a:p>
            <a:pPr lvl="1"/>
            <a:r>
              <a:rPr lang="en-US" sz="2400" dirty="0"/>
              <a:t>There is a/an ______ relationship between price and quantity.</a:t>
            </a:r>
          </a:p>
          <a:p>
            <a:pPr lvl="1"/>
            <a:r>
              <a:rPr lang="en-US" sz="2400" dirty="0"/>
              <a:t>The only thing that price changes is ____________, the demand curve will never shift if there is a __________ change.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109EE-C1EC-590A-78AB-27289A53C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07AEF8-9A09-8385-0B56-660F906874B8}"/>
              </a:ext>
            </a:extLst>
          </p:cNvPr>
          <p:cNvSpPr txBox="1"/>
          <p:nvPr/>
        </p:nvSpPr>
        <p:spPr>
          <a:xfrm>
            <a:off x="381000" y="4572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With your partner or group answer the following question</a:t>
            </a:r>
          </a:p>
        </p:txBody>
      </p:sp>
    </p:spTree>
    <p:extLst>
      <p:ext uri="{BB962C8B-B14F-4D97-AF65-F5344CB8AC3E}">
        <p14:creationId xmlns:p14="http://schemas.microsoft.com/office/powerpoint/2010/main" val="2821246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152400"/>
            <a:ext cx="7055380" cy="990600"/>
          </a:xfrm>
        </p:spPr>
        <p:txBody>
          <a:bodyPr/>
          <a:lstStyle/>
          <a:p>
            <a:r>
              <a:rPr lang="en-US" dirty="0"/>
              <a:t>Law of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839200" cy="5562599"/>
          </a:xfrm>
        </p:spPr>
        <p:txBody>
          <a:bodyPr>
            <a:normAutofit/>
          </a:bodyPr>
          <a:lstStyle/>
          <a:p>
            <a:r>
              <a:rPr lang="en-US" sz="2400" dirty="0"/>
              <a:t>The law of demand explains the inverse relationship</a:t>
            </a:r>
          </a:p>
          <a:p>
            <a:pPr marL="0" indent="0">
              <a:buNone/>
            </a:pPr>
            <a:endParaRPr lang="en-US" sz="700" dirty="0"/>
          </a:p>
          <a:p>
            <a:r>
              <a:rPr lang="en-US" sz="2400" dirty="0"/>
              <a:t>The Law of demand - </a:t>
            </a:r>
            <a:r>
              <a:rPr lang="en-US" sz="2400" b="1" i="1" dirty="0">
                <a:solidFill>
                  <a:schemeClr val="bg1"/>
                </a:solidFill>
              </a:rPr>
              <a:t>As prices go up, people are willing and able to buy less of a product</a:t>
            </a:r>
          </a:p>
          <a:p>
            <a:endParaRPr lang="en-US" sz="700" b="1" i="1" dirty="0">
              <a:solidFill>
                <a:schemeClr val="bg1"/>
              </a:solidFill>
            </a:endParaRPr>
          </a:p>
          <a:p>
            <a:r>
              <a:rPr lang="en-US" sz="2400" dirty="0"/>
              <a:t>3 Reasons why this is true</a:t>
            </a:r>
          </a:p>
          <a:p>
            <a:pPr lvl="1"/>
            <a:r>
              <a:rPr lang="en-US" sz="2000" u="sng" dirty="0"/>
              <a:t>Income effect</a:t>
            </a:r>
            <a:r>
              <a:rPr lang="en-US" sz="2000" dirty="0"/>
              <a:t>: </a:t>
            </a:r>
            <a:r>
              <a:rPr lang="en-US" sz="2000" b="1" dirty="0">
                <a:solidFill>
                  <a:schemeClr val="bg1"/>
                </a:solidFill>
              </a:rPr>
              <a:t>As the prices go up, you are able to purchase less with your income</a:t>
            </a:r>
            <a:r>
              <a:rPr lang="en-US" sz="2000" dirty="0"/>
              <a:t> (purchasing power decreases)</a:t>
            </a:r>
          </a:p>
          <a:p>
            <a:pPr lvl="1"/>
            <a:r>
              <a:rPr lang="en-US" sz="2000" u="sng" dirty="0"/>
              <a:t>Substitution effect</a:t>
            </a:r>
            <a:r>
              <a:rPr lang="en-US" sz="2000" dirty="0"/>
              <a:t>: </a:t>
            </a:r>
            <a:r>
              <a:rPr lang="en-US" sz="2000" b="1" i="1" dirty="0">
                <a:solidFill>
                  <a:schemeClr val="bg1"/>
                </a:solidFill>
              </a:rPr>
              <a:t>As the prices go up, you will look for a lower priced substitute.</a:t>
            </a:r>
          </a:p>
          <a:p>
            <a:pPr lvl="1"/>
            <a:r>
              <a:rPr lang="en-US" sz="2000" u="sng" dirty="0"/>
              <a:t>Decreasing Marginal Utility</a:t>
            </a:r>
            <a:r>
              <a:rPr lang="en-US" sz="2000" dirty="0"/>
              <a:t>: </a:t>
            </a:r>
            <a:r>
              <a:rPr lang="en-US" sz="2000" b="1" i="1" dirty="0">
                <a:solidFill>
                  <a:schemeClr val="bg1"/>
                </a:solidFill>
              </a:rPr>
              <a:t>As we purchase more of a product, it does not have the same satisfying power</a:t>
            </a:r>
            <a:r>
              <a:rPr lang="en-US" sz="2000" dirty="0"/>
              <a:t>; therefore, sellers will have to lower the price of the product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5634C-42C4-E64D-AFF8-EB6C71334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</p:spTree>
    <p:extLst>
      <p:ext uri="{BB962C8B-B14F-4D97-AF65-F5344CB8AC3E}">
        <p14:creationId xmlns:p14="http://schemas.microsoft.com/office/powerpoint/2010/main" val="295031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/>
              <a:t>Demand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562600"/>
          </a:xfrm>
        </p:spPr>
        <p:txBody>
          <a:bodyPr>
            <a:normAutofit/>
          </a:bodyPr>
          <a:lstStyle/>
          <a:p>
            <a:r>
              <a:rPr lang="en-US" dirty="0"/>
              <a:t>In order for us to get a new demand curve, or to cause the demand curve to shift, we have to change something other than price.</a:t>
            </a:r>
          </a:p>
          <a:p>
            <a:r>
              <a:rPr lang="en-US" dirty="0"/>
              <a:t>When price changes, </a:t>
            </a:r>
            <a:r>
              <a:rPr lang="en-US" b="1" i="1" dirty="0">
                <a:solidFill>
                  <a:schemeClr val="bg1"/>
                </a:solidFill>
              </a:rPr>
              <a:t>QUANTITY demanded (QD) changes - not (D) demand</a:t>
            </a:r>
          </a:p>
          <a:p>
            <a:r>
              <a:rPr lang="en-US" dirty="0"/>
              <a:t>Demand changes are caused by TRIPE</a:t>
            </a:r>
          </a:p>
          <a:p>
            <a:pPr marL="0" indent="0">
              <a:buNone/>
            </a:pPr>
            <a:endParaRPr lang="en-US" sz="100" dirty="0"/>
          </a:p>
          <a:p>
            <a:r>
              <a:rPr lang="en-US" dirty="0"/>
              <a:t>T - </a:t>
            </a:r>
            <a:r>
              <a:rPr lang="en-US" b="1" i="1" dirty="0">
                <a:solidFill>
                  <a:schemeClr val="bg1"/>
                </a:solidFill>
              </a:rPr>
              <a:t>Taste and preferences</a:t>
            </a:r>
            <a:br>
              <a:rPr lang="en-US" dirty="0"/>
            </a:br>
            <a:endParaRPr lang="en-US" sz="1200" dirty="0"/>
          </a:p>
          <a:p>
            <a:r>
              <a:rPr lang="en-US" dirty="0"/>
              <a:t>R - </a:t>
            </a:r>
            <a:r>
              <a:rPr lang="en-US" b="1" i="1" dirty="0">
                <a:solidFill>
                  <a:schemeClr val="bg1"/>
                </a:solidFill>
              </a:rPr>
              <a:t>Related goods (Price of) Substitute and compliments</a:t>
            </a:r>
            <a:br>
              <a:rPr lang="en-US" dirty="0"/>
            </a:br>
            <a:endParaRPr lang="en-US" sz="1200" dirty="0"/>
          </a:p>
          <a:p>
            <a:r>
              <a:rPr lang="en-US" dirty="0"/>
              <a:t>I - </a:t>
            </a:r>
            <a:r>
              <a:rPr lang="en-US" b="1" i="1" dirty="0">
                <a:solidFill>
                  <a:schemeClr val="bg1"/>
                </a:solidFill>
              </a:rPr>
              <a:t>Income change</a:t>
            </a:r>
            <a:br>
              <a:rPr lang="en-US" sz="1200" dirty="0"/>
            </a:br>
            <a:endParaRPr lang="en-US" sz="1200" dirty="0"/>
          </a:p>
          <a:p>
            <a:r>
              <a:rPr lang="en-US" dirty="0"/>
              <a:t>P - </a:t>
            </a:r>
            <a:r>
              <a:rPr lang="en-US" b="1" i="1" dirty="0">
                <a:solidFill>
                  <a:schemeClr val="bg1"/>
                </a:solidFill>
              </a:rPr>
              <a:t>Population change (change in number of buyers)</a:t>
            </a:r>
            <a:br>
              <a:rPr lang="en-US" sz="1100" b="1" i="1" dirty="0">
                <a:solidFill>
                  <a:schemeClr val="bg1"/>
                </a:solidFill>
              </a:rPr>
            </a:br>
            <a:endParaRPr lang="en-US" sz="1100" b="1" i="1" dirty="0">
              <a:solidFill>
                <a:schemeClr val="bg1"/>
              </a:solidFill>
            </a:endParaRPr>
          </a:p>
          <a:p>
            <a:r>
              <a:rPr lang="en-US" dirty="0"/>
              <a:t>E - </a:t>
            </a:r>
            <a:r>
              <a:rPr lang="en-US" b="1" i="1" dirty="0">
                <a:solidFill>
                  <a:schemeClr val="bg1"/>
                </a:solidFill>
              </a:rPr>
              <a:t>Expectations (future)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7CE07-E8B7-793B-E111-F3B91F615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</p:spTree>
    <p:extLst>
      <p:ext uri="{BB962C8B-B14F-4D97-AF65-F5344CB8AC3E}">
        <p14:creationId xmlns:p14="http://schemas.microsoft.com/office/powerpoint/2010/main" val="393237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Shifts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206977" y="2819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06977" y="1828800"/>
            <a:ext cx="2819400" cy="2819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692377" y="1828800"/>
            <a:ext cx="6172200" cy="4343400"/>
            <a:chOff x="381000" y="2209800"/>
            <a:chExt cx="6172200" cy="43434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295400" y="2209800"/>
              <a:ext cx="0" cy="37338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295400" y="5943600"/>
              <a:ext cx="41148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752600" y="2514600"/>
              <a:ext cx="3048000" cy="32004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81000" y="22098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Price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7800" y="6172200"/>
              <a:ext cx="1295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Quantity</a:t>
              </a:r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 flipH="1">
            <a:off x="3810000" y="3695700"/>
            <a:ext cx="39697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19400" y="3429000"/>
            <a:ext cx="1905000" cy="1905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64177" y="1234843"/>
            <a:ext cx="4251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Shift to the right- Increase</a:t>
            </a:r>
          </a:p>
          <a:p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Shift to the left- Decrease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24400" y="51493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91821" y="5149334"/>
            <a:ext cx="500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966522" y="4463534"/>
            <a:ext cx="729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8A798E-D431-B548-C053-0A272C254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https://www.glscott.org/unit-3</a:t>
            </a:r>
          </a:p>
        </p:txBody>
      </p:sp>
    </p:spTree>
    <p:extLst>
      <p:ext uri="{BB962C8B-B14F-4D97-AF65-F5344CB8AC3E}">
        <p14:creationId xmlns:p14="http://schemas.microsoft.com/office/powerpoint/2010/main" val="406956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4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13645</TotalTime>
  <Words>1077</Words>
  <Application>Microsoft Office PowerPoint</Application>
  <PresentationFormat>On-screen Show (4:3)</PresentationFormat>
  <Paragraphs>152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Ion</vt:lpstr>
      <vt:lpstr>Unit 3 Demand</vt:lpstr>
      <vt:lpstr>What is demand?</vt:lpstr>
      <vt:lpstr>What is quantity demanded?</vt:lpstr>
      <vt:lpstr>What do you notice</vt:lpstr>
      <vt:lpstr>PowerPoint Presentation</vt:lpstr>
      <vt:lpstr>PowerPoint Presentation</vt:lpstr>
      <vt:lpstr>Law of Demand</vt:lpstr>
      <vt:lpstr>Demand Changes</vt:lpstr>
      <vt:lpstr>Demand Shifts</vt:lpstr>
      <vt:lpstr>Practice:  Demand Learning Stations </vt:lpstr>
      <vt:lpstr>Practice 1: Demand Change</vt:lpstr>
      <vt:lpstr>Practice 2: Demand Change</vt:lpstr>
      <vt:lpstr>Practice 3: Demand Change</vt:lpstr>
    </vt:vector>
  </TitlesOfParts>
  <Company>ConroeISD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notes</dc:title>
  <dc:creator>Bryant, Katherine J</dc:creator>
  <cp:lastModifiedBy>Greg Scott</cp:lastModifiedBy>
  <cp:revision>26</cp:revision>
  <cp:lastPrinted>2022-09-18T19:17:12Z</cp:lastPrinted>
  <dcterms:created xsi:type="dcterms:W3CDTF">2013-10-14T11:45:48Z</dcterms:created>
  <dcterms:modified xsi:type="dcterms:W3CDTF">2023-02-12T23:14:25Z</dcterms:modified>
</cp:coreProperties>
</file>