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313863"/>
  <p:embeddedFontLst>
    <p:embeddedFont>
      <p:font typeface="Economica" panose="020B0604020202020204" charset="0"/>
      <p:regular r:id="rId22"/>
      <p:bold r:id="rId23"/>
      <p:italic r:id="rId24"/>
      <p:boldItalic r:id="rId25"/>
    </p:embeddedFont>
    <p:embeddedFont>
      <p:font typeface="Open Sans" panose="020B060603050402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418" y="4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Scott" userId="c650d04ab2c8d8e3" providerId="LiveId" clId="{F02B7D61-B7D5-4251-83F9-EC0A0339DC98}"/>
    <pc:docChg chg="custSel modSld">
      <pc:chgData name="Greg Scott" userId="c650d04ab2c8d8e3" providerId="LiveId" clId="{F02B7D61-B7D5-4251-83F9-EC0A0339DC98}" dt="2023-09-28T13:13:33.256" v="0" actId="27636"/>
      <pc:docMkLst>
        <pc:docMk/>
      </pc:docMkLst>
      <pc:sldChg chg="modSp mod">
        <pc:chgData name="Greg Scott" userId="c650d04ab2c8d8e3" providerId="LiveId" clId="{F02B7D61-B7D5-4251-83F9-EC0A0339DC98}" dt="2023-09-28T13:13:33.256" v="0" actId="27636"/>
        <pc:sldMkLst>
          <pc:docMk/>
          <pc:sldMk cId="0" sldId="264"/>
        </pc:sldMkLst>
        <pc:spChg chg="mod">
          <ac:chgData name="Greg Scott" userId="c650d04ab2c8d8e3" providerId="LiveId" clId="{F02B7D61-B7D5-4251-83F9-EC0A0339DC98}" dt="2023-09-28T13:13:33.256" v="0" actId="27636"/>
          <ac:spMkLst>
            <pc:docMk/>
            <pc:sldMk cId="0" sldId="264"/>
            <ac:spMk id="11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424085"/>
            <a:ext cx="5486400" cy="4191238"/>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67f7f61e1d_1_98: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67f7f61e1d_1_98: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67f7f61e1d_1_106: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67f7f61e1d_1_106: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67f7f61e1d_1_113: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67f7f61e1d_1_113: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67f7f61e1d_1_121: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67f7f61e1d_1_121: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8dc7c265bf_0_6: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8dc7c265bf_0_6: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8dc7c265bf_0_12: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8dc7c265bf_0_12: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8dc7c265bf_0_31: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8dc7c265bf_0_31: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8dc7c265bf_0_18: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8dc7c265bf_0_18: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8dc7c265bf_0_25: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8dc7c265bf_0_25: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84df677eaf_0_0: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284df677eaf_0_0: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6717d11b7d_0_64: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6717d11b7d_0_64: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8dc7c265bf_0_0: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8dc7c265bf_0_0: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6717d11b7d_0_86: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6717d11b7d_0_86: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67f7f61e1d_1_52: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67f7f61e1d_1_52: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67f7f61e1d_1_59: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167f7f61e1d_1_59: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67f7f61e1d_1_67: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67f7f61e1d_1_67: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67f7f61e1d_1_75: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67f7f61e1d_1_75: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67f7f61e1d_1_92:notes"/>
          <p:cNvSpPr>
            <a:spLocks noGrp="1" noRot="1" noChangeAspect="1"/>
          </p:cNvSpPr>
          <p:nvPr>
            <p:ph type="sldImg" idx="2"/>
          </p:nvPr>
        </p:nvSpPr>
        <p:spPr>
          <a:xfrm>
            <a:off x="325438" y="698500"/>
            <a:ext cx="6207125" cy="3492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67f7f61e1d_1_92:notes"/>
          <p:cNvSpPr txBox="1">
            <a:spLocks noGrp="1"/>
          </p:cNvSpPr>
          <p:nvPr>
            <p:ph type="body" idx="1"/>
          </p:nvPr>
        </p:nvSpPr>
        <p:spPr>
          <a:xfrm>
            <a:off x="685800" y="4424085"/>
            <a:ext cx="5486400" cy="4191238"/>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r>
              <a:rPr lang="en"/>
              <a:t>C</a:t>
            </a:r>
            <a:endParaRPr/>
          </a:p>
          <a:p>
            <a:pPr marL="457200" lvl="0" indent="-298450" algn="l" rtl="0">
              <a:spcBef>
                <a:spcPts val="0"/>
              </a:spcBef>
              <a:spcAft>
                <a:spcPts val="0"/>
              </a:spcAft>
              <a:buSzPts val="1100"/>
              <a:buAutoNum type="arabicPeriod"/>
            </a:pPr>
            <a:r>
              <a:rPr lang="en"/>
              <a:t>E</a:t>
            </a:r>
            <a:endParaRPr/>
          </a:p>
          <a:p>
            <a:pPr marL="457200" lvl="0" indent="-298450" algn="l" rtl="0">
              <a:spcBef>
                <a:spcPts val="0"/>
              </a:spcBef>
              <a:spcAft>
                <a:spcPts val="0"/>
              </a:spcAft>
              <a:buSzPts val="1100"/>
              <a:buAutoNum type="arabicPeriod"/>
            </a:pPr>
            <a:r>
              <a:rPr lang="en"/>
              <a:t>A</a:t>
            </a:r>
            <a:endParaRPr/>
          </a:p>
          <a:p>
            <a:pPr marL="457200" lvl="0" indent="-298450" algn="l" rtl="0">
              <a:spcBef>
                <a:spcPts val="0"/>
              </a:spcBef>
              <a:spcAft>
                <a:spcPts val="0"/>
              </a:spcAft>
              <a:buSzPts val="1100"/>
              <a:buAutoNum type="arabicPeriod"/>
            </a:pPr>
            <a:r>
              <a:rPr lang="en"/>
              <a:t>B</a:t>
            </a:r>
            <a:endParaRPr/>
          </a:p>
          <a:p>
            <a:pPr marL="457200" lvl="0" indent="-298450" algn="l" rtl="0">
              <a:spcBef>
                <a:spcPts val="0"/>
              </a:spcBef>
              <a:spcAft>
                <a:spcPts val="0"/>
              </a:spcAft>
              <a:buSzPts val="1100"/>
              <a:buAutoNum type="arabicPeriod"/>
            </a:pPr>
            <a:r>
              <a:rPr lang="en"/>
              <a:t>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oEvuMhP2CuA"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y59wErqg4Xg"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oXmMT4sETu8"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OfO7TduevHA"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2759750" y="1444250"/>
            <a:ext cx="3968400" cy="15372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WORLD WAR I: CAUSES OF WWI &amp; REASONS FOR U.S. ENTRY</a:t>
            </a:r>
            <a:endParaRPr/>
          </a:p>
        </p:txBody>
      </p:sp>
      <p:sp>
        <p:nvSpPr>
          <p:cNvPr id="63" name="Google Shape;63;p13"/>
          <p:cNvSpPr txBox="1">
            <a:spLocks noGrp="1"/>
          </p:cNvSpPr>
          <p:nvPr>
            <p:ph type="subTitle" idx="1"/>
          </p:nvPr>
        </p:nvSpPr>
        <p:spPr>
          <a:xfrm>
            <a:off x="3044700" y="3116580"/>
            <a:ext cx="3054600" cy="7014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UNIT 5: WWI #1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2"/>
          <p:cNvSpPr txBox="1">
            <a:spLocks noGrp="1"/>
          </p:cNvSpPr>
          <p:nvPr>
            <p:ph type="title"/>
          </p:nvPr>
        </p:nvSpPr>
        <p:spPr>
          <a:xfrm>
            <a:off x="117700" y="55900"/>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A Diplomatic Crisis</a:t>
            </a:r>
            <a:endParaRPr/>
          </a:p>
        </p:txBody>
      </p:sp>
      <p:sp>
        <p:nvSpPr>
          <p:cNvPr id="129" name="Google Shape;129;p22"/>
          <p:cNvSpPr txBox="1">
            <a:spLocks noGrp="1"/>
          </p:cNvSpPr>
          <p:nvPr>
            <p:ph type="body" idx="2"/>
          </p:nvPr>
        </p:nvSpPr>
        <p:spPr>
          <a:xfrm>
            <a:off x="3980450" y="126650"/>
            <a:ext cx="5085300" cy="4928700"/>
          </a:xfrm>
          <a:prstGeom prst="rect">
            <a:avLst/>
          </a:prstGeom>
        </p:spPr>
        <p:txBody>
          <a:bodyPr spcFirstLastPara="1" wrap="square" lIns="91425" tIns="91425" rIns="91425" bIns="91425" anchor="t" anchorCtr="0">
            <a:noAutofit/>
          </a:bodyPr>
          <a:lstStyle/>
          <a:p>
            <a:pPr marL="457200" lvl="0" indent="-346075" algn="l" rtl="0">
              <a:lnSpc>
                <a:spcPct val="95000"/>
              </a:lnSpc>
              <a:spcBef>
                <a:spcPts val="0"/>
              </a:spcBef>
              <a:spcAft>
                <a:spcPts val="0"/>
              </a:spcAft>
              <a:buSzPts val="1850"/>
              <a:buChar char="●"/>
            </a:pPr>
            <a:r>
              <a:rPr lang="en" sz="1950"/>
              <a:t>T</a:t>
            </a:r>
            <a:r>
              <a:rPr lang="en" sz="2235"/>
              <a:t>he assassinations kicked off a diplomatic crisis:</a:t>
            </a:r>
            <a:endParaRPr sz="2235"/>
          </a:p>
          <a:p>
            <a:pPr marL="914400" lvl="1" indent="-370522" algn="l" rtl="0">
              <a:lnSpc>
                <a:spcPct val="95000"/>
              </a:lnSpc>
              <a:spcBef>
                <a:spcPts val="0"/>
              </a:spcBef>
              <a:spcAft>
                <a:spcPts val="0"/>
              </a:spcAft>
              <a:buSzPts val="2235"/>
              <a:buChar char="○"/>
            </a:pPr>
            <a:r>
              <a:rPr lang="en" sz="2235"/>
              <a:t>On July 28th, </a:t>
            </a:r>
            <a:r>
              <a:rPr lang="en" sz="2235" b="1"/>
              <a:t>Austria-Hungary declared</a:t>
            </a:r>
            <a:r>
              <a:rPr lang="en" sz="2235"/>
              <a:t> what it expected to be a </a:t>
            </a:r>
            <a:r>
              <a:rPr lang="en" sz="2235" b="1"/>
              <a:t>short war against Serbia</a:t>
            </a:r>
            <a:endParaRPr sz="2235" b="1"/>
          </a:p>
          <a:p>
            <a:pPr marL="457200" lvl="0" indent="-370522" algn="l" rtl="0">
              <a:lnSpc>
                <a:spcPct val="95000"/>
              </a:lnSpc>
              <a:spcBef>
                <a:spcPts val="0"/>
              </a:spcBef>
              <a:spcAft>
                <a:spcPts val="0"/>
              </a:spcAft>
              <a:buSzPts val="2235"/>
              <a:buChar char="●"/>
            </a:pPr>
            <a:r>
              <a:rPr lang="en" sz="2235" b="1"/>
              <a:t>Germany</a:t>
            </a:r>
            <a:r>
              <a:rPr lang="en" sz="2235"/>
              <a:t> </a:t>
            </a:r>
            <a:r>
              <a:rPr lang="en" sz="2235" b="1" i="1" u="sng">
                <a:solidFill>
                  <a:srgbClr val="FF0000"/>
                </a:solidFill>
              </a:rPr>
              <a:t>obligated</a:t>
            </a:r>
            <a:r>
              <a:rPr lang="en" sz="2235"/>
              <a:t> </a:t>
            </a:r>
            <a:r>
              <a:rPr lang="en" sz="2235" b="1"/>
              <a:t>by treaty to support Austria-Hungary</a:t>
            </a:r>
            <a:r>
              <a:rPr lang="en" sz="2235"/>
              <a:t>, declared war on </a:t>
            </a:r>
            <a:r>
              <a:rPr lang="en" sz="2235" b="1" i="1" u="sng">
                <a:solidFill>
                  <a:srgbClr val="FF0000"/>
                </a:solidFill>
              </a:rPr>
              <a:t>Russia</a:t>
            </a:r>
            <a:endParaRPr sz="2235" b="1" i="1" u="sng">
              <a:solidFill>
                <a:srgbClr val="FF0000"/>
              </a:solidFill>
            </a:endParaRPr>
          </a:p>
          <a:p>
            <a:pPr marL="457200" lvl="0" indent="-370522" algn="l" rtl="0">
              <a:lnSpc>
                <a:spcPct val="95000"/>
              </a:lnSpc>
              <a:spcBef>
                <a:spcPts val="0"/>
              </a:spcBef>
              <a:spcAft>
                <a:spcPts val="0"/>
              </a:spcAft>
              <a:buSzPts val="2235"/>
              <a:buChar char="●"/>
            </a:pPr>
            <a:r>
              <a:rPr lang="en" sz="2235"/>
              <a:t>Germany declared war on Russia’s ally France</a:t>
            </a:r>
            <a:endParaRPr sz="2235"/>
          </a:p>
          <a:p>
            <a:pPr marL="457200" lvl="0" indent="-370522" algn="l" rtl="0">
              <a:lnSpc>
                <a:spcPct val="95000"/>
              </a:lnSpc>
              <a:spcBef>
                <a:spcPts val="0"/>
              </a:spcBef>
              <a:spcAft>
                <a:spcPts val="0"/>
              </a:spcAft>
              <a:buSzPts val="2235"/>
              <a:buChar char="●"/>
            </a:pPr>
            <a:r>
              <a:rPr lang="en" sz="2235"/>
              <a:t>After Germany invaded Belgium, Britain declared war on Germany and Austria-Hungary</a:t>
            </a:r>
            <a:endParaRPr sz="2235"/>
          </a:p>
        </p:txBody>
      </p:sp>
      <p:pic>
        <p:nvPicPr>
          <p:cNvPr id="130" name="Google Shape;130;p22" descr="Triple Alliance and Triple Entente in Europe on the Eve of World War I -  Video &amp; Lesson Transcript | Study.com"/>
          <p:cNvPicPr preferRelativeResize="0"/>
          <p:nvPr/>
        </p:nvPicPr>
        <p:blipFill>
          <a:blip r:embed="rId3">
            <a:alphaModFix/>
          </a:blip>
          <a:stretch>
            <a:fillRect/>
          </a:stretch>
        </p:blipFill>
        <p:spPr>
          <a:xfrm>
            <a:off x="117700" y="798875"/>
            <a:ext cx="3674300" cy="1854225"/>
          </a:xfrm>
          <a:prstGeom prst="rect">
            <a:avLst/>
          </a:prstGeom>
          <a:noFill/>
          <a:ln w="28575" cap="flat" cmpd="sng">
            <a:solidFill>
              <a:srgbClr val="000000"/>
            </a:solidFill>
            <a:prstDash val="solid"/>
            <a:round/>
            <a:headEnd type="none" w="sm" len="sm"/>
            <a:tailEnd type="none" w="sm" len="sm"/>
          </a:ln>
        </p:spPr>
      </p:pic>
      <p:pic>
        <p:nvPicPr>
          <p:cNvPr id="131" name="Google Shape;131;p22" descr="General Information – Changes in German Military Strategy (1914-1918)"/>
          <p:cNvPicPr preferRelativeResize="0"/>
          <p:nvPr/>
        </p:nvPicPr>
        <p:blipFill>
          <a:blip r:embed="rId4">
            <a:alphaModFix/>
          </a:blip>
          <a:stretch>
            <a:fillRect/>
          </a:stretch>
        </p:blipFill>
        <p:spPr>
          <a:xfrm>
            <a:off x="117700" y="2766550"/>
            <a:ext cx="3674300" cy="2288800"/>
          </a:xfrm>
          <a:prstGeom prst="rect">
            <a:avLst/>
          </a:prstGeom>
          <a:noFill/>
          <a:ln w="28575" cap="flat" cmpd="sng">
            <a:solidFill>
              <a:srgbClr val="000000"/>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311700" y="11207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The Alliances Begin… Central Powers vs. Allies</a:t>
            </a:r>
            <a:endParaRPr/>
          </a:p>
        </p:txBody>
      </p:sp>
      <p:pic>
        <p:nvPicPr>
          <p:cNvPr id="137" name="Google Shape;137;p23" descr="Subscribe for more Horrible History: http://bit.ly/HorribleHistoriesSubscribe &#10;&#10;The confusing reasons why WW1 began and why Britain got involved...it's still a bit puzzling to be honest with you!&#10;&#10;Visit our website: horrible-histories.co.uk &#10; &#10;#HorribleHistories is a hit #CBBC show that explores the side of history that they don’t teach you about in school! From the Rotten Romans, Vicious Vikings and Awful Egyptians to the Slimy Stuarts and Terrible Tudors, Horrible Histories covers the funniest, yuckiest and most gruesome bits of history for kids&#10;Watch more:&#10;Horrible Histories Compilations https://bit.ly/3arcr0I&#10;Horrible Histories Sketches and Parodies https://bit.ly/2JkklNO&#10;Horrible Histories SONGS! https://bit.ly/33TMrZI.&#10;&#10;This is a commercial channel from BBC Studios. Service &amp; Feedback https://www.bbcstudios.com/contact/contact-us/" title="The Start of WW1 | Frightful First World War | Horrible Histories">
            <a:hlinkClick r:id="rId3"/>
          </p:cNvPr>
          <p:cNvPicPr preferRelativeResize="0"/>
          <p:nvPr/>
        </p:nvPicPr>
        <p:blipFill>
          <a:blip r:embed="rId4">
            <a:alphaModFix/>
          </a:blip>
          <a:stretch>
            <a:fillRect/>
          </a:stretch>
        </p:blipFill>
        <p:spPr>
          <a:xfrm>
            <a:off x="174725" y="943375"/>
            <a:ext cx="8838226" cy="4080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The Alliances:</a:t>
            </a:r>
            <a:endParaRPr/>
          </a:p>
        </p:txBody>
      </p:sp>
      <p:sp>
        <p:nvSpPr>
          <p:cNvPr id="143" name="Google Shape;143;p24"/>
          <p:cNvSpPr txBox="1">
            <a:spLocks noGrp="1"/>
          </p:cNvSpPr>
          <p:nvPr>
            <p:ph type="body" idx="1"/>
          </p:nvPr>
        </p:nvSpPr>
        <p:spPr>
          <a:xfrm>
            <a:off x="311700" y="1069575"/>
            <a:ext cx="39999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300"/>
              <a:t>The Central Powers:</a:t>
            </a:r>
            <a:endParaRPr sz="2300"/>
          </a:p>
          <a:p>
            <a:pPr marL="457200" lvl="0" indent="-374650" algn="l" rtl="0">
              <a:spcBef>
                <a:spcPts val="1200"/>
              </a:spcBef>
              <a:spcAft>
                <a:spcPts val="0"/>
              </a:spcAft>
              <a:buSzPts val="2300"/>
              <a:buAutoNum type="arabicPeriod"/>
            </a:pPr>
            <a:r>
              <a:rPr lang="en" sz="2300" b="1"/>
              <a:t>Germany</a:t>
            </a:r>
            <a:endParaRPr sz="2300" b="1"/>
          </a:p>
          <a:p>
            <a:pPr marL="457200" lvl="0" indent="-374650" algn="l" rtl="0">
              <a:spcBef>
                <a:spcPts val="0"/>
              </a:spcBef>
              <a:spcAft>
                <a:spcPts val="0"/>
              </a:spcAft>
              <a:buSzPts val="2300"/>
              <a:buAutoNum type="arabicPeriod"/>
            </a:pPr>
            <a:r>
              <a:rPr lang="en" sz="2300" b="1"/>
              <a:t>Austria-Hungary</a:t>
            </a:r>
            <a:endParaRPr sz="2300" b="1"/>
          </a:p>
          <a:p>
            <a:pPr marL="457200" lvl="0" indent="-374650" algn="l" rtl="0">
              <a:spcBef>
                <a:spcPts val="0"/>
              </a:spcBef>
              <a:spcAft>
                <a:spcPts val="0"/>
              </a:spcAft>
              <a:buSzPts val="2300"/>
              <a:buAutoNum type="arabicPeriod"/>
            </a:pPr>
            <a:r>
              <a:rPr lang="en" sz="2300" b="1"/>
              <a:t>Ottoman Empire</a:t>
            </a:r>
            <a:endParaRPr sz="2300" b="1"/>
          </a:p>
        </p:txBody>
      </p:sp>
      <p:sp>
        <p:nvSpPr>
          <p:cNvPr id="144" name="Google Shape;144;p24"/>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300"/>
              <a:t>The Allied Powers:</a:t>
            </a:r>
            <a:endParaRPr sz="2300"/>
          </a:p>
          <a:p>
            <a:pPr marL="457200" lvl="0" indent="-374650" algn="l" rtl="0">
              <a:spcBef>
                <a:spcPts val="1200"/>
              </a:spcBef>
              <a:spcAft>
                <a:spcPts val="0"/>
              </a:spcAft>
              <a:buSzPts val="2300"/>
              <a:buAutoNum type="arabicPeriod"/>
            </a:pPr>
            <a:r>
              <a:rPr lang="en" sz="2300" b="1"/>
              <a:t>France</a:t>
            </a:r>
            <a:endParaRPr sz="2300" b="1"/>
          </a:p>
          <a:p>
            <a:pPr marL="457200" lvl="0" indent="-374650" algn="l" rtl="0">
              <a:spcBef>
                <a:spcPts val="0"/>
              </a:spcBef>
              <a:spcAft>
                <a:spcPts val="0"/>
              </a:spcAft>
              <a:buSzPts val="2300"/>
              <a:buAutoNum type="arabicPeriod"/>
            </a:pPr>
            <a:r>
              <a:rPr lang="en" sz="2300" b="1"/>
              <a:t>Britain </a:t>
            </a:r>
            <a:endParaRPr sz="2300" b="1"/>
          </a:p>
          <a:p>
            <a:pPr marL="457200" lvl="0" indent="-374650" algn="l" rtl="0">
              <a:spcBef>
                <a:spcPts val="0"/>
              </a:spcBef>
              <a:spcAft>
                <a:spcPts val="0"/>
              </a:spcAft>
              <a:buSzPts val="2300"/>
              <a:buAutoNum type="arabicPeriod"/>
            </a:pPr>
            <a:r>
              <a:rPr lang="en" sz="2300" b="1"/>
              <a:t>Russia</a:t>
            </a:r>
            <a:endParaRPr sz="2300" b="1"/>
          </a:p>
        </p:txBody>
      </p:sp>
      <p:pic>
        <p:nvPicPr>
          <p:cNvPr id="145" name="Google Shape;145;p24" descr="Central_Powers_monarchs_postcard"/>
          <p:cNvPicPr preferRelativeResize="0"/>
          <p:nvPr/>
        </p:nvPicPr>
        <p:blipFill rotWithShape="1">
          <a:blip r:embed="rId3">
            <a:alphaModFix/>
          </a:blip>
          <a:srcRect/>
          <a:stretch/>
        </p:blipFill>
        <p:spPr>
          <a:xfrm>
            <a:off x="492500" y="3029800"/>
            <a:ext cx="2726600" cy="1972200"/>
          </a:xfrm>
          <a:prstGeom prst="rect">
            <a:avLst/>
          </a:prstGeom>
          <a:noFill/>
          <a:ln w="114300" cap="flat" cmpd="sng">
            <a:solidFill>
              <a:srgbClr val="000000"/>
            </a:solidFill>
            <a:prstDash val="solid"/>
            <a:round/>
            <a:headEnd type="none" w="sm" len="sm"/>
            <a:tailEnd type="none" w="sm" len="sm"/>
          </a:ln>
        </p:spPr>
      </p:pic>
      <p:pic>
        <p:nvPicPr>
          <p:cNvPr id="146" name="Google Shape;146;p24" descr="MIGW1003,-Allied-Leaders-O"/>
          <p:cNvPicPr preferRelativeResize="0"/>
          <p:nvPr/>
        </p:nvPicPr>
        <p:blipFill rotWithShape="1">
          <a:blip r:embed="rId4">
            <a:alphaModFix/>
          </a:blip>
          <a:srcRect/>
          <a:stretch/>
        </p:blipFill>
        <p:spPr>
          <a:xfrm>
            <a:off x="6634188" y="2386950"/>
            <a:ext cx="2376537" cy="2682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The Great War Begins…</a:t>
            </a:r>
            <a:endParaRPr/>
          </a:p>
        </p:txBody>
      </p:sp>
      <p:sp>
        <p:nvSpPr>
          <p:cNvPr id="152" name="Google Shape;152;p25"/>
          <p:cNvSpPr txBox="1">
            <a:spLocks noGrp="1"/>
          </p:cNvSpPr>
          <p:nvPr>
            <p:ph type="body" idx="1"/>
          </p:nvPr>
        </p:nvSpPr>
        <p:spPr>
          <a:xfrm>
            <a:off x="174725" y="1210675"/>
            <a:ext cx="4659300" cy="37689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sz="2400"/>
              <a:t>Germany </a:t>
            </a:r>
            <a:r>
              <a:rPr lang="en" sz="2400" b="1" i="1" u="sng">
                <a:solidFill>
                  <a:srgbClr val="FF0000"/>
                </a:solidFill>
              </a:rPr>
              <a:t>invades</a:t>
            </a:r>
            <a:r>
              <a:rPr lang="en" sz="2400"/>
              <a:t> Belgium on August 4, 1914</a:t>
            </a:r>
            <a:endParaRPr sz="2400"/>
          </a:p>
          <a:p>
            <a:pPr marL="457200" lvl="0" indent="-381000" algn="l" rtl="0">
              <a:spcBef>
                <a:spcPts val="0"/>
              </a:spcBef>
              <a:spcAft>
                <a:spcPts val="0"/>
              </a:spcAft>
              <a:buSzPts val="2400"/>
              <a:buChar char="●"/>
            </a:pPr>
            <a:r>
              <a:rPr lang="en" sz="2400" b="1"/>
              <a:t>Their plan was to hold back</a:t>
            </a:r>
            <a:r>
              <a:rPr lang="en" sz="2400"/>
              <a:t> </a:t>
            </a:r>
            <a:r>
              <a:rPr lang="en" sz="2400" b="1"/>
              <a:t>Russia</a:t>
            </a:r>
            <a:r>
              <a:rPr lang="en" sz="2400"/>
              <a:t>, quickly drive through Belgium to </a:t>
            </a:r>
            <a:r>
              <a:rPr lang="en" sz="2400" b="1" i="1" u="sng">
                <a:solidFill>
                  <a:srgbClr val="FF0000"/>
                </a:solidFill>
              </a:rPr>
              <a:t>Paris</a:t>
            </a:r>
            <a:endParaRPr sz="2400" b="1" i="1" u="sng">
              <a:solidFill>
                <a:srgbClr val="FF0000"/>
              </a:solidFill>
            </a:endParaRPr>
          </a:p>
          <a:p>
            <a:pPr marL="457200" lvl="0" indent="-381000" algn="l" rtl="0">
              <a:spcBef>
                <a:spcPts val="0"/>
              </a:spcBef>
              <a:spcAft>
                <a:spcPts val="0"/>
              </a:spcAft>
              <a:buSzPts val="2400"/>
              <a:buChar char="●"/>
            </a:pPr>
            <a:r>
              <a:rPr lang="en" sz="2400"/>
              <a:t>After France fell, the two German armies would </a:t>
            </a:r>
            <a:r>
              <a:rPr lang="en" sz="2400" b="1" i="1" u="sng">
                <a:solidFill>
                  <a:srgbClr val="FF0000"/>
                </a:solidFill>
              </a:rPr>
              <a:t>defeat</a:t>
            </a:r>
            <a:r>
              <a:rPr lang="en" sz="2400"/>
              <a:t> Russia</a:t>
            </a:r>
            <a:endParaRPr sz="2400"/>
          </a:p>
        </p:txBody>
      </p:sp>
      <p:pic>
        <p:nvPicPr>
          <p:cNvPr id="153" name="Google Shape;153;p25" descr="FWWschP1"/>
          <p:cNvPicPr preferRelativeResize="0"/>
          <p:nvPr/>
        </p:nvPicPr>
        <p:blipFill rotWithShape="1">
          <a:blip r:embed="rId3">
            <a:alphaModFix/>
          </a:blip>
          <a:srcRect/>
          <a:stretch/>
        </p:blipFill>
        <p:spPr>
          <a:xfrm>
            <a:off x="5071675" y="315925"/>
            <a:ext cx="3673250" cy="4457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6"/>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600" b="1"/>
              <a:t>REASONS FOR U.S. ENTRY INTO WWI</a:t>
            </a:r>
            <a:endParaRPr sz="4600"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7"/>
          <p:cNvSpPr txBox="1">
            <a:spLocks noGrp="1"/>
          </p:cNvSpPr>
          <p:nvPr>
            <p:ph type="title"/>
          </p:nvPr>
        </p:nvSpPr>
        <p:spPr>
          <a:xfrm>
            <a:off x="67875" y="-76200"/>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R.U.N.</a:t>
            </a:r>
            <a:endParaRPr/>
          </a:p>
        </p:txBody>
      </p:sp>
      <p:sp>
        <p:nvSpPr>
          <p:cNvPr id="164" name="Google Shape;164;p27"/>
          <p:cNvSpPr txBox="1">
            <a:spLocks noGrp="1"/>
          </p:cNvSpPr>
          <p:nvPr>
            <p:ph type="body" idx="1"/>
          </p:nvPr>
        </p:nvSpPr>
        <p:spPr>
          <a:xfrm>
            <a:off x="67875" y="653725"/>
            <a:ext cx="8977500" cy="4343100"/>
          </a:xfrm>
          <a:prstGeom prst="rect">
            <a:avLst/>
          </a:prstGeom>
        </p:spPr>
        <p:txBody>
          <a:bodyPr spcFirstLastPara="1" wrap="square" lIns="91425" tIns="91425" rIns="91425" bIns="91425" anchor="t" anchorCtr="0">
            <a:noAutofit/>
          </a:bodyPr>
          <a:lstStyle/>
          <a:p>
            <a:pPr marL="457200" lvl="0" indent="-333375" algn="l" rtl="0">
              <a:lnSpc>
                <a:spcPct val="95000"/>
              </a:lnSpc>
              <a:spcBef>
                <a:spcPts val="0"/>
              </a:spcBef>
              <a:spcAft>
                <a:spcPts val="0"/>
              </a:spcAft>
              <a:buSzPts val="1650"/>
              <a:buChar char="●"/>
            </a:pPr>
            <a:r>
              <a:rPr lang="en" sz="1650" b="1"/>
              <a:t>R → Russia exits the war:</a:t>
            </a:r>
            <a:endParaRPr sz="1650"/>
          </a:p>
          <a:p>
            <a:pPr marL="914400" lvl="1" indent="-333375" algn="l" rtl="0">
              <a:lnSpc>
                <a:spcPct val="95000"/>
              </a:lnSpc>
              <a:spcBef>
                <a:spcPts val="0"/>
              </a:spcBef>
              <a:spcAft>
                <a:spcPts val="0"/>
              </a:spcAft>
              <a:buSzPts val="1650"/>
              <a:buChar char="○"/>
            </a:pPr>
            <a:r>
              <a:rPr lang="en" sz="1650" b="1"/>
              <a:t>Russia leaves war, now a fight for democracy</a:t>
            </a:r>
            <a:endParaRPr sz="1650" b="1"/>
          </a:p>
          <a:p>
            <a:pPr marL="914400" lvl="1" indent="-333375" algn="l" rtl="0">
              <a:lnSpc>
                <a:spcPct val="95000"/>
              </a:lnSpc>
              <a:spcBef>
                <a:spcPts val="0"/>
              </a:spcBef>
              <a:spcAft>
                <a:spcPts val="0"/>
              </a:spcAft>
              <a:buSzPts val="1650"/>
              <a:buChar char="○"/>
            </a:pPr>
            <a:r>
              <a:rPr lang="en" sz="1650"/>
              <a:t>March 1917: riots break out in Russia over the government’s handling of war and scarcity of food &amp; fuel (</a:t>
            </a:r>
            <a:r>
              <a:rPr lang="en" sz="1650" b="1"/>
              <a:t>Russian Revolution</a:t>
            </a:r>
            <a:r>
              <a:rPr lang="en" sz="1650"/>
              <a:t>)</a:t>
            </a:r>
            <a:endParaRPr sz="1650"/>
          </a:p>
          <a:p>
            <a:pPr marL="914400" lvl="1" indent="-333375" algn="l" rtl="0">
              <a:lnSpc>
                <a:spcPct val="95000"/>
              </a:lnSpc>
              <a:spcBef>
                <a:spcPts val="0"/>
              </a:spcBef>
              <a:spcAft>
                <a:spcPts val="0"/>
              </a:spcAft>
              <a:buSzPts val="1650"/>
              <a:buChar char="○"/>
            </a:pPr>
            <a:r>
              <a:rPr lang="en" sz="1650"/>
              <a:t>November 1917: Vladimir Lenin leader of Bolshevik Party overthrows government and established a Communist government</a:t>
            </a:r>
            <a:endParaRPr sz="1650"/>
          </a:p>
          <a:p>
            <a:pPr marL="457200" lvl="0" indent="-333375" algn="l" rtl="0">
              <a:lnSpc>
                <a:spcPct val="95000"/>
              </a:lnSpc>
              <a:spcBef>
                <a:spcPts val="0"/>
              </a:spcBef>
              <a:spcAft>
                <a:spcPts val="0"/>
              </a:spcAft>
              <a:buSzPts val="1650"/>
              <a:buChar char="●"/>
            </a:pPr>
            <a:r>
              <a:rPr lang="en" sz="1650" b="1"/>
              <a:t>U → Unrestricted submarine warfare:</a:t>
            </a:r>
            <a:endParaRPr sz="1650" b="1"/>
          </a:p>
          <a:p>
            <a:pPr marL="914400" lvl="1" indent="-333375" algn="l" rtl="0">
              <a:lnSpc>
                <a:spcPct val="95000"/>
              </a:lnSpc>
              <a:spcBef>
                <a:spcPts val="0"/>
              </a:spcBef>
              <a:spcAft>
                <a:spcPts val="0"/>
              </a:spcAft>
              <a:buSzPts val="1650"/>
              <a:buChar char="○"/>
            </a:pPr>
            <a:r>
              <a:rPr lang="en" sz="1650"/>
              <a:t>6 American ships sunk</a:t>
            </a:r>
            <a:endParaRPr sz="1650"/>
          </a:p>
          <a:p>
            <a:pPr marL="914400" lvl="1" indent="-333375" algn="l" rtl="0">
              <a:lnSpc>
                <a:spcPct val="95000"/>
              </a:lnSpc>
              <a:spcBef>
                <a:spcPts val="0"/>
              </a:spcBef>
              <a:spcAft>
                <a:spcPts val="0"/>
              </a:spcAft>
              <a:buSzPts val="1650"/>
              <a:buChar char="○"/>
            </a:pPr>
            <a:r>
              <a:rPr lang="en" sz="1650" b="1"/>
              <a:t>German </a:t>
            </a:r>
            <a:r>
              <a:rPr lang="en" sz="1650" b="1" i="1" u="sng">
                <a:solidFill>
                  <a:srgbClr val="FF0000"/>
                </a:solidFill>
              </a:rPr>
              <a:t>u-boats</a:t>
            </a:r>
            <a:r>
              <a:rPr lang="en" sz="1650" b="1"/>
              <a:t> deployed to get around British blockade</a:t>
            </a:r>
            <a:r>
              <a:rPr lang="en" sz="1650"/>
              <a:t> (threatened to sink any merchant ship)</a:t>
            </a:r>
            <a:endParaRPr sz="1650"/>
          </a:p>
          <a:p>
            <a:pPr marL="1371600" lvl="2" indent="-333375" algn="l" rtl="0">
              <a:lnSpc>
                <a:spcPct val="95000"/>
              </a:lnSpc>
              <a:spcBef>
                <a:spcPts val="0"/>
              </a:spcBef>
              <a:spcAft>
                <a:spcPts val="0"/>
              </a:spcAft>
              <a:buSzPts val="1650"/>
              <a:buChar char="■"/>
            </a:pPr>
            <a:r>
              <a:rPr lang="en" sz="1650"/>
              <a:t>Sunk Lusitania &amp; Sussex</a:t>
            </a:r>
            <a:endParaRPr sz="1650"/>
          </a:p>
          <a:p>
            <a:pPr marL="1371600" lvl="2" indent="-333375" algn="l" rtl="0">
              <a:lnSpc>
                <a:spcPct val="95000"/>
              </a:lnSpc>
              <a:spcBef>
                <a:spcPts val="0"/>
              </a:spcBef>
              <a:spcAft>
                <a:spcPts val="0"/>
              </a:spcAft>
              <a:buSzPts val="1650"/>
              <a:buChar char="■"/>
            </a:pPr>
            <a:r>
              <a:rPr lang="en" sz="1650" b="1"/>
              <a:t>Sussex Pledge</a:t>
            </a:r>
            <a:r>
              <a:rPr lang="en" sz="1650"/>
              <a:t>: Germany would not sink any merchant ships without warning</a:t>
            </a:r>
            <a:endParaRPr sz="1650"/>
          </a:p>
          <a:p>
            <a:pPr marL="457200" lvl="0" indent="-333375" algn="l" rtl="0">
              <a:lnSpc>
                <a:spcPct val="95000"/>
              </a:lnSpc>
              <a:spcBef>
                <a:spcPts val="0"/>
              </a:spcBef>
              <a:spcAft>
                <a:spcPts val="0"/>
              </a:spcAft>
              <a:buSzPts val="1650"/>
              <a:buChar char="●"/>
            </a:pPr>
            <a:r>
              <a:rPr lang="en" sz="1650" b="1"/>
              <a:t>N → Zimmerman Telegraph/Note:</a:t>
            </a:r>
            <a:endParaRPr sz="1650" b="1"/>
          </a:p>
          <a:p>
            <a:pPr marL="914400" lvl="1" indent="-333375" algn="l" rtl="0">
              <a:lnSpc>
                <a:spcPct val="95000"/>
              </a:lnSpc>
              <a:spcBef>
                <a:spcPts val="0"/>
              </a:spcBef>
              <a:spcAft>
                <a:spcPts val="0"/>
              </a:spcAft>
              <a:buSzPts val="1650"/>
              <a:buChar char="○"/>
            </a:pPr>
            <a:r>
              <a:rPr lang="en" sz="1650"/>
              <a:t>January 1917: </a:t>
            </a:r>
            <a:r>
              <a:rPr lang="en" sz="1650" b="1"/>
              <a:t>Germany proposed that Mexico ally with them</a:t>
            </a:r>
            <a:r>
              <a:rPr lang="en" sz="1650"/>
              <a:t> and wage war on the U.S.</a:t>
            </a:r>
            <a:endParaRPr sz="1650"/>
          </a:p>
          <a:p>
            <a:pPr marL="1371600" lvl="2" indent="-333375" algn="l" rtl="0">
              <a:lnSpc>
                <a:spcPct val="95000"/>
              </a:lnSpc>
              <a:spcBef>
                <a:spcPts val="0"/>
              </a:spcBef>
              <a:spcAft>
                <a:spcPts val="0"/>
              </a:spcAft>
              <a:buSzPts val="1650"/>
              <a:buChar char="■"/>
            </a:pPr>
            <a:r>
              <a:rPr lang="en" sz="1650"/>
              <a:t>Germany promises Mexico would win “lost territory” in Texas, New Mexico, and Arizona if they allied with Germany</a:t>
            </a:r>
            <a:endParaRPr sz="165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28" descr="What Happened During the Russian Revolution of 1917"/>
          <p:cNvPicPr preferRelativeResize="0"/>
          <p:nvPr/>
        </p:nvPicPr>
        <p:blipFill rotWithShape="1">
          <a:blip r:embed="rId3">
            <a:alphaModFix/>
          </a:blip>
          <a:srcRect/>
          <a:stretch/>
        </p:blipFill>
        <p:spPr>
          <a:xfrm>
            <a:off x="91200" y="69650"/>
            <a:ext cx="4367750" cy="2565725"/>
          </a:xfrm>
          <a:prstGeom prst="rect">
            <a:avLst/>
          </a:prstGeom>
          <a:noFill/>
          <a:ln w="19050" cap="flat" cmpd="sng">
            <a:solidFill>
              <a:srgbClr val="000000"/>
            </a:solidFill>
            <a:prstDash val="solid"/>
            <a:round/>
            <a:headEnd type="none" w="sm" len="sm"/>
            <a:tailEnd type="none" w="sm" len="sm"/>
          </a:ln>
        </p:spPr>
      </p:pic>
      <p:pic>
        <p:nvPicPr>
          <p:cNvPr id="170" name="Google Shape;170;p28" descr="Russian Revolution | Definition, Causes, Summary, History, &amp; Facts |  Britannica"/>
          <p:cNvPicPr preferRelativeResize="0"/>
          <p:nvPr/>
        </p:nvPicPr>
        <p:blipFill rotWithShape="1">
          <a:blip r:embed="rId4">
            <a:alphaModFix/>
          </a:blip>
          <a:srcRect/>
          <a:stretch/>
        </p:blipFill>
        <p:spPr>
          <a:xfrm>
            <a:off x="91200" y="2796975"/>
            <a:ext cx="4367750" cy="2227700"/>
          </a:xfrm>
          <a:prstGeom prst="rect">
            <a:avLst/>
          </a:prstGeom>
          <a:noFill/>
          <a:ln w="19050" cap="flat" cmpd="sng">
            <a:solidFill>
              <a:srgbClr val="000000"/>
            </a:solidFill>
            <a:prstDash val="solid"/>
            <a:round/>
            <a:headEnd type="none" w="sm" len="sm"/>
            <a:tailEnd type="none" w="sm" len="sm"/>
          </a:ln>
        </p:spPr>
      </p:pic>
      <p:pic>
        <p:nvPicPr>
          <p:cNvPr id="171" name="Google Shape;171;p28"/>
          <p:cNvPicPr preferRelativeResize="0"/>
          <p:nvPr/>
        </p:nvPicPr>
        <p:blipFill rotWithShape="1">
          <a:blip r:embed="rId5">
            <a:alphaModFix/>
          </a:blip>
          <a:srcRect/>
          <a:stretch/>
        </p:blipFill>
        <p:spPr>
          <a:xfrm>
            <a:off x="4688450" y="69650"/>
            <a:ext cx="4367750" cy="2353075"/>
          </a:xfrm>
          <a:prstGeom prst="rect">
            <a:avLst/>
          </a:prstGeom>
          <a:noFill/>
          <a:ln>
            <a:noFill/>
          </a:ln>
        </p:spPr>
      </p:pic>
      <p:pic>
        <p:nvPicPr>
          <p:cNvPr id="172" name="Google Shape;172;p28" descr="The Zimmerman Telegram | History Today"/>
          <p:cNvPicPr preferRelativeResize="0"/>
          <p:nvPr/>
        </p:nvPicPr>
        <p:blipFill rotWithShape="1">
          <a:blip r:embed="rId6">
            <a:alphaModFix/>
          </a:blip>
          <a:srcRect/>
          <a:stretch/>
        </p:blipFill>
        <p:spPr>
          <a:xfrm>
            <a:off x="4688450" y="2571750"/>
            <a:ext cx="4316400" cy="2452925"/>
          </a:xfrm>
          <a:prstGeom prst="rect">
            <a:avLst/>
          </a:prstGeom>
          <a:noFill/>
          <a:ln w="38100" cap="flat" cmpd="sng">
            <a:solidFill>
              <a:srgbClr val="000000"/>
            </a:solidFill>
            <a:prstDash val="solid"/>
            <a:round/>
            <a:headEnd type="none" w="sm" len="sm"/>
            <a:tailEnd type="none" w="sm" len="sm"/>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President Wilson Declares War</a:t>
            </a:r>
            <a:endParaRPr/>
          </a:p>
        </p:txBody>
      </p:sp>
      <p:sp>
        <p:nvSpPr>
          <p:cNvPr id="178" name="Google Shape;178;p29"/>
          <p:cNvSpPr txBox="1">
            <a:spLocks noGrp="1"/>
          </p:cNvSpPr>
          <p:nvPr>
            <p:ph type="body" idx="1"/>
          </p:nvPr>
        </p:nvSpPr>
        <p:spPr>
          <a:xfrm>
            <a:off x="103550" y="1225225"/>
            <a:ext cx="4668300" cy="37785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sz="2400"/>
              <a:t>Due to these issues, U.S. declared war in </a:t>
            </a:r>
            <a:r>
              <a:rPr lang="en" sz="2400" b="1"/>
              <a:t>April 1917</a:t>
            </a:r>
            <a:endParaRPr sz="2400" b="1"/>
          </a:p>
          <a:p>
            <a:pPr marL="457200" lvl="0" indent="-381000" algn="l" rtl="0">
              <a:spcBef>
                <a:spcPts val="0"/>
              </a:spcBef>
              <a:spcAft>
                <a:spcPts val="0"/>
              </a:spcAft>
              <a:buSzPts val="2400"/>
              <a:buChar char="●"/>
            </a:pPr>
            <a:r>
              <a:rPr lang="en" sz="2400"/>
              <a:t>President Woodrow Wilson asked Congress to declare war - told Congress that </a:t>
            </a:r>
            <a:r>
              <a:rPr lang="en" sz="2400" b="1"/>
              <a:t>war was </a:t>
            </a:r>
            <a:r>
              <a:rPr lang="en" sz="2400" b="1" i="1" u="sng">
                <a:solidFill>
                  <a:srgbClr val="FF0000"/>
                </a:solidFill>
              </a:rPr>
              <a:t>necessary</a:t>
            </a:r>
            <a:r>
              <a:rPr lang="en" sz="2400" b="1"/>
              <a:t> to “make the world safe for democracy”</a:t>
            </a:r>
            <a:endParaRPr sz="2400" b="1"/>
          </a:p>
        </p:txBody>
      </p:sp>
      <p:pic>
        <p:nvPicPr>
          <p:cNvPr id="179" name="Google Shape;179;p29"/>
          <p:cNvPicPr preferRelativeResize="0"/>
          <p:nvPr/>
        </p:nvPicPr>
        <p:blipFill rotWithShape="1">
          <a:blip r:embed="rId3">
            <a:alphaModFix/>
          </a:blip>
          <a:srcRect/>
          <a:stretch/>
        </p:blipFill>
        <p:spPr>
          <a:xfrm>
            <a:off x="4891575" y="1321675"/>
            <a:ext cx="4056648" cy="3362776"/>
          </a:xfrm>
          <a:prstGeom prst="rect">
            <a:avLst/>
          </a:prstGeom>
          <a:noFill/>
          <a:ln w="28575" cap="flat" cmpd="sng">
            <a:solidFill>
              <a:srgbClr val="000000"/>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0"/>
          <p:cNvSpPr txBox="1">
            <a:spLocks noGrp="1"/>
          </p:cNvSpPr>
          <p:nvPr>
            <p:ph type="title"/>
          </p:nvPr>
        </p:nvSpPr>
        <p:spPr>
          <a:xfrm>
            <a:off x="311700" y="-1208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Impact of War on U.S.</a:t>
            </a:r>
            <a:endParaRPr/>
          </a:p>
        </p:txBody>
      </p:sp>
      <p:sp>
        <p:nvSpPr>
          <p:cNvPr id="185" name="Google Shape;185;p30"/>
          <p:cNvSpPr txBox="1">
            <a:spLocks noGrp="1"/>
          </p:cNvSpPr>
          <p:nvPr>
            <p:ph type="body" idx="1"/>
          </p:nvPr>
        </p:nvSpPr>
        <p:spPr>
          <a:xfrm>
            <a:off x="109500" y="591150"/>
            <a:ext cx="8963700" cy="4384800"/>
          </a:xfrm>
          <a:prstGeom prst="rect">
            <a:avLst/>
          </a:prstGeom>
        </p:spPr>
        <p:txBody>
          <a:bodyPr spcFirstLastPara="1" wrap="square" lIns="91425" tIns="91425" rIns="91425" bIns="91425" anchor="t" anchorCtr="0">
            <a:noAutofit/>
          </a:bodyPr>
          <a:lstStyle/>
          <a:p>
            <a:pPr marL="457200" lvl="0" indent="-336550" algn="l" rtl="0">
              <a:lnSpc>
                <a:spcPct val="95000"/>
              </a:lnSpc>
              <a:spcBef>
                <a:spcPts val="0"/>
              </a:spcBef>
              <a:spcAft>
                <a:spcPts val="0"/>
              </a:spcAft>
              <a:buSzPts val="1700"/>
              <a:buChar char="●"/>
            </a:pPr>
            <a:r>
              <a:rPr lang="en" sz="1700" b="1"/>
              <a:t>Inflation</a:t>
            </a:r>
            <a:endParaRPr sz="1700" b="1"/>
          </a:p>
          <a:p>
            <a:pPr marL="914400" lvl="1" indent="-330200" algn="l" rtl="0">
              <a:lnSpc>
                <a:spcPct val="95000"/>
              </a:lnSpc>
              <a:spcBef>
                <a:spcPts val="0"/>
              </a:spcBef>
              <a:spcAft>
                <a:spcPts val="0"/>
              </a:spcAft>
              <a:buSzPts val="1600"/>
              <a:buChar char="○"/>
            </a:pPr>
            <a:r>
              <a:rPr lang="en" sz="1600"/>
              <a:t>War kept the economy booming, war supplies and materials produced and sold</a:t>
            </a:r>
            <a:endParaRPr sz="1600"/>
          </a:p>
          <a:p>
            <a:pPr marL="914400" lvl="1" indent="-330200" algn="l" rtl="0">
              <a:lnSpc>
                <a:spcPct val="95000"/>
              </a:lnSpc>
              <a:spcBef>
                <a:spcPts val="0"/>
              </a:spcBef>
              <a:spcAft>
                <a:spcPts val="0"/>
              </a:spcAft>
              <a:buSzPts val="1600"/>
              <a:buChar char="○"/>
            </a:pPr>
            <a:r>
              <a:rPr lang="en" sz="1600"/>
              <a:t>After the war, supplies and materials weren’t needed</a:t>
            </a:r>
            <a:endParaRPr sz="1600"/>
          </a:p>
          <a:p>
            <a:pPr marL="457200" lvl="0" indent="-336550" algn="l" rtl="0">
              <a:lnSpc>
                <a:spcPct val="95000"/>
              </a:lnSpc>
              <a:spcBef>
                <a:spcPts val="0"/>
              </a:spcBef>
              <a:spcAft>
                <a:spcPts val="0"/>
              </a:spcAft>
              <a:buSzPts val="1700"/>
              <a:buChar char="●"/>
            </a:pPr>
            <a:r>
              <a:rPr lang="en" sz="1700" b="1"/>
              <a:t>Strikes</a:t>
            </a:r>
            <a:endParaRPr sz="1700" b="1"/>
          </a:p>
          <a:p>
            <a:pPr marL="914400" lvl="1" indent="-330200" algn="l" rtl="0">
              <a:lnSpc>
                <a:spcPct val="95000"/>
              </a:lnSpc>
              <a:spcBef>
                <a:spcPts val="0"/>
              </a:spcBef>
              <a:spcAft>
                <a:spcPts val="0"/>
              </a:spcAft>
              <a:buSzPts val="1600"/>
              <a:buChar char="○"/>
            </a:pPr>
            <a:r>
              <a:rPr lang="en" sz="1600"/>
              <a:t>Women’s suffrage</a:t>
            </a:r>
            <a:endParaRPr sz="1600"/>
          </a:p>
          <a:p>
            <a:pPr marL="914400" lvl="1" indent="-330200" algn="l" rtl="0">
              <a:lnSpc>
                <a:spcPct val="95000"/>
              </a:lnSpc>
              <a:spcBef>
                <a:spcPts val="0"/>
              </a:spcBef>
              <a:spcAft>
                <a:spcPts val="0"/>
              </a:spcAft>
              <a:buSzPts val="1600"/>
              <a:buChar char="○"/>
            </a:pPr>
            <a:r>
              <a:rPr lang="en" sz="1600"/>
              <a:t>Workers’ strikes - working conditions and pay</a:t>
            </a:r>
            <a:endParaRPr sz="1600"/>
          </a:p>
          <a:p>
            <a:pPr marL="457200" lvl="0" indent="-336550" algn="l" rtl="0">
              <a:lnSpc>
                <a:spcPct val="95000"/>
              </a:lnSpc>
              <a:spcBef>
                <a:spcPts val="0"/>
              </a:spcBef>
              <a:spcAft>
                <a:spcPts val="0"/>
              </a:spcAft>
              <a:buSzPts val="1700"/>
              <a:buChar char="●"/>
            </a:pPr>
            <a:r>
              <a:rPr lang="en" sz="1700" b="1"/>
              <a:t>End of Progressives</a:t>
            </a:r>
            <a:endParaRPr sz="1700" b="1"/>
          </a:p>
          <a:p>
            <a:pPr marL="914400" lvl="1" indent="-330200" algn="l" rtl="0">
              <a:lnSpc>
                <a:spcPct val="95000"/>
              </a:lnSpc>
              <a:spcBef>
                <a:spcPts val="0"/>
              </a:spcBef>
              <a:spcAft>
                <a:spcPts val="0"/>
              </a:spcAft>
              <a:buSzPts val="1600"/>
              <a:buChar char="○"/>
            </a:pPr>
            <a:r>
              <a:rPr lang="en" sz="1600"/>
              <a:t>The ideas &amp; beliefs of Progressives were lost because of the anti-Communist hysteria and racially motivated violence</a:t>
            </a:r>
            <a:endParaRPr sz="1600"/>
          </a:p>
          <a:p>
            <a:pPr marL="457200" lvl="0" indent="-336550" algn="l" rtl="0">
              <a:lnSpc>
                <a:spcPct val="95000"/>
              </a:lnSpc>
              <a:spcBef>
                <a:spcPts val="0"/>
              </a:spcBef>
              <a:spcAft>
                <a:spcPts val="0"/>
              </a:spcAft>
              <a:buSzPts val="1700"/>
              <a:buChar char="●"/>
            </a:pPr>
            <a:r>
              <a:rPr lang="en" sz="1700" b="1"/>
              <a:t>Race riots</a:t>
            </a:r>
            <a:endParaRPr sz="1700" b="1"/>
          </a:p>
          <a:p>
            <a:pPr marL="914400" lvl="1" indent="-330200" algn="l" rtl="0">
              <a:lnSpc>
                <a:spcPct val="95000"/>
              </a:lnSpc>
              <a:spcBef>
                <a:spcPts val="0"/>
              </a:spcBef>
              <a:spcAft>
                <a:spcPts val="0"/>
              </a:spcAft>
              <a:buSzPts val="1600"/>
              <a:buChar char="○"/>
            </a:pPr>
            <a:r>
              <a:rPr lang="en" sz="1600"/>
              <a:t>Dramatic growth of black communities in northern industrial cities - expanded so quickly &amp; would move next to white communities → often met with violence</a:t>
            </a:r>
            <a:endParaRPr sz="1600"/>
          </a:p>
          <a:p>
            <a:pPr marL="457200" lvl="0" indent="-336550" algn="l" rtl="0">
              <a:lnSpc>
                <a:spcPct val="95000"/>
              </a:lnSpc>
              <a:spcBef>
                <a:spcPts val="0"/>
              </a:spcBef>
              <a:spcAft>
                <a:spcPts val="0"/>
              </a:spcAft>
              <a:buClr>
                <a:srgbClr val="FF0000"/>
              </a:buClr>
              <a:buSzPts val="1700"/>
              <a:buChar char="●"/>
            </a:pPr>
            <a:r>
              <a:rPr lang="en" sz="1700" b="1" i="1" u="sng">
                <a:solidFill>
                  <a:srgbClr val="FF0000"/>
                </a:solidFill>
              </a:rPr>
              <a:t>Red Scare</a:t>
            </a:r>
            <a:endParaRPr sz="1700" b="1" i="1" u="sng">
              <a:solidFill>
                <a:srgbClr val="FF0000"/>
              </a:solidFill>
            </a:endParaRPr>
          </a:p>
          <a:p>
            <a:pPr marL="914400" lvl="1" indent="-330200" algn="l" rtl="0">
              <a:lnSpc>
                <a:spcPct val="95000"/>
              </a:lnSpc>
              <a:spcBef>
                <a:spcPts val="0"/>
              </a:spcBef>
              <a:spcAft>
                <a:spcPts val="0"/>
              </a:spcAft>
              <a:buSzPts val="1600"/>
              <a:buChar char="○"/>
            </a:pPr>
            <a:r>
              <a:rPr lang="en" sz="1600"/>
              <a:t>The fear of the spread of communism</a:t>
            </a:r>
            <a:endParaRPr sz="1600"/>
          </a:p>
          <a:p>
            <a:pPr marL="457200" lvl="0" indent="-336550" algn="l" rtl="0">
              <a:lnSpc>
                <a:spcPct val="95000"/>
              </a:lnSpc>
              <a:spcBef>
                <a:spcPts val="0"/>
              </a:spcBef>
              <a:spcAft>
                <a:spcPts val="0"/>
              </a:spcAft>
              <a:buSzPts val="1700"/>
              <a:buChar char="●"/>
            </a:pPr>
            <a:r>
              <a:rPr lang="en" sz="1700" b="1"/>
              <a:t>Return to </a:t>
            </a:r>
            <a:r>
              <a:rPr lang="en" sz="1700" b="1" i="1" u="sng">
                <a:solidFill>
                  <a:srgbClr val="FF0000"/>
                </a:solidFill>
              </a:rPr>
              <a:t>Isolationism</a:t>
            </a:r>
            <a:endParaRPr sz="1700" b="1" i="1" u="sng">
              <a:solidFill>
                <a:srgbClr val="FF0000"/>
              </a:solidFill>
            </a:endParaRPr>
          </a:p>
          <a:p>
            <a:pPr marL="914400" lvl="1" indent="-330200" algn="l" rtl="0">
              <a:lnSpc>
                <a:spcPct val="95000"/>
              </a:lnSpc>
              <a:spcBef>
                <a:spcPts val="0"/>
              </a:spcBef>
              <a:spcAft>
                <a:spcPts val="0"/>
              </a:spcAft>
              <a:buSzPts val="1600"/>
              <a:buChar char="○"/>
            </a:pPr>
            <a:r>
              <a:rPr lang="en" sz="1600"/>
              <a:t>U.S. disillusioned with world affairs; war gains came at a terrible cost; decide to stay out of European affairs</a:t>
            </a:r>
            <a:endParaRPr sz="16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31" descr="In which John Green teaches you about American involvement in World War I, which at the time was called the Great War. They didn't know there was going to be a second one, though they probably should have guessed, 'cause this one didn't wrap up very neatly. So, the United States stayed out of World War I at first, because Americans were in an isolationist mood in the early 20th century. That didn't last though, as the affronts piled up and drew the US into the war. Spoiler alert: the Lusitania was sunk two years before we joined the war, so that wasn't the sole cause for our jumping in. It was part of it though, as was the Zimmerman telegram, unrestricted submarine warfare, and our affinity for the Brits. You'll learn the war's effects on the home front, some of Woodrow Wilson's XIV Points, and just how the war ended up expanding the power of the government in Americans' lives.&#10;&#10;Hey teachers and students - Check out CommonLit's free collection of reading passages and curriculum resources to learn more about the events of this episode. The complex secret alliances of Europe led to World War I: https://www.commonlit.org/texts/a-mad-dash-to-disaster-the-first-world-war&#10;It took several years before Americans joined the war: https://www.commonlit.org/texts/to-the-front-lines-america-in-world-war-i&#10;After the war, President Woodrow Wilson wanted to prevent a future World War, and promoted creating a League of Nations, established following the Treaty of Versailles: https://www.commonlit.org/texts/the-treaty-of-versailles-and-the-league-of-nations&#10;&#10;Chapters: &#10;Introduction 00:00&#10;American Involvement in WWI 0:41&#10;The Sinking of the Lusitania 1:53&#10;Why did the U.S. join WWI? 2:42&#10;Mystery Document 3:22&#10;America's Contributions to WWI 5:06&#10;Pro-War Progressives 5:48&#10;How WWI Expanded the U.S. Government's Power 6:08&#10;Propaganda, Public Opinion, and the CPI 7:10&#10;The Espionage Act of 1917 7:57&#10;The Sedition Act 8:34&#10;&quot;Americanization&quot; 9:55&#10;Suppression of Free Speech 10:40&#10;Positive Outcomes of WWI 11:18&#10;The End of WWI 12:17&#10;Credits 13:06&#10;&#10;Crash Course is on Patreon! You can support us directly by signing up at http://www.patreon.com/crashcourse&#10;&#10;Want to find Crash Course elsewhere on the internet?&#10;Facebook - http://www.facebook.com/YouTubeCrashCourse&#10;Twitter - http://www.twitter.com/TheCrashCourse&#10;Instagram - https://www.instagram.com/thecrashcourse/&#10;&#10;CC Kids: http://www.youtube.com/crashcoursekids" title="America in World War I: Crash Course US History #30">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10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1700" y="0"/>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Causes of World War I</a:t>
            </a:r>
            <a:endParaRPr/>
          </a:p>
        </p:txBody>
      </p:sp>
      <p:sp>
        <p:nvSpPr>
          <p:cNvPr id="69" name="Google Shape;69;p14"/>
          <p:cNvSpPr txBox="1">
            <a:spLocks noGrp="1"/>
          </p:cNvSpPr>
          <p:nvPr>
            <p:ph type="body" idx="1"/>
          </p:nvPr>
        </p:nvSpPr>
        <p:spPr>
          <a:xfrm>
            <a:off x="112050" y="1045125"/>
            <a:ext cx="8888400" cy="3734400"/>
          </a:xfrm>
          <a:prstGeom prst="rect">
            <a:avLst/>
          </a:prstGeom>
        </p:spPr>
        <p:txBody>
          <a:bodyPr spcFirstLastPara="1" wrap="square" lIns="91425" tIns="91425" rIns="91425" bIns="91425" anchor="t" anchorCtr="0">
            <a:normAutofit fontScale="25000" lnSpcReduction="20000"/>
          </a:bodyPr>
          <a:lstStyle/>
          <a:p>
            <a:pPr marL="457200" lvl="0" indent="-367506" algn="l" rtl="0">
              <a:lnSpc>
                <a:spcPct val="150000"/>
              </a:lnSpc>
              <a:spcBef>
                <a:spcPts val="0"/>
              </a:spcBef>
              <a:spcAft>
                <a:spcPts val="0"/>
              </a:spcAft>
              <a:buSzPct val="100000"/>
              <a:buChar char="●"/>
            </a:pPr>
            <a:r>
              <a:rPr lang="en" sz="8750"/>
              <a:t>In the years leading up to WWI there were </a:t>
            </a:r>
            <a:r>
              <a:rPr lang="en" sz="8750" b="1"/>
              <a:t>four underlying issues that were building up and moving Europe toward war</a:t>
            </a:r>
            <a:endParaRPr sz="8750" b="1"/>
          </a:p>
          <a:p>
            <a:pPr marL="457200" lvl="0" indent="-367506" algn="l" rtl="0">
              <a:lnSpc>
                <a:spcPct val="150000"/>
              </a:lnSpc>
              <a:spcBef>
                <a:spcPts val="0"/>
              </a:spcBef>
              <a:spcAft>
                <a:spcPts val="0"/>
              </a:spcAft>
              <a:buSzPct val="100000"/>
              <a:buChar char="●"/>
            </a:pPr>
            <a:r>
              <a:rPr lang="en" sz="8750"/>
              <a:t>Because of those underlying causes, it only took </a:t>
            </a:r>
            <a:r>
              <a:rPr lang="en" sz="8750" b="1"/>
              <a:t>one</a:t>
            </a:r>
            <a:r>
              <a:rPr lang="en" sz="8750" b="1" u="sng"/>
              <a:t> </a:t>
            </a:r>
            <a:r>
              <a:rPr lang="en" sz="8750" b="1"/>
              <a:t>significant event</a:t>
            </a:r>
            <a:r>
              <a:rPr lang="en" sz="8750"/>
              <a:t> </a:t>
            </a:r>
            <a:r>
              <a:rPr lang="en" sz="8750" b="1"/>
              <a:t>to light the fire and plunge the world into war</a:t>
            </a:r>
            <a:endParaRPr sz="8750" b="1"/>
          </a:p>
          <a:p>
            <a:pPr marL="457200" lvl="0" indent="-367506" algn="l" rtl="0">
              <a:lnSpc>
                <a:spcPct val="150000"/>
              </a:lnSpc>
              <a:spcBef>
                <a:spcPts val="0"/>
              </a:spcBef>
              <a:spcAft>
                <a:spcPts val="0"/>
              </a:spcAft>
              <a:buSzPct val="100000"/>
              <a:buChar char="●"/>
            </a:pPr>
            <a:r>
              <a:rPr lang="en" sz="8750"/>
              <a:t>Four factors contributed to the outbreak of World War I in Europe</a:t>
            </a:r>
            <a:endParaRPr sz="8750"/>
          </a:p>
          <a:p>
            <a:pPr marL="457200" lvl="0" indent="0" algn="l" rtl="0">
              <a:spcBef>
                <a:spcPts val="1200"/>
              </a:spcBef>
              <a:spcAft>
                <a:spcPts val="0"/>
              </a:spcAft>
              <a:buNone/>
            </a:pPr>
            <a:endParaRPr sz="8750"/>
          </a:p>
          <a:p>
            <a:pPr marL="457200" lvl="0" indent="0" algn="l" rtl="0">
              <a:spcBef>
                <a:spcPts val="1200"/>
              </a:spcBef>
              <a:spcAft>
                <a:spcPts val="0"/>
              </a:spcAft>
              <a:buNone/>
            </a:pPr>
            <a:endParaRPr/>
          </a:p>
          <a:p>
            <a:pPr marL="457200" lvl="0" indent="0" algn="l" rtl="0">
              <a:spcBef>
                <a:spcPts val="1200"/>
              </a:spcBef>
              <a:spcAft>
                <a:spcPts val="12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151150" y="-76200"/>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Causes of World War I</a:t>
            </a:r>
            <a:endParaRPr/>
          </a:p>
        </p:txBody>
      </p:sp>
      <p:sp>
        <p:nvSpPr>
          <p:cNvPr id="75" name="Google Shape;75;p15"/>
          <p:cNvSpPr txBox="1">
            <a:spLocks noGrp="1"/>
          </p:cNvSpPr>
          <p:nvPr>
            <p:ph type="body" idx="1"/>
          </p:nvPr>
        </p:nvSpPr>
        <p:spPr>
          <a:xfrm>
            <a:off x="0" y="667600"/>
            <a:ext cx="9003900" cy="4399800"/>
          </a:xfrm>
          <a:prstGeom prst="rect">
            <a:avLst/>
          </a:prstGeom>
        </p:spPr>
        <p:txBody>
          <a:bodyPr spcFirstLastPara="1" wrap="square" lIns="91425" tIns="91425" rIns="91425" bIns="91425" anchor="t" anchorCtr="0">
            <a:noAutofit/>
          </a:bodyPr>
          <a:lstStyle/>
          <a:p>
            <a:pPr marL="457200" lvl="0" indent="-355600" algn="l" rtl="0">
              <a:lnSpc>
                <a:spcPct val="95000"/>
              </a:lnSpc>
              <a:spcBef>
                <a:spcPts val="0"/>
              </a:spcBef>
              <a:spcAft>
                <a:spcPts val="0"/>
              </a:spcAft>
              <a:buSzPts val="2000"/>
              <a:buChar char="●"/>
            </a:pPr>
            <a:r>
              <a:rPr lang="en" sz="2000" b="1"/>
              <a:t>M → Militarism:</a:t>
            </a:r>
            <a:endParaRPr sz="2000"/>
          </a:p>
          <a:p>
            <a:pPr marL="914400" lvl="1" indent="-355600" algn="l" rtl="0">
              <a:lnSpc>
                <a:spcPct val="95000"/>
              </a:lnSpc>
              <a:spcBef>
                <a:spcPts val="0"/>
              </a:spcBef>
              <a:spcAft>
                <a:spcPts val="0"/>
              </a:spcAft>
              <a:buSzPts val="2000"/>
              <a:buChar char="○"/>
            </a:pPr>
            <a:r>
              <a:rPr lang="en" sz="2000"/>
              <a:t>Nations develop </a:t>
            </a:r>
            <a:r>
              <a:rPr lang="en" sz="2000" b="1"/>
              <a:t>strong armed forces</a:t>
            </a:r>
            <a:r>
              <a:rPr lang="en" sz="2000"/>
              <a:t> to back up their empire</a:t>
            </a:r>
            <a:endParaRPr sz="2000"/>
          </a:p>
          <a:p>
            <a:pPr marL="1371600" lvl="2" indent="-355600" algn="l" rtl="0">
              <a:lnSpc>
                <a:spcPct val="95000"/>
              </a:lnSpc>
              <a:spcBef>
                <a:spcPts val="0"/>
              </a:spcBef>
              <a:spcAft>
                <a:spcPts val="0"/>
              </a:spcAft>
              <a:buSzPts val="2000"/>
              <a:buChar char="■"/>
            </a:pPr>
            <a:r>
              <a:rPr lang="en" sz="2000"/>
              <a:t>Built up weapons and troops to intimidate other nations</a:t>
            </a:r>
            <a:endParaRPr sz="2000"/>
          </a:p>
          <a:p>
            <a:pPr marL="457200" lvl="0" indent="-355600" algn="l" rtl="0">
              <a:lnSpc>
                <a:spcPct val="95000"/>
              </a:lnSpc>
              <a:spcBef>
                <a:spcPts val="0"/>
              </a:spcBef>
              <a:spcAft>
                <a:spcPts val="0"/>
              </a:spcAft>
              <a:buSzPts val="2000"/>
              <a:buChar char="●"/>
            </a:pPr>
            <a:r>
              <a:rPr lang="en" sz="2000" b="1"/>
              <a:t>A → Alliances:</a:t>
            </a:r>
            <a:endParaRPr sz="2000" b="1"/>
          </a:p>
          <a:p>
            <a:pPr marL="914400" lvl="1" indent="-355600" algn="l" rtl="0">
              <a:lnSpc>
                <a:spcPct val="95000"/>
              </a:lnSpc>
              <a:spcBef>
                <a:spcPts val="0"/>
              </a:spcBef>
              <a:spcAft>
                <a:spcPts val="0"/>
              </a:spcAft>
              <a:buSzPts val="2000"/>
              <a:buChar char="○"/>
            </a:pPr>
            <a:r>
              <a:rPr lang="en" sz="2000" b="1"/>
              <a:t>A series of treaties that grouped the nations</a:t>
            </a:r>
            <a:r>
              <a:rPr lang="en" sz="2000"/>
              <a:t> </a:t>
            </a:r>
            <a:r>
              <a:rPr lang="en" sz="2000" b="1"/>
              <a:t>of Europe</a:t>
            </a:r>
            <a:r>
              <a:rPr lang="en" sz="2000"/>
              <a:t> into two armed camps</a:t>
            </a:r>
            <a:endParaRPr sz="2000"/>
          </a:p>
          <a:p>
            <a:pPr marL="1371600" lvl="2" indent="-355600" algn="l" rtl="0">
              <a:lnSpc>
                <a:spcPct val="95000"/>
              </a:lnSpc>
              <a:spcBef>
                <a:spcPts val="0"/>
              </a:spcBef>
              <a:spcAft>
                <a:spcPts val="0"/>
              </a:spcAft>
              <a:buSzPts val="2000"/>
              <a:buChar char="■"/>
            </a:pPr>
            <a:r>
              <a:rPr lang="en" sz="2000"/>
              <a:t>Pre-war: Triple Alliance, Franco-Russian, Triple Entente</a:t>
            </a:r>
            <a:endParaRPr sz="2000"/>
          </a:p>
          <a:p>
            <a:pPr marL="1371600" lvl="2" indent="-355600" algn="l" rtl="0">
              <a:lnSpc>
                <a:spcPct val="95000"/>
              </a:lnSpc>
              <a:spcBef>
                <a:spcPts val="0"/>
              </a:spcBef>
              <a:spcAft>
                <a:spcPts val="0"/>
              </a:spcAft>
              <a:buSzPts val="2000"/>
              <a:buChar char="■"/>
            </a:pPr>
            <a:r>
              <a:rPr lang="en" sz="2000"/>
              <a:t>Wartime: Allies &amp; Central Powers</a:t>
            </a:r>
            <a:endParaRPr sz="2000"/>
          </a:p>
          <a:p>
            <a:pPr marL="457200" lvl="0" indent="-355600" algn="l" rtl="0">
              <a:lnSpc>
                <a:spcPct val="95000"/>
              </a:lnSpc>
              <a:spcBef>
                <a:spcPts val="0"/>
              </a:spcBef>
              <a:spcAft>
                <a:spcPts val="0"/>
              </a:spcAft>
              <a:buSzPts val="2000"/>
              <a:buChar char="●"/>
            </a:pPr>
            <a:r>
              <a:rPr lang="en" sz="2000" b="1"/>
              <a:t>I → Imperialism:</a:t>
            </a:r>
            <a:endParaRPr sz="2000" b="1"/>
          </a:p>
          <a:p>
            <a:pPr marL="914400" lvl="1" indent="-355600" algn="l" rtl="0">
              <a:lnSpc>
                <a:spcPct val="95000"/>
              </a:lnSpc>
              <a:spcBef>
                <a:spcPts val="0"/>
              </a:spcBef>
              <a:spcAft>
                <a:spcPts val="0"/>
              </a:spcAft>
              <a:buSzPts val="2000"/>
              <a:buChar char="○"/>
            </a:pPr>
            <a:r>
              <a:rPr lang="en" sz="2000" b="1"/>
              <a:t>Rivalries increased</a:t>
            </a:r>
            <a:r>
              <a:rPr lang="en" sz="2000"/>
              <a:t> as nations fought for power around the world</a:t>
            </a:r>
            <a:endParaRPr sz="2000"/>
          </a:p>
          <a:p>
            <a:pPr marL="914400" lvl="1" indent="-355600" algn="l" rtl="0">
              <a:lnSpc>
                <a:spcPct val="95000"/>
              </a:lnSpc>
              <a:spcBef>
                <a:spcPts val="0"/>
              </a:spcBef>
              <a:spcAft>
                <a:spcPts val="0"/>
              </a:spcAft>
              <a:buSzPts val="2000"/>
              <a:buChar char="○"/>
            </a:pPr>
            <a:r>
              <a:rPr lang="en" sz="2000"/>
              <a:t>Countries gathered up land for profit, trade, &amp; influence</a:t>
            </a:r>
            <a:endParaRPr sz="2000"/>
          </a:p>
          <a:p>
            <a:pPr marL="457200" lvl="0" indent="-355600" algn="l" rtl="0">
              <a:lnSpc>
                <a:spcPct val="95000"/>
              </a:lnSpc>
              <a:spcBef>
                <a:spcPts val="0"/>
              </a:spcBef>
              <a:spcAft>
                <a:spcPts val="0"/>
              </a:spcAft>
              <a:buSzPts val="2000"/>
              <a:buChar char="●"/>
            </a:pPr>
            <a:r>
              <a:rPr lang="en" sz="2000" b="1"/>
              <a:t>N → Nationalism:</a:t>
            </a:r>
            <a:endParaRPr sz="2000" b="1"/>
          </a:p>
          <a:p>
            <a:pPr marL="914400" lvl="1" indent="-355600" algn="l" rtl="0">
              <a:lnSpc>
                <a:spcPct val="95000"/>
              </a:lnSpc>
              <a:spcBef>
                <a:spcPts val="0"/>
              </a:spcBef>
              <a:spcAft>
                <a:spcPts val="0"/>
              </a:spcAft>
              <a:buSzPts val="2000"/>
              <a:buChar char="○"/>
            </a:pPr>
            <a:r>
              <a:rPr lang="en" sz="2000" b="1"/>
              <a:t>Intense pride in one’s country</a:t>
            </a:r>
            <a:endParaRPr sz="2000"/>
          </a:p>
          <a:p>
            <a:pPr marL="914400" lvl="1" indent="-355600" algn="l" rtl="0">
              <a:lnSpc>
                <a:spcPct val="95000"/>
              </a:lnSpc>
              <a:spcBef>
                <a:spcPts val="0"/>
              </a:spcBef>
              <a:spcAft>
                <a:spcPts val="0"/>
              </a:spcAft>
              <a:buSzPts val="2000"/>
              <a:buChar char="○"/>
            </a:pPr>
            <a:r>
              <a:rPr lang="en" sz="2000"/>
              <a:t>Tensions grew as nations pursued only their own interests</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6" descr="Here's a brilliant Horrible Histories new song called 'Cousins'.From the Horrible Histories World War One special episode  'Frightful First World War'. &#10;&#10;For more CBBC Games, Horrible Histories clips and things to do, visit http://www.bbc.co.uk/cbbc/shows/horrible-histories&#10;&#10;For more fun, play CBBC games and great makes visit http://www.bbc.co.uk/cbbc/&#10;&#10;CBBC aims to encourage children to find out more about existing interests and inspire them to develop new ones; helps them understand the world around them and provides an entertaining watch when they just want to relax.&#10; &#10;70% of 7-12 year olds now go online most days in the week too. Unique browsers to the CBBC website currently stand at over 915,000 per week.&#10; &#10;The majority of our output is UK-made, reflecting children's lives in the UK today. Popular programmes on the channel include Wolfblood, The Next Step, Friday Download, Diddy Movies, Four O'Clock Club and The Dumping Ground. It's possible to catch up on CBBC shows on the CBBC iPlayer at http://www.bbc.co.uk/iplayer/cbbc" title="Horrible Histories Song - World War 1 Cousins - CBBC">
            <a:hlinkClick r:id="rId3"/>
          </p:cNvPr>
          <p:cNvPicPr preferRelativeResize="0"/>
          <p:nvPr/>
        </p:nvPicPr>
        <p:blipFill>
          <a:blip r:embed="rId4">
            <a:alphaModFix/>
          </a:blip>
          <a:stretch>
            <a:fillRect/>
          </a:stretch>
        </p:blipFill>
        <p:spPr>
          <a:xfrm>
            <a:off x="162725" y="107375"/>
            <a:ext cx="8843700" cy="4928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The Spark…</a:t>
            </a:r>
            <a:endParaRPr/>
          </a:p>
        </p:txBody>
      </p:sp>
      <p:pic>
        <p:nvPicPr>
          <p:cNvPr id="86" name="Google Shape;86;p17" descr="On this day, 1914, a murder took place in Sarajevo, Bosnia, which ignited a world war.&#10;&#10;In this video Dan Snow visits Sarajevo on the trail of Archduke Franz Ferdinand, his assassin, Gavrilo Princip, and the fatal encounter that led to the outbreak of WWI.&#10;&#10;Subscribe to the number 1 history podcast on  iOS &amp; Android: http://historyhit.com/podcast" title="How the Assassination of Archduke Franz Ferdinand Unfolded with Dan Snow">
            <a:hlinkClick r:id="rId3"/>
          </p:cNvPr>
          <p:cNvPicPr preferRelativeResize="0"/>
          <p:nvPr/>
        </p:nvPicPr>
        <p:blipFill>
          <a:blip r:embed="rId4">
            <a:alphaModFix/>
          </a:blip>
          <a:stretch>
            <a:fillRect/>
          </a:stretch>
        </p:blipFill>
        <p:spPr>
          <a:xfrm>
            <a:off x="145600" y="1147225"/>
            <a:ext cx="8867350" cy="3826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112825" y="1134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An Assassination Leads to War</a:t>
            </a:r>
            <a:endParaRPr/>
          </a:p>
        </p:txBody>
      </p:sp>
      <p:pic>
        <p:nvPicPr>
          <p:cNvPr id="92" name="Google Shape;92;p18" descr="01-sarajewo-dwo-011"/>
          <p:cNvPicPr preferRelativeResize="0"/>
          <p:nvPr/>
        </p:nvPicPr>
        <p:blipFill rotWithShape="1">
          <a:blip r:embed="rId3">
            <a:alphaModFix/>
          </a:blip>
          <a:srcRect/>
          <a:stretch/>
        </p:blipFill>
        <p:spPr>
          <a:xfrm>
            <a:off x="112825" y="1278275"/>
            <a:ext cx="3884875" cy="3645450"/>
          </a:xfrm>
          <a:prstGeom prst="rect">
            <a:avLst/>
          </a:prstGeom>
          <a:noFill/>
          <a:ln w="38100" cap="flat" cmpd="sng">
            <a:solidFill>
              <a:srgbClr val="000000"/>
            </a:solidFill>
            <a:prstDash val="solid"/>
            <a:round/>
            <a:headEnd type="none" w="sm" len="sm"/>
            <a:tailEnd type="none" w="sm" len="sm"/>
          </a:ln>
        </p:spPr>
      </p:pic>
      <p:pic>
        <p:nvPicPr>
          <p:cNvPr id="93" name="Google Shape;93;p18"/>
          <p:cNvPicPr preferRelativeResize="0"/>
          <p:nvPr/>
        </p:nvPicPr>
        <p:blipFill>
          <a:blip r:embed="rId4">
            <a:alphaModFix/>
          </a:blip>
          <a:stretch>
            <a:fillRect/>
          </a:stretch>
        </p:blipFill>
        <p:spPr>
          <a:xfrm>
            <a:off x="5314575" y="113425"/>
            <a:ext cx="3663350" cy="2070650"/>
          </a:xfrm>
          <a:prstGeom prst="rect">
            <a:avLst/>
          </a:prstGeom>
          <a:noFill/>
          <a:ln w="38100" cap="flat" cmpd="sng">
            <a:solidFill>
              <a:srgbClr val="000000"/>
            </a:solidFill>
            <a:prstDash val="solid"/>
            <a:round/>
            <a:headEnd type="none" w="sm" len="sm"/>
            <a:tailEnd type="none" w="sm" len="sm"/>
          </a:ln>
        </p:spPr>
      </p:pic>
      <p:pic>
        <p:nvPicPr>
          <p:cNvPr id="94" name="Google Shape;94;p18" descr="02-sarajewo-princip"/>
          <p:cNvPicPr preferRelativeResize="0"/>
          <p:nvPr/>
        </p:nvPicPr>
        <p:blipFill rotWithShape="1">
          <a:blip r:embed="rId5">
            <a:alphaModFix/>
          </a:blip>
          <a:srcRect/>
          <a:stretch/>
        </p:blipFill>
        <p:spPr>
          <a:xfrm>
            <a:off x="4251675" y="2358800"/>
            <a:ext cx="4726250" cy="2564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163125" y="612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The Assassination</a:t>
            </a:r>
            <a:endParaRPr/>
          </a:p>
        </p:txBody>
      </p:sp>
      <p:sp>
        <p:nvSpPr>
          <p:cNvPr id="100" name="Google Shape;100;p19"/>
          <p:cNvSpPr txBox="1">
            <a:spLocks noGrp="1"/>
          </p:cNvSpPr>
          <p:nvPr>
            <p:ph type="body" idx="1"/>
          </p:nvPr>
        </p:nvSpPr>
        <p:spPr>
          <a:xfrm>
            <a:off x="101925" y="799475"/>
            <a:ext cx="5882400" cy="4209600"/>
          </a:xfrm>
          <a:prstGeom prst="rect">
            <a:avLst/>
          </a:prstGeom>
        </p:spPr>
        <p:txBody>
          <a:bodyPr spcFirstLastPara="1" wrap="square" lIns="91425" tIns="91425" rIns="91425" bIns="91425" anchor="t" anchorCtr="0">
            <a:noAutofit/>
          </a:bodyPr>
          <a:lstStyle/>
          <a:p>
            <a:pPr marL="457200" lvl="0" indent="-346075" algn="l" rtl="0">
              <a:lnSpc>
                <a:spcPct val="105000"/>
              </a:lnSpc>
              <a:spcBef>
                <a:spcPts val="0"/>
              </a:spcBef>
              <a:spcAft>
                <a:spcPts val="0"/>
              </a:spcAft>
              <a:buSzPts val="1850"/>
              <a:buChar char="●"/>
            </a:pPr>
            <a:r>
              <a:rPr lang="en" sz="1850" b="1"/>
              <a:t>Archduke Franz Ferdinand of Austria</a:t>
            </a:r>
            <a:r>
              <a:rPr lang="en" sz="1850"/>
              <a:t> and </a:t>
            </a:r>
            <a:r>
              <a:rPr lang="en" sz="1850" b="1"/>
              <a:t>his wife Sophie </a:t>
            </a:r>
            <a:r>
              <a:rPr lang="en" sz="1850"/>
              <a:t>are </a:t>
            </a:r>
            <a:r>
              <a:rPr lang="en" sz="1850" b="1" i="1" u="sng">
                <a:solidFill>
                  <a:srgbClr val="FF0000"/>
                </a:solidFill>
              </a:rPr>
              <a:t>shot</a:t>
            </a:r>
            <a:r>
              <a:rPr lang="en" sz="1850" b="1"/>
              <a:t> to death</a:t>
            </a:r>
            <a:r>
              <a:rPr lang="en" sz="1850"/>
              <a:t> by a Bosnian Serb nationalist Gavrilo Princip (from a terrorist group called the </a:t>
            </a:r>
            <a:r>
              <a:rPr lang="en" sz="1850" b="1"/>
              <a:t>Black Hand</a:t>
            </a:r>
            <a:r>
              <a:rPr lang="en" sz="1850"/>
              <a:t>)</a:t>
            </a:r>
            <a:endParaRPr sz="1850"/>
          </a:p>
          <a:p>
            <a:pPr marL="914400" lvl="1" indent="-346075" algn="l" rtl="0">
              <a:lnSpc>
                <a:spcPct val="105000"/>
              </a:lnSpc>
              <a:spcBef>
                <a:spcPts val="0"/>
              </a:spcBef>
              <a:spcAft>
                <a:spcPts val="0"/>
              </a:spcAft>
              <a:buSzPts val="1850"/>
              <a:buChar char="○"/>
            </a:pPr>
            <a:r>
              <a:rPr lang="en" sz="1850"/>
              <a:t>Austria had </a:t>
            </a:r>
            <a:r>
              <a:rPr lang="en" sz="1850" b="1" i="1" u="sng">
                <a:solidFill>
                  <a:srgbClr val="FF0000"/>
                </a:solidFill>
              </a:rPr>
              <a:t>invaded</a:t>
            </a:r>
            <a:r>
              <a:rPr lang="en" sz="1850"/>
              <a:t> Serbia in 1908 and the group wanted to free Serbia from Austria</a:t>
            </a:r>
            <a:endParaRPr sz="1850"/>
          </a:p>
          <a:p>
            <a:pPr marL="457200" lvl="0" indent="-346075" algn="l" rtl="0">
              <a:lnSpc>
                <a:spcPct val="105000"/>
              </a:lnSpc>
              <a:spcBef>
                <a:spcPts val="0"/>
              </a:spcBef>
              <a:spcAft>
                <a:spcPts val="0"/>
              </a:spcAft>
              <a:buSzPts val="1850"/>
              <a:buChar char="●"/>
            </a:pPr>
            <a:r>
              <a:rPr lang="en" sz="1850"/>
              <a:t>The assassination took place during an official visit to the Bosnian capital of </a:t>
            </a:r>
            <a:r>
              <a:rPr lang="en" sz="1850" b="1" i="1" u="sng">
                <a:solidFill>
                  <a:srgbClr val="FF0000"/>
                </a:solidFill>
              </a:rPr>
              <a:t>Sarajevo</a:t>
            </a:r>
            <a:r>
              <a:rPr lang="en" sz="1850"/>
              <a:t> on June 28, 1914</a:t>
            </a:r>
            <a:endParaRPr sz="1850"/>
          </a:p>
          <a:p>
            <a:pPr marL="914400" lvl="1" indent="-346075" algn="l" rtl="0">
              <a:lnSpc>
                <a:spcPct val="105000"/>
              </a:lnSpc>
              <a:spcBef>
                <a:spcPts val="0"/>
              </a:spcBef>
              <a:spcAft>
                <a:spcPts val="0"/>
              </a:spcAft>
              <a:buSzPts val="1850"/>
              <a:buChar char="○"/>
            </a:pPr>
            <a:r>
              <a:rPr lang="en" sz="1850"/>
              <a:t>As heir to the Austrian throne he was there as a representative of his country, Austria</a:t>
            </a:r>
            <a:endParaRPr sz="1850"/>
          </a:p>
          <a:p>
            <a:pPr marL="457200" lvl="0" indent="-346075" algn="l" rtl="0">
              <a:lnSpc>
                <a:spcPct val="105000"/>
              </a:lnSpc>
              <a:spcBef>
                <a:spcPts val="0"/>
              </a:spcBef>
              <a:spcAft>
                <a:spcPts val="0"/>
              </a:spcAft>
              <a:buSzPts val="1850"/>
              <a:buChar char="●"/>
            </a:pPr>
            <a:r>
              <a:rPr lang="en" sz="1850" b="1" i="1">
                <a:highlight>
                  <a:srgbClr val="FFFF00"/>
                </a:highlight>
              </a:rPr>
              <a:t>The killings sparked a chain of events that led to the outbreak of World War I</a:t>
            </a:r>
            <a:endParaRPr sz="1850" b="1" i="1">
              <a:highlight>
                <a:srgbClr val="FFFF00"/>
              </a:highlight>
            </a:endParaRPr>
          </a:p>
        </p:txBody>
      </p:sp>
      <p:pic>
        <p:nvPicPr>
          <p:cNvPr id="101" name="Google Shape;101;p19" descr="Archduke Franz Ferdinand"/>
          <p:cNvPicPr preferRelativeResize="0"/>
          <p:nvPr/>
        </p:nvPicPr>
        <p:blipFill>
          <a:blip r:embed="rId3">
            <a:alphaModFix/>
          </a:blip>
          <a:stretch>
            <a:fillRect/>
          </a:stretch>
        </p:blipFill>
        <p:spPr>
          <a:xfrm>
            <a:off x="6114200" y="101975"/>
            <a:ext cx="2916600" cy="1990725"/>
          </a:xfrm>
          <a:prstGeom prst="rect">
            <a:avLst/>
          </a:prstGeom>
          <a:noFill/>
          <a:ln w="38100" cap="flat" cmpd="sng">
            <a:solidFill>
              <a:srgbClr val="000000"/>
            </a:solidFill>
            <a:prstDash val="solid"/>
            <a:round/>
            <a:headEnd type="none" w="sm" len="sm"/>
            <a:tailEnd type="none" w="sm" len="sm"/>
          </a:ln>
        </p:spPr>
      </p:pic>
      <p:pic>
        <p:nvPicPr>
          <p:cNvPr id="102" name="Google Shape;102;p19"/>
          <p:cNvPicPr preferRelativeResize="0"/>
          <p:nvPr/>
        </p:nvPicPr>
        <p:blipFill>
          <a:blip r:embed="rId4">
            <a:alphaModFix/>
          </a:blip>
          <a:stretch>
            <a:fillRect/>
          </a:stretch>
        </p:blipFill>
        <p:spPr>
          <a:xfrm>
            <a:off x="6114200" y="2315125"/>
            <a:ext cx="2916600" cy="2693826"/>
          </a:xfrm>
          <a:prstGeom prst="rect">
            <a:avLst/>
          </a:prstGeom>
          <a:noFill/>
          <a:ln w="76200" cap="flat" cmpd="sng">
            <a:solidFill>
              <a:srgbClr val="000000"/>
            </a:solidFill>
            <a:prstDash val="solid"/>
            <a:round/>
            <a:headEnd type="none" w="sm" len="sm"/>
            <a:tailEnd type="none" w="sm" len="sm"/>
          </a:ln>
        </p:spPr>
      </p:pic>
      <p:pic>
        <p:nvPicPr>
          <p:cNvPr id="103" name="Google Shape;103;p19"/>
          <p:cNvPicPr preferRelativeResize="0"/>
          <p:nvPr/>
        </p:nvPicPr>
        <p:blipFill>
          <a:blip r:embed="rId5">
            <a:alphaModFix/>
          </a:blip>
          <a:stretch>
            <a:fillRect/>
          </a:stretch>
        </p:blipFill>
        <p:spPr>
          <a:xfrm>
            <a:off x="3334353" y="101975"/>
            <a:ext cx="1004675" cy="6695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20"/>
          <p:cNvPicPr preferRelativeResize="0"/>
          <p:nvPr/>
        </p:nvPicPr>
        <p:blipFill>
          <a:blip r:embed="rId3">
            <a:alphaModFix/>
          </a:blip>
          <a:stretch>
            <a:fillRect/>
          </a:stretch>
        </p:blipFill>
        <p:spPr>
          <a:xfrm>
            <a:off x="77200" y="81050"/>
            <a:ext cx="4031248" cy="2336002"/>
          </a:xfrm>
          <a:prstGeom prst="rect">
            <a:avLst/>
          </a:prstGeom>
          <a:noFill/>
          <a:ln w="38100" cap="flat" cmpd="sng">
            <a:solidFill>
              <a:srgbClr val="666666"/>
            </a:solidFill>
            <a:prstDash val="solid"/>
            <a:round/>
            <a:headEnd type="none" w="sm" len="sm"/>
            <a:tailEnd type="none" w="sm" len="sm"/>
          </a:ln>
        </p:spPr>
      </p:pic>
      <p:pic>
        <p:nvPicPr>
          <p:cNvPr id="109" name="Google Shape;109;p20"/>
          <p:cNvPicPr preferRelativeResize="0"/>
          <p:nvPr/>
        </p:nvPicPr>
        <p:blipFill>
          <a:blip r:embed="rId4">
            <a:alphaModFix/>
          </a:blip>
          <a:stretch>
            <a:fillRect/>
          </a:stretch>
        </p:blipFill>
        <p:spPr>
          <a:xfrm>
            <a:off x="140875" y="2603575"/>
            <a:ext cx="3658376" cy="2417375"/>
          </a:xfrm>
          <a:prstGeom prst="rect">
            <a:avLst/>
          </a:prstGeom>
          <a:noFill/>
          <a:ln w="76200" cap="flat" cmpd="sng">
            <a:solidFill>
              <a:srgbClr val="000000"/>
            </a:solidFill>
            <a:prstDash val="solid"/>
            <a:round/>
            <a:headEnd type="none" w="sm" len="sm"/>
            <a:tailEnd type="none" w="sm" len="sm"/>
          </a:ln>
        </p:spPr>
      </p:pic>
      <p:pic>
        <p:nvPicPr>
          <p:cNvPr id="110" name="Google Shape;110;p20"/>
          <p:cNvPicPr preferRelativeResize="0"/>
          <p:nvPr/>
        </p:nvPicPr>
        <p:blipFill>
          <a:blip r:embed="rId5">
            <a:alphaModFix/>
          </a:blip>
          <a:stretch>
            <a:fillRect/>
          </a:stretch>
        </p:blipFill>
        <p:spPr>
          <a:xfrm>
            <a:off x="5738075" y="132024"/>
            <a:ext cx="3233850" cy="2139049"/>
          </a:xfrm>
          <a:prstGeom prst="rect">
            <a:avLst/>
          </a:prstGeom>
          <a:noFill/>
          <a:ln w="76200" cap="flat" cmpd="sng">
            <a:solidFill>
              <a:srgbClr val="000000"/>
            </a:solidFill>
            <a:prstDash val="solid"/>
            <a:round/>
            <a:headEnd type="none" w="sm" len="sm"/>
            <a:tailEnd type="none" w="sm" len="sm"/>
          </a:ln>
        </p:spPr>
      </p:pic>
      <p:pic>
        <p:nvPicPr>
          <p:cNvPr id="111" name="Google Shape;111;p20" descr="dead"/>
          <p:cNvPicPr preferRelativeResize="0"/>
          <p:nvPr/>
        </p:nvPicPr>
        <p:blipFill rotWithShape="1">
          <a:blip r:embed="rId6">
            <a:alphaModFix/>
          </a:blip>
          <a:srcRect/>
          <a:stretch/>
        </p:blipFill>
        <p:spPr>
          <a:xfrm>
            <a:off x="4630249" y="2491350"/>
            <a:ext cx="4384125" cy="2570700"/>
          </a:xfrm>
          <a:prstGeom prst="rect">
            <a:avLst/>
          </a:prstGeom>
          <a:noFill/>
          <a:ln w="38100" cap="flat" cmpd="sng">
            <a:solidFill>
              <a:srgbClr val="000000"/>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Mastery Check</a:t>
            </a:r>
            <a:endParaRPr/>
          </a:p>
        </p:txBody>
      </p:sp>
      <p:sp>
        <p:nvSpPr>
          <p:cNvPr id="117" name="Google Shape;117;p21"/>
          <p:cNvSpPr txBox="1">
            <a:spLocks noGrp="1"/>
          </p:cNvSpPr>
          <p:nvPr>
            <p:ph type="body" idx="1"/>
          </p:nvPr>
        </p:nvSpPr>
        <p:spPr>
          <a:xfrm>
            <a:off x="145600" y="1225225"/>
            <a:ext cx="4166100" cy="3681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200"/>
              <a:t>Match the cause to its definition:</a:t>
            </a:r>
            <a:endParaRPr sz="2200"/>
          </a:p>
          <a:p>
            <a:pPr marL="457200" lvl="0" indent="-368300" algn="l" rtl="0">
              <a:spcBef>
                <a:spcPts val="1200"/>
              </a:spcBef>
              <a:spcAft>
                <a:spcPts val="0"/>
              </a:spcAft>
              <a:buSzPts val="2200"/>
              <a:buAutoNum type="arabicPeriod"/>
            </a:pPr>
            <a:r>
              <a:rPr lang="en" sz="2200"/>
              <a:t>Nationalism 	______</a:t>
            </a:r>
            <a:endParaRPr sz="2200"/>
          </a:p>
          <a:p>
            <a:pPr marL="457200" lvl="0" indent="-368300" algn="l" rtl="0">
              <a:spcBef>
                <a:spcPts val="0"/>
              </a:spcBef>
              <a:spcAft>
                <a:spcPts val="0"/>
              </a:spcAft>
              <a:buSzPts val="2200"/>
              <a:buAutoNum type="arabicPeriod"/>
            </a:pPr>
            <a:r>
              <a:rPr lang="en" sz="2200"/>
              <a:t>Imperialism 	______</a:t>
            </a:r>
            <a:endParaRPr sz="2200"/>
          </a:p>
          <a:p>
            <a:pPr marL="457200" lvl="0" indent="-368300" algn="l" rtl="0">
              <a:spcBef>
                <a:spcPts val="0"/>
              </a:spcBef>
              <a:spcAft>
                <a:spcPts val="0"/>
              </a:spcAft>
              <a:buSzPts val="2200"/>
              <a:buAutoNum type="arabicPeriod"/>
            </a:pPr>
            <a:r>
              <a:rPr lang="en" sz="2200"/>
              <a:t>Militarism    	______</a:t>
            </a:r>
            <a:endParaRPr sz="2200"/>
          </a:p>
          <a:p>
            <a:pPr marL="457200" lvl="0" indent="-368300" algn="l" rtl="0">
              <a:spcBef>
                <a:spcPts val="0"/>
              </a:spcBef>
              <a:spcAft>
                <a:spcPts val="0"/>
              </a:spcAft>
              <a:buSzPts val="2200"/>
              <a:buAutoNum type="arabicPeriod"/>
            </a:pPr>
            <a:r>
              <a:rPr lang="en" sz="2200"/>
              <a:t>Alliances	 	______</a:t>
            </a:r>
            <a:endParaRPr sz="2200"/>
          </a:p>
          <a:p>
            <a:pPr marL="457200" lvl="0" indent="-368300" algn="l" rtl="0">
              <a:spcBef>
                <a:spcPts val="0"/>
              </a:spcBef>
              <a:spcAft>
                <a:spcPts val="0"/>
              </a:spcAft>
              <a:buSzPts val="2200"/>
              <a:buAutoNum type="arabicPeriod"/>
            </a:pPr>
            <a:r>
              <a:rPr lang="en" sz="2200"/>
              <a:t>Assassination ______</a:t>
            </a:r>
            <a:endParaRPr sz="2200"/>
          </a:p>
        </p:txBody>
      </p:sp>
      <p:sp>
        <p:nvSpPr>
          <p:cNvPr id="118" name="Google Shape;118;p21"/>
          <p:cNvSpPr txBox="1">
            <a:spLocks noGrp="1"/>
          </p:cNvSpPr>
          <p:nvPr>
            <p:ph type="body" idx="2"/>
          </p:nvPr>
        </p:nvSpPr>
        <p:spPr>
          <a:xfrm>
            <a:off x="4411825" y="346675"/>
            <a:ext cx="4586700" cy="4385400"/>
          </a:xfrm>
          <a:prstGeom prst="rect">
            <a:avLst/>
          </a:prstGeom>
        </p:spPr>
        <p:txBody>
          <a:bodyPr spcFirstLastPara="1" wrap="square" lIns="91425" tIns="91425" rIns="91425" bIns="91425" anchor="t" anchorCtr="0">
            <a:normAutofit lnSpcReduction="10000"/>
          </a:bodyPr>
          <a:lstStyle/>
          <a:p>
            <a:pPr marL="457200" lvl="0" indent="-355600" algn="l" rtl="0">
              <a:spcBef>
                <a:spcPts val="0"/>
              </a:spcBef>
              <a:spcAft>
                <a:spcPts val="0"/>
              </a:spcAft>
              <a:buSzPts val="2000"/>
              <a:buAutoNum type="alphaUcPeriod"/>
            </a:pPr>
            <a:r>
              <a:rPr lang="en" sz="2000"/>
              <a:t>Development of armed forces and their use as a tool of diplomacy</a:t>
            </a:r>
            <a:endParaRPr sz="2000"/>
          </a:p>
          <a:p>
            <a:pPr marL="457200" lvl="0" indent="-355600" algn="l" rtl="0">
              <a:spcBef>
                <a:spcPts val="0"/>
              </a:spcBef>
              <a:spcAft>
                <a:spcPts val="0"/>
              </a:spcAft>
              <a:buSzPts val="2000"/>
              <a:buAutoNum type="alphaUcPeriod"/>
            </a:pPr>
            <a:r>
              <a:rPr lang="en" sz="2000"/>
              <a:t>Countries joined together in a common activity</a:t>
            </a:r>
            <a:endParaRPr sz="2000"/>
          </a:p>
          <a:p>
            <a:pPr marL="457200" lvl="0" indent="-355600" algn="l" rtl="0">
              <a:spcBef>
                <a:spcPts val="0"/>
              </a:spcBef>
              <a:spcAft>
                <a:spcPts val="0"/>
              </a:spcAft>
              <a:buSzPts val="2000"/>
              <a:buAutoNum type="alphaUcPeriod"/>
            </a:pPr>
            <a:r>
              <a:rPr lang="en" sz="2000"/>
              <a:t>Devotion to one’s country</a:t>
            </a:r>
            <a:endParaRPr sz="2000"/>
          </a:p>
          <a:p>
            <a:pPr marL="457200" lvl="0" indent="-355600" algn="l" rtl="0">
              <a:spcBef>
                <a:spcPts val="0"/>
              </a:spcBef>
              <a:spcAft>
                <a:spcPts val="0"/>
              </a:spcAft>
              <a:buSzPts val="2000"/>
              <a:buAutoNum type="alphaUcPeriod"/>
            </a:pPr>
            <a:r>
              <a:rPr lang="en" sz="2000"/>
              <a:t>The murder of Archduke Franz Ferdinand and the spark that activated the alliance system and set off the war</a:t>
            </a:r>
            <a:endParaRPr sz="2000"/>
          </a:p>
          <a:p>
            <a:pPr marL="457200" lvl="0" indent="-355600" algn="l" rtl="0">
              <a:spcBef>
                <a:spcPts val="0"/>
              </a:spcBef>
              <a:spcAft>
                <a:spcPts val="0"/>
              </a:spcAft>
              <a:buSzPts val="2000"/>
              <a:buAutoNum type="alphaUcPeriod"/>
            </a:pPr>
            <a:r>
              <a:rPr lang="en" sz="2000"/>
              <a:t>Extending economic and political control over other nations</a:t>
            </a:r>
            <a:endParaRPr sz="2000"/>
          </a:p>
        </p:txBody>
      </p:sp>
      <p:sp>
        <p:nvSpPr>
          <p:cNvPr id="119" name="Google Shape;119;p21"/>
          <p:cNvSpPr txBox="1"/>
          <p:nvPr/>
        </p:nvSpPr>
        <p:spPr>
          <a:xfrm>
            <a:off x="2625525" y="2211325"/>
            <a:ext cx="575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rgbClr val="FF0000"/>
                </a:solidFill>
                <a:latin typeface="Open Sans"/>
                <a:ea typeface="Open Sans"/>
                <a:cs typeface="Open Sans"/>
                <a:sym typeface="Open Sans"/>
              </a:rPr>
              <a:t>C.</a:t>
            </a:r>
            <a:endParaRPr sz="1800" b="1">
              <a:solidFill>
                <a:srgbClr val="FF0000"/>
              </a:solidFill>
              <a:latin typeface="Open Sans"/>
              <a:ea typeface="Open Sans"/>
              <a:cs typeface="Open Sans"/>
              <a:sym typeface="Open Sans"/>
            </a:endParaRPr>
          </a:p>
        </p:txBody>
      </p:sp>
      <p:sp>
        <p:nvSpPr>
          <p:cNvPr id="120" name="Google Shape;120;p21"/>
          <p:cNvSpPr txBox="1"/>
          <p:nvPr/>
        </p:nvSpPr>
        <p:spPr>
          <a:xfrm>
            <a:off x="2625525" y="2596825"/>
            <a:ext cx="575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rgbClr val="FF0000"/>
                </a:solidFill>
                <a:latin typeface="Open Sans"/>
                <a:ea typeface="Open Sans"/>
                <a:cs typeface="Open Sans"/>
                <a:sym typeface="Open Sans"/>
              </a:rPr>
              <a:t>E.</a:t>
            </a:r>
            <a:endParaRPr sz="1800" b="1">
              <a:solidFill>
                <a:srgbClr val="FF0000"/>
              </a:solidFill>
              <a:latin typeface="Open Sans"/>
              <a:ea typeface="Open Sans"/>
              <a:cs typeface="Open Sans"/>
              <a:sym typeface="Open Sans"/>
            </a:endParaRPr>
          </a:p>
        </p:txBody>
      </p:sp>
      <p:sp>
        <p:nvSpPr>
          <p:cNvPr id="121" name="Google Shape;121;p21"/>
          <p:cNvSpPr txBox="1"/>
          <p:nvPr/>
        </p:nvSpPr>
        <p:spPr>
          <a:xfrm>
            <a:off x="2625525" y="2988025"/>
            <a:ext cx="575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rgbClr val="FF0000"/>
                </a:solidFill>
                <a:latin typeface="Open Sans"/>
                <a:ea typeface="Open Sans"/>
                <a:cs typeface="Open Sans"/>
                <a:sym typeface="Open Sans"/>
              </a:rPr>
              <a:t>A.</a:t>
            </a:r>
            <a:endParaRPr sz="1800" b="1">
              <a:solidFill>
                <a:srgbClr val="FF0000"/>
              </a:solidFill>
              <a:latin typeface="Open Sans"/>
              <a:ea typeface="Open Sans"/>
              <a:cs typeface="Open Sans"/>
              <a:sym typeface="Open Sans"/>
            </a:endParaRPr>
          </a:p>
        </p:txBody>
      </p:sp>
      <p:sp>
        <p:nvSpPr>
          <p:cNvPr id="122" name="Google Shape;122;p21"/>
          <p:cNvSpPr txBox="1"/>
          <p:nvPr/>
        </p:nvSpPr>
        <p:spPr>
          <a:xfrm>
            <a:off x="2625525" y="3340575"/>
            <a:ext cx="575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rgbClr val="FF0000"/>
                </a:solidFill>
                <a:latin typeface="Open Sans"/>
                <a:ea typeface="Open Sans"/>
                <a:cs typeface="Open Sans"/>
                <a:sym typeface="Open Sans"/>
              </a:rPr>
              <a:t>B.</a:t>
            </a:r>
            <a:endParaRPr sz="1800" b="1">
              <a:solidFill>
                <a:srgbClr val="FF0000"/>
              </a:solidFill>
              <a:latin typeface="Open Sans"/>
              <a:ea typeface="Open Sans"/>
              <a:cs typeface="Open Sans"/>
              <a:sym typeface="Open Sans"/>
            </a:endParaRPr>
          </a:p>
        </p:txBody>
      </p:sp>
      <p:sp>
        <p:nvSpPr>
          <p:cNvPr id="123" name="Google Shape;123;p21"/>
          <p:cNvSpPr txBox="1"/>
          <p:nvPr/>
        </p:nvSpPr>
        <p:spPr>
          <a:xfrm>
            <a:off x="2625525" y="3737125"/>
            <a:ext cx="5754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solidFill>
                  <a:srgbClr val="FF0000"/>
                </a:solidFill>
                <a:latin typeface="Open Sans"/>
                <a:ea typeface="Open Sans"/>
                <a:cs typeface="Open Sans"/>
                <a:sym typeface="Open Sans"/>
              </a:rPr>
              <a:t>D.</a:t>
            </a:r>
            <a:endParaRPr sz="1800" b="1">
              <a:solidFill>
                <a:srgbClr val="FF0000"/>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833</Words>
  <Application>Microsoft Office PowerPoint</Application>
  <PresentationFormat>On-screen Show (16:9)</PresentationFormat>
  <Paragraphs>103</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Open Sans</vt:lpstr>
      <vt:lpstr>Economica</vt:lpstr>
      <vt:lpstr>Arial</vt:lpstr>
      <vt:lpstr>Luxe</vt:lpstr>
      <vt:lpstr>WORLD WAR I: CAUSES OF WWI &amp; REASONS FOR U.S. ENTRY</vt:lpstr>
      <vt:lpstr>Causes of World War I</vt:lpstr>
      <vt:lpstr>Causes of World War I</vt:lpstr>
      <vt:lpstr>PowerPoint Presentation</vt:lpstr>
      <vt:lpstr>The Spark…</vt:lpstr>
      <vt:lpstr>An Assassination Leads to War</vt:lpstr>
      <vt:lpstr>The Assassination</vt:lpstr>
      <vt:lpstr>PowerPoint Presentation</vt:lpstr>
      <vt:lpstr>Mastery Check</vt:lpstr>
      <vt:lpstr>A Diplomatic Crisis</vt:lpstr>
      <vt:lpstr>The Alliances Begin… Central Powers vs. Allies</vt:lpstr>
      <vt:lpstr>The Alliances:</vt:lpstr>
      <vt:lpstr>The Great War Begins…</vt:lpstr>
      <vt:lpstr>REASONS FOR U.S. ENTRY INTO WWI</vt:lpstr>
      <vt:lpstr>R.U.N.</vt:lpstr>
      <vt:lpstr>PowerPoint Presentation</vt:lpstr>
      <vt:lpstr>President Wilson Declares War</vt:lpstr>
      <vt:lpstr>Impact of War on 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 CAUSES OF WWI &amp; REASONS FOR U.S. ENTRY</dc:title>
  <dc:creator>Greg Scott</dc:creator>
  <cp:lastModifiedBy>Greg Scott</cp:lastModifiedBy>
  <cp:revision>1</cp:revision>
  <cp:lastPrinted>2023-09-28T13:12:07Z</cp:lastPrinted>
  <dcterms:modified xsi:type="dcterms:W3CDTF">2023-09-28T13:13:43Z</dcterms:modified>
</cp:coreProperties>
</file>