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418" y="4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8ea58659c3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8ea58659c3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8ea58659c3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8ea58659c3_0_2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8ea58659c3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8ea58659c3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18ea58659c3_0_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18ea58659c3_0_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8ea58659c3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8ea58659c3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8ea58659c3_0_2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8ea58659c3_0_2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8ea58659c3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8ea58659c3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ea58659c3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8ea58659c3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8ea58659c3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8ea58659c3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8ea58659c3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8ea58659c3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ea58659c3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ea58659c3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8ea58659c3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8ea58659c3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8ea58659c3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8ea58659c3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8ea58659c3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8ea58659c3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8ea58659c3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8ea58659c3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ansparent Shapes">
  <p:cSld name="BLANK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13"/>
          <p:cNvGrpSpPr/>
          <p:nvPr/>
        </p:nvGrpSpPr>
        <p:grpSpPr>
          <a:xfrm>
            <a:off x="6172200" y="2656118"/>
            <a:ext cx="2971754" cy="2886151"/>
            <a:chOff x="6172200" y="2656118"/>
            <a:chExt cx="2971754" cy="2886151"/>
          </a:xfrm>
        </p:grpSpPr>
        <p:sp>
          <p:nvSpPr>
            <p:cNvPr id="52" name="Google Shape;52;p13"/>
            <p:cNvSpPr/>
            <p:nvPr/>
          </p:nvSpPr>
          <p:spPr>
            <a:xfrm rot="9208626" flipH="1">
              <a:off x="6704904" y="4110434"/>
              <a:ext cx="484232" cy="120400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3"/>
            <p:cNvSpPr/>
            <p:nvPr/>
          </p:nvSpPr>
          <p:spPr>
            <a:xfrm rot="9208633" flipH="1">
              <a:off x="7804300" y="3279013"/>
              <a:ext cx="877624" cy="2182136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3"/>
            <p:cNvSpPr/>
            <p:nvPr/>
          </p:nvSpPr>
          <p:spPr>
            <a:xfrm rot="9208606" flipH="1">
              <a:off x="7481789" y="4276913"/>
              <a:ext cx="408796" cy="1016449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3"/>
            <p:cNvSpPr/>
            <p:nvPr/>
          </p:nvSpPr>
          <p:spPr>
            <a:xfrm rot="9208678" flipH="1">
              <a:off x="6287617" y="4657701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8289303" y="2656118"/>
              <a:ext cx="854651" cy="1929080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grpSp>
        <p:nvGrpSpPr>
          <p:cNvPr id="57" name="Google Shape;57;p13"/>
          <p:cNvGrpSpPr/>
          <p:nvPr/>
        </p:nvGrpSpPr>
        <p:grpSpPr>
          <a:xfrm>
            <a:off x="-32" y="-228027"/>
            <a:ext cx="2163561" cy="1347300"/>
            <a:chOff x="-32" y="-215963"/>
            <a:chExt cx="2163561" cy="1347300"/>
          </a:xfrm>
        </p:grpSpPr>
        <p:sp>
          <p:nvSpPr>
            <p:cNvPr id="58" name="Google Shape;58;p13"/>
            <p:cNvSpPr/>
            <p:nvPr/>
          </p:nvSpPr>
          <p:spPr>
            <a:xfrm rot="-1591408" flipH="1">
              <a:off x="1362169" y="-63166"/>
              <a:ext cx="205103" cy="509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 rot="-1591371" flipH="1">
              <a:off x="239463" y="-151890"/>
              <a:ext cx="434754" cy="1080980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 rot="-1591339" flipH="1">
              <a:off x="892401" y="-169347"/>
              <a:ext cx="504374" cy="1254067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 rot="-1591322" flipH="1">
              <a:off x="1818452" y="-76292"/>
              <a:ext cx="229660" cy="571018"/>
            </a:xfrm>
            <a:prstGeom prst="flowChartManualInput">
              <a:avLst/>
            </a:prstGeom>
            <a:solidFill>
              <a:srgbClr val="FFFFFF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 rot="10800000">
              <a:off x="-32" y="70725"/>
              <a:ext cx="380284" cy="858147"/>
            </a:xfrm>
            <a:custGeom>
              <a:avLst/>
              <a:gdLst/>
              <a:ahLst/>
              <a:cxnLst/>
              <a:rect l="l" t="t" r="r" b="b"/>
              <a:pathLst>
                <a:path w="37596" h="84860" extrusionOk="0">
                  <a:moveTo>
                    <a:pt x="19066" y="0"/>
                  </a:moveTo>
                  <a:lnTo>
                    <a:pt x="0" y="9130"/>
                  </a:lnTo>
                  <a:lnTo>
                    <a:pt x="37596" y="84860"/>
                  </a:lnTo>
                  <a:lnTo>
                    <a:pt x="37596" y="37328"/>
                  </a:lnTo>
                  <a:close/>
                </a:path>
              </a:pathLst>
            </a:custGeom>
            <a:solidFill>
              <a:srgbClr val="FFFFFF">
                <a:alpha val="33460"/>
              </a:srgbClr>
            </a:solidFill>
            <a:ln>
              <a:noFill/>
            </a:ln>
          </p:spPr>
        </p:sp>
      </p:grp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556784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 OF THE GREAT DEPRESSION</a:t>
            </a:r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UNIT 6: THE GREAT DEPRESSION #1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High Tariffs</a:t>
            </a:r>
            <a:endParaRPr sz="4000"/>
          </a:p>
        </p:txBody>
      </p:sp>
      <p:sp>
        <p:nvSpPr>
          <p:cNvPr id="133" name="Google Shape;133;p23"/>
          <p:cNvSpPr txBox="1">
            <a:spLocks noGrp="1"/>
          </p:cNvSpPr>
          <p:nvPr>
            <p:ph type="body" idx="2"/>
          </p:nvPr>
        </p:nvSpPr>
        <p:spPr>
          <a:xfrm>
            <a:off x="4099575" y="272250"/>
            <a:ext cx="5044500" cy="47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 b="1">
                <a:solidFill>
                  <a:schemeClr val="dk1"/>
                </a:solidFill>
              </a:rPr>
              <a:t>Tariff</a:t>
            </a:r>
            <a:r>
              <a:rPr lang="en" sz="2500">
                <a:solidFill>
                  <a:schemeClr val="dk1"/>
                </a:solidFill>
              </a:rPr>
              <a:t>: a tax on </a:t>
            </a:r>
            <a:r>
              <a:rPr lang="en" sz="2500" b="1" i="1" u="sng">
                <a:solidFill>
                  <a:srgbClr val="FF0000"/>
                </a:solidFill>
              </a:rPr>
              <a:t>imported</a:t>
            </a:r>
            <a:r>
              <a:rPr lang="en" sz="2500" b="1" i="1">
                <a:solidFill>
                  <a:srgbClr val="FF0000"/>
                </a:solidFill>
              </a:rPr>
              <a:t> </a:t>
            </a:r>
            <a:r>
              <a:rPr lang="en" sz="2500">
                <a:solidFill>
                  <a:schemeClr val="dk1"/>
                </a:solidFill>
              </a:rPr>
              <a:t>goods (from another country)</a:t>
            </a:r>
            <a:endParaRPr sz="2500">
              <a:solidFill>
                <a:schemeClr val="dk1"/>
              </a:solidFill>
            </a:endParaRPr>
          </a:p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 b="1" i="1">
                <a:solidFill>
                  <a:schemeClr val="dk1"/>
                </a:solidFill>
              </a:rPr>
              <a:t>HIGH</a:t>
            </a:r>
            <a:r>
              <a:rPr lang="en" sz="2500">
                <a:solidFill>
                  <a:schemeClr val="dk1"/>
                </a:solidFill>
              </a:rPr>
              <a:t> tariffs RAISE the price of foreign goods, LESS trade</a:t>
            </a:r>
            <a:endParaRPr sz="2500">
              <a:solidFill>
                <a:schemeClr val="dk1"/>
              </a:solidFill>
            </a:endParaRPr>
          </a:p>
          <a:p>
            <a:pPr marL="914400" lvl="1" indent="-37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Example: Smoot-Hawley Tariff</a:t>
            </a:r>
            <a:endParaRPr sz="2500">
              <a:solidFill>
                <a:schemeClr val="dk1"/>
              </a:solidFill>
            </a:endParaRPr>
          </a:p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We stop buying other countries’ products, then they stop buying ours</a:t>
            </a:r>
            <a:endParaRPr sz="2500">
              <a:solidFill>
                <a:schemeClr val="dk1"/>
              </a:solidFill>
            </a:endParaRPr>
          </a:p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Decline in trade leads to </a:t>
            </a:r>
            <a:r>
              <a:rPr lang="en" sz="2500" b="1" i="1" u="sng">
                <a:solidFill>
                  <a:srgbClr val="FF0000"/>
                </a:solidFill>
              </a:rPr>
              <a:t>loss</a:t>
            </a:r>
            <a:r>
              <a:rPr lang="en" sz="2500">
                <a:solidFill>
                  <a:schemeClr val="dk1"/>
                </a:solidFill>
              </a:rPr>
              <a:t> of money</a:t>
            </a:r>
            <a:endParaRPr sz="2500">
              <a:solidFill>
                <a:schemeClr val="dk1"/>
              </a:solidFill>
            </a:endParaRPr>
          </a:p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The </a:t>
            </a:r>
            <a:r>
              <a:rPr lang="en" sz="2500" b="1">
                <a:solidFill>
                  <a:schemeClr val="dk1"/>
                </a:solidFill>
              </a:rPr>
              <a:t>shrinking</a:t>
            </a:r>
            <a:r>
              <a:rPr lang="en" sz="2500">
                <a:solidFill>
                  <a:schemeClr val="dk1"/>
                </a:solidFill>
              </a:rPr>
              <a:t> of </a:t>
            </a:r>
            <a:r>
              <a:rPr lang="en" sz="2500" b="1" i="1" u="sng">
                <a:solidFill>
                  <a:srgbClr val="FF0000"/>
                </a:solidFill>
              </a:rPr>
              <a:t>world trade</a:t>
            </a:r>
            <a:r>
              <a:rPr lang="en" sz="2500">
                <a:solidFill>
                  <a:schemeClr val="dk1"/>
                </a:solidFill>
              </a:rPr>
              <a:t> </a:t>
            </a:r>
            <a:r>
              <a:rPr lang="en" sz="2500" b="1">
                <a:solidFill>
                  <a:schemeClr val="dk1"/>
                </a:solidFill>
              </a:rPr>
              <a:t>contributed to the Great Depression</a:t>
            </a:r>
            <a:endParaRPr sz="2500" b="1">
              <a:solidFill>
                <a:schemeClr val="dk1"/>
              </a:solidFill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25" y="1309500"/>
            <a:ext cx="3411000" cy="3102349"/>
          </a:xfrm>
          <a:prstGeom prst="rect">
            <a:avLst/>
          </a:prstGeom>
          <a:noFill/>
          <a:ln w="2857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Overproduction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>
            <a:spLocks noGrp="1"/>
          </p:cNvSpPr>
          <p:nvPr>
            <p:ph type="title"/>
          </p:nvPr>
        </p:nvSpPr>
        <p:spPr>
          <a:xfrm>
            <a:off x="35775" y="2398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Overproduction of Goods</a:t>
            </a:r>
            <a:endParaRPr sz="4000"/>
          </a:p>
        </p:txBody>
      </p:sp>
      <p:sp>
        <p:nvSpPr>
          <p:cNvPr id="145" name="Google Shape;145;p25"/>
          <p:cNvSpPr txBox="1">
            <a:spLocks noGrp="1"/>
          </p:cNvSpPr>
          <p:nvPr>
            <p:ph type="body" idx="1"/>
          </p:nvPr>
        </p:nvSpPr>
        <p:spPr>
          <a:xfrm>
            <a:off x="99450" y="1187850"/>
            <a:ext cx="4202100" cy="37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Economic Boom of 20s → consumerism &amp; buying on credit</a:t>
            </a:r>
            <a:endParaRPr sz="2500">
              <a:solidFill>
                <a:schemeClr val="dk1"/>
              </a:solidFill>
            </a:endParaRPr>
          </a:p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Businesses produce </a:t>
            </a:r>
            <a:r>
              <a:rPr lang="en" sz="2500" b="1" i="1" u="sng">
                <a:solidFill>
                  <a:srgbClr val="FF0000"/>
                </a:solidFill>
              </a:rPr>
              <a:t>more</a:t>
            </a:r>
            <a:r>
              <a:rPr lang="en" sz="2500">
                <a:solidFill>
                  <a:schemeClr val="dk1"/>
                </a:solidFill>
              </a:rPr>
              <a:t> goods than they can </a:t>
            </a:r>
            <a:r>
              <a:rPr lang="en" sz="2500" b="1" i="1" u="sng">
                <a:solidFill>
                  <a:srgbClr val="FF0000"/>
                </a:solidFill>
              </a:rPr>
              <a:t>sell</a:t>
            </a:r>
            <a:endParaRPr sz="2500" b="1" i="1" u="sng">
              <a:solidFill>
                <a:srgbClr val="FF0000"/>
              </a:solidFill>
            </a:endParaRPr>
          </a:p>
          <a:p>
            <a:pPr marL="457200" lvl="0" indent="-37544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Farmers didn’t benefit from the Roaring 20s (they kept farming as they did in </a:t>
            </a:r>
            <a:r>
              <a:rPr lang="en" sz="2500" b="1" i="1">
                <a:solidFill>
                  <a:schemeClr val="dk1"/>
                </a:solidFill>
              </a:rPr>
              <a:t>WWI</a:t>
            </a:r>
            <a:r>
              <a:rPr lang="en" sz="2500">
                <a:solidFill>
                  <a:schemeClr val="dk1"/>
                </a:solidFill>
              </a:rPr>
              <a:t>)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146" name="Google Shape;146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1750" y="266375"/>
            <a:ext cx="3127125" cy="23053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7" name="Google Shape;147;p25" descr="https://s-media-cache-ak0.pinimg.com/736x/cb/53/b3/cb53b30d87ec824f82ef386d9646122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2200" y="2668325"/>
            <a:ext cx="2695350" cy="23053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Policy (Monetary $$)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92375" y="983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Monetary ($$) Policy</a:t>
            </a:r>
            <a:endParaRPr sz="4000"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120675" y="863550"/>
            <a:ext cx="6144600" cy="41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457200" lvl="0" indent="-35163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The Federal Reserve </a:t>
            </a:r>
            <a:r>
              <a:rPr lang="en" sz="2500" b="1" i="1" u="sng">
                <a:solidFill>
                  <a:srgbClr val="FF0000"/>
                </a:solidFill>
              </a:rPr>
              <a:t>reduced</a:t>
            </a:r>
            <a:r>
              <a:rPr lang="en" sz="2500">
                <a:solidFill>
                  <a:schemeClr val="dk1"/>
                </a:solidFill>
              </a:rPr>
              <a:t> the amount of money </a:t>
            </a:r>
            <a:r>
              <a:rPr lang="en" sz="2500" b="1" i="1" u="sng">
                <a:solidFill>
                  <a:srgbClr val="FF0000"/>
                </a:solidFill>
              </a:rPr>
              <a:t>available</a:t>
            </a:r>
            <a:endParaRPr sz="2500">
              <a:solidFill>
                <a:schemeClr val="dk1"/>
              </a:solidFill>
            </a:endParaRPr>
          </a:p>
          <a:p>
            <a:pPr marL="457200" lvl="0" indent="-35163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Banks generally collect money from depositors and then invest these funds in businesses</a:t>
            </a:r>
            <a:endParaRPr sz="2500">
              <a:solidFill>
                <a:schemeClr val="dk1"/>
              </a:solidFill>
            </a:endParaRPr>
          </a:p>
          <a:p>
            <a:pPr marL="914400" lvl="1" indent="-35163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 b="1">
                <a:solidFill>
                  <a:schemeClr val="dk1"/>
                </a:solidFill>
              </a:rPr>
              <a:t>This enables them to earn money to pay</a:t>
            </a:r>
            <a:r>
              <a:rPr lang="en" sz="2500">
                <a:solidFill>
                  <a:schemeClr val="dk1"/>
                </a:solidFill>
              </a:rPr>
              <a:t> </a:t>
            </a:r>
            <a:r>
              <a:rPr lang="en" sz="2500" b="1" i="1" u="sng">
                <a:solidFill>
                  <a:srgbClr val="FF0000"/>
                </a:solidFill>
              </a:rPr>
              <a:t>interest</a:t>
            </a:r>
            <a:r>
              <a:rPr lang="en" sz="2500">
                <a:solidFill>
                  <a:schemeClr val="dk1"/>
                </a:solidFill>
              </a:rPr>
              <a:t> </a:t>
            </a:r>
            <a:r>
              <a:rPr lang="en" sz="2500" b="1">
                <a:solidFill>
                  <a:schemeClr val="dk1"/>
                </a:solidFill>
              </a:rPr>
              <a:t>on deposits</a:t>
            </a:r>
            <a:endParaRPr sz="2500" b="1">
              <a:solidFill>
                <a:schemeClr val="dk1"/>
              </a:solidFill>
            </a:endParaRPr>
          </a:p>
          <a:p>
            <a:pPr marL="457200" lvl="0" indent="-35163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Harder to receive loans → </a:t>
            </a:r>
            <a:r>
              <a:rPr lang="en" sz="2500" b="1" i="1">
                <a:solidFill>
                  <a:schemeClr val="dk1"/>
                </a:solidFill>
              </a:rPr>
              <a:t>bank failures</a:t>
            </a:r>
            <a:endParaRPr sz="2500" b="1" i="1">
              <a:solidFill>
                <a:schemeClr val="dk1"/>
              </a:solidFill>
            </a:endParaRPr>
          </a:p>
          <a:p>
            <a:pPr marL="457200" lvl="0" indent="-35163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 b="1">
                <a:solidFill>
                  <a:schemeClr val="dk1"/>
                </a:solidFill>
              </a:rPr>
              <a:t>Banks use YOUR money to give other people loans</a:t>
            </a:r>
            <a:endParaRPr sz="2500" b="1">
              <a:solidFill>
                <a:schemeClr val="dk1"/>
              </a:solidFill>
            </a:endParaRPr>
          </a:p>
          <a:p>
            <a:pPr marL="457200" lvl="0" indent="-35163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When everyone tries to take their money out, the bank does </a:t>
            </a:r>
            <a:r>
              <a:rPr lang="en" sz="2500" b="1" i="1">
                <a:solidFill>
                  <a:schemeClr val="dk1"/>
                </a:solidFill>
              </a:rPr>
              <a:t>NOT</a:t>
            </a:r>
            <a:r>
              <a:rPr lang="en" sz="2500" i="1">
                <a:solidFill>
                  <a:schemeClr val="dk1"/>
                </a:solidFill>
              </a:rPr>
              <a:t> </a:t>
            </a:r>
            <a:r>
              <a:rPr lang="en" sz="2500">
                <a:solidFill>
                  <a:schemeClr val="dk1"/>
                </a:solidFill>
              </a:rPr>
              <a:t>have enough</a:t>
            </a:r>
            <a:endParaRPr sz="2500">
              <a:solidFill>
                <a:schemeClr val="dk1"/>
              </a:solidFill>
            </a:endParaRPr>
          </a:p>
          <a:p>
            <a:pPr marL="457200" lvl="0" indent="-35163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Banks </a:t>
            </a:r>
            <a:r>
              <a:rPr lang="en" sz="2500" b="1" i="1">
                <a:solidFill>
                  <a:schemeClr val="dk1"/>
                </a:solidFill>
              </a:rPr>
              <a:t>shut down</a:t>
            </a:r>
            <a:r>
              <a:rPr lang="en" sz="2500">
                <a:solidFill>
                  <a:schemeClr val="dk1"/>
                </a:solidFill>
              </a:rPr>
              <a:t> and people </a:t>
            </a:r>
            <a:r>
              <a:rPr lang="en" sz="2500" b="1" i="1">
                <a:solidFill>
                  <a:schemeClr val="dk1"/>
                </a:solidFill>
              </a:rPr>
              <a:t>lost</a:t>
            </a:r>
            <a:r>
              <a:rPr lang="en" sz="2500" i="1">
                <a:solidFill>
                  <a:schemeClr val="dk1"/>
                </a:solidFill>
              </a:rPr>
              <a:t> money</a:t>
            </a:r>
            <a:r>
              <a:rPr lang="en" sz="2500">
                <a:solidFill>
                  <a:schemeClr val="dk1"/>
                </a:solidFill>
              </a:rPr>
              <a:t> that was saved in the banks</a:t>
            </a:r>
            <a:endParaRPr sz="2500" b="1" i="1" u="sng">
              <a:solidFill>
                <a:srgbClr val="FF0000"/>
              </a:solidFill>
            </a:endParaRPr>
          </a:p>
        </p:txBody>
      </p:sp>
      <p:pic>
        <p:nvPicPr>
          <p:cNvPr id="159" name="Google Shape;15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200" y="98325"/>
            <a:ext cx="1546026" cy="9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5250" y="2985625"/>
            <a:ext cx="2820252" cy="2032401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1" name="Google Shape;161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7600" y="1188975"/>
            <a:ext cx="2795550" cy="171175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0825" y="128125"/>
            <a:ext cx="4742100" cy="24897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7" name="Google Shape;167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88725" y="128127"/>
            <a:ext cx="3387250" cy="159519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8" name="Google Shape;168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8725" y="1984200"/>
            <a:ext cx="3387250" cy="30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4500" y="2770225"/>
            <a:ext cx="2895900" cy="228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7275" y="2749600"/>
            <a:ext cx="2314575" cy="230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9"/>
          <p:cNvSpPr txBox="1">
            <a:spLocks noGrp="1"/>
          </p:cNvSpPr>
          <p:nvPr>
            <p:ph type="title"/>
          </p:nvPr>
        </p:nvSpPr>
        <p:spPr>
          <a:xfrm>
            <a:off x="120275" y="555600"/>
            <a:ext cx="36366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HIGH UNEMPLOYMENT</a:t>
            </a:r>
            <a:endParaRPr sz="3200"/>
          </a:p>
        </p:txBody>
      </p:sp>
      <p:sp>
        <p:nvSpPr>
          <p:cNvPr id="176" name="Google Shape;176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33462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Businesses start going under (</a:t>
            </a:r>
            <a:r>
              <a:rPr lang="en" sz="2500" b="1" i="1" u="sng">
                <a:solidFill>
                  <a:srgbClr val="FF0000"/>
                </a:solidFill>
              </a:rPr>
              <a:t>closing</a:t>
            </a:r>
            <a:r>
              <a:rPr lang="en" sz="2500">
                <a:solidFill>
                  <a:schemeClr val="dk1"/>
                </a:solidFill>
              </a:rPr>
              <a:t>) → causes a snowball effect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177" name="Google Shape;177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9176" y="90352"/>
            <a:ext cx="3124450" cy="230807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8" name="Google Shape;178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29927" y="2508075"/>
            <a:ext cx="3759248" cy="250072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120675" y="147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Knowledge Check</a:t>
            </a:r>
            <a:endParaRPr sz="4000"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7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Place the following historical eras in the correct chronological order on your notes: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Gilded Age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World War II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Great Depression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The Roaring 20s</a:t>
            </a:r>
            <a:endParaRPr sz="20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World War I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2"/>
          </p:nvPr>
        </p:nvSpPr>
        <p:spPr>
          <a:xfrm>
            <a:off x="4818250" y="1152475"/>
            <a:ext cx="3999900" cy="36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0000"/>
                </a:solidFill>
              </a:rPr>
              <a:t>Answer:</a:t>
            </a:r>
            <a:endParaRPr sz="2000">
              <a:solidFill>
                <a:srgbClr val="FF0000"/>
              </a:solidFill>
            </a:endParaRPr>
          </a:p>
          <a:p>
            <a:pPr marL="457200" lvl="0" indent="-355600" algn="l" rtl="0">
              <a:spcBef>
                <a:spcPts val="120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lang="en" sz="2000">
                <a:solidFill>
                  <a:srgbClr val="FF0000"/>
                </a:solidFill>
              </a:rPr>
              <a:t>The Gilded Age</a:t>
            </a:r>
            <a:endParaRPr sz="2000">
              <a:solidFill>
                <a:srgbClr val="FF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lang="en" sz="2000">
                <a:solidFill>
                  <a:srgbClr val="FF0000"/>
                </a:solidFill>
              </a:rPr>
              <a:t>World War I</a:t>
            </a:r>
            <a:endParaRPr sz="2000">
              <a:solidFill>
                <a:srgbClr val="FF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lang="en" sz="2000">
                <a:solidFill>
                  <a:srgbClr val="FF0000"/>
                </a:solidFill>
              </a:rPr>
              <a:t>The Roaring 20s</a:t>
            </a:r>
            <a:endParaRPr sz="2000">
              <a:solidFill>
                <a:srgbClr val="FF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lang="en" sz="2000">
                <a:solidFill>
                  <a:srgbClr val="FF0000"/>
                </a:solidFill>
              </a:rPr>
              <a:t>The Great Depression</a:t>
            </a:r>
            <a:endParaRPr sz="2000">
              <a:solidFill>
                <a:srgbClr val="FF0000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AutoNum type="arabicPeriod"/>
            </a:pPr>
            <a:r>
              <a:rPr lang="en" sz="2000">
                <a:solidFill>
                  <a:srgbClr val="FF0000"/>
                </a:solidFill>
              </a:rPr>
              <a:t>World War II</a:t>
            </a:r>
            <a:endParaRPr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78225" y="147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Herbert Hoover</a:t>
            </a:r>
            <a:endParaRPr sz="4000"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-"/>
            </a:pPr>
            <a:r>
              <a:rPr lang="en" sz="2400">
                <a:solidFill>
                  <a:schemeClr val="dk1"/>
                </a:solidFill>
              </a:rPr>
              <a:t>Becomes President in 1929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“</a:t>
            </a:r>
            <a:r>
              <a:rPr lang="en" sz="2400" i="1">
                <a:solidFill>
                  <a:schemeClr val="dk1"/>
                </a:solidFill>
              </a:rPr>
              <a:t>I have no fears for the future of our country. It is bright with hope…</a:t>
            </a:r>
            <a:r>
              <a:rPr lang="en" sz="2400">
                <a:solidFill>
                  <a:schemeClr val="dk1"/>
                </a:solidFill>
              </a:rPr>
              <a:t>”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3750" y="346913"/>
            <a:ext cx="3538550" cy="4449675"/>
          </a:xfrm>
          <a:prstGeom prst="rect">
            <a:avLst/>
          </a:prstGeom>
          <a:noFill/>
          <a:ln w="3810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175875" y="1408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Roaring 20s Recap</a:t>
            </a:r>
            <a:endParaRPr sz="4000"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2"/>
          </p:nvPr>
        </p:nvSpPr>
        <p:spPr>
          <a:xfrm>
            <a:off x="6111050" y="1128725"/>
            <a:ext cx="3033000" cy="37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/>
          </a:bodyPr>
          <a:lstStyle/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400">
                <a:solidFill>
                  <a:schemeClr val="dk1"/>
                </a:solidFill>
              </a:rPr>
              <a:t>New consumer goods</a:t>
            </a:r>
            <a:endParaRPr sz="2400">
              <a:solidFill>
                <a:schemeClr val="dk1"/>
              </a:solidFill>
            </a:endParaRPr>
          </a:p>
          <a:p>
            <a:pPr marL="914400" lvl="1" indent="-34671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-"/>
            </a:pPr>
            <a:r>
              <a:rPr lang="en" sz="2400" b="1" i="1" u="sng">
                <a:solidFill>
                  <a:srgbClr val="FF0000"/>
                </a:solidFill>
              </a:rPr>
              <a:t>MATERIALISTIC</a:t>
            </a:r>
            <a:endParaRPr sz="2400" b="1" i="1" u="sng">
              <a:solidFill>
                <a:srgbClr val="FF0000"/>
              </a:solidFill>
            </a:endParaRPr>
          </a:p>
          <a:p>
            <a:pPr marL="457200" lvl="0" indent="-34671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400" b="1" i="1">
                <a:solidFill>
                  <a:schemeClr val="dk1"/>
                </a:solidFill>
              </a:rPr>
              <a:t>Buying on credit</a:t>
            </a:r>
            <a:r>
              <a:rPr lang="en" sz="2400">
                <a:solidFill>
                  <a:schemeClr val="dk1"/>
                </a:solidFill>
              </a:rPr>
              <a:t> = </a:t>
            </a:r>
            <a:r>
              <a:rPr lang="en" sz="2400" b="1" i="1" u="sng">
                <a:solidFill>
                  <a:srgbClr val="FF0000"/>
                </a:solidFill>
              </a:rPr>
              <a:t>debt</a:t>
            </a:r>
            <a:endParaRPr sz="2400" b="1" i="1" u="sng">
              <a:solidFill>
                <a:srgbClr val="FF0000"/>
              </a:solidFill>
            </a:endParaRPr>
          </a:p>
          <a:p>
            <a:pPr marL="914400" lvl="1" indent="-35163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 b="1" i="1">
                <a:solidFill>
                  <a:schemeClr val="dk1"/>
                </a:solidFill>
              </a:rPr>
              <a:t>BAD IDEA</a:t>
            </a:r>
            <a:endParaRPr sz="2500" b="1" i="1">
              <a:solidFill>
                <a:schemeClr val="dk1"/>
              </a:solidFill>
            </a:endParaRPr>
          </a:p>
          <a:p>
            <a:pPr marL="914400" lvl="1" indent="-35163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Makes stocks seem more </a:t>
            </a:r>
            <a:r>
              <a:rPr lang="en" sz="2500" b="1" i="1" u="sng">
                <a:solidFill>
                  <a:srgbClr val="FF0000"/>
                </a:solidFill>
              </a:rPr>
              <a:t>valuable</a:t>
            </a:r>
            <a:r>
              <a:rPr lang="en" sz="2500">
                <a:solidFill>
                  <a:schemeClr val="dk1"/>
                </a:solidFill>
              </a:rPr>
              <a:t> than they actually are</a:t>
            </a:r>
            <a:endParaRPr sz="2400" b="1" i="1" u="sng">
              <a:solidFill>
                <a:srgbClr val="FF0000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 rotWithShape="1">
          <a:blip r:embed="rId3">
            <a:alphaModFix/>
          </a:blip>
          <a:srcRect b="60284"/>
          <a:stretch/>
        </p:blipFill>
        <p:spPr>
          <a:xfrm>
            <a:off x="99675" y="883300"/>
            <a:ext cx="3216700" cy="205775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0950" y="3050875"/>
            <a:ext cx="3588575" cy="1973150"/>
          </a:xfrm>
          <a:prstGeom prst="rect">
            <a:avLst/>
          </a:prstGeom>
          <a:noFill/>
          <a:ln w="2857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2" name="Google Shape;9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3200" y="883300"/>
            <a:ext cx="2800800" cy="20577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78225" y="1337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The Stock Market Crash</a:t>
            </a:r>
            <a:endParaRPr sz="4000"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49525" y="911925"/>
            <a:ext cx="5571300" cy="412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635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On Thursday, October 24th, the stock market began to decline</a:t>
            </a:r>
            <a:endParaRPr sz="2500">
              <a:solidFill>
                <a:schemeClr val="dk1"/>
              </a:solidFill>
            </a:endParaRPr>
          </a:p>
          <a:p>
            <a:pPr marL="457200" lvl="0" indent="-3635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Bankers tried to </a:t>
            </a:r>
            <a:r>
              <a:rPr lang="en" sz="2500" b="1" i="1" u="sng">
                <a:solidFill>
                  <a:srgbClr val="FF0000"/>
                </a:solidFill>
              </a:rPr>
              <a:t>stop</a:t>
            </a:r>
            <a:r>
              <a:rPr lang="en" sz="2500">
                <a:solidFill>
                  <a:schemeClr val="dk1"/>
                </a:solidFill>
              </a:rPr>
              <a:t> the decline by buying </a:t>
            </a:r>
            <a:r>
              <a:rPr lang="en" sz="2500" b="1" i="1" u="sng">
                <a:solidFill>
                  <a:srgbClr val="FF0000"/>
                </a:solidFill>
              </a:rPr>
              <a:t>stocks</a:t>
            </a:r>
            <a:r>
              <a:rPr lang="en" sz="2500">
                <a:solidFill>
                  <a:schemeClr val="dk1"/>
                </a:solidFill>
              </a:rPr>
              <a:t>, but they were able to only delay the drop</a:t>
            </a:r>
            <a:endParaRPr sz="2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500" b="1" u="sng">
                <a:solidFill>
                  <a:schemeClr val="dk1"/>
                </a:solidFill>
              </a:rPr>
              <a:t>Effect on the Depression:</a:t>
            </a:r>
            <a:endParaRPr sz="2500" b="1" u="sng">
              <a:solidFill>
                <a:schemeClr val="dk1"/>
              </a:solidFill>
            </a:endParaRPr>
          </a:p>
          <a:p>
            <a:pPr marL="457200" lvl="0" indent="-363537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Five days later on October 29, 1929, </a:t>
            </a:r>
            <a:r>
              <a:rPr lang="en" sz="2500" b="1">
                <a:solidFill>
                  <a:schemeClr val="dk1"/>
                </a:solidFill>
              </a:rPr>
              <a:t>Black </a:t>
            </a:r>
            <a:r>
              <a:rPr lang="en" sz="2500" b="1" i="1" u="sng">
                <a:solidFill>
                  <a:srgbClr val="FF0000"/>
                </a:solidFill>
              </a:rPr>
              <a:t>Tuesday</a:t>
            </a:r>
            <a:r>
              <a:rPr lang="en" sz="2500">
                <a:solidFill>
                  <a:schemeClr val="dk1"/>
                </a:solidFill>
              </a:rPr>
              <a:t>, </a:t>
            </a:r>
            <a:r>
              <a:rPr lang="en" sz="2500" b="1">
                <a:solidFill>
                  <a:schemeClr val="dk1"/>
                </a:solidFill>
              </a:rPr>
              <a:t>the stock market crashed</a:t>
            </a:r>
            <a:endParaRPr sz="2500" b="1">
              <a:solidFill>
                <a:schemeClr val="dk1"/>
              </a:solidFill>
            </a:endParaRPr>
          </a:p>
          <a:p>
            <a:pPr marL="457200" lvl="0" indent="-36353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 b="1">
                <a:solidFill>
                  <a:schemeClr val="dk1"/>
                </a:solidFill>
              </a:rPr>
              <a:t>As stock prices dropped, people</a:t>
            </a:r>
            <a:r>
              <a:rPr lang="en" sz="2500">
                <a:solidFill>
                  <a:schemeClr val="dk1"/>
                </a:solidFill>
              </a:rPr>
              <a:t> </a:t>
            </a:r>
            <a:r>
              <a:rPr lang="en" sz="2500" b="1" i="1" u="sng">
                <a:solidFill>
                  <a:srgbClr val="FF0000"/>
                </a:solidFill>
              </a:rPr>
              <a:t>sold</a:t>
            </a:r>
            <a:r>
              <a:rPr lang="en" sz="2500">
                <a:solidFill>
                  <a:schemeClr val="dk1"/>
                </a:solidFill>
              </a:rPr>
              <a:t> </a:t>
            </a:r>
            <a:r>
              <a:rPr lang="en" sz="2500" b="1">
                <a:solidFill>
                  <a:schemeClr val="dk1"/>
                </a:solidFill>
              </a:rPr>
              <a:t>their stock - some lost everything</a:t>
            </a:r>
            <a:endParaRPr sz="2500" b="1">
              <a:solidFill>
                <a:schemeClr val="dk1"/>
              </a:solidFill>
            </a:endParaRPr>
          </a:p>
        </p:txBody>
      </p:sp>
      <p:pic>
        <p:nvPicPr>
          <p:cNvPr id="99" name="Google Shape;99;p18" descr="StockCrash"/>
          <p:cNvPicPr preferRelativeResize="0"/>
          <p:nvPr/>
        </p:nvPicPr>
        <p:blipFill rotWithShape="1">
          <a:blip r:embed="rId3">
            <a:alphaModFix/>
          </a:blip>
          <a:srcRect b="64808"/>
          <a:stretch/>
        </p:blipFill>
        <p:spPr>
          <a:xfrm>
            <a:off x="5813075" y="969275"/>
            <a:ext cx="3219175" cy="19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8" descr="stock market new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3075" y="3107575"/>
            <a:ext cx="3219175" cy="1738775"/>
          </a:xfrm>
          <a:prstGeom prst="rect">
            <a:avLst/>
          </a:prstGeom>
          <a:noFill/>
          <a:ln w="158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457200" algn="ctr" rtl="0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en"/>
              <a:t>Stock Market Speculation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title"/>
          </p:nvPr>
        </p:nvSpPr>
        <p:spPr>
          <a:xfrm>
            <a:off x="311700" y="218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Speculation</a:t>
            </a:r>
            <a:endParaRPr sz="4000"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1"/>
          </p:nvPr>
        </p:nvSpPr>
        <p:spPr>
          <a:xfrm>
            <a:off x="148750" y="995675"/>
            <a:ext cx="5466300" cy="414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0000" lnSpcReduction="20000"/>
          </a:bodyPr>
          <a:lstStyle/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Speculation: </a:t>
            </a:r>
            <a:r>
              <a:rPr lang="en" sz="2500" b="1" i="1" u="sng">
                <a:solidFill>
                  <a:srgbClr val="FF0000"/>
                </a:solidFill>
              </a:rPr>
              <a:t>risky</a:t>
            </a:r>
            <a:r>
              <a:rPr lang="en" sz="2500">
                <a:solidFill>
                  <a:schemeClr val="dk1"/>
                </a:solidFill>
              </a:rPr>
              <a:t> investments (purchasing stocks) with the hopes of getting rich quick</a:t>
            </a:r>
            <a:endParaRPr sz="2500">
              <a:solidFill>
                <a:schemeClr val="dk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In the 1920s, many people bought stocks hoping to “</a:t>
            </a:r>
            <a:r>
              <a:rPr lang="en" sz="2500" b="1" i="1">
                <a:solidFill>
                  <a:schemeClr val="dk1"/>
                </a:solidFill>
              </a:rPr>
              <a:t>get rich quick</a:t>
            </a:r>
            <a:r>
              <a:rPr lang="en" sz="2500">
                <a:solidFill>
                  <a:schemeClr val="dk1"/>
                </a:solidFill>
              </a:rPr>
              <a:t>”</a:t>
            </a:r>
            <a:endParaRPr sz="2500">
              <a:solidFill>
                <a:schemeClr val="dk1"/>
              </a:solidFill>
            </a:endParaRPr>
          </a:p>
          <a:p>
            <a:pPr marL="914400" lvl="1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Drove stock prices even </a:t>
            </a:r>
            <a:r>
              <a:rPr lang="en" sz="2500" b="1" i="1" u="sng">
                <a:solidFill>
                  <a:srgbClr val="FF0000"/>
                </a:solidFill>
              </a:rPr>
              <a:t>higher</a:t>
            </a:r>
            <a:endParaRPr sz="2500" b="1" i="1" u="sng">
              <a:solidFill>
                <a:srgbClr val="FF0000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 b="1" i="1">
                <a:solidFill>
                  <a:schemeClr val="dk1"/>
                </a:solidFill>
              </a:rPr>
              <a:t>Buying on margin</a:t>
            </a:r>
            <a:r>
              <a:rPr lang="en" sz="2500">
                <a:solidFill>
                  <a:schemeClr val="dk1"/>
                </a:solidFill>
              </a:rPr>
              <a:t>: </a:t>
            </a:r>
            <a:r>
              <a:rPr lang="en" sz="2500" b="1">
                <a:solidFill>
                  <a:schemeClr val="dk1"/>
                </a:solidFill>
              </a:rPr>
              <a:t>borrowing money</a:t>
            </a:r>
            <a:endParaRPr sz="2500" b="1">
              <a:solidFill>
                <a:schemeClr val="dk1"/>
              </a:solidFill>
            </a:endParaRPr>
          </a:p>
          <a:p>
            <a:pPr marL="914400" lvl="1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In the 1920s, stocks could be purchased for a 10% down-payment, called </a:t>
            </a:r>
            <a:r>
              <a:rPr lang="en" sz="2500" b="1">
                <a:solidFill>
                  <a:schemeClr val="dk1"/>
                </a:solidFill>
              </a:rPr>
              <a:t>margin</a:t>
            </a:r>
            <a:endParaRPr sz="2500">
              <a:solidFill>
                <a:schemeClr val="dk1"/>
              </a:solidFill>
            </a:endParaRPr>
          </a:p>
          <a:p>
            <a:pPr marL="914400" lvl="1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Rest of the price was financed by a </a:t>
            </a:r>
            <a:r>
              <a:rPr lang="en" sz="2500" b="1" i="1" u="sng">
                <a:solidFill>
                  <a:srgbClr val="FF0000"/>
                </a:solidFill>
              </a:rPr>
              <a:t>loan</a:t>
            </a:r>
            <a:r>
              <a:rPr lang="en" sz="2500">
                <a:solidFill>
                  <a:schemeClr val="dk1"/>
                </a:solidFill>
              </a:rPr>
              <a:t> from a </a:t>
            </a:r>
            <a:r>
              <a:rPr lang="en" sz="2500" b="1" i="1">
                <a:solidFill>
                  <a:schemeClr val="dk1"/>
                </a:solidFill>
              </a:rPr>
              <a:t>stock </a:t>
            </a:r>
            <a:r>
              <a:rPr lang="en" sz="2500" b="1" i="1" u="sng">
                <a:solidFill>
                  <a:srgbClr val="FF0000"/>
                </a:solidFill>
              </a:rPr>
              <a:t>broker</a:t>
            </a:r>
            <a:r>
              <a:rPr lang="en" sz="2500">
                <a:solidFill>
                  <a:schemeClr val="dk1"/>
                </a:solidFill>
              </a:rPr>
              <a:t> → </a:t>
            </a:r>
            <a:r>
              <a:rPr lang="en" sz="2500" b="1">
                <a:solidFill>
                  <a:schemeClr val="dk1"/>
                </a:solidFill>
              </a:rPr>
              <a:t>similar to making a purchase on installment plan</a:t>
            </a:r>
            <a:endParaRPr sz="2500" b="1">
              <a:solidFill>
                <a:schemeClr val="dk1"/>
              </a:solidFill>
            </a:endParaRPr>
          </a:p>
          <a:p>
            <a:pPr marL="914400" lvl="1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>
                <a:solidFill>
                  <a:schemeClr val="dk1"/>
                </a:solidFill>
              </a:rPr>
              <a:t>The purchaser was responsible for the rest of the price whether stock market prices </a:t>
            </a:r>
            <a:r>
              <a:rPr lang="en" sz="2500" b="1">
                <a:solidFill>
                  <a:schemeClr val="dk1"/>
                </a:solidFill>
              </a:rPr>
              <a:t>dropped or rose</a:t>
            </a:r>
            <a:endParaRPr sz="2500">
              <a:solidFill>
                <a:schemeClr val="dk1"/>
              </a:solidFill>
            </a:endParaRPr>
          </a:p>
          <a:p>
            <a:pPr marL="457200" lvl="0" indent="-33972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-"/>
            </a:pPr>
            <a:r>
              <a:rPr lang="en" sz="2500" b="1" i="1" u="sng">
                <a:solidFill>
                  <a:srgbClr val="FF0000"/>
                </a:solidFill>
              </a:rPr>
              <a:t>SPY</a:t>
            </a:r>
            <a:r>
              <a:rPr lang="en" sz="2500">
                <a:solidFill>
                  <a:schemeClr val="dk1"/>
                </a:solidFill>
              </a:rPr>
              <a:t> into the future </a:t>
            </a:r>
            <a:r>
              <a:rPr lang="en" sz="2500" b="1" i="1" u="sng">
                <a:solidFill>
                  <a:srgbClr val="FF0000"/>
                </a:solidFill>
              </a:rPr>
              <a:t>HOPING</a:t>
            </a:r>
            <a:r>
              <a:rPr lang="en" sz="2500">
                <a:solidFill>
                  <a:schemeClr val="dk1"/>
                </a:solidFill>
              </a:rPr>
              <a:t> it will be good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4650" y="110700"/>
            <a:ext cx="1472900" cy="147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 rotWithShape="1">
          <a:blip r:embed="rId4">
            <a:alphaModFix/>
          </a:blip>
          <a:srcRect b="6699"/>
          <a:stretch/>
        </p:blipFill>
        <p:spPr>
          <a:xfrm>
            <a:off x="5768400" y="1721200"/>
            <a:ext cx="3099150" cy="325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8400" y="110700"/>
            <a:ext cx="1472899" cy="147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The Stock Market</a:t>
            </a:r>
            <a:endParaRPr sz="4000"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2500">
                <a:solidFill>
                  <a:schemeClr val="dk1"/>
                </a:solidFill>
              </a:rPr>
              <a:t>You can buy a part (or stock) in a company</a:t>
            </a:r>
            <a:endParaRPr sz="2500">
              <a:solidFill>
                <a:schemeClr val="dk1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2500">
                <a:solidFill>
                  <a:schemeClr val="dk1"/>
                </a:solidFill>
              </a:rPr>
              <a:t>When company does </a:t>
            </a:r>
            <a:r>
              <a:rPr lang="en" sz="2500" b="1" i="1" u="sng">
                <a:solidFill>
                  <a:srgbClr val="FF0000"/>
                </a:solidFill>
              </a:rPr>
              <a:t>GOOD</a:t>
            </a:r>
            <a:r>
              <a:rPr lang="en" sz="2500">
                <a:solidFill>
                  <a:schemeClr val="dk1"/>
                </a:solidFill>
              </a:rPr>
              <a:t>, stock price goes </a:t>
            </a:r>
            <a:r>
              <a:rPr lang="en" sz="2500" b="1" i="1" u="sng">
                <a:solidFill>
                  <a:srgbClr val="FF0000"/>
                </a:solidFill>
              </a:rPr>
              <a:t>UP</a:t>
            </a:r>
            <a:endParaRPr sz="2500" b="1" i="1" u="sng">
              <a:solidFill>
                <a:srgbClr val="FF0000"/>
              </a:solidFill>
            </a:endParaRPr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AutoNum type="arabicPeriod"/>
            </a:pPr>
            <a:r>
              <a:rPr lang="en" sz="2500">
                <a:solidFill>
                  <a:schemeClr val="dk1"/>
                </a:solidFill>
              </a:rPr>
              <a:t>Sell your stocks to make money</a:t>
            </a:r>
            <a:endParaRPr sz="2500">
              <a:solidFill>
                <a:schemeClr val="dk1"/>
              </a:solidFill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250" y="1495750"/>
            <a:ext cx="3851050" cy="2729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51802" y="1630801"/>
            <a:ext cx="1073150" cy="1156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Tariffs &amp; Trade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522</Words>
  <Application>Microsoft Office PowerPoint</Application>
  <PresentationFormat>On-screen Show (16:9)</PresentationFormat>
  <Paragraphs>68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Simple Dark</vt:lpstr>
      <vt:lpstr>CAUSES OF THE GREAT DEPRESSION</vt:lpstr>
      <vt:lpstr>Knowledge Check</vt:lpstr>
      <vt:lpstr>Herbert Hoover</vt:lpstr>
      <vt:lpstr>Roaring 20s Recap</vt:lpstr>
      <vt:lpstr>The Stock Market Crash</vt:lpstr>
      <vt:lpstr>Stock Market Speculation</vt:lpstr>
      <vt:lpstr>Speculation</vt:lpstr>
      <vt:lpstr>The Stock Market</vt:lpstr>
      <vt:lpstr>2. Tariffs &amp; Trade</vt:lpstr>
      <vt:lpstr>High Tariffs</vt:lpstr>
      <vt:lpstr>3. Overproduction</vt:lpstr>
      <vt:lpstr>Overproduction of Goods</vt:lpstr>
      <vt:lpstr>4. Policy (Monetary $$)</vt:lpstr>
      <vt:lpstr>Monetary ($$) Policy</vt:lpstr>
      <vt:lpstr>PowerPoint Presentation</vt:lpstr>
      <vt:lpstr>HIGH UNEMPLOYMENT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CAUSES OF THE GREAT DEPRESSION</dc:title>
  <dc:creator>Greg Scott</dc:creator>
  <cp:lastModifiedBy>Greg Scott</cp:lastModifiedBy>
  <cp:revision>1</cp:revision>
  <dcterms:modified xsi:type="dcterms:W3CDTF">2023-10-28T17:58:45Z</dcterms:modified>
</cp:coreProperties>
</file>