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Architects Daughter" panose="020B0604020202020204" charset="0"/>
      <p:regular r:id="rId37"/>
    </p:embeddedFont>
    <p:embeddedFont>
      <p:font typeface="Cherry Cream Soda" panose="020B0604020202020204" charset="0"/>
      <p:regular r:id="rId38"/>
    </p:embeddedFont>
    <p:embeddedFont>
      <p:font typeface="Lato" panose="020F0502020204030203" pitchFamily="34" charset="0"/>
      <p:regular r:id="rId39"/>
      <p:bold r:id="rId40"/>
      <p:italic r:id="rId41"/>
      <p:boldItalic r:id="rId42"/>
    </p:embeddedFont>
    <p:embeddedFont>
      <p:font typeface="Pacifico" panose="00000500000000000000" pitchFamily="2" charset="0"/>
      <p:regular r:id="rId43"/>
    </p:embeddedFont>
    <p:embeddedFont>
      <p:font typeface="Raleway"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5B72D2-0CB7-4D16-B62F-77C5527CE5F5}" v="1" dt="2024-01-24T15:12:57.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4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cott" userId="c650d04ab2c8d8e3" providerId="LiveId" clId="{CF5B72D2-0CB7-4D16-B62F-77C5527CE5F5}"/>
    <pc:docChg chg="custSel modSld">
      <pc:chgData name="Greg Scott" userId="c650d04ab2c8d8e3" providerId="LiveId" clId="{CF5B72D2-0CB7-4D16-B62F-77C5527CE5F5}" dt="2024-01-24T15:12:57.844" v="3" actId="27636"/>
      <pc:docMkLst>
        <pc:docMk/>
      </pc:docMkLst>
      <pc:sldChg chg="modSp mod">
        <pc:chgData name="Greg Scott" userId="c650d04ab2c8d8e3" providerId="LiveId" clId="{CF5B72D2-0CB7-4D16-B62F-77C5527CE5F5}" dt="2024-01-24T15:12:57.828" v="0" actId="27636"/>
        <pc:sldMkLst>
          <pc:docMk/>
          <pc:sldMk cId="0" sldId="259"/>
        </pc:sldMkLst>
        <pc:spChg chg="mod">
          <ac:chgData name="Greg Scott" userId="c650d04ab2c8d8e3" providerId="LiveId" clId="{CF5B72D2-0CB7-4D16-B62F-77C5527CE5F5}" dt="2024-01-24T15:12:57.828" v="0" actId="27636"/>
          <ac:spMkLst>
            <pc:docMk/>
            <pc:sldMk cId="0" sldId="259"/>
            <ac:spMk id="93" creationId="{00000000-0000-0000-0000-000000000000}"/>
          </ac:spMkLst>
        </pc:spChg>
      </pc:sldChg>
      <pc:sldChg chg="modSp mod">
        <pc:chgData name="Greg Scott" userId="c650d04ab2c8d8e3" providerId="LiveId" clId="{CF5B72D2-0CB7-4D16-B62F-77C5527CE5F5}" dt="2024-01-24T15:12:57.836" v="1" actId="27636"/>
        <pc:sldMkLst>
          <pc:docMk/>
          <pc:sldMk cId="0" sldId="263"/>
        </pc:sldMkLst>
        <pc:spChg chg="mod">
          <ac:chgData name="Greg Scott" userId="c650d04ab2c8d8e3" providerId="LiveId" clId="{CF5B72D2-0CB7-4D16-B62F-77C5527CE5F5}" dt="2024-01-24T15:12:57.836" v="1" actId="27636"/>
          <ac:spMkLst>
            <pc:docMk/>
            <pc:sldMk cId="0" sldId="263"/>
            <ac:spMk id="120" creationId="{00000000-0000-0000-0000-000000000000}"/>
          </ac:spMkLst>
        </pc:spChg>
      </pc:sldChg>
      <pc:sldChg chg="modSp mod">
        <pc:chgData name="Greg Scott" userId="c650d04ab2c8d8e3" providerId="LiveId" clId="{CF5B72D2-0CB7-4D16-B62F-77C5527CE5F5}" dt="2024-01-24T15:12:57.840" v="2" actId="27636"/>
        <pc:sldMkLst>
          <pc:docMk/>
          <pc:sldMk cId="0" sldId="264"/>
        </pc:sldMkLst>
        <pc:spChg chg="mod">
          <ac:chgData name="Greg Scott" userId="c650d04ab2c8d8e3" providerId="LiveId" clId="{CF5B72D2-0CB7-4D16-B62F-77C5527CE5F5}" dt="2024-01-24T15:12:57.840" v="2" actId="27636"/>
          <ac:spMkLst>
            <pc:docMk/>
            <pc:sldMk cId="0" sldId="264"/>
            <ac:spMk id="128" creationId="{00000000-0000-0000-0000-000000000000}"/>
          </ac:spMkLst>
        </pc:spChg>
      </pc:sldChg>
      <pc:sldChg chg="modSp mod">
        <pc:chgData name="Greg Scott" userId="c650d04ab2c8d8e3" providerId="LiveId" clId="{CF5B72D2-0CB7-4D16-B62F-77C5527CE5F5}" dt="2024-01-24T15:12:57.844" v="3" actId="27636"/>
        <pc:sldMkLst>
          <pc:docMk/>
          <pc:sldMk cId="0" sldId="266"/>
        </pc:sldMkLst>
        <pc:spChg chg="mod">
          <ac:chgData name="Greg Scott" userId="c650d04ab2c8d8e3" providerId="LiveId" clId="{CF5B72D2-0CB7-4D16-B62F-77C5527CE5F5}" dt="2024-01-24T15:12:57.844" v="3" actId="27636"/>
          <ac:spMkLst>
            <pc:docMk/>
            <pc:sldMk cId="0" sldId="266"/>
            <ac:spMk id="14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1774E-9230-F66D-BA43-452FC75BC0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C637A9-852D-AC0F-3CD6-642CA2ED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4A225D-0B7C-4D92-B072-A1762812B125}" type="datetimeFigureOut">
              <a:rPr lang="en-US" smtClean="0"/>
              <a:t>1/24/2024</a:t>
            </a:fld>
            <a:endParaRPr lang="en-US"/>
          </a:p>
        </p:txBody>
      </p:sp>
      <p:sp>
        <p:nvSpPr>
          <p:cNvPr id="4" name="Footer Placeholder 3">
            <a:extLst>
              <a:ext uri="{FF2B5EF4-FFF2-40B4-BE49-F238E27FC236}">
                <a16:creationId xmlns:a16="http://schemas.microsoft.com/office/drawing/2014/main" id="{5AD45E5D-ED00-6410-2C55-42F0CE61F2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06A5B01D-ABCC-36DD-2F83-1CA45B45F1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B3AC52-AB8D-4516-A027-8069356C3FFF}" type="slidenum">
              <a:rPr lang="en-US" smtClean="0"/>
              <a:t>‹#›</a:t>
            </a:fld>
            <a:endParaRPr lang="en-US"/>
          </a:p>
        </p:txBody>
      </p:sp>
    </p:spTree>
    <p:extLst>
      <p:ext uri="{BB962C8B-B14F-4D97-AF65-F5344CB8AC3E}">
        <p14:creationId xmlns:p14="http://schemas.microsoft.com/office/powerpoint/2010/main" val="15601804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f22aba5b2d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f22aba5b2d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f22aba5b2d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f22aba5b2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22aba5b2d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22aba5b2d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f22aba5b2d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f22aba5b2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22aba5b2d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22aba5b2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22aba5b2d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22aba5b2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22aba5b2d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f22aba5b2d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22aba5b2d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22aba5b2d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f22aba5b2d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f22aba5b2d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f22aba5b2d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f22aba5b2d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f22aba5b2d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f22aba5b2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f22aba5b2d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f22aba5b2d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22aba5b2d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f22aba5b2d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f22aba5b2d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f22aba5b2d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22aba5b2d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22aba5b2d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22aba5b2d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22aba5b2d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f22aba5b2d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f22aba5b2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22aba5b2d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22aba5b2d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f22aba5b2d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f22aba5b2d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f22aba5b2d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f22aba5b2d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f22aba5b2d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f22aba5b2d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22aba5b2d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22aba5b2d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f22aba5b2d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f22aba5b2d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f22aba5b2d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f22aba5b2d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f22aba5b2d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f22aba5b2d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f22aba5b2d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f22aba5b2d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22aba5b2d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22aba5b2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22aba5b2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22aba5b2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Letter from a Birmingham Jail</a:t>
            </a:r>
            <a:endParaRPr/>
          </a:p>
          <a:p>
            <a:pPr marL="0" lvl="0" indent="0" algn="l" rtl="0">
              <a:spcBef>
                <a:spcPts val="0"/>
              </a:spcBef>
              <a:spcAft>
                <a:spcPts val="0"/>
              </a:spcAft>
              <a:buNone/>
            </a:pPr>
            <a:endParaRPr/>
          </a:p>
          <a:p>
            <a:pPr marL="0" lvl="0" indent="0" algn="l" rtl="0">
              <a:spcBef>
                <a:spcPts val="0"/>
              </a:spcBef>
              <a:spcAft>
                <a:spcPts val="0"/>
              </a:spcAft>
              <a:buNone/>
            </a:pPr>
            <a:r>
              <a:rPr lang="en"/>
              <a:t>MLK was arrested while in Birmingham during the peaceful protests. </a:t>
            </a:r>
            <a:endParaRPr/>
          </a:p>
          <a:p>
            <a:pPr marL="0" lvl="0" indent="0" algn="l" rtl="0">
              <a:spcBef>
                <a:spcPts val="0"/>
              </a:spcBef>
              <a:spcAft>
                <a:spcPts val="0"/>
              </a:spcAft>
              <a:buNone/>
            </a:pPr>
            <a:r>
              <a:rPr lang="en"/>
              <a:t>While in jail he wrote the famous "letter from a Birmingham jail", in which he called other religious leaders to action.</a:t>
            </a:r>
            <a:endParaRPr/>
          </a:p>
          <a:p>
            <a:pPr marL="0" lvl="0" indent="0" algn="l" rtl="0">
              <a:spcBef>
                <a:spcPts val="0"/>
              </a:spcBef>
              <a:spcAft>
                <a:spcPts val="0"/>
              </a:spcAft>
              <a:buNone/>
            </a:pPr>
            <a:endParaRPr/>
          </a:p>
          <a:p>
            <a:pPr marL="0" lvl="0" indent="0" algn="l" rtl="0">
              <a:spcBef>
                <a:spcPts val="0"/>
              </a:spcBef>
              <a:spcAft>
                <a:spcPts val="0"/>
              </a:spcAft>
              <a:buNone/>
            </a:pPr>
            <a:r>
              <a:rPr lang="en"/>
              <a:t>Letter from a Birmingham Jail” (1963) discussed mistreatment of African Americans and convinced young people to join the movement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f22aba5b2d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f22aba5b2d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f22aba5b2d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f22aba5b2d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f22aba5b2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f22aba5b2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f22aba5b2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f22aba5b2d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1WaaMp8AWQ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GNrba9fGkuQ"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eZUsSiiQ7Hw"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3vDWWy4CMhE"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x6t7vVTxaic"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oWp2rs_XDmI"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Rr-aRxItpw"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sx4sEvhYeVE"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NbOV1xKFOmw"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130J-FdZDtY"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African American Civil Rights Movements</a:t>
            </a:r>
            <a:endParaRPr/>
          </a:p>
        </p:txBody>
      </p:sp>
      <p:sp>
        <p:nvSpPr>
          <p:cNvPr id="73" name="Google Shape;73;p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Unit 10: Civil Rights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descr="One of the important events in history is the burning down of the freedom bus. It is obviously seen how USA once was a free country.&#10;&#10;Tarihin önemli olaylarından birisidir özgürlük otobüsünün yakılması. Dünyaya medeniyet ve özgürlük ihracı yaptığını söyleyen ABD'nin fazla değil 90 yıl öncesine kadar yaptığı ırkçılığı unutmamamız açısından önemli olsa gerek diye düşünüyorum." title="The Butler - The Freedom Bus [Özgürlük Otobüsü]">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SNCC &amp; The Sit-Ins</a:t>
            </a:r>
            <a:endParaRPr/>
          </a:p>
        </p:txBody>
      </p:sp>
      <p:sp>
        <p:nvSpPr>
          <p:cNvPr id="142" name="Google Shape;142;p23"/>
          <p:cNvSpPr txBox="1">
            <a:spLocks noGrp="1"/>
          </p:cNvSpPr>
          <p:nvPr>
            <p:ph type="body" idx="2"/>
          </p:nvPr>
        </p:nvSpPr>
        <p:spPr>
          <a:xfrm>
            <a:off x="6074050" y="480400"/>
            <a:ext cx="3018900" cy="42291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sz="1800"/>
              <a:t>The Student Nonviolent Organizing Committee (SNCC - pronounced “snick”) was a civil rights group made of mostly black and white college students</a:t>
            </a:r>
            <a:endParaRPr sz="1800"/>
          </a:p>
          <a:p>
            <a:pPr marL="457200" lvl="0" indent="-342900" algn="l" rtl="0">
              <a:spcBef>
                <a:spcPts val="0"/>
              </a:spcBef>
              <a:spcAft>
                <a:spcPts val="0"/>
              </a:spcAft>
              <a:buSzPts val="1800"/>
              <a:buChar char="●"/>
            </a:pPr>
            <a:r>
              <a:rPr lang="en" sz="1800"/>
              <a:t>They were best known for </a:t>
            </a:r>
            <a:r>
              <a:rPr lang="en" sz="1800" b="1" i="1" u="sng">
                <a:solidFill>
                  <a:srgbClr val="FF0000"/>
                </a:solidFill>
              </a:rPr>
              <a:t>sit-ins</a:t>
            </a:r>
            <a:endParaRPr sz="1800" b="1" i="1" u="sng">
              <a:solidFill>
                <a:srgbClr val="FF0000"/>
              </a:solidFill>
            </a:endParaRPr>
          </a:p>
          <a:p>
            <a:pPr marL="914400" lvl="1" indent="-342900" algn="l" rtl="0">
              <a:spcBef>
                <a:spcPts val="0"/>
              </a:spcBef>
              <a:spcAft>
                <a:spcPts val="0"/>
              </a:spcAft>
              <a:buSzPts val="1800"/>
              <a:buChar char="○"/>
            </a:pPr>
            <a:r>
              <a:rPr lang="en" sz="1800"/>
              <a:t>They would sit down in </a:t>
            </a:r>
            <a:r>
              <a:rPr lang="en" sz="1800" b="1" i="1" u="sng">
                <a:solidFill>
                  <a:srgbClr val="FF0000"/>
                </a:solidFill>
              </a:rPr>
              <a:t>white-only</a:t>
            </a:r>
            <a:r>
              <a:rPr lang="en" sz="1800"/>
              <a:t> areas of restaurants often being </a:t>
            </a:r>
            <a:r>
              <a:rPr lang="en" sz="1800" b="1" i="1" u="sng">
                <a:solidFill>
                  <a:srgbClr val="FF0000"/>
                </a:solidFill>
              </a:rPr>
              <a:t>assaulted</a:t>
            </a:r>
            <a:endParaRPr sz="1800" b="1" i="1" u="sng">
              <a:solidFill>
                <a:srgbClr val="FF0000"/>
              </a:solidFill>
            </a:endParaRPr>
          </a:p>
        </p:txBody>
      </p:sp>
      <p:pic>
        <p:nvPicPr>
          <p:cNvPr id="143" name="Google Shape;143;p23"/>
          <p:cNvPicPr preferRelativeResize="0"/>
          <p:nvPr/>
        </p:nvPicPr>
        <p:blipFill>
          <a:blip r:embed="rId3">
            <a:alphaModFix/>
          </a:blip>
          <a:stretch>
            <a:fillRect/>
          </a:stretch>
        </p:blipFill>
        <p:spPr>
          <a:xfrm>
            <a:off x="116700" y="1141572"/>
            <a:ext cx="3310875" cy="2377200"/>
          </a:xfrm>
          <a:prstGeom prst="rect">
            <a:avLst/>
          </a:prstGeom>
          <a:noFill/>
          <a:ln w="9525" cap="flat" cmpd="sng">
            <a:solidFill>
              <a:srgbClr val="595959"/>
            </a:solidFill>
            <a:prstDash val="solid"/>
            <a:round/>
            <a:headEnd type="none" w="sm" len="sm"/>
            <a:tailEnd type="none" w="sm" len="sm"/>
          </a:ln>
        </p:spPr>
      </p:pic>
      <p:pic>
        <p:nvPicPr>
          <p:cNvPr id="144" name="Google Shape;144;p23"/>
          <p:cNvPicPr preferRelativeResize="0"/>
          <p:nvPr/>
        </p:nvPicPr>
        <p:blipFill>
          <a:blip r:embed="rId4">
            <a:alphaModFix/>
          </a:blip>
          <a:stretch>
            <a:fillRect/>
          </a:stretch>
        </p:blipFill>
        <p:spPr>
          <a:xfrm>
            <a:off x="2763175" y="2856776"/>
            <a:ext cx="3310875" cy="2168074"/>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4" descr="#TwoMinuteReview is meant as a brief review of information." title="Greensboro Sit-in">
            <a:hlinkClick r:id="rId3"/>
          </p:cNvPr>
          <p:cNvPicPr preferRelativeResize="0"/>
          <p:nvPr/>
        </p:nvPicPr>
        <p:blipFill>
          <a:blip r:embed="rId4">
            <a:alphaModFix/>
          </a:blip>
          <a:stretch>
            <a:fillRect/>
          </a:stretch>
        </p:blipFill>
        <p:spPr>
          <a:xfrm>
            <a:off x="0" y="-64775"/>
            <a:ext cx="9144000" cy="5208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title="Lee Daniels &quot;The Butler,&quot; Sit in scen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2400250" y="41380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March on Washington</a:t>
            </a:r>
            <a:endParaRPr sz="3600"/>
          </a:p>
        </p:txBody>
      </p:sp>
      <p:sp>
        <p:nvSpPr>
          <p:cNvPr id="160" name="Google Shape;160;p26"/>
          <p:cNvSpPr txBox="1">
            <a:spLocks noGrp="1"/>
          </p:cNvSpPr>
          <p:nvPr>
            <p:ph type="body" idx="2"/>
          </p:nvPr>
        </p:nvSpPr>
        <p:spPr>
          <a:xfrm>
            <a:off x="5650575" y="1211350"/>
            <a:ext cx="3493500" cy="351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1963: Martin Luther King called on the leaders of other civil rights groups to help him </a:t>
            </a:r>
            <a:r>
              <a:rPr lang="en" sz="1800" b="1" i="1" u="sng">
                <a:solidFill>
                  <a:srgbClr val="FF0000"/>
                </a:solidFill>
              </a:rPr>
              <a:t>organize</a:t>
            </a:r>
            <a:r>
              <a:rPr lang="en" sz="1800"/>
              <a:t> a March on </a:t>
            </a:r>
            <a:r>
              <a:rPr lang="en" sz="1800" b="1" i="1" u="sng">
                <a:solidFill>
                  <a:srgbClr val="FF0000"/>
                </a:solidFill>
              </a:rPr>
              <a:t>Washington</a:t>
            </a:r>
            <a:endParaRPr sz="1800" b="1" i="1" u="sng">
              <a:solidFill>
                <a:srgbClr val="FF0000"/>
              </a:solidFill>
            </a:endParaRPr>
          </a:p>
          <a:p>
            <a:pPr marL="457200" lvl="0" indent="-342900" algn="l" rtl="0">
              <a:spcBef>
                <a:spcPts val="0"/>
              </a:spcBef>
              <a:spcAft>
                <a:spcPts val="0"/>
              </a:spcAft>
              <a:buSzPts val="1800"/>
              <a:buChar char="●"/>
            </a:pPr>
            <a:r>
              <a:rPr lang="en" sz="1800"/>
              <a:t>They demanded an end to segregation in the </a:t>
            </a:r>
            <a:r>
              <a:rPr lang="en" sz="1800" b="1" i="1" u="sng">
                <a:solidFill>
                  <a:srgbClr val="FF0000"/>
                </a:solidFill>
              </a:rPr>
              <a:t>South</a:t>
            </a:r>
            <a:endParaRPr sz="1800" b="1" i="1" u="sng">
              <a:solidFill>
                <a:srgbClr val="FF0000"/>
              </a:solidFill>
            </a:endParaRPr>
          </a:p>
          <a:p>
            <a:pPr marL="457200" lvl="0" indent="-342900" algn="l" rtl="0">
              <a:spcBef>
                <a:spcPts val="0"/>
              </a:spcBef>
              <a:spcAft>
                <a:spcPts val="0"/>
              </a:spcAft>
              <a:buSzPts val="1800"/>
              <a:buChar char="●"/>
            </a:pPr>
            <a:r>
              <a:rPr lang="en" sz="1800"/>
              <a:t>It was at this event that MLK gave his famous </a:t>
            </a:r>
            <a:r>
              <a:rPr lang="en" sz="1800" b="1"/>
              <a:t>“I Have A Dream” speech</a:t>
            </a:r>
            <a:endParaRPr sz="1800" b="1"/>
          </a:p>
        </p:txBody>
      </p:sp>
      <p:pic>
        <p:nvPicPr>
          <p:cNvPr id="161" name="Google Shape;161;p26"/>
          <p:cNvPicPr preferRelativeResize="0"/>
          <p:nvPr/>
        </p:nvPicPr>
        <p:blipFill>
          <a:blip r:embed="rId3">
            <a:alphaModFix/>
          </a:blip>
          <a:stretch>
            <a:fillRect/>
          </a:stretch>
        </p:blipFill>
        <p:spPr>
          <a:xfrm>
            <a:off x="123325" y="1113475"/>
            <a:ext cx="3044100" cy="2257575"/>
          </a:xfrm>
          <a:prstGeom prst="rect">
            <a:avLst/>
          </a:prstGeom>
          <a:noFill/>
          <a:ln>
            <a:noFill/>
          </a:ln>
        </p:spPr>
      </p:pic>
      <p:pic>
        <p:nvPicPr>
          <p:cNvPr id="162" name="Google Shape;162;p26" descr="Image result for martin luther king jr march on washington"/>
          <p:cNvPicPr preferRelativeResize="0"/>
          <p:nvPr/>
        </p:nvPicPr>
        <p:blipFill>
          <a:blip r:embed="rId4">
            <a:alphaModFix/>
          </a:blip>
          <a:stretch>
            <a:fillRect/>
          </a:stretch>
        </p:blipFill>
        <p:spPr>
          <a:xfrm>
            <a:off x="3255988" y="2648850"/>
            <a:ext cx="2394575" cy="23907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7" descr="Martin Luther King, Jr., (January 15, 1929-April 4, 1968) was born Michael Luther King, Jr., but later had his name changed to Martin. His grandfather began the family's long tenure as pastors of the Ebenezer Baptist Church in Atlanta, serving from 1914 to 1931; his father has served from then until the present, and from 1960 until his death Martin Luther acted as co-pastor. Martin Luther attended segregated public schools in Georgia, graduating from high school at the age of fifteen; he received the B. A. degree in 1948 from Morehouse College, a distinguished Negro* institution of Atlanta from which both his father and grandfather had graduated. After three years of theological study at Crozer Theological Seminary in Pennsylvania where he was elected president of a predominantly white senior class, he was awarded the B.D. in 1951. With a fellowship won at Crozer, he enrolled in graduate studies at Boston University, completing his residence for the doctorate in 1953 and receiving the degree in 1955. In Boston he met and married Coretta Scott, a young woman of uncommon intellectual and artistic attainments. Two sons and two daughters were born into the family&#10;&#10;In 1954, Martin Luther King became pastor of the Dexter Avenue Baptist Church in Montgomery, Alabama. Always a strong worker for civil rights for members of his race, King was, by this time, a member of the executive committee of the National Association for the Advancement of Colored People, the leading organization of its kind in the nation. He was ready, then, early in December, 1955, to accept the leadership of the first great Negro nonviolent demonstration of contemporary times in the United States, the bus boycott described by Gunnar Jahn in his presentation speech in honor of the laureate. The boycott lasted 382 days. On December 21, 1956, after the Supreme Court of the United States had declared unconstitutional the laws requiring segregation on buses, Negroes and whites rode the buses as equals. During these days of boycott, King was arrested, his home was bombed, he was subjected to personal abuse, but at the same time he emerged as a Negro leader of the first rank.&#10;&#10;In 1957 he was elected president of the Southern Christian Leadership Conference, an organization formed to provide new leadership for the now burgeoning civil rights movement. The ideals for this organization he took from Christianity; its operational techniques from Gandhi. In the eleven-year period between 1957 and 1968, King traveled over six million miles and spoke over twenty-five hundred times, appearing wherever there was injustice, protest, and action; and meanwhile he wrote five books as well as numerous articles. In these years, he led a massive protest in Birmingham, Alabama, that caught the attention of the entire world, providing what he called a coalition of conscience. and inspiring his &quot;Letter from a Birmingham Jail&quot;, a manifesto of the Negro revolution; he planned the drives in Alabama for the registration of Negroes as voters; he directed the peaceful march on Washington, D.C., of 250,000 people to whom he delivered his address, &quot;l Have a Dream&quot;, he conferred with President John F. Kennedy and campaigned for President Lyndon B. Johnson; he was arrested upwards of twenty times and assaulted at least four times; he was awarded five honorary degrees; was named Man of the Year by Time magazine in 1963; and became not only the symbolic leader of American blacks but also a world figure.&#10;&#10;At the age of thirty-five, Martin Luther King, Jr., was the youngest man to have received the Nobel Peace Prize. When notified of his selection, he announced that he would turn over the prize money of $54,123 to the furtherance of the civil rights movement.&#10;&#10;On the evening of April 4, 1968, while standing on the balcony of his motel room in Memphis, Tennessee, where he was to lead a protest march in sympathy with striking garbage workers of that city, he was assassinated." title="Martin Luther King, Jr. I Have A Dream Speech">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Freedom Summer</a:t>
            </a:r>
            <a:endParaRPr sz="3600"/>
          </a:p>
        </p:txBody>
      </p:sp>
      <p:pic>
        <p:nvPicPr>
          <p:cNvPr id="173" name="Google Shape;173;p28" descr="50 Years Ago, Freedom Summer Began By Training For Battle : Code Switch :  NPR"/>
          <p:cNvPicPr preferRelativeResize="0"/>
          <p:nvPr/>
        </p:nvPicPr>
        <p:blipFill>
          <a:blip r:embed="rId3">
            <a:alphaModFix/>
          </a:blip>
          <a:stretch>
            <a:fillRect/>
          </a:stretch>
        </p:blipFill>
        <p:spPr>
          <a:xfrm>
            <a:off x="0" y="1290775"/>
            <a:ext cx="9144000" cy="346852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2400250" y="40130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Freedom Summer</a:t>
            </a:r>
            <a:endParaRPr sz="3600"/>
          </a:p>
        </p:txBody>
      </p:sp>
      <p:sp>
        <p:nvSpPr>
          <p:cNvPr id="179" name="Google Shape;179;p29"/>
          <p:cNvSpPr txBox="1">
            <a:spLocks noGrp="1"/>
          </p:cNvSpPr>
          <p:nvPr>
            <p:ph type="body" idx="2"/>
          </p:nvPr>
        </p:nvSpPr>
        <p:spPr>
          <a:xfrm>
            <a:off x="4639450" y="1086600"/>
            <a:ext cx="4453500" cy="3697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In 1964, SNCC, the SCLC, &amp; the NAACP helped organize </a:t>
            </a:r>
            <a:r>
              <a:rPr lang="en" sz="1800" b="1" i="1" u="sng">
                <a:solidFill>
                  <a:srgbClr val="FF0000"/>
                </a:solidFill>
              </a:rPr>
              <a:t>Freedom Summer</a:t>
            </a:r>
            <a:r>
              <a:rPr lang="en" sz="1800"/>
              <a:t>, </a:t>
            </a:r>
            <a:r>
              <a:rPr lang="en" sz="1800" b="1"/>
              <a:t>where civil rights workers went to</a:t>
            </a:r>
            <a:r>
              <a:rPr lang="en" sz="1800"/>
              <a:t> </a:t>
            </a:r>
            <a:r>
              <a:rPr lang="en" sz="1800" b="1" i="1" u="sng">
                <a:solidFill>
                  <a:srgbClr val="FF0000"/>
                </a:solidFill>
              </a:rPr>
              <a:t>Mississippi</a:t>
            </a:r>
            <a:r>
              <a:rPr lang="en" sz="1800"/>
              <a:t> </a:t>
            </a:r>
            <a:r>
              <a:rPr lang="en" sz="1800" b="1"/>
              <a:t>to register African Americans to vote</a:t>
            </a:r>
            <a:endParaRPr sz="1800" b="1"/>
          </a:p>
          <a:p>
            <a:pPr marL="914400" lvl="1" indent="-342900" algn="l" rtl="0">
              <a:spcBef>
                <a:spcPts val="0"/>
              </a:spcBef>
              <a:spcAft>
                <a:spcPts val="0"/>
              </a:spcAft>
              <a:buSzPts val="1800"/>
              <a:buChar char="○"/>
            </a:pPr>
            <a:r>
              <a:rPr lang="en" sz="1800"/>
              <a:t>There was a very </a:t>
            </a:r>
            <a:r>
              <a:rPr lang="en" sz="1800" b="1" i="1" u="sng">
                <a:solidFill>
                  <a:srgbClr val="FF0000"/>
                </a:solidFill>
              </a:rPr>
              <a:t>violent</a:t>
            </a:r>
            <a:r>
              <a:rPr lang="en" sz="1800"/>
              <a:t> reaction to this, three civil rights workers were murdered and at least 4 African American locals were killed as well</a:t>
            </a:r>
            <a:endParaRPr sz="1800"/>
          </a:p>
          <a:p>
            <a:pPr marL="914400" lvl="1" indent="-342900" algn="l" rtl="0">
              <a:spcBef>
                <a:spcPts val="0"/>
              </a:spcBef>
              <a:spcAft>
                <a:spcPts val="0"/>
              </a:spcAft>
              <a:buSzPts val="1800"/>
              <a:buChar char="○"/>
            </a:pPr>
            <a:r>
              <a:rPr lang="en" sz="1800"/>
              <a:t>At least 1000 assaults</a:t>
            </a:r>
            <a:endParaRPr sz="1800"/>
          </a:p>
        </p:txBody>
      </p:sp>
      <p:pic>
        <p:nvPicPr>
          <p:cNvPr id="180" name="Google Shape;180;p29"/>
          <p:cNvPicPr preferRelativeResize="0"/>
          <p:nvPr/>
        </p:nvPicPr>
        <p:blipFill>
          <a:blip r:embed="rId3">
            <a:alphaModFix/>
          </a:blip>
          <a:stretch>
            <a:fillRect/>
          </a:stretch>
        </p:blipFill>
        <p:spPr>
          <a:xfrm>
            <a:off x="89400" y="1036700"/>
            <a:ext cx="2397675" cy="2512675"/>
          </a:xfrm>
          <a:prstGeom prst="rect">
            <a:avLst/>
          </a:prstGeom>
          <a:noFill/>
          <a:ln w="38100" cap="flat" cmpd="sng">
            <a:solidFill>
              <a:srgbClr val="000000"/>
            </a:solidFill>
            <a:prstDash val="solid"/>
            <a:round/>
            <a:headEnd type="none" w="sm" len="sm"/>
            <a:tailEnd type="none" w="sm" len="sm"/>
          </a:ln>
        </p:spPr>
      </p:pic>
      <p:pic>
        <p:nvPicPr>
          <p:cNvPr id="181" name="Google Shape;181;p29" descr="Freedom Summer: Civil Rights Workers Disappear | PBS LearningMedia"/>
          <p:cNvPicPr preferRelativeResize="0"/>
          <p:nvPr/>
        </p:nvPicPr>
        <p:blipFill>
          <a:blip r:embed="rId4">
            <a:alphaModFix/>
          </a:blip>
          <a:stretch>
            <a:fillRect/>
          </a:stretch>
        </p:blipFill>
        <p:spPr>
          <a:xfrm>
            <a:off x="1622716" y="3062850"/>
            <a:ext cx="3475134" cy="1946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311700" y="112200"/>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Selma March (1965)</a:t>
            </a:r>
            <a:endParaRPr sz="3600"/>
          </a:p>
          <a:p>
            <a:pPr marL="0" lvl="0" indent="0" algn="l" rtl="0">
              <a:spcBef>
                <a:spcPts val="0"/>
              </a:spcBef>
              <a:spcAft>
                <a:spcPts val="0"/>
              </a:spcAft>
              <a:buNone/>
            </a:pPr>
            <a:r>
              <a:rPr lang="en" sz="1400"/>
              <a:t>Protest march after police arrest those trying to vote</a:t>
            </a:r>
            <a:endParaRPr sz="1400"/>
          </a:p>
        </p:txBody>
      </p:sp>
      <p:pic>
        <p:nvPicPr>
          <p:cNvPr id="187" name="Google Shape;187;p30" descr="African Americans - Selma to Montgomery Civil Rights March, March 1965, Rev. Martin Luther King  Jr. and wife Coretta Scott King lead march into Montgomery"/>
          <p:cNvPicPr preferRelativeResize="0"/>
          <p:nvPr/>
        </p:nvPicPr>
        <p:blipFill rotWithShape="1">
          <a:blip r:embed="rId3">
            <a:alphaModFix/>
          </a:blip>
          <a:srcRect/>
          <a:stretch/>
        </p:blipFill>
        <p:spPr>
          <a:xfrm>
            <a:off x="226725" y="1250800"/>
            <a:ext cx="4437675" cy="3502375"/>
          </a:xfrm>
          <a:prstGeom prst="rect">
            <a:avLst/>
          </a:prstGeom>
          <a:noFill/>
          <a:ln>
            <a:noFill/>
          </a:ln>
        </p:spPr>
      </p:pic>
      <p:pic>
        <p:nvPicPr>
          <p:cNvPr id="188" name="Google Shape;188;p30" descr="mrb3"/>
          <p:cNvPicPr preferRelativeResize="0"/>
          <p:nvPr/>
        </p:nvPicPr>
        <p:blipFill rotWithShape="1">
          <a:blip r:embed="rId4">
            <a:alphaModFix/>
          </a:blip>
          <a:srcRect/>
          <a:stretch/>
        </p:blipFill>
        <p:spPr>
          <a:xfrm>
            <a:off x="4826575" y="1250800"/>
            <a:ext cx="4241025" cy="3502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descr="Image result for selma marches"/>
          <p:cNvPicPr preferRelativeResize="0"/>
          <p:nvPr/>
        </p:nvPicPr>
        <p:blipFill>
          <a:blip r:embed="rId3">
            <a:alphaModFix/>
          </a:blip>
          <a:stretch>
            <a:fillRect/>
          </a:stretch>
        </p:blipFill>
        <p:spPr>
          <a:xfrm>
            <a:off x="91260" y="124825"/>
            <a:ext cx="5218825" cy="2895494"/>
          </a:xfrm>
          <a:prstGeom prst="rect">
            <a:avLst/>
          </a:prstGeom>
          <a:noFill/>
          <a:ln>
            <a:noFill/>
          </a:ln>
        </p:spPr>
      </p:pic>
      <p:pic>
        <p:nvPicPr>
          <p:cNvPr id="194" name="Google Shape;194;p31"/>
          <p:cNvPicPr preferRelativeResize="0"/>
          <p:nvPr/>
        </p:nvPicPr>
        <p:blipFill>
          <a:blip r:embed="rId4">
            <a:alphaModFix/>
          </a:blip>
          <a:stretch>
            <a:fillRect/>
          </a:stretch>
        </p:blipFill>
        <p:spPr>
          <a:xfrm>
            <a:off x="4281735" y="2571750"/>
            <a:ext cx="4665689" cy="244357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4"/>
          <p:cNvSpPr txBox="1">
            <a:spLocks noGrp="1"/>
          </p:cNvSpPr>
          <p:nvPr>
            <p:ph type="body" idx="1"/>
          </p:nvPr>
        </p:nvSpPr>
        <p:spPr>
          <a:xfrm>
            <a:off x="115075" y="264625"/>
            <a:ext cx="3325500" cy="4441500"/>
          </a:xfrm>
          <a:prstGeom prst="rect">
            <a:avLst/>
          </a:prstGeom>
          <a:solidFill>
            <a:srgbClr val="B7B7B7"/>
          </a:solidFill>
        </p:spPr>
        <p:txBody>
          <a:bodyPr spcFirstLastPara="1" wrap="square" lIns="91425" tIns="91425" rIns="91425" bIns="91425" anchor="t" anchorCtr="0">
            <a:noAutofit/>
          </a:bodyPr>
          <a:lstStyle/>
          <a:p>
            <a:pPr marL="0" lvl="0" indent="0" algn="ctr" rtl="0">
              <a:spcBef>
                <a:spcPts val="0"/>
              </a:spcBef>
              <a:spcAft>
                <a:spcPts val="1200"/>
              </a:spcAft>
              <a:buNone/>
            </a:pPr>
            <a:r>
              <a:rPr lang="en" sz="2400" b="1">
                <a:solidFill>
                  <a:schemeClr val="lt1"/>
                </a:solidFill>
                <a:latin typeface="Architects Daughter"/>
                <a:ea typeface="Architects Daughter"/>
                <a:cs typeface="Architects Daughter"/>
                <a:sym typeface="Architects Daughter"/>
              </a:rPr>
              <a:t>Wars have been fought for it. Treaties and pacts have been formed to ensure it. Men and women have sacrificed everything for the chance to experience it. That “it” is freedom.-MLK</a:t>
            </a:r>
            <a:endParaRPr sz="2400" b="1">
              <a:solidFill>
                <a:schemeClr val="lt1"/>
              </a:solidFill>
              <a:latin typeface="Architects Daughter"/>
              <a:ea typeface="Architects Daughter"/>
              <a:cs typeface="Architects Daughter"/>
              <a:sym typeface="Architects Daughter"/>
            </a:endParaRPr>
          </a:p>
        </p:txBody>
      </p:sp>
      <p:sp>
        <p:nvSpPr>
          <p:cNvPr id="79" name="Google Shape;79;p14"/>
          <p:cNvSpPr txBox="1"/>
          <p:nvPr/>
        </p:nvSpPr>
        <p:spPr>
          <a:xfrm>
            <a:off x="5381400" y="2571750"/>
            <a:ext cx="3762600" cy="223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i="1">
                <a:solidFill>
                  <a:srgbClr val="333333"/>
                </a:solidFill>
                <a:highlight>
                  <a:srgbClr val="FFFFFF"/>
                </a:highlight>
                <a:latin typeface="Architects Daughter"/>
                <a:ea typeface="Architects Daughter"/>
                <a:cs typeface="Architects Daughter"/>
                <a:sym typeface="Architects Daughter"/>
              </a:rPr>
              <a:t>“</a:t>
            </a:r>
            <a:r>
              <a:rPr lang="en" sz="1900">
                <a:solidFill>
                  <a:srgbClr val="333333"/>
                </a:solidFill>
                <a:highlight>
                  <a:srgbClr val="FFFFFF"/>
                </a:highlight>
                <a:latin typeface="Cherry Cream Soda"/>
                <a:ea typeface="Cherry Cream Soda"/>
                <a:cs typeface="Cherry Cream Soda"/>
                <a:sym typeface="Cherry Cream Soda"/>
              </a:rPr>
              <a:t>Freedom is never given voluntarily by the oppressor; it must be demanded by the oppressed.” You must demand it, for it will not be given freely. MLK</a:t>
            </a:r>
            <a:endParaRPr sz="2400">
              <a:latin typeface="Cherry Cream Soda"/>
              <a:ea typeface="Cherry Cream Soda"/>
              <a:cs typeface="Cherry Cream Soda"/>
              <a:sym typeface="Cherry Cream Sod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2" descr="Subscribe to TRAILERS: http://bit.ly/sxaw6h&#10;Subscribe to COMING SOON: http://bit.ly/H2vZUn&#10;Like us on FACEBOOK: http://goo.gl/dHs73&#10;Follow us on TWITTER: http://bit.ly/1ghOWmt&#10;Selma Official Trailer #1 (2015) - Oprah Winfrey, Cuba Gooding Jr. Movie HD&#10;&#10;“SELMA” is the story of Dr. Martin Luther King, Jr.’s historic struggle to secure voting rights for all people – a dangerous and terrifying campaign that culminated with the epic march from Selma to Montgomery, Alabama, and led to President Johnson signing the Voting Rights Act of 1965.&#10;&#10;The Movieclips Trailers channel is your destination for the hottest new trailers the second they drop. Whether it's the latest studio release, an indie horror flick, an evocative documentary, or that new RomCom you've been waiting for, the Movieclips team is here day and night to make sure all the best new movie trailers are here for you the moment they're released.&#10;&#10;In addition to being the #1 Movie Trailers Channel on YouTube, we deliver amazing and engaging original videos each week. Watch our exclusive Ultimate Trailers, Showdowns, Instant Trailer Reviews, Monthly MashUps, Movie News, and so much more to keep you in the know.&#10;&#10;Here at Movieclips, we love movies as much as you!" title="Selma Official Trailer #1 (2015) - Oprah Winfrey, Cuba Gooding Jr. Movie HD">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1960s: Reactions &amp; Backlash to the Civil Rights Movement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2400300" y="45120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The Black Panthers</a:t>
            </a:r>
            <a:endParaRPr sz="3600"/>
          </a:p>
        </p:txBody>
      </p:sp>
      <p:sp>
        <p:nvSpPr>
          <p:cNvPr id="210" name="Google Shape;210;p34"/>
          <p:cNvSpPr txBox="1">
            <a:spLocks noGrp="1"/>
          </p:cNvSpPr>
          <p:nvPr>
            <p:ph type="body" idx="2"/>
          </p:nvPr>
        </p:nvSpPr>
        <p:spPr>
          <a:xfrm>
            <a:off x="5650575" y="1086600"/>
            <a:ext cx="3071400" cy="3518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i="1" u="sng">
                <a:solidFill>
                  <a:srgbClr val="FF0000"/>
                </a:solidFill>
              </a:rPr>
              <a:t>Militant</a:t>
            </a:r>
            <a:r>
              <a:rPr lang="en" sz="1800"/>
              <a:t> (aggressive) political party that advocated for equal opportunities</a:t>
            </a:r>
            <a:endParaRPr sz="1800"/>
          </a:p>
          <a:p>
            <a:pPr marL="457200" lvl="0" indent="-342900" algn="l" rtl="0">
              <a:spcBef>
                <a:spcPts val="0"/>
              </a:spcBef>
              <a:spcAft>
                <a:spcPts val="0"/>
              </a:spcAft>
              <a:buSzPts val="1800"/>
              <a:buChar char="●"/>
            </a:pPr>
            <a:r>
              <a:rPr lang="en" sz="1800" b="1" i="1" u="sng">
                <a:solidFill>
                  <a:srgbClr val="FF0000"/>
                </a:solidFill>
              </a:rPr>
              <a:t>Violence</a:t>
            </a:r>
            <a:r>
              <a:rPr lang="en" sz="1800"/>
              <a:t> was </a:t>
            </a:r>
            <a:r>
              <a:rPr lang="en" sz="1800" b="1" i="1"/>
              <a:t>acceptable if necessary</a:t>
            </a:r>
            <a:endParaRPr sz="1800" b="1" i="1"/>
          </a:p>
          <a:p>
            <a:pPr marL="457200" lvl="0" indent="-342900" algn="l" rtl="0">
              <a:spcBef>
                <a:spcPts val="0"/>
              </a:spcBef>
              <a:spcAft>
                <a:spcPts val="0"/>
              </a:spcAft>
              <a:buSzPts val="1800"/>
              <a:buChar char="●"/>
            </a:pPr>
            <a:r>
              <a:rPr lang="en" sz="1800"/>
              <a:t>Founded by </a:t>
            </a:r>
            <a:r>
              <a:rPr lang="en" sz="1800" b="1" i="1"/>
              <a:t>Huey P. Newton</a:t>
            </a:r>
            <a:endParaRPr sz="1800" b="1" i="1"/>
          </a:p>
        </p:txBody>
      </p:sp>
      <p:pic>
        <p:nvPicPr>
          <p:cNvPr id="211" name="Google Shape;211;p34" descr="th.jpeg"/>
          <p:cNvPicPr preferRelativeResize="0"/>
          <p:nvPr/>
        </p:nvPicPr>
        <p:blipFill rotWithShape="1">
          <a:blip r:embed="rId3">
            <a:alphaModFix/>
          </a:blip>
          <a:srcRect/>
          <a:stretch/>
        </p:blipFill>
        <p:spPr>
          <a:xfrm>
            <a:off x="112175" y="512775"/>
            <a:ext cx="2288125" cy="2774475"/>
          </a:xfrm>
          <a:prstGeom prst="rect">
            <a:avLst/>
          </a:prstGeom>
          <a:noFill/>
          <a:ln>
            <a:noFill/>
          </a:ln>
        </p:spPr>
      </p:pic>
      <p:pic>
        <p:nvPicPr>
          <p:cNvPr id="212" name="Google Shape;212;p34" descr="62642.gif"/>
          <p:cNvPicPr preferRelativeResize="0"/>
          <p:nvPr/>
        </p:nvPicPr>
        <p:blipFill rotWithShape="1">
          <a:blip r:embed="rId4">
            <a:alphaModFix/>
          </a:blip>
          <a:srcRect/>
          <a:stretch/>
        </p:blipFill>
        <p:spPr>
          <a:xfrm>
            <a:off x="345972" y="2684025"/>
            <a:ext cx="1820537" cy="2396475"/>
          </a:xfrm>
          <a:prstGeom prst="rect">
            <a:avLst/>
          </a:prstGeom>
          <a:noFill/>
          <a:ln>
            <a:noFill/>
          </a:ln>
        </p:spPr>
      </p:pic>
      <p:pic>
        <p:nvPicPr>
          <p:cNvPr id="213" name="Google Shape;213;p34"/>
          <p:cNvPicPr preferRelativeResize="0"/>
          <p:nvPr/>
        </p:nvPicPr>
        <p:blipFill>
          <a:blip r:embed="rId5">
            <a:alphaModFix/>
          </a:blip>
          <a:stretch>
            <a:fillRect/>
          </a:stretch>
        </p:blipFill>
        <p:spPr>
          <a:xfrm>
            <a:off x="2579175" y="1490875"/>
            <a:ext cx="3071401" cy="3039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5" descr="Despite the tumultuous relationship between the Black Panther Party and the police, the group's shining achievement still lives on today.&#10;&#10;See more at http://www.newsy.com/&#10;Follow Jamal Andress: http://www.twitter.com/jamalandress&#10;&#10;Sources: &#10;The U.S. National Archives and Records Administration&#10;https://www.youtube.com/watch?v=IrZIEMrmVrw&#10;American Film Institute&#10;https://www.youtube.com/watch?v=qnB5-nl_AVk&#10;The New York Times&#10;https://www.youtube.com/watch?v=qGZpDt6OYnI&#10;New York Magazine&#10;http://colemantruth.net/kate1.pdf&#10;KPIX&#10;http://sanfrancisco.cbslocal.com/tag/kpix/&#10;Chicago Tribune&#10;http://www.chicagotribune.com/news/nationworld/politics/chi-chicagodays-pantherraid-story-story.html&#10;PBS&#10;https://www.youtube.com/watch?v=MyBQidWtDBs&#10;National Geographic&#10;http://theplate.nationalgeographic.com/2015/11/04/the-black-panthers-revolutionaries-free-breakfast-pioneers/&#10;USDA&#10;http://www.fns.usda.gov/sbp/fact-sheet&#10;Stanford University&#10;http://web.stanford.edu/group/blackpanthers/programs.shtml&#10;&#10;Image via: U.S. National Archives&#10;https://www.youtube.com/watch?v=IrZIEMrmVrw" title="Who Were The Black Panthers? It's Complicated - Newsy">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Black Panther Solutions</a:t>
            </a:r>
            <a:endParaRPr sz="3600"/>
          </a:p>
        </p:txBody>
      </p:sp>
      <p:sp>
        <p:nvSpPr>
          <p:cNvPr id="224" name="Google Shape;224;p36"/>
          <p:cNvSpPr txBox="1">
            <a:spLocks noGrp="1"/>
          </p:cNvSpPr>
          <p:nvPr>
            <p:ph type="body" idx="1"/>
          </p:nvPr>
        </p:nvSpPr>
        <p:spPr>
          <a:xfrm>
            <a:off x="1146500" y="1211350"/>
            <a:ext cx="7585200" cy="34980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At first, the Black Panthers were black </a:t>
            </a:r>
            <a:r>
              <a:rPr lang="en" sz="2000" b="1" i="1" u="sng">
                <a:solidFill>
                  <a:srgbClr val="FF0000"/>
                </a:solidFill>
              </a:rPr>
              <a:t>nationalists</a:t>
            </a:r>
            <a:r>
              <a:rPr lang="en" sz="2000"/>
              <a:t> </a:t>
            </a:r>
            <a:r>
              <a:rPr lang="en" sz="2000" b="1" i="1"/>
              <a:t>(believed in blacks being separate from and superior to whites)</a:t>
            </a:r>
            <a:endParaRPr sz="2000" b="1" i="1"/>
          </a:p>
          <a:p>
            <a:pPr marL="457200" lvl="0" indent="-355600" algn="l" rtl="0">
              <a:spcBef>
                <a:spcPts val="0"/>
              </a:spcBef>
              <a:spcAft>
                <a:spcPts val="0"/>
              </a:spcAft>
              <a:buSzPts val="2000"/>
              <a:buChar char="●"/>
            </a:pPr>
            <a:r>
              <a:rPr lang="en" sz="2000"/>
              <a:t>Eventually, they changed and supported blacks and whites working together</a:t>
            </a:r>
            <a:endParaRPr sz="2000"/>
          </a:p>
          <a:p>
            <a:pPr marL="457200" lvl="0" indent="-355600" algn="l" rtl="0">
              <a:spcBef>
                <a:spcPts val="0"/>
              </a:spcBef>
              <a:spcAft>
                <a:spcPts val="0"/>
              </a:spcAft>
              <a:buSzPts val="2000"/>
              <a:buChar char="●"/>
            </a:pPr>
            <a:r>
              <a:rPr lang="en" sz="2000"/>
              <a:t>Some solutions they tried:</a:t>
            </a:r>
            <a:endParaRPr sz="2000"/>
          </a:p>
          <a:p>
            <a:pPr marL="914400" lvl="1" indent="-336550" algn="l" rtl="0">
              <a:spcBef>
                <a:spcPts val="0"/>
              </a:spcBef>
              <a:spcAft>
                <a:spcPts val="0"/>
              </a:spcAft>
              <a:buSzPts val="1700"/>
              <a:buChar char="○"/>
            </a:pPr>
            <a:r>
              <a:rPr lang="en" sz="1700"/>
              <a:t>Setting up </a:t>
            </a:r>
            <a:r>
              <a:rPr lang="en" sz="1700" b="1" i="1" u="sng">
                <a:solidFill>
                  <a:srgbClr val="FF0000"/>
                </a:solidFill>
              </a:rPr>
              <a:t>free</a:t>
            </a:r>
            <a:r>
              <a:rPr lang="en" sz="1700"/>
              <a:t> private schools</a:t>
            </a:r>
            <a:endParaRPr sz="1700"/>
          </a:p>
          <a:p>
            <a:pPr marL="914400" lvl="1" indent="-336550" algn="l" rtl="0">
              <a:spcBef>
                <a:spcPts val="0"/>
              </a:spcBef>
              <a:spcAft>
                <a:spcPts val="0"/>
              </a:spcAft>
              <a:buSzPts val="1700"/>
              <a:buChar char="○"/>
            </a:pPr>
            <a:r>
              <a:rPr lang="en" sz="1700"/>
              <a:t>Day cares</a:t>
            </a:r>
            <a:endParaRPr sz="1700"/>
          </a:p>
          <a:p>
            <a:pPr marL="914400" lvl="1" indent="-336550" algn="l" rtl="0">
              <a:spcBef>
                <a:spcPts val="0"/>
              </a:spcBef>
              <a:spcAft>
                <a:spcPts val="0"/>
              </a:spcAft>
              <a:buSzPts val="1700"/>
              <a:buChar char="○"/>
            </a:pPr>
            <a:r>
              <a:rPr lang="en" sz="1700"/>
              <a:t>Free </a:t>
            </a:r>
            <a:r>
              <a:rPr lang="en" sz="1700" b="1" i="1" u="sng">
                <a:solidFill>
                  <a:srgbClr val="FF0000"/>
                </a:solidFill>
              </a:rPr>
              <a:t>breakfast</a:t>
            </a:r>
            <a:r>
              <a:rPr lang="en" sz="1700"/>
              <a:t> programs for kids</a:t>
            </a:r>
            <a:endParaRPr sz="1700"/>
          </a:p>
          <a:p>
            <a:pPr marL="914400" lvl="1" indent="-336550" algn="l" rtl="0">
              <a:spcBef>
                <a:spcPts val="0"/>
              </a:spcBef>
              <a:spcAft>
                <a:spcPts val="0"/>
              </a:spcAft>
              <a:buSzPts val="1700"/>
              <a:buChar char="○"/>
            </a:pPr>
            <a:r>
              <a:rPr lang="en" sz="1700"/>
              <a:t>Drug &amp; alcohol rehab</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Malcolm X</a:t>
            </a:r>
            <a:endParaRPr sz="3600"/>
          </a:p>
        </p:txBody>
      </p:sp>
      <p:sp>
        <p:nvSpPr>
          <p:cNvPr id="230" name="Google Shape;230;p37"/>
          <p:cNvSpPr txBox="1">
            <a:spLocks noGrp="1"/>
          </p:cNvSpPr>
          <p:nvPr>
            <p:ph type="body" idx="2"/>
          </p:nvPr>
        </p:nvSpPr>
        <p:spPr>
          <a:xfrm>
            <a:off x="4988725" y="575950"/>
            <a:ext cx="4155300" cy="4195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sz="1800" b="1" i="1" u="sng">
                <a:solidFill>
                  <a:srgbClr val="FF0000"/>
                </a:solidFill>
              </a:rPr>
              <a:t>Disagreed</a:t>
            </a:r>
            <a:r>
              <a:rPr lang="en" sz="1800"/>
              <a:t> with nonviolent protests</a:t>
            </a:r>
            <a:endParaRPr sz="1800"/>
          </a:p>
          <a:p>
            <a:pPr marL="457200" lvl="0" indent="-342900" algn="l" rtl="0">
              <a:spcBef>
                <a:spcPts val="0"/>
              </a:spcBef>
              <a:spcAft>
                <a:spcPts val="0"/>
              </a:spcAft>
              <a:buSzPts val="1800"/>
              <a:buChar char="●"/>
            </a:pPr>
            <a:r>
              <a:rPr lang="en" sz="1800" b="1" i="1"/>
              <a:t>More radical than MLK Jr.</a:t>
            </a:r>
            <a:endParaRPr sz="1800" b="1" i="1"/>
          </a:p>
          <a:p>
            <a:pPr marL="457200" lvl="0" indent="-342900" algn="l" rtl="0">
              <a:spcBef>
                <a:spcPts val="0"/>
              </a:spcBef>
              <a:spcAft>
                <a:spcPts val="0"/>
              </a:spcAft>
              <a:buSzPts val="1800"/>
              <a:buChar char="●"/>
            </a:pPr>
            <a:r>
              <a:rPr lang="en" sz="1800" b="1" i="1"/>
              <a:t>Joined the Nation of </a:t>
            </a:r>
            <a:r>
              <a:rPr lang="en" sz="1800" b="1" i="1" u="sng">
                <a:solidFill>
                  <a:srgbClr val="FF0000"/>
                </a:solidFill>
              </a:rPr>
              <a:t>Islam</a:t>
            </a:r>
            <a:endParaRPr sz="1800" b="1" i="1" u="sng">
              <a:solidFill>
                <a:srgbClr val="FF0000"/>
              </a:solidFill>
            </a:endParaRPr>
          </a:p>
          <a:p>
            <a:pPr marL="914400" lvl="1" indent="-342900" algn="l" rtl="0">
              <a:spcBef>
                <a:spcPts val="0"/>
              </a:spcBef>
              <a:spcAft>
                <a:spcPts val="0"/>
              </a:spcAft>
              <a:buSzPts val="1800"/>
              <a:buChar char="○"/>
            </a:pPr>
            <a:r>
              <a:rPr lang="en" sz="1800"/>
              <a:t>Nation of Islam is a sect of the Muslim religion specifically for African Americans (led by Elijah Muhammed)</a:t>
            </a:r>
            <a:endParaRPr sz="1800"/>
          </a:p>
          <a:p>
            <a:pPr marL="457200" lvl="0" indent="-342900" algn="l" rtl="0">
              <a:spcBef>
                <a:spcPts val="0"/>
              </a:spcBef>
              <a:spcAft>
                <a:spcPts val="0"/>
              </a:spcAft>
              <a:buSzPts val="1800"/>
              <a:buChar char="●"/>
            </a:pPr>
            <a:r>
              <a:rPr lang="en" sz="1800"/>
              <a:t>Unlike King and most other civil rights groups, they were </a:t>
            </a:r>
            <a:r>
              <a:rPr lang="en" sz="1800" b="1" i="1" u="sng">
                <a:solidFill>
                  <a:srgbClr val="FF0000"/>
                </a:solidFill>
              </a:rPr>
              <a:t>opposed</a:t>
            </a:r>
            <a:r>
              <a:rPr lang="en" sz="1800">
                <a:solidFill>
                  <a:srgbClr val="FF0000"/>
                </a:solidFill>
              </a:rPr>
              <a:t> </a:t>
            </a:r>
            <a:r>
              <a:rPr lang="en" sz="1800"/>
              <a:t>to integration of blacks and whites</a:t>
            </a:r>
            <a:endParaRPr sz="1800"/>
          </a:p>
          <a:p>
            <a:pPr marL="457200" lvl="0" indent="-342900" algn="l" rtl="0">
              <a:spcBef>
                <a:spcPts val="0"/>
              </a:spcBef>
              <a:spcAft>
                <a:spcPts val="0"/>
              </a:spcAft>
              <a:buSzPts val="1800"/>
              <a:buChar char="●"/>
            </a:pPr>
            <a:r>
              <a:rPr lang="en" sz="1800"/>
              <a:t>They also </a:t>
            </a:r>
            <a:r>
              <a:rPr lang="en" sz="1800" b="1" i="1"/>
              <a:t>advocated </a:t>
            </a:r>
            <a:r>
              <a:rPr lang="en" sz="1800" b="1" i="1" u="sng">
                <a:solidFill>
                  <a:srgbClr val="FF0000"/>
                </a:solidFill>
              </a:rPr>
              <a:t>violence</a:t>
            </a:r>
            <a:r>
              <a:rPr lang="en" sz="1800"/>
              <a:t> and were critical of King’s nonviolent approach</a:t>
            </a:r>
            <a:endParaRPr sz="1800"/>
          </a:p>
        </p:txBody>
      </p:sp>
      <p:pic>
        <p:nvPicPr>
          <p:cNvPr id="231" name="Google Shape;231;p37"/>
          <p:cNvPicPr preferRelativeResize="0"/>
          <p:nvPr/>
        </p:nvPicPr>
        <p:blipFill rotWithShape="1">
          <a:blip r:embed="rId3">
            <a:alphaModFix/>
          </a:blip>
          <a:srcRect l="21668" r="3999"/>
          <a:stretch/>
        </p:blipFill>
        <p:spPr>
          <a:xfrm>
            <a:off x="162175" y="99800"/>
            <a:ext cx="2177901" cy="2351625"/>
          </a:xfrm>
          <a:prstGeom prst="rect">
            <a:avLst/>
          </a:prstGeom>
          <a:noFill/>
          <a:ln>
            <a:noFill/>
          </a:ln>
        </p:spPr>
      </p:pic>
      <p:pic>
        <p:nvPicPr>
          <p:cNvPr id="232" name="Google Shape;232;p37"/>
          <p:cNvPicPr preferRelativeResize="0"/>
          <p:nvPr/>
        </p:nvPicPr>
        <p:blipFill>
          <a:blip r:embed="rId4">
            <a:alphaModFix/>
          </a:blip>
          <a:stretch>
            <a:fillRect/>
          </a:stretch>
        </p:blipFill>
        <p:spPr>
          <a:xfrm>
            <a:off x="162175" y="2571750"/>
            <a:ext cx="2731125" cy="2483575"/>
          </a:xfrm>
          <a:prstGeom prst="rect">
            <a:avLst/>
          </a:prstGeom>
          <a:noFill/>
          <a:ln>
            <a:noFill/>
          </a:ln>
        </p:spPr>
      </p:pic>
      <p:pic>
        <p:nvPicPr>
          <p:cNvPr id="233" name="Google Shape;233;p37"/>
          <p:cNvPicPr preferRelativeResize="0"/>
          <p:nvPr/>
        </p:nvPicPr>
        <p:blipFill>
          <a:blip r:embed="rId5">
            <a:alphaModFix/>
          </a:blip>
          <a:stretch>
            <a:fillRect/>
          </a:stretch>
        </p:blipFill>
        <p:spPr>
          <a:xfrm>
            <a:off x="2969975" y="1876663"/>
            <a:ext cx="2018750" cy="1390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8" descr="(For the entire clip, visit antishostile at www.youtube.com/antihostile.) In one of his famous critiques of Dr. King, Malcolm X refers to the historical significance of Uncle Toms and then places Dr. King within the tradition of other Uncle Toms." title="Malcolm X- Dr. King is an Uncle Tom">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2400250" y="475875"/>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 Change of Heart</a:t>
            </a:r>
            <a:endParaRPr sz="3600"/>
          </a:p>
        </p:txBody>
      </p:sp>
      <p:sp>
        <p:nvSpPr>
          <p:cNvPr id="244" name="Google Shape;244;p39"/>
          <p:cNvSpPr txBox="1">
            <a:spLocks noGrp="1"/>
          </p:cNvSpPr>
          <p:nvPr>
            <p:ph type="body" idx="2"/>
          </p:nvPr>
        </p:nvSpPr>
        <p:spPr>
          <a:xfrm>
            <a:off x="3816100" y="1211350"/>
            <a:ext cx="5328000" cy="3560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In 1964, Malcolm X left the Nation of Islam and went on a </a:t>
            </a:r>
            <a:r>
              <a:rPr lang="en" sz="1800" b="1" i="1" u="sng">
                <a:solidFill>
                  <a:srgbClr val="FF0000"/>
                </a:solidFill>
              </a:rPr>
              <a:t>Hajj</a:t>
            </a:r>
            <a:r>
              <a:rPr lang="en" sz="1800"/>
              <a:t> (pilgrimage) through Africa to </a:t>
            </a:r>
            <a:r>
              <a:rPr lang="en" sz="1800" b="1" i="1" u="sng">
                <a:solidFill>
                  <a:srgbClr val="FF0000"/>
                </a:solidFill>
              </a:rPr>
              <a:t>Mecca</a:t>
            </a:r>
            <a:r>
              <a:rPr lang="en" sz="1800"/>
              <a:t>, Saudi Arabia</a:t>
            </a:r>
            <a:endParaRPr sz="1800"/>
          </a:p>
          <a:p>
            <a:pPr marL="457200" lvl="0" indent="-342900" algn="l" rtl="0">
              <a:spcBef>
                <a:spcPts val="0"/>
              </a:spcBef>
              <a:spcAft>
                <a:spcPts val="0"/>
              </a:spcAft>
              <a:buSzPts val="1800"/>
              <a:buChar char="●"/>
            </a:pPr>
            <a:r>
              <a:rPr lang="en" sz="1800"/>
              <a:t>While there, he met Muslims of various ethnicities working together </a:t>
            </a:r>
            <a:r>
              <a:rPr lang="en" sz="1800" b="1" i="1" u="sng">
                <a:solidFill>
                  <a:srgbClr val="FF0000"/>
                </a:solidFill>
              </a:rPr>
              <a:t>peacefully</a:t>
            </a:r>
            <a:r>
              <a:rPr lang="en" sz="1800"/>
              <a:t>; he converted to Sunni Islam and changed his message to African Americans</a:t>
            </a:r>
            <a:endParaRPr sz="1800"/>
          </a:p>
          <a:p>
            <a:pPr marL="457200" lvl="0" indent="-342900" algn="l" rtl="0">
              <a:spcBef>
                <a:spcPts val="0"/>
              </a:spcBef>
              <a:spcAft>
                <a:spcPts val="0"/>
              </a:spcAft>
              <a:buSzPts val="1800"/>
              <a:buChar char="●"/>
            </a:pPr>
            <a:r>
              <a:rPr lang="en" sz="1800"/>
              <a:t>He expressed a willingness to work with other civil rights groups and to act peacefully</a:t>
            </a:r>
            <a:endParaRPr sz="1800"/>
          </a:p>
          <a:p>
            <a:pPr marL="914400" lvl="1" indent="-336550" algn="l" rtl="0">
              <a:spcBef>
                <a:spcPts val="0"/>
              </a:spcBef>
              <a:spcAft>
                <a:spcPts val="0"/>
              </a:spcAft>
              <a:buSzPts val="1700"/>
              <a:buChar char="○"/>
            </a:pPr>
            <a:r>
              <a:rPr lang="en" sz="1700"/>
              <a:t>He also claimed to have been a brainwashed “</a:t>
            </a:r>
            <a:r>
              <a:rPr lang="en" sz="1700" b="1" i="1" u="sng">
                <a:solidFill>
                  <a:srgbClr val="FF0000"/>
                </a:solidFill>
              </a:rPr>
              <a:t>zombie</a:t>
            </a:r>
            <a:r>
              <a:rPr lang="en" sz="1700"/>
              <a:t>” of the Nation of Islam</a:t>
            </a:r>
            <a:endParaRPr sz="1700"/>
          </a:p>
        </p:txBody>
      </p:sp>
      <p:pic>
        <p:nvPicPr>
          <p:cNvPr id="245" name="Google Shape;245;p39" descr="Image result for malchom x visit the nation of islam"/>
          <p:cNvPicPr preferRelativeResize="0"/>
          <p:nvPr/>
        </p:nvPicPr>
        <p:blipFill>
          <a:blip r:embed="rId3">
            <a:alphaModFix/>
          </a:blip>
          <a:stretch>
            <a:fillRect/>
          </a:stretch>
        </p:blipFill>
        <p:spPr>
          <a:xfrm>
            <a:off x="142900" y="1211350"/>
            <a:ext cx="3038875" cy="1851325"/>
          </a:xfrm>
          <a:prstGeom prst="rect">
            <a:avLst/>
          </a:prstGeom>
          <a:noFill/>
          <a:ln w="19050" cap="flat" cmpd="sng">
            <a:solidFill>
              <a:srgbClr val="000000"/>
            </a:solidFill>
            <a:prstDash val="solid"/>
            <a:round/>
            <a:headEnd type="none" w="sm" len="sm"/>
            <a:tailEnd type="none" w="sm" len="sm"/>
          </a:ln>
        </p:spPr>
      </p:pic>
      <p:pic>
        <p:nvPicPr>
          <p:cNvPr id="246" name="Google Shape;246;p39" descr="Image result for malchom x visit the nation of islam"/>
          <p:cNvPicPr preferRelativeResize="0"/>
          <p:nvPr/>
        </p:nvPicPr>
        <p:blipFill>
          <a:blip r:embed="rId4">
            <a:alphaModFix/>
          </a:blip>
          <a:stretch>
            <a:fillRect/>
          </a:stretch>
        </p:blipFill>
        <p:spPr>
          <a:xfrm>
            <a:off x="492750" y="3240575"/>
            <a:ext cx="3374125" cy="17824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0" descr="Malcolm X (1992) Official Trailer - Denzel Washington Movie HD&#10;Subscribe to CLASSIC TRAILERS: http://bit.ly/1u43jDe&#10;Subscribe to TRAILERS: http://bit.ly/sxaw6h&#10;Subscribe to COMING SOON: http://bit.ly/H2vZUn&#10;Like us on FACEBOOK: http://bit.ly/1QyRMsE&#10;Follow us on TWITTER: http://bit.ly/1ghOWmt&#10;&#10;Biographical epic of the controversial and influential Black Nationalist leader, from his early life as a small-time gangster, to his ministry as a member of the Nation of Islam and his assassination.&#10;&#10;Welcome to the Fandango MOVIECLIPS Trailer Vault Channel. Where trailers from the past, from recent to long ago, from a time before YouTube, can be enjoyed by all. We search near and far for original movie trailer from all decades. Feel free to send us your trailer requests and we will do our best to hunt it down." title="Malcolm X (1992) Official Trailer - Denzel Washington Movie HD">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Assassination of Malcolm X</a:t>
            </a:r>
            <a:endParaRPr sz="3600"/>
          </a:p>
        </p:txBody>
      </p:sp>
      <p:sp>
        <p:nvSpPr>
          <p:cNvPr id="257" name="Google Shape;257;p41"/>
          <p:cNvSpPr txBox="1">
            <a:spLocks noGrp="1"/>
          </p:cNvSpPr>
          <p:nvPr>
            <p:ph type="body" idx="2"/>
          </p:nvPr>
        </p:nvSpPr>
        <p:spPr>
          <a:xfrm>
            <a:off x="4689350" y="1266325"/>
            <a:ext cx="4454700" cy="3430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sz="1800"/>
              <a:t>February 21, 1965, New York City, Malcolm X was assassinated while </a:t>
            </a:r>
            <a:r>
              <a:rPr lang="en" sz="1800" b="1" i="1"/>
              <a:t>addressing his organization of </a:t>
            </a:r>
            <a:r>
              <a:rPr lang="en" sz="1800" b="1" i="1" u="sng">
                <a:solidFill>
                  <a:srgbClr val="FF0000"/>
                </a:solidFill>
              </a:rPr>
              <a:t>Afro-American</a:t>
            </a:r>
            <a:r>
              <a:rPr lang="en" sz="1800" b="1" i="1"/>
              <a:t> Unity</a:t>
            </a:r>
            <a:r>
              <a:rPr lang="en" sz="1800"/>
              <a:t> at the Audubon Ballroom in Washington Heights</a:t>
            </a:r>
            <a:endParaRPr sz="1800"/>
          </a:p>
          <a:p>
            <a:pPr marL="457200" lvl="0" indent="-342900" algn="l" rtl="0">
              <a:spcBef>
                <a:spcPts val="0"/>
              </a:spcBef>
              <a:spcAft>
                <a:spcPts val="0"/>
              </a:spcAft>
              <a:buSzPts val="1800"/>
              <a:buChar char="●"/>
            </a:pPr>
            <a:r>
              <a:rPr lang="en" sz="1800"/>
              <a:t>At least one of the shooters was a </a:t>
            </a:r>
            <a:r>
              <a:rPr lang="en" sz="1800" b="1" i="1" u="sng">
                <a:solidFill>
                  <a:srgbClr val="FF0000"/>
                </a:solidFill>
              </a:rPr>
              <a:t>member</a:t>
            </a:r>
            <a:r>
              <a:rPr lang="en" sz="1800"/>
              <a:t> of the Nation of Islam - controversy surrounds the case, as many believe that the Nation of Islam ordered the assassination; he was 39 years old</a:t>
            </a:r>
            <a:endParaRPr sz="1800"/>
          </a:p>
        </p:txBody>
      </p:sp>
      <p:pic>
        <p:nvPicPr>
          <p:cNvPr id="258" name="Google Shape;258;p41"/>
          <p:cNvPicPr preferRelativeResize="0"/>
          <p:nvPr/>
        </p:nvPicPr>
        <p:blipFill>
          <a:blip r:embed="rId3">
            <a:alphaModFix/>
          </a:blip>
          <a:stretch>
            <a:fillRect/>
          </a:stretch>
        </p:blipFill>
        <p:spPr>
          <a:xfrm>
            <a:off x="922725" y="1266325"/>
            <a:ext cx="2980699" cy="3689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Montgomery Bus Boycott</a:t>
            </a:r>
            <a:endParaRPr sz="3600"/>
          </a:p>
        </p:txBody>
      </p:sp>
      <p:sp>
        <p:nvSpPr>
          <p:cNvPr id="85" name="Google Shape;85;p15"/>
          <p:cNvSpPr txBox="1">
            <a:spLocks noGrp="1"/>
          </p:cNvSpPr>
          <p:nvPr>
            <p:ph type="body" idx="1"/>
          </p:nvPr>
        </p:nvSpPr>
        <p:spPr>
          <a:xfrm>
            <a:off x="4096875" y="1316300"/>
            <a:ext cx="4796400" cy="3301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Rosa Parks</a:t>
            </a:r>
            <a:r>
              <a:rPr lang="en" sz="1800"/>
              <a:t>: </a:t>
            </a:r>
            <a:r>
              <a:rPr lang="en" sz="1800" b="1" i="1" u="sng">
                <a:solidFill>
                  <a:srgbClr val="FF0000"/>
                </a:solidFill>
              </a:rPr>
              <a:t>refused</a:t>
            </a:r>
            <a:r>
              <a:rPr lang="en" sz="1800"/>
              <a:t> to give up her seat on the bus and was </a:t>
            </a:r>
            <a:r>
              <a:rPr lang="en" sz="1800" b="1" i="1" u="sng">
                <a:solidFill>
                  <a:srgbClr val="FF0000"/>
                </a:solidFill>
              </a:rPr>
              <a:t>arrested</a:t>
            </a:r>
            <a:endParaRPr sz="1800" b="1" i="1" u="sng">
              <a:solidFill>
                <a:srgbClr val="FF0000"/>
              </a:solidFill>
            </a:endParaRPr>
          </a:p>
          <a:p>
            <a:pPr marL="457200" lvl="0" indent="-342900" algn="l" rtl="0">
              <a:spcBef>
                <a:spcPts val="0"/>
              </a:spcBef>
              <a:spcAft>
                <a:spcPts val="0"/>
              </a:spcAft>
              <a:buSzPts val="1800"/>
              <a:buChar char="●"/>
            </a:pPr>
            <a:r>
              <a:rPr lang="en" sz="1800"/>
              <a:t>This led to MLK Jr. becoming the main leader for African-American civil rights</a:t>
            </a:r>
            <a:endParaRPr sz="1800"/>
          </a:p>
          <a:p>
            <a:pPr marL="457200" lvl="0" indent="-342900" algn="l" rtl="0">
              <a:spcBef>
                <a:spcPts val="0"/>
              </a:spcBef>
              <a:spcAft>
                <a:spcPts val="0"/>
              </a:spcAft>
              <a:buSzPts val="1800"/>
              <a:buChar char="●"/>
            </a:pPr>
            <a:r>
              <a:rPr lang="en" sz="1800"/>
              <a:t>King and others began the Montgomery Bus Boycott (</a:t>
            </a:r>
            <a:r>
              <a:rPr lang="en" sz="1800" b="1" i="1" u="sng">
                <a:solidFill>
                  <a:srgbClr val="FF0000"/>
                </a:solidFill>
              </a:rPr>
              <a:t>nonviolent</a:t>
            </a:r>
            <a:r>
              <a:rPr lang="en" sz="1800"/>
              <a:t>)</a:t>
            </a:r>
            <a:endParaRPr sz="1800"/>
          </a:p>
          <a:p>
            <a:pPr marL="914400" lvl="1" indent="-342900" algn="l" rtl="0">
              <a:spcBef>
                <a:spcPts val="0"/>
              </a:spcBef>
              <a:spcAft>
                <a:spcPts val="0"/>
              </a:spcAft>
              <a:buSzPts val="1800"/>
              <a:buChar char="○"/>
            </a:pPr>
            <a:r>
              <a:rPr lang="en" sz="1800"/>
              <a:t>This lasted for 381 days until the segregation laws were changed in the federal court</a:t>
            </a:r>
            <a:endParaRPr sz="1800"/>
          </a:p>
        </p:txBody>
      </p:sp>
      <p:pic>
        <p:nvPicPr>
          <p:cNvPr id="86" name="Google Shape;86;p15" descr="Rosa Parks: Bus Boycott, Civil Rights &amp; Facts - HISTORY"/>
          <p:cNvPicPr preferRelativeResize="0"/>
          <p:nvPr/>
        </p:nvPicPr>
        <p:blipFill>
          <a:blip r:embed="rId3">
            <a:alphaModFix/>
          </a:blip>
          <a:stretch>
            <a:fillRect/>
          </a:stretch>
        </p:blipFill>
        <p:spPr>
          <a:xfrm>
            <a:off x="60575" y="1211350"/>
            <a:ext cx="2994575" cy="1767550"/>
          </a:xfrm>
          <a:prstGeom prst="rect">
            <a:avLst/>
          </a:prstGeom>
          <a:noFill/>
          <a:ln>
            <a:noFill/>
          </a:ln>
        </p:spPr>
      </p:pic>
      <p:pic>
        <p:nvPicPr>
          <p:cNvPr id="87" name="Google Shape;87;p15"/>
          <p:cNvPicPr preferRelativeResize="0"/>
          <p:nvPr/>
        </p:nvPicPr>
        <p:blipFill>
          <a:blip r:embed="rId4">
            <a:alphaModFix/>
          </a:blip>
          <a:stretch>
            <a:fillRect/>
          </a:stretch>
        </p:blipFill>
        <p:spPr>
          <a:xfrm>
            <a:off x="1337325" y="3124925"/>
            <a:ext cx="2759550" cy="18340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Assassination of MLK Jr.</a:t>
            </a:r>
            <a:endParaRPr sz="3600"/>
          </a:p>
        </p:txBody>
      </p:sp>
      <p:sp>
        <p:nvSpPr>
          <p:cNvPr id="264" name="Google Shape;264;p42"/>
          <p:cNvSpPr txBox="1">
            <a:spLocks noGrp="1"/>
          </p:cNvSpPr>
          <p:nvPr>
            <p:ph type="body" idx="2"/>
          </p:nvPr>
        </p:nvSpPr>
        <p:spPr>
          <a:xfrm>
            <a:off x="4938825" y="1211350"/>
            <a:ext cx="4205400" cy="3547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On April 4, 1968, Martin Luther King was shot and killed while standing on a </a:t>
            </a:r>
            <a:r>
              <a:rPr lang="en" sz="1800" b="1" i="1"/>
              <a:t>hotel </a:t>
            </a:r>
            <a:r>
              <a:rPr lang="en" sz="1800" b="1" i="1" u="sng">
                <a:solidFill>
                  <a:srgbClr val="FF0000"/>
                </a:solidFill>
              </a:rPr>
              <a:t>balcony</a:t>
            </a:r>
            <a:r>
              <a:rPr lang="en" sz="1800"/>
              <a:t> in Memphis</a:t>
            </a:r>
            <a:endParaRPr sz="1800"/>
          </a:p>
          <a:p>
            <a:pPr marL="914400" lvl="1" indent="-342900" algn="l" rtl="0">
              <a:spcBef>
                <a:spcPts val="0"/>
              </a:spcBef>
              <a:spcAft>
                <a:spcPts val="0"/>
              </a:spcAft>
              <a:buSzPts val="1800"/>
              <a:buChar char="○"/>
            </a:pPr>
            <a:r>
              <a:rPr lang="en" sz="1800"/>
              <a:t>While his killer was eventually caught, controversy surrounds his death as well</a:t>
            </a:r>
            <a:endParaRPr sz="1800"/>
          </a:p>
          <a:p>
            <a:pPr marL="457200" lvl="0" indent="-342900" algn="l" rtl="0">
              <a:spcBef>
                <a:spcPts val="0"/>
              </a:spcBef>
              <a:spcAft>
                <a:spcPts val="0"/>
              </a:spcAft>
              <a:buSzPts val="1800"/>
              <a:buChar char="●"/>
            </a:pPr>
            <a:r>
              <a:rPr lang="en" sz="1800"/>
              <a:t>The news of King’s death led to </a:t>
            </a:r>
            <a:r>
              <a:rPr lang="en" sz="1800" b="1" i="1" u="sng">
                <a:solidFill>
                  <a:srgbClr val="FF0000"/>
                </a:solidFill>
              </a:rPr>
              <a:t>deadly</a:t>
            </a:r>
            <a:r>
              <a:rPr lang="en" sz="1800"/>
              <a:t>, violent </a:t>
            </a:r>
            <a:r>
              <a:rPr lang="en" sz="1800" b="1" i="1" u="sng">
                <a:solidFill>
                  <a:srgbClr val="FF0000"/>
                </a:solidFill>
              </a:rPr>
              <a:t>race riots</a:t>
            </a:r>
            <a:r>
              <a:rPr lang="en" sz="1800"/>
              <a:t> across the nation</a:t>
            </a:r>
            <a:endParaRPr sz="1800"/>
          </a:p>
        </p:txBody>
      </p:sp>
      <p:pic>
        <p:nvPicPr>
          <p:cNvPr id="265" name="Google Shape;265;p42"/>
          <p:cNvPicPr preferRelativeResize="0"/>
          <p:nvPr/>
        </p:nvPicPr>
        <p:blipFill>
          <a:blip r:embed="rId3">
            <a:alphaModFix/>
          </a:blip>
          <a:stretch>
            <a:fillRect/>
          </a:stretch>
        </p:blipFill>
        <p:spPr>
          <a:xfrm>
            <a:off x="125075" y="1211350"/>
            <a:ext cx="4557975" cy="1951125"/>
          </a:xfrm>
          <a:prstGeom prst="rect">
            <a:avLst/>
          </a:prstGeom>
          <a:noFill/>
          <a:ln w="19050" cap="flat" cmpd="sng">
            <a:solidFill>
              <a:srgbClr val="595959"/>
            </a:solidFill>
            <a:prstDash val="solid"/>
            <a:round/>
            <a:headEnd type="none" w="sm" len="sm"/>
            <a:tailEnd type="none" w="sm" len="sm"/>
          </a:ln>
        </p:spPr>
      </p:pic>
      <p:pic>
        <p:nvPicPr>
          <p:cNvPr id="266" name="Google Shape;266;p42" descr="Image result for Assassination of Martin Luther King"/>
          <p:cNvPicPr preferRelativeResize="0"/>
          <p:nvPr/>
        </p:nvPicPr>
        <p:blipFill>
          <a:blip r:embed="rId4">
            <a:alphaModFix/>
          </a:blip>
          <a:stretch>
            <a:fillRect/>
          </a:stretch>
        </p:blipFill>
        <p:spPr>
          <a:xfrm>
            <a:off x="1083875" y="3323375"/>
            <a:ext cx="3854950" cy="17145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3" descr="Smithsonian Channel releases footage from new MLK assassination documentary" title="Smithsonian Channel releases footage from new MLK assassination documentary">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Robert F. Kennedy</a:t>
            </a:r>
            <a:endParaRPr sz="3600"/>
          </a:p>
        </p:txBody>
      </p:sp>
      <p:sp>
        <p:nvSpPr>
          <p:cNvPr id="277" name="Google Shape;277;p44"/>
          <p:cNvSpPr txBox="1">
            <a:spLocks noGrp="1"/>
          </p:cNvSpPr>
          <p:nvPr>
            <p:ph type="body" idx="2"/>
          </p:nvPr>
        </p:nvSpPr>
        <p:spPr>
          <a:xfrm>
            <a:off x="3903425" y="1266325"/>
            <a:ext cx="5140800" cy="3338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i="1"/>
              <a:t>“We must recognize that this short life can either be </a:t>
            </a:r>
            <a:r>
              <a:rPr lang="en" sz="1800"/>
              <a:t>ennobled </a:t>
            </a:r>
            <a:r>
              <a:rPr lang="en" sz="1800" i="1"/>
              <a:t>or </a:t>
            </a:r>
            <a:r>
              <a:rPr lang="en" sz="1800" b="1" i="1" u="sng">
                <a:solidFill>
                  <a:srgbClr val="FF0000"/>
                </a:solidFill>
              </a:rPr>
              <a:t>enriched</a:t>
            </a:r>
            <a:r>
              <a:rPr lang="en" sz="1800" i="1"/>
              <a:t> by hatred or revenge. Our lives on this planet are too short and the work to be done too great to let this </a:t>
            </a:r>
            <a:r>
              <a:rPr lang="en" sz="1800" b="1" i="1" u="sng">
                <a:solidFill>
                  <a:srgbClr val="FF0000"/>
                </a:solidFill>
              </a:rPr>
              <a:t>spirit</a:t>
            </a:r>
            <a:r>
              <a:rPr lang="en" sz="1800" i="1"/>
              <a:t> flourish any longer in our land.”</a:t>
            </a:r>
            <a:endParaRPr sz="1800"/>
          </a:p>
          <a:p>
            <a:pPr marL="457200" lvl="0" indent="-342900" algn="l" rtl="0">
              <a:spcBef>
                <a:spcPts val="0"/>
              </a:spcBef>
              <a:spcAft>
                <a:spcPts val="0"/>
              </a:spcAft>
              <a:buSzPts val="1800"/>
              <a:buChar char="●"/>
            </a:pPr>
            <a:r>
              <a:rPr lang="en" sz="1800"/>
              <a:t>Advocated for civil rights and a </a:t>
            </a:r>
            <a:r>
              <a:rPr lang="en" sz="1800" b="1" i="1" u="sng">
                <a:solidFill>
                  <a:srgbClr val="FF0000"/>
                </a:solidFill>
              </a:rPr>
              <a:t>better</a:t>
            </a:r>
            <a:r>
              <a:rPr lang="en" sz="1800"/>
              <a:t> America</a:t>
            </a:r>
            <a:endParaRPr sz="1800"/>
          </a:p>
          <a:p>
            <a:pPr marL="914400" lvl="1" indent="-342900" algn="l" rtl="0">
              <a:spcBef>
                <a:spcPts val="0"/>
              </a:spcBef>
              <a:spcAft>
                <a:spcPts val="0"/>
              </a:spcAft>
              <a:buSzPts val="1800"/>
              <a:buChar char="○"/>
            </a:pPr>
            <a:r>
              <a:rPr lang="en" sz="1800"/>
              <a:t>Was assassinated </a:t>
            </a:r>
            <a:r>
              <a:rPr lang="en" sz="1800" b="1" i="1" u="sng">
                <a:solidFill>
                  <a:srgbClr val="FF0000"/>
                </a:solidFill>
              </a:rPr>
              <a:t>2 months</a:t>
            </a:r>
            <a:r>
              <a:rPr lang="en" sz="1800"/>
              <a:t> after MLK</a:t>
            </a:r>
            <a:endParaRPr sz="1800"/>
          </a:p>
        </p:txBody>
      </p:sp>
      <p:pic>
        <p:nvPicPr>
          <p:cNvPr id="278" name="Google Shape;278;p44" descr="Robert F. Kennedy (U.S. National Park Service)"/>
          <p:cNvPicPr preferRelativeResize="0"/>
          <p:nvPr/>
        </p:nvPicPr>
        <p:blipFill>
          <a:blip r:embed="rId3">
            <a:alphaModFix/>
          </a:blip>
          <a:stretch>
            <a:fillRect/>
          </a:stretch>
        </p:blipFill>
        <p:spPr>
          <a:xfrm>
            <a:off x="512475" y="1266337"/>
            <a:ext cx="2916925" cy="3637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5" descr="Martin Luther King, Jr. Speech. &#10; &#10;Created as part of a lesson plan for US History - Civil Rights - MLK Jr. Day" title="&quot;We Shall Overcome&quot; - Martin Luther King, Jr.">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2400250" y="575950"/>
            <a:ext cx="66429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Martin Luther King, Jr. &amp; SCLC</a:t>
            </a:r>
            <a:endParaRPr sz="3600"/>
          </a:p>
        </p:txBody>
      </p:sp>
      <p:sp>
        <p:nvSpPr>
          <p:cNvPr id="93" name="Google Shape;93;p16"/>
          <p:cNvSpPr txBox="1">
            <a:spLocks noGrp="1"/>
          </p:cNvSpPr>
          <p:nvPr>
            <p:ph type="body" idx="1"/>
          </p:nvPr>
        </p:nvSpPr>
        <p:spPr>
          <a:xfrm>
            <a:off x="4684275" y="1278875"/>
            <a:ext cx="4233900" cy="33930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sz="1800" b="1" i="1" u="sng">
                <a:solidFill>
                  <a:srgbClr val="FF0000"/>
                </a:solidFill>
              </a:rPr>
              <a:t>Promoted</a:t>
            </a:r>
            <a:r>
              <a:rPr lang="en" sz="1800"/>
              <a:t> </a:t>
            </a:r>
            <a:r>
              <a:rPr lang="en" sz="1800" b="1"/>
              <a:t>ending racial discrimination</a:t>
            </a:r>
            <a:r>
              <a:rPr lang="en" sz="1800"/>
              <a:t> </a:t>
            </a:r>
            <a:r>
              <a:rPr lang="en" sz="1800" b="1"/>
              <a:t>through non-violent protest (civil disobedience)</a:t>
            </a:r>
            <a:endParaRPr sz="1800" b="1"/>
          </a:p>
          <a:p>
            <a:pPr marL="457200" lvl="0" indent="-342900" algn="l" rtl="0">
              <a:spcBef>
                <a:spcPts val="0"/>
              </a:spcBef>
              <a:spcAft>
                <a:spcPts val="0"/>
              </a:spcAft>
              <a:buSzPts val="1800"/>
              <a:buChar char="●"/>
            </a:pPr>
            <a:r>
              <a:rPr lang="en" sz="1800"/>
              <a:t>Focuses on </a:t>
            </a:r>
            <a:r>
              <a:rPr lang="en" sz="1800" b="1" i="1" u="sng">
                <a:solidFill>
                  <a:srgbClr val="FF0000"/>
                </a:solidFill>
              </a:rPr>
              <a:t>Birmingham</a:t>
            </a:r>
            <a:r>
              <a:rPr lang="en" sz="1800"/>
              <a:t>, Alabama</a:t>
            </a:r>
            <a:endParaRPr sz="1800"/>
          </a:p>
          <a:p>
            <a:pPr marL="457200" lvl="0" indent="-342900" algn="l" rtl="0">
              <a:spcBef>
                <a:spcPts val="0"/>
              </a:spcBef>
              <a:spcAft>
                <a:spcPts val="0"/>
              </a:spcAft>
              <a:buSzPts val="1800"/>
              <a:buChar char="●"/>
            </a:pPr>
            <a:r>
              <a:rPr lang="en" sz="1800"/>
              <a:t>SCLC:</a:t>
            </a:r>
            <a:endParaRPr sz="1800"/>
          </a:p>
          <a:p>
            <a:pPr marL="914400" lvl="1" indent="-342900" algn="l" rtl="0">
              <a:spcBef>
                <a:spcPts val="0"/>
              </a:spcBef>
              <a:spcAft>
                <a:spcPts val="0"/>
              </a:spcAft>
              <a:buSzPts val="1800"/>
              <a:buChar char="○"/>
            </a:pPr>
            <a:r>
              <a:rPr lang="en" sz="1800"/>
              <a:t>One of the first SCLC’s actions was a </a:t>
            </a:r>
            <a:r>
              <a:rPr lang="en" sz="1800" b="1" i="1" u="sng">
                <a:solidFill>
                  <a:srgbClr val="FF0000"/>
                </a:solidFill>
              </a:rPr>
              <a:t>boycott</a:t>
            </a:r>
            <a:r>
              <a:rPr lang="en" sz="1800"/>
              <a:t> of businesses and a series of sit-ins and marches in Birmingham, Alabama in protest of segregation</a:t>
            </a:r>
            <a:endParaRPr sz="1800"/>
          </a:p>
          <a:p>
            <a:pPr marL="914400" lvl="1" indent="-342900" algn="l" rtl="0">
              <a:spcBef>
                <a:spcPts val="0"/>
              </a:spcBef>
              <a:spcAft>
                <a:spcPts val="0"/>
              </a:spcAft>
              <a:buSzPts val="1800"/>
              <a:buChar char="○"/>
            </a:pPr>
            <a:r>
              <a:rPr lang="en" sz="1800" b="1" i="1"/>
              <a:t>Nonviolent action strategies</a:t>
            </a:r>
            <a:endParaRPr sz="1800" b="1" i="1"/>
          </a:p>
        </p:txBody>
      </p:sp>
      <p:pic>
        <p:nvPicPr>
          <p:cNvPr id="94" name="Google Shape;94;p16"/>
          <p:cNvPicPr preferRelativeResize="0"/>
          <p:nvPr/>
        </p:nvPicPr>
        <p:blipFill rotWithShape="1">
          <a:blip r:embed="rId3">
            <a:alphaModFix/>
          </a:blip>
          <a:srcRect l="40575" r="5446"/>
          <a:stretch/>
        </p:blipFill>
        <p:spPr>
          <a:xfrm>
            <a:off x="111100" y="476150"/>
            <a:ext cx="1990279" cy="2665548"/>
          </a:xfrm>
          <a:prstGeom prst="rect">
            <a:avLst/>
          </a:prstGeom>
          <a:noFill/>
          <a:ln>
            <a:noFill/>
          </a:ln>
        </p:spPr>
      </p:pic>
      <p:pic>
        <p:nvPicPr>
          <p:cNvPr id="95" name="Google Shape;95;p16"/>
          <p:cNvPicPr preferRelativeResize="0"/>
          <p:nvPr/>
        </p:nvPicPr>
        <p:blipFill>
          <a:blip r:embed="rId4">
            <a:alphaModFix/>
          </a:blip>
          <a:stretch>
            <a:fillRect/>
          </a:stretch>
        </p:blipFill>
        <p:spPr>
          <a:xfrm>
            <a:off x="2002900" y="2880926"/>
            <a:ext cx="2861050" cy="21791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96650"/>
            <a:ext cx="8520600" cy="644100"/>
          </a:xfrm>
          <a:prstGeom prst="rect">
            <a:avLst/>
          </a:prstGeom>
        </p:spPr>
        <p:txBody>
          <a:bodyPr spcFirstLastPara="1" wrap="square" lIns="91425" tIns="91425" rIns="91425" bIns="91425" anchor="t" anchorCtr="0">
            <a:noAutofit/>
          </a:bodyPr>
          <a:lstStyle/>
          <a:p>
            <a:pPr marL="0" lvl="0" indent="0" algn="ctr" rtl="0">
              <a:lnSpc>
                <a:spcPct val="132352"/>
              </a:lnSpc>
              <a:spcBef>
                <a:spcPts val="0"/>
              </a:spcBef>
              <a:spcAft>
                <a:spcPts val="0"/>
              </a:spcAft>
              <a:buClr>
                <a:schemeClr val="dk1"/>
              </a:buClr>
              <a:buSzPts val="990"/>
              <a:buFont typeface="Arial"/>
              <a:buNone/>
            </a:pPr>
            <a:endParaRPr sz="3650">
              <a:solidFill>
                <a:srgbClr val="000000"/>
              </a:solidFill>
              <a:highlight>
                <a:srgbClr val="FFFFFF"/>
              </a:highlight>
              <a:latin typeface="Pacifico"/>
              <a:ea typeface="Pacifico"/>
              <a:cs typeface="Pacifico"/>
              <a:sym typeface="Pacifico"/>
            </a:endParaRPr>
          </a:p>
          <a:p>
            <a:pPr marL="0" lvl="0" indent="0" algn="ctr" rtl="0">
              <a:spcBef>
                <a:spcPts val="0"/>
              </a:spcBef>
              <a:spcAft>
                <a:spcPts val="0"/>
              </a:spcAft>
              <a:buSzPts val="990"/>
              <a:buNone/>
            </a:pPr>
            <a:endParaRPr sz="2520"/>
          </a:p>
        </p:txBody>
      </p:sp>
      <p:pic>
        <p:nvPicPr>
          <p:cNvPr id="101" name="Google Shape;101;p17"/>
          <p:cNvPicPr preferRelativeResize="0"/>
          <p:nvPr/>
        </p:nvPicPr>
        <p:blipFill>
          <a:blip r:embed="rId3">
            <a:alphaModFix/>
          </a:blip>
          <a:stretch>
            <a:fillRect/>
          </a:stretch>
        </p:blipFill>
        <p:spPr>
          <a:xfrm>
            <a:off x="3969575" y="0"/>
            <a:ext cx="5150450" cy="5143500"/>
          </a:xfrm>
          <a:prstGeom prst="rect">
            <a:avLst/>
          </a:prstGeom>
          <a:noFill/>
          <a:ln w="9525" cap="flat" cmpd="sng">
            <a:solidFill>
              <a:schemeClr val="dk2"/>
            </a:solidFill>
            <a:prstDash val="solid"/>
            <a:round/>
            <a:headEnd type="none" w="sm" len="sm"/>
            <a:tailEnd type="none" w="sm" len="sm"/>
          </a:ln>
        </p:spPr>
      </p:pic>
      <p:pic>
        <p:nvPicPr>
          <p:cNvPr id="102" name="Google Shape;102;p17"/>
          <p:cNvPicPr preferRelativeResize="0"/>
          <p:nvPr/>
        </p:nvPicPr>
        <p:blipFill>
          <a:blip r:embed="rId4">
            <a:alphaModFix/>
          </a:blip>
          <a:stretch>
            <a:fillRect/>
          </a:stretch>
        </p:blipFill>
        <p:spPr>
          <a:xfrm>
            <a:off x="0" y="0"/>
            <a:ext cx="3969574" cy="51435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53800" y="74750"/>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Sit Ins &amp; Freedom Rides</a:t>
            </a:r>
            <a:endParaRPr sz="3600"/>
          </a:p>
        </p:txBody>
      </p:sp>
      <p:pic>
        <p:nvPicPr>
          <p:cNvPr id="108" name="Google Shape;108;p18"/>
          <p:cNvPicPr preferRelativeResize="0"/>
          <p:nvPr/>
        </p:nvPicPr>
        <p:blipFill>
          <a:blip r:embed="rId3">
            <a:alphaModFix/>
          </a:blip>
          <a:stretch>
            <a:fillRect/>
          </a:stretch>
        </p:blipFill>
        <p:spPr>
          <a:xfrm>
            <a:off x="112275" y="933525"/>
            <a:ext cx="5728400" cy="3473974"/>
          </a:xfrm>
          <a:prstGeom prst="rect">
            <a:avLst/>
          </a:prstGeom>
          <a:noFill/>
          <a:ln>
            <a:noFill/>
          </a:ln>
        </p:spPr>
      </p:pic>
      <p:pic>
        <p:nvPicPr>
          <p:cNvPr id="109" name="Google Shape;109;p18"/>
          <p:cNvPicPr preferRelativeResize="0"/>
          <p:nvPr/>
        </p:nvPicPr>
        <p:blipFill rotWithShape="1">
          <a:blip r:embed="rId4">
            <a:alphaModFix/>
          </a:blip>
          <a:srcRect r="55728"/>
          <a:stretch/>
        </p:blipFill>
        <p:spPr>
          <a:xfrm>
            <a:off x="5999200" y="131150"/>
            <a:ext cx="3020049" cy="4877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0" y="590600"/>
            <a:ext cx="9144000" cy="410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2400375" y="438725"/>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CORE</a:t>
            </a:r>
            <a:endParaRPr sz="3600"/>
          </a:p>
        </p:txBody>
      </p:sp>
      <p:sp>
        <p:nvSpPr>
          <p:cNvPr id="120" name="Google Shape;120;p20"/>
          <p:cNvSpPr txBox="1">
            <a:spLocks noGrp="1"/>
          </p:cNvSpPr>
          <p:nvPr>
            <p:ph type="body" idx="2"/>
          </p:nvPr>
        </p:nvSpPr>
        <p:spPr>
          <a:xfrm>
            <a:off x="5650575" y="929675"/>
            <a:ext cx="3071400" cy="36753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sz="1800"/>
              <a:t>Another civil rights group at this time was the Congress on </a:t>
            </a:r>
            <a:r>
              <a:rPr lang="en" sz="1800" b="1" i="1" u="sng">
                <a:solidFill>
                  <a:srgbClr val="FF0000"/>
                </a:solidFill>
              </a:rPr>
              <a:t>Racial </a:t>
            </a:r>
            <a:r>
              <a:rPr lang="en" sz="1800"/>
              <a:t>Equality (CORE)</a:t>
            </a:r>
            <a:endParaRPr sz="1800"/>
          </a:p>
          <a:p>
            <a:pPr marL="457200" lvl="0" indent="-342900" algn="l" rtl="0">
              <a:spcBef>
                <a:spcPts val="0"/>
              </a:spcBef>
              <a:spcAft>
                <a:spcPts val="0"/>
              </a:spcAft>
              <a:buSzPts val="1800"/>
              <a:buChar char="●"/>
            </a:pPr>
            <a:r>
              <a:rPr lang="en" sz="1800" b="1"/>
              <a:t>Pioneered (began) the use of nonviolent direct action in America’s civil rights struggle</a:t>
            </a:r>
            <a:endParaRPr sz="1800" b="1"/>
          </a:p>
          <a:p>
            <a:pPr marL="457200" lvl="0" indent="-342900" algn="l" rtl="0">
              <a:spcBef>
                <a:spcPts val="0"/>
              </a:spcBef>
              <a:spcAft>
                <a:spcPts val="0"/>
              </a:spcAft>
              <a:buSzPts val="1800"/>
              <a:buChar char="●"/>
            </a:pPr>
            <a:r>
              <a:rPr lang="en" sz="1800"/>
              <a:t>During the Montgomery Bus Boycott, CORE publicized King’s work in its </a:t>
            </a:r>
            <a:r>
              <a:rPr lang="en" sz="1800" b="1" i="1" u="sng">
                <a:solidFill>
                  <a:srgbClr val="FF0000"/>
                </a:solidFill>
              </a:rPr>
              <a:t>pamphlets</a:t>
            </a:r>
            <a:endParaRPr sz="1800" b="1" i="1" u="sng">
              <a:solidFill>
                <a:srgbClr val="FF0000"/>
              </a:solidFill>
            </a:endParaRPr>
          </a:p>
        </p:txBody>
      </p:sp>
      <p:pic>
        <p:nvPicPr>
          <p:cNvPr id="121" name="Google Shape;121;p20" descr="Civil Rights Movement timeline | Timetoast timelines"/>
          <p:cNvPicPr preferRelativeResize="0"/>
          <p:nvPr/>
        </p:nvPicPr>
        <p:blipFill>
          <a:blip r:embed="rId3">
            <a:alphaModFix/>
          </a:blip>
          <a:stretch>
            <a:fillRect/>
          </a:stretch>
        </p:blipFill>
        <p:spPr>
          <a:xfrm>
            <a:off x="3250325" y="1074125"/>
            <a:ext cx="2400250" cy="1891205"/>
          </a:xfrm>
          <a:prstGeom prst="rect">
            <a:avLst/>
          </a:prstGeom>
          <a:noFill/>
          <a:ln>
            <a:noFill/>
          </a:ln>
        </p:spPr>
      </p:pic>
      <p:pic>
        <p:nvPicPr>
          <p:cNvPr id="122" name="Google Shape;122;p20" descr="The Long Civil Rights Movement"/>
          <p:cNvPicPr preferRelativeResize="0"/>
          <p:nvPr/>
        </p:nvPicPr>
        <p:blipFill>
          <a:blip r:embed="rId4">
            <a:alphaModFix/>
          </a:blip>
          <a:stretch>
            <a:fillRect/>
          </a:stretch>
        </p:blipFill>
        <p:spPr>
          <a:xfrm>
            <a:off x="112275" y="2810575"/>
            <a:ext cx="3514725" cy="2189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Freedom Rides</a:t>
            </a:r>
            <a:endParaRPr sz="3600"/>
          </a:p>
        </p:txBody>
      </p:sp>
      <p:sp>
        <p:nvSpPr>
          <p:cNvPr id="128" name="Google Shape;128;p21"/>
          <p:cNvSpPr txBox="1">
            <a:spLocks noGrp="1"/>
          </p:cNvSpPr>
          <p:nvPr>
            <p:ph type="body" idx="2"/>
          </p:nvPr>
        </p:nvSpPr>
        <p:spPr>
          <a:xfrm>
            <a:off x="6061575" y="854725"/>
            <a:ext cx="3082500" cy="38070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sz="1800"/>
              <a:t>Organized in the spring of 1961, with a mission to </a:t>
            </a:r>
            <a:r>
              <a:rPr lang="en" sz="1800" b="1" i="1" u="sng">
                <a:solidFill>
                  <a:srgbClr val="FF0000"/>
                </a:solidFill>
              </a:rPr>
              <a:t>test</a:t>
            </a:r>
            <a:r>
              <a:rPr lang="en" sz="1800"/>
              <a:t> Supreme Court rulings of </a:t>
            </a:r>
            <a:r>
              <a:rPr lang="en" sz="1800" b="1" i="1" u="sng">
                <a:solidFill>
                  <a:srgbClr val="FF0000"/>
                </a:solidFill>
              </a:rPr>
              <a:t>desegregation</a:t>
            </a:r>
            <a:endParaRPr sz="1800" b="1" i="1" u="sng">
              <a:solidFill>
                <a:srgbClr val="FF0000"/>
              </a:solidFill>
            </a:endParaRPr>
          </a:p>
          <a:p>
            <a:pPr marL="457200" lvl="0" indent="-342900" algn="l" rtl="0">
              <a:spcBef>
                <a:spcPts val="0"/>
              </a:spcBef>
              <a:spcAft>
                <a:spcPts val="0"/>
              </a:spcAft>
              <a:buSzPts val="1800"/>
              <a:buChar char="●"/>
            </a:pPr>
            <a:r>
              <a:rPr lang="en" sz="1800" b="1" i="1"/>
              <a:t>In 1963, they organized the Freedom Rides, in which white and black civil rights workers rode buses from the North into the  segregated South in </a:t>
            </a:r>
            <a:r>
              <a:rPr lang="en" sz="1800" b="1" i="1" u="sng">
                <a:solidFill>
                  <a:srgbClr val="FF0000"/>
                </a:solidFill>
              </a:rPr>
              <a:t>defiance</a:t>
            </a:r>
            <a:r>
              <a:rPr lang="en" sz="1800" b="1" i="1"/>
              <a:t> of Jim Crow laws</a:t>
            </a:r>
            <a:endParaRPr sz="1800" b="1" i="1"/>
          </a:p>
        </p:txBody>
      </p:sp>
      <p:pic>
        <p:nvPicPr>
          <p:cNvPr id="129" name="Google Shape;129;p21" descr="Watch Freedom Riders | American Experience | Official Site | PBS"/>
          <p:cNvPicPr preferRelativeResize="0"/>
          <p:nvPr/>
        </p:nvPicPr>
        <p:blipFill>
          <a:blip r:embed="rId3">
            <a:alphaModFix/>
          </a:blip>
          <a:stretch>
            <a:fillRect/>
          </a:stretch>
        </p:blipFill>
        <p:spPr>
          <a:xfrm>
            <a:off x="117175" y="1211350"/>
            <a:ext cx="4647025" cy="1586400"/>
          </a:xfrm>
          <a:prstGeom prst="rect">
            <a:avLst/>
          </a:prstGeom>
          <a:noFill/>
          <a:ln>
            <a:noFill/>
          </a:ln>
        </p:spPr>
      </p:pic>
      <p:pic>
        <p:nvPicPr>
          <p:cNvPr id="130" name="Google Shape;130;p21"/>
          <p:cNvPicPr preferRelativeResize="0"/>
          <p:nvPr/>
        </p:nvPicPr>
        <p:blipFill>
          <a:blip r:embed="rId4">
            <a:alphaModFix/>
          </a:blip>
          <a:stretch>
            <a:fillRect/>
          </a:stretch>
        </p:blipFill>
        <p:spPr>
          <a:xfrm>
            <a:off x="117173" y="2887403"/>
            <a:ext cx="3417300" cy="2123947"/>
          </a:xfrm>
          <a:prstGeom prst="rect">
            <a:avLst/>
          </a:prstGeom>
          <a:noFill/>
          <a:ln w="9525" cap="flat" cmpd="sng">
            <a:solidFill>
              <a:srgbClr val="595959"/>
            </a:solidFill>
            <a:prstDash val="solid"/>
            <a:round/>
            <a:headEnd type="none" w="sm" len="sm"/>
            <a:tailEnd type="none" w="sm" len="sm"/>
          </a:ln>
        </p:spPr>
      </p:pic>
      <p:pic>
        <p:nvPicPr>
          <p:cNvPr id="131" name="Google Shape;131;p21" descr="Freedom Riders organized by the Congress of Racial Equality evacuate a bus set afire by a mob outside of Anniston, Alabama, in 1961."/>
          <p:cNvPicPr preferRelativeResize="0"/>
          <p:nvPr/>
        </p:nvPicPr>
        <p:blipFill rotWithShape="1">
          <a:blip r:embed="rId5">
            <a:alphaModFix/>
          </a:blip>
          <a:srcRect/>
          <a:stretch/>
        </p:blipFill>
        <p:spPr>
          <a:xfrm>
            <a:off x="3640650" y="2887400"/>
            <a:ext cx="2487364" cy="1774425"/>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962</Words>
  <Application>Microsoft Office PowerPoint</Application>
  <PresentationFormat>On-screen Show (16:9)</PresentationFormat>
  <Paragraphs>80</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Cherry Cream Soda</vt:lpstr>
      <vt:lpstr>Arial</vt:lpstr>
      <vt:lpstr>Architects Daughter</vt:lpstr>
      <vt:lpstr>Raleway</vt:lpstr>
      <vt:lpstr>Lato</vt:lpstr>
      <vt:lpstr>Pacifico</vt:lpstr>
      <vt:lpstr>Swiss</vt:lpstr>
      <vt:lpstr>African American Civil Rights Movements</vt:lpstr>
      <vt:lpstr>PowerPoint Presentation</vt:lpstr>
      <vt:lpstr>Montgomery Bus Boycott</vt:lpstr>
      <vt:lpstr>Martin Luther King, Jr. &amp; SCLC</vt:lpstr>
      <vt:lpstr> </vt:lpstr>
      <vt:lpstr>Sit Ins &amp; Freedom Rides</vt:lpstr>
      <vt:lpstr>PowerPoint Presentation</vt:lpstr>
      <vt:lpstr>CORE</vt:lpstr>
      <vt:lpstr>Freedom Rides</vt:lpstr>
      <vt:lpstr>PowerPoint Presentation</vt:lpstr>
      <vt:lpstr>SNCC &amp; The Sit-Ins</vt:lpstr>
      <vt:lpstr>PowerPoint Presentation</vt:lpstr>
      <vt:lpstr>PowerPoint Presentation</vt:lpstr>
      <vt:lpstr>March on Washington</vt:lpstr>
      <vt:lpstr>PowerPoint Presentation</vt:lpstr>
      <vt:lpstr>Freedom Summer</vt:lpstr>
      <vt:lpstr>Freedom Summer</vt:lpstr>
      <vt:lpstr>Selma March (1965) Protest march after police arrest those trying to vote</vt:lpstr>
      <vt:lpstr>PowerPoint Presentation</vt:lpstr>
      <vt:lpstr>PowerPoint Presentation</vt:lpstr>
      <vt:lpstr>The 1960s: Reactions &amp; Backlash to the Civil Rights Movement</vt:lpstr>
      <vt:lpstr>The Black Panthers</vt:lpstr>
      <vt:lpstr>PowerPoint Presentation</vt:lpstr>
      <vt:lpstr>Black Panther Solutions</vt:lpstr>
      <vt:lpstr>Malcolm X</vt:lpstr>
      <vt:lpstr>PowerPoint Presentation</vt:lpstr>
      <vt:lpstr>A Change of Heart</vt:lpstr>
      <vt:lpstr>PowerPoint Presentation</vt:lpstr>
      <vt:lpstr>Assassination of Malcolm X</vt:lpstr>
      <vt:lpstr>Assassination of MLK Jr.</vt:lpstr>
      <vt:lpstr>PowerPoint Presentation</vt:lpstr>
      <vt:lpstr>Robert F. Kennedy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American Civil Rights Movements</dc:title>
  <dc:creator>Greg Scott</dc:creator>
  <cp:lastModifiedBy>Greg Scott</cp:lastModifiedBy>
  <cp:revision>1</cp:revision>
  <dcterms:modified xsi:type="dcterms:W3CDTF">2024-01-24T15:13:03Z</dcterms:modified>
</cp:coreProperties>
</file>