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Lst>
  <p:notesMasterIdLst>
    <p:notesMasterId r:id="rId21"/>
  </p:notesMasterIdLst>
  <p:handoutMasterIdLst>
    <p:handoutMasterId r:id="rId22"/>
  </p:handoutMasterIdLst>
  <p:sldIdLst>
    <p:sldId id="256" r:id="rId3"/>
    <p:sldId id="261" r:id="rId4"/>
    <p:sldId id="309" r:id="rId5"/>
    <p:sldId id="310" r:id="rId6"/>
    <p:sldId id="262" r:id="rId7"/>
    <p:sldId id="263" r:id="rId8"/>
    <p:sldId id="311" r:id="rId9"/>
    <p:sldId id="264" r:id="rId10"/>
    <p:sldId id="312" r:id="rId11"/>
    <p:sldId id="265" r:id="rId12"/>
    <p:sldId id="307" r:id="rId13"/>
    <p:sldId id="315" r:id="rId14"/>
    <p:sldId id="308" r:id="rId15"/>
    <p:sldId id="266" r:id="rId16"/>
    <p:sldId id="313" r:id="rId17"/>
    <p:sldId id="314" r:id="rId18"/>
    <p:sldId id="306" r:id="rId19"/>
    <p:sldId id="26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412" autoAdjust="0"/>
  </p:normalViewPr>
  <p:slideViewPr>
    <p:cSldViewPr>
      <p:cViewPr varScale="1">
        <p:scale>
          <a:sx n="57" d="100"/>
          <a:sy n="57" d="100"/>
        </p:scale>
        <p:origin x="651" y="2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D2B49D-5FC2-41C8-B2D2-2ACE90506E8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DC96A87-93C7-406E-8145-CC622D73DC8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ADD84B2-E0D6-47D2-AD50-A2FAB29B5F15}" type="datetimeFigureOut">
              <a:rPr lang="en-US" smtClean="0"/>
              <a:t>4/9/2018</a:t>
            </a:fld>
            <a:endParaRPr lang="en-US" dirty="0"/>
          </a:p>
        </p:txBody>
      </p:sp>
      <p:sp>
        <p:nvSpPr>
          <p:cNvPr id="4" name="Footer Placeholder 3">
            <a:extLst>
              <a:ext uri="{FF2B5EF4-FFF2-40B4-BE49-F238E27FC236}">
                <a16:creationId xmlns:a16="http://schemas.microsoft.com/office/drawing/2014/main" id="{C2104E4F-9EDC-4557-8F04-37FE64DEBB3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www.glscott.org</a:t>
            </a:r>
          </a:p>
        </p:txBody>
      </p:sp>
      <p:sp>
        <p:nvSpPr>
          <p:cNvPr id="5" name="Slide Number Placeholder 4">
            <a:extLst>
              <a:ext uri="{FF2B5EF4-FFF2-40B4-BE49-F238E27FC236}">
                <a16:creationId xmlns:a16="http://schemas.microsoft.com/office/drawing/2014/main" id="{1B1E7A7A-128D-43C0-B280-D6F3967F65A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6E56140-898F-4F63-B1B8-A6F78E77C880}" type="slidenum">
              <a:rPr lang="en-US" smtClean="0"/>
              <a:t>‹#›</a:t>
            </a:fld>
            <a:endParaRPr lang="en-US" dirty="0"/>
          </a:p>
        </p:txBody>
      </p:sp>
    </p:spTree>
    <p:extLst>
      <p:ext uri="{BB962C8B-B14F-4D97-AF65-F5344CB8AC3E}">
        <p14:creationId xmlns:p14="http://schemas.microsoft.com/office/powerpoint/2010/main" val="139278205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39544A-5CD1-41B4-9B7C-3E42CE315093}" type="datetimeFigureOut">
              <a:rPr lang="en-US" smtClean="0"/>
              <a:t>4/9/2018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www.glscott.org</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31F17C-AFA6-40D7-9E2E-AC58E19C8E72}" type="slidenum">
              <a:rPr lang="en-US" smtClean="0"/>
              <a:t>‹#›</a:t>
            </a:fld>
            <a:endParaRPr lang="en-US" dirty="0"/>
          </a:p>
        </p:txBody>
      </p:sp>
    </p:spTree>
    <p:extLst>
      <p:ext uri="{BB962C8B-B14F-4D97-AF65-F5344CB8AC3E}">
        <p14:creationId xmlns:p14="http://schemas.microsoft.com/office/powerpoint/2010/main" val="178156066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a:t>www.glscott.org</a:t>
            </a:r>
            <a:endParaRPr lang="en-US" dirty="0"/>
          </a:p>
        </p:txBody>
      </p:sp>
      <p:sp>
        <p:nvSpPr>
          <p:cNvPr id="5" name="Slide Number Placeholder 4"/>
          <p:cNvSpPr>
            <a:spLocks noGrp="1"/>
          </p:cNvSpPr>
          <p:nvPr>
            <p:ph type="sldNum" sz="quarter" idx="11"/>
          </p:nvPr>
        </p:nvSpPr>
        <p:spPr/>
        <p:txBody>
          <a:bodyPr/>
          <a:lstStyle/>
          <a:p>
            <a:fld id="{DE31F17C-AFA6-40D7-9E2E-AC58E19C8E72}" type="slidenum">
              <a:rPr lang="en-US" smtClean="0"/>
              <a:t>1</a:t>
            </a:fld>
            <a:endParaRPr lang="en-US" dirty="0"/>
          </a:p>
        </p:txBody>
      </p:sp>
    </p:spTree>
    <p:extLst>
      <p:ext uri="{BB962C8B-B14F-4D97-AF65-F5344CB8AC3E}">
        <p14:creationId xmlns:p14="http://schemas.microsoft.com/office/powerpoint/2010/main" val="1444493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When war broke out the number of aircraft on all sides and all fronts was very small.  France, for example, had less than 140 aircraft at the start of the war.  By the end of the war she fielded 4,500 aircraft, more than any other protagonist.  While this may seem an impressive increase, it does not give a true indication of the amount of aircraft involved.  During the war France produced no less than 68,000 aircraft.  52,000 of them were lost in battle, a horrendous loss rate of 77%.</a:t>
            </a:r>
            <a:endParaRPr lang="en-US" dirty="0"/>
          </a:p>
        </p:txBody>
      </p:sp>
      <p:sp>
        <p:nvSpPr>
          <p:cNvPr id="4" name="Footer Placeholder 3"/>
          <p:cNvSpPr>
            <a:spLocks noGrp="1"/>
          </p:cNvSpPr>
          <p:nvPr>
            <p:ph type="ftr" sz="quarter" idx="10"/>
          </p:nvPr>
        </p:nvSpPr>
        <p:spPr/>
        <p:txBody>
          <a:bodyPr/>
          <a:lstStyle/>
          <a:p>
            <a:r>
              <a:rPr lang="en-US"/>
              <a:t>www.glscott.org</a:t>
            </a:r>
            <a:endParaRPr lang="en-US" dirty="0"/>
          </a:p>
        </p:txBody>
      </p:sp>
      <p:sp>
        <p:nvSpPr>
          <p:cNvPr id="5" name="Slide Number Placeholder 4"/>
          <p:cNvSpPr>
            <a:spLocks noGrp="1"/>
          </p:cNvSpPr>
          <p:nvPr>
            <p:ph type="sldNum" sz="quarter" idx="11"/>
          </p:nvPr>
        </p:nvSpPr>
        <p:spPr/>
        <p:txBody>
          <a:bodyPr/>
          <a:lstStyle/>
          <a:p>
            <a:fld id="{DE31F17C-AFA6-40D7-9E2E-AC58E19C8E72}" type="slidenum">
              <a:rPr lang="en-US" smtClean="0"/>
              <a:t>10</a:t>
            </a:fld>
            <a:endParaRPr lang="en-US" dirty="0"/>
          </a:p>
        </p:txBody>
      </p:sp>
    </p:spTree>
    <p:extLst>
      <p:ext uri="{BB962C8B-B14F-4D97-AF65-F5344CB8AC3E}">
        <p14:creationId xmlns:p14="http://schemas.microsoft.com/office/powerpoint/2010/main" val="2017159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a:t>www.glscott.org</a:t>
            </a:r>
            <a:endParaRPr lang="en-US" dirty="0"/>
          </a:p>
        </p:txBody>
      </p:sp>
      <p:sp>
        <p:nvSpPr>
          <p:cNvPr id="5" name="Slide Number Placeholder 4"/>
          <p:cNvSpPr>
            <a:spLocks noGrp="1"/>
          </p:cNvSpPr>
          <p:nvPr>
            <p:ph type="sldNum" sz="quarter" idx="11"/>
          </p:nvPr>
        </p:nvSpPr>
        <p:spPr/>
        <p:txBody>
          <a:bodyPr/>
          <a:lstStyle/>
          <a:p>
            <a:fld id="{DE31F17C-AFA6-40D7-9E2E-AC58E19C8E72}" type="slidenum">
              <a:rPr lang="en-US" smtClean="0"/>
              <a:t>11</a:t>
            </a:fld>
            <a:endParaRPr lang="en-US" dirty="0"/>
          </a:p>
        </p:txBody>
      </p:sp>
    </p:spTree>
    <p:extLst>
      <p:ext uri="{BB962C8B-B14F-4D97-AF65-F5344CB8AC3E}">
        <p14:creationId xmlns:p14="http://schemas.microsoft.com/office/powerpoint/2010/main" val="2931042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Although it is popularly believed that the German army was the first to use gas it was in fact initially deployed by the French.  In the first month of the war, August 1914, they fired tear-gas grenades (xylyl bromide) against the Germans.  Nevertheless the German army was the first to give serious study to the development of chemical weapons and the first to use it on a large scale</a:t>
            </a:r>
            <a:endParaRPr lang="en-US" dirty="0"/>
          </a:p>
        </p:txBody>
      </p:sp>
      <p:sp>
        <p:nvSpPr>
          <p:cNvPr id="4" name="Footer Placeholder 3"/>
          <p:cNvSpPr>
            <a:spLocks noGrp="1"/>
          </p:cNvSpPr>
          <p:nvPr>
            <p:ph type="ftr" sz="quarter" idx="10"/>
          </p:nvPr>
        </p:nvSpPr>
        <p:spPr/>
        <p:txBody>
          <a:bodyPr/>
          <a:lstStyle/>
          <a:p>
            <a:r>
              <a:rPr lang="en-US"/>
              <a:t>www.glscott.org</a:t>
            </a:r>
            <a:endParaRPr lang="en-US" dirty="0"/>
          </a:p>
        </p:txBody>
      </p:sp>
      <p:sp>
        <p:nvSpPr>
          <p:cNvPr id="5" name="Slide Number Placeholder 4"/>
          <p:cNvSpPr>
            <a:spLocks noGrp="1"/>
          </p:cNvSpPr>
          <p:nvPr>
            <p:ph type="sldNum" sz="quarter" idx="11"/>
          </p:nvPr>
        </p:nvSpPr>
        <p:spPr/>
        <p:txBody>
          <a:bodyPr/>
          <a:lstStyle/>
          <a:p>
            <a:fld id="{DE31F17C-AFA6-40D7-9E2E-AC58E19C8E72}" type="slidenum">
              <a:rPr lang="en-US" smtClean="0"/>
              <a:t>12</a:t>
            </a:fld>
            <a:endParaRPr lang="en-US" dirty="0"/>
          </a:p>
        </p:txBody>
      </p:sp>
    </p:spTree>
    <p:extLst>
      <p:ext uri="{BB962C8B-B14F-4D97-AF65-F5344CB8AC3E}">
        <p14:creationId xmlns:p14="http://schemas.microsoft.com/office/powerpoint/2010/main" val="988004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a:t>www.glscott.org</a:t>
            </a:r>
            <a:endParaRPr lang="en-US" dirty="0"/>
          </a:p>
        </p:txBody>
      </p:sp>
      <p:sp>
        <p:nvSpPr>
          <p:cNvPr id="5" name="Slide Number Placeholder 4"/>
          <p:cNvSpPr>
            <a:spLocks noGrp="1"/>
          </p:cNvSpPr>
          <p:nvPr>
            <p:ph type="sldNum" sz="quarter" idx="11"/>
          </p:nvPr>
        </p:nvSpPr>
        <p:spPr/>
        <p:txBody>
          <a:bodyPr/>
          <a:lstStyle/>
          <a:p>
            <a:fld id="{DE31F17C-AFA6-40D7-9E2E-AC58E19C8E72}" type="slidenum">
              <a:rPr lang="en-US" smtClean="0"/>
              <a:t>13</a:t>
            </a:fld>
            <a:endParaRPr lang="en-US" dirty="0"/>
          </a:p>
        </p:txBody>
      </p:sp>
    </p:spTree>
    <p:extLst>
      <p:ext uri="{BB962C8B-B14F-4D97-AF65-F5344CB8AC3E}">
        <p14:creationId xmlns:p14="http://schemas.microsoft.com/office/powerpoint/2010/main" val="10564185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a:t>www.glscott.org</a:t>
            </a:r>
            <a:endParaRPr lang="en-US" dirty="0"/>
          </a:p>
        </p:txBody>
      </p:sp>
      <p:sp>
        <p:nvSpPr>
          <p:cNvPr id="5" name="Slide Number Placeholder 4"/>
          <p:cNvSpPr>
            <a:spLocks noGrp="1"/>
          </p:cNvSpPr>
          <p:nvPr>
            <p:ph type="sldNum" sz="quarter" idx="11"/>
          </p:nvPr>
        </p:nvSpPr>
        <p:spPr/>
        <p:txBody>
          <a:bodyPr/>
          <a:lstStyle/>
          <a:p>
            <a:fld id="{DE31F17C-AFA6-40D7-9E2E-AC58E19C8E72}" type="slidenum">
              <a:rPr lang="en-US" smtClean="0"/>
              <a:t>14</a:t>
            </a:fld>
            <a:endParaRPr lang="en-US" dirty="0"/>
          </a:p>
        </p:txBody>
      </p:sp>
    </p:spTree>
    <p:extLst>
      <p:ext uri="{BB962C8B-B14F-4D97-AF65-F5344CB8AC3E}">
        <p14:creationId xmlns:p14="http://schemas.microsoft.com/office/powerpoint/2010/main" val="24958961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a:t>www.glscott.org</a:t>
            </a:r>
            <a:endParaRPr lang="en-US" dirty="0"/>
          </a:p>
        </p:txBody>
      </p:sp>
      <p:sp>
        <p:nvSpPr>
          <p:cNvPr id="5" name="Slide Number Placeholder 4"/>
          <p:cNvSpPr>
            <a:spLocks noGrp="1"/>
          </p:cNvSpPr>
          <p:nvPr>
            <p:ph type="sldNum" sz="quarter" idx="11"/>
          </p:nvPr>
        </p:nvSpPr>
        <p:spPr/>
        <p:txBody>
          <a:bodyPr/>
          <a:lstStyle/>
          <a:p>
            <a:fld id="{DE31F17C-AFA6-40D7-9E2E-AC58E19C8E72}" type="slidenum">
              <a:rPr lang="en-US" smtClean="0"/>
              <a:t>15</a:t>
            </a:fld>
            <a:endParaRPr lang="en-US" dirty="0"/>
          </a:p>
        </p:txBody>
      </p:sp>
    </p:spTree>
    <p:extLst>
      <p:ext uri="{BB962C8B-B14F-4D97-AF65-F5344CB8AC3E}">
        <p14:creationId xmlns:p14="http://schemas.microsoft.com/office/powerpoint/2010/main" val="34228097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a:t>www.glscott.org</a:t>
            </a:r>
            <a:endParaRPr lang="en-US" dirty="0"/>
          </a:p>
        </p:txBody>
      </p:sp>
      <p:sp>
        <p:nvSpPr>
          <p:cNvPr id="5" name="Slide Number Placeholder 4"/>
          <p:cNvSpPr>
            <a:spLocks noGrp="1"/>
          </p:cNvSpPr>
          <p:nvPr>
            <p:ph type="sldNum" sz="quarter" idx="11"/>
          </p:nvPr>
        </p:nvSpPr>
        <p:spPr/>
        <p:txBody>
          <a:bodyPr/>
          <a:lstStyle/>
          <a:p>
            <a:fld id="{DE31F17C-AFA6-40D7-9E2E-AC58E19C8E72}" type="slidenum">
              <a:rPr lang="en-US" smtClean="0"/>
              <a:t>16</a:t>
            </a:fld>
            <a:endParaRPr lang="en-US" dirty="0"/>
          </a:p>
        </p:txBody>
      </p:sp>
    </p:spTree>
    <p:extLst>
      <p:ext uri="{BB962C8B-B14F-4D97-AF65-F5344CB8AC3E}">
        <p14:creationId xmlns:p14="http://schemas.microsoft.com/office/powerpoint/2010/main" val="20067906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Did not warn the Lusitania that they were about to be torpedoed</a:t>
            </a:r>
          </a:p>
          <a:p>
            <a:r>
              <a:rPr lang="en-US" sz="1200" kern="1200" dirty="0">
                <a:solidFill>
                  <a:schemeClr val="tx1"/>
                </a:solidFill>
                <a:effectLst/>
                <a:latin typeface="+mn-lt"/>
                <a:ea typeface="+mn-ea"/>
                <a:cs typeface="+mn-cs"/>
              </a:rPr>
              <a:t>Did contain contraband (war related items)</a:t>
            </a:r>
          </a:p>
          <a:p>
            <a:r>
              <a:rPr lang="en-US" sz="1200" kern="1200" dirty="0">
                <a:solidFill>
                  <a:schemeClr val="tx1"/>
                </a:solidFill>
                <a:effectLst/>
                <a:latin typeface="+mn-lt"/>
                <a:ea typeface="+mn-ea"/>
                <a:cs typeface="+mn-cs"/>
              </a:rPr>
              <a:t>The US warned Germany but they continued unrestricted warfare</a:t>
            </a:r>
          </a:p>
          <a:p>
            <a:r>
              <a:rPr lang="en-US" sz="1200" kern="1200" dirty="0">
                <a:solidFill>
                  <a:schemeClr val="tx1"/>
                </a:solidFill>
                <a:effectLst/>
                <a:latin typeface="+mn-lt"/>
                <a:ea typeface="+mn-ea"/>
                <a:cs typeface="+mn-cs"/>
              </a:rPr>
              <a:t>At first, the U.S. tried to remain neutral (taking neither side), however, they did eventually enter </a:t>
            </a:r>
            <a:endParaRPr lang="en-US" dirty="0"/>
          </a:p>
        </p:txBody>
      </p:sp>
      <p:sp>
        <p:nvSpPr>
          <p:cNvPr id="4" name="Footer Placeholder 3"/>
          <p:cNvSpPr>
            <a:spLocks noGrp="1"/>
          </p:cNvSpPr>
          <p:nvPr>
            <p:ph type="ftr" sz="quarter" idx="10"/>
          </p:nvPr>
        </p:nvSpPr>
        <p:spPr/>
        <p:txBody>
          <a:bodyPr/>
          <a:lstStyle/>
          <a:p>
            <a:r>
              <a:rPr lang="en-US" dirty="0"/>
              <a:t>www.glscott.org</a:t>
            </a:r>
          </a:p>
        </p:txBody>
      </p:sp>
      <p:sp>
        <p:nvSpPr>
          <p:cNvPr id="5" name="Slide Number Placeholder 4"/>
          <p:cNvSpPr>
            <a:spLocks noGrp="1"/>
          </p:cNvSpPr>
          <p:nvPr>
            <p:ph type="sldNum" sz="quarter" idx="11"/>
          </p:nvPr>
        </p:nvSpPr>
        <p:spPr/>
        <p:txBody>
          <a:bodyPr/>
          <a:lstStyle/>
          <a:p>
            <a:fld id="{DE31F17C-AFA6-40D7-9E2E-AC58E19C8E72}" type="slidenum">
              <a:rPr lang="en-US" smtClean="0"/>
              <a:t>17</a:t>
            </a:fld>
            <a:endParaRPr lang="en-US" dirty="0"/>
          </a:p>
        </p:txBody>
      </p:sp>
    </p:spTree>
    <p:extLst>
      <p:ext uri="{BB962C8B-B14F-4D97-AF65-F5344CB8AC3E}">
        <p14:creationId xmlns:p14="http://schemas.microsoft.com/office/powerpoint/2010/main" val="15414403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a:t>www.glscott.org</a:t>
            </a:r>
            <a:endParaRPr lang="en-US" dirty="0"/>
          </a:p>
        </p:txBody>
      </p:sp>
      <p:sp>
        <p:nvSpPr>
          <p:cNvPr id="5" name="Slide Number Placeholder 4"/>
          <p:cNvSpPr>
            <a:spLocks noGrp="1"/>
          </p:cNvSpPr>
          <p:nvPr>
            <p:ph type="sldNum" sz="quarter" idx="11"/>
          </p:nvPr>
        </p:nvSpPr>
        <p:spPr/>
        <p:txBody>
          <a:bodyPr/>
          <a:lstStyle/>
          <a:p>
            <a:fld id="{DE31F17C-AFA6-40D7-9E2E-AC58E19C8E72}" type="slidenum">
              <a:rPr lang="en-US" smtClean="0"/>
              <a:t>18</a:t>
            </a:fld>
            <a:endParaRPr lang="en-US" dirty="0"/>
          </a:p>
        </p:txBody>
      </p:sp>
    </p:spTree>
    <p:extLst>
      <p:ext uri="{BB962C8B-B14F-4D97-AF65-F5344CB8AC3E}">
        <p14:creationId xmlns:p14="http://schemas.microsoft.com/office/powerpoint/2010/main" val="117005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the understanding between Britain and France reached in 1904, forming the basis of Anglo-French cooperation in World War I</a:t>
            </a:r>
            <a:endParaRPr lang="en-US" dirty="0"/>
          </a:p>
          <a:p>
            <a:endParaRPr lang="en-US" dirty="0"/>
          </a:p>
        </p:txBody>
      </p:sp>
      <p:sp>
        <p:nvSpPr>
          <p:cNvPr id="4" name="Footer Placeholder 3"/>
          <p:cNvSpPr>
            <a:spLocks noGrp="1"/>
          </p:cNvSpPr>
          <p:nvPr>
            <p:ph type="ftr" sz="quarter" idx="10"/>
          </p:nvPr>
        </p:nvSpPr>
        <p:spPr/>
        <p:txBody>
          <a:bodyPr/>
          <a:lstStyle/>
          <a:p>
            <a:r>
              <a:rPr lang="en-US" dirty="0"/>
              <a:t>www.glscott.org</a:t>
            </a:r>
          </a:p>
        </p:txBody>
      </p:sp>
      <p:sp>
        <p:nvSpPr>
          <p:cNvPr id="5" name="Slide Number Placeholder 4"/>
          <p:cNvSpPr>
            <a:spLocks noGrp="1"/>
          </p:cNvSpPr>
          <p:nvPr>
            <p:ph type="sldNum" sz="quarter" idx="11"/>
          </p:nvPr>
        </p:nvSpPr>
        <p:spPr/>
        <p:txBody>
          <a:bodyPr/>
          <a:lstStyle/>
          <a:p>
            <a:fld id="{DE31F17C-AFA6-40D7-9E2E-AC58E19C8E72}" type="slidenum">
              <a:rPr lang="en-US" smtClean="0"/>
              <a:t>2</a:t>
            </a:fld>
            <a:endParaRPr lang="en-US" dirty="0"/>
          </a:p>
        </p:txBody>
      </p:sp>
    </p:spTree>
    <p:extLst>
      <p:ext uri="{BB962C8B-B14F-4D97-AF65-F5344CB8AC3E}">
        <p14:creationId xmlns:p14="http://schemas.microsoft.com/office/powerpoint/2010/main" val="742292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a:t>www.glscott.org</a:t>
            </a:r>
          </a:p>
        </p:txBody>
      </p:sp>
      <p:sp>
        <p:nvSpPr>
          <p:cNvPr id="5" name="Slide Number Placeholder 4"/>
          <p:cNvSpPr>
            <a:spLocks noGrp="1"/>
          </p:cNvSpPr>
          <p:nvPr>
            <p:ph type="sldNum" sz="quarter" idx="11"/>
          </p:nvPr>
        </p:nvSpPr>
        <p:spPr/>
        <p:txBody>
          <a:bodyPr/>
          <a:lstStyle/>
          <a:p>
            <a:fld id="{DE31F17C-AFA6-40D7-9E2E-AC58E19C8E72}" type="slidenum">
              <a:rPr lang="en-US" smtClean="0"/>
              <a:t>3</a:t>
            </a:fld>
            <a:endParaRPr lang="en-US" dirty="0"/>
          </a:p>
        </p:txBody>
      </p:sp>
    </p:spTree>
    <p:extLst>
      <p:ext uri="{BB962C8B-B14F-4D97-AF65-F5344CB8AC3E}">
        <p14:creationId xmlns:p14="http://schemas.microsoft.com/office/powerpoint/2010/main" val="4065895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a:t>www.glscott.org</a:t>
            </a:r>
          </a:p>
        </p:txBody>
      </p:sp>
      <p:sp>
        <p:nvSpPr>
          <p:cNvPr id="5" name="Slide Number Placeholder 4"/>
          <p:cNvSpPr>
            <a:spLocks noGrp="1"/>
          </p:cNvSpPr>
          <p:nvPr>
            <p:ph type="sldNum" sz="quarter" idx="11"/>
          </p:nvPr>
        </p:nvSpPr>
        <p:spPr/>
        <p:txBody>
          <a:bodyPr/>
          <a:lstStyle/>
          <a:p>
            <a:fld id="{DE31F17C-AFA6-40D7-9E2E-AC58E19C8E72}" type="slidenum">
              <a:rPr lang="en-US" smtClean="0"/>
              <a:t>4</a:t>
            </a:fld>
            <a:endParaRPr lang="en-US" dirty="0"/>
          </a:p>
        </p:txBody>
      </p:sp>
    </p:spTree>
    <p:extLst>
      <p:ext uri="{BB962C8B-B14F-4D97-AF65-F5344CB8AC3E}">
        <p14:creationId xmlns:p14="http://schemas.microsoft.com/office/powerpoint/2010/main" val="3408119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a:t>www.glscott.org</a:t>
            </a:r>
            <a:endParaRPr lang="en-US" dirty="0"/>
          </a:p>
        </p:txBody>
      </p:sp>
      <p:sp>
        <p:nvSpPr>
          <p:cNvPr id="5" name="Slide Number Placeholder 4"/>
          <p:cNvSpPr>
            <a:spLocks noGrp="1"/>
          </p:cNvSpPr>
          <p:nvPr>
            <p:ph type="sldNum" sz="quarter" idx="11"/>
          </p:nvPr>
        </p:nvSpPr>
        <p:spPr/>
        <p:txBody>
          <a:bodyPr/>
          <a:lstStyle/>
          <a:p>
            <a:fld id="{DE31F17C-AFA6-40D7-9E2E-AC58E19C8E72}" type="slidenum">
              <a:rPr lang="en-US" smtClean="0"/>
              <a:t>5</a:t>
            </a:fld>
            <a:endParaRPr lang="en-US" dirty="0"/>
          </a:p>
        </p:txBody>
      </p:sp>
    </p:spTree>
    <p:extLst>
      <p:ext uri="{BB962C8B-B14F-4D97-AF65-F5344CB8AC3E}">
        <p14:creationId xmlns:p14="http://schemas.microsoft.com/office/powerpoint/2010/main" val="2791175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a:t>www.glscott.org</a:t>
            </a:r>
            <a:endParaRPr lang="en-US" dirty="0"/>
          </a:p>
        </p:txBody>
      </p:sp>
      <p:sp>
        <p:nvSpPr>
          <p:cNvPr id="5" name="Slide Number Placeholder 4"/>
          <p:cNvSpPr>
            <a:spLocks noGrp="1"/>
          </p:cNvSpPr>
          <p:nvPr>
            <p:ph type="sldNum" sz="quarter" idx="11"/>
          </p:nvPr>
        </p:nvSpPr>
        <p:spPr/>
        <p:txBody>
          <a:bodyPr/>
          <a:lstStyle/>
          <a:p>
            <a:fld id="{DE31F17C-AFA6-40D7-9E2E-AC58E19C8E72}" type="slidenum">
              <a:rPr lang="en-US" smtClean="0"/>
              <a:t>6</a:t>
            </a:fld>
            <a:endParaRPr lang="en-US" dirty="0"/>
          </a:p>
        </p:txBody>
      </p:sp>
    </p:spTree>
    <p:extLst>
      <p:ext uri="{BB962C8B-B14F-4D97-AF65-F5344CB8AC3E}">
        <p14:creationId xmlns:p14="http://schemas.microsoft.com/office/powerpoint/2010/main" val="3834887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a:t>www.glscott.org</a:t>
            </a:r>
            <a:endParaRPr lang="en-US" dirty="0"/>
          </a:p>
        </p:txBody>
      </p:sp>
      <p:sp>
        <p:nvSpPr>
          <p:cNvPr id="5" name="Slide Number Placeholder 4"/>
          <p:cNvSpPr>
            <a:spLocks noGrp="1"/>
          </p:cNvSpPr>
          <p:nvPr>
            <p:ph type="sldNum" sz="quarter" idx="11"/>
          </p:nvPr>
        </p:nvSpPr>
        <p:spPr/>
        <p:txBody>
          <a:bodyPr/>
          <a:lstStyle/>
          <a:p>
            <a:fld id="{DE31F17C-AFA6-40D7-9E2E-AC58E19C8E72}" type="slidenum">
              <a:rPr lang="en-US" smtClean="0"/>
              <a:t>7</a:t>
            </a:fld>
            <a:endParaRPr lang="en-US" dirty="0"/>
          </a:p>
        </p:txBody>
      </p:sp>
    </p:spTree>
    <p:extLst>
      <p:ext uri="{BB962C8B-B14F-4D97-AF65-F5344CB8AC3E}">
        <p14:creationId xmlns:p14="http://schemas.microsoft.com/office/powerpoint/2010/main" val="2366559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a:t>www.glscott.org</a:t>
            </a:r>
            <a:endParaRPr lang="en-US" dirty="0"/>
          </a:p>
        </p:txBody>
      </p:sp>
      <p:sp>
        <p:nvSpPr>
          <p:cNvPr id="5" name="Slide Number Placeholder 4"/>
          <p:cNvSpPr>
            <a:spLocks noGrp="1"/>
          </p:cNvSpPr>
          <p:nvPr>
            <p:ph type="sldNum" sz="quarter" idx="11"/>
          </p:nvPr>
        </p:nvSpPr>
        <p:spPr/>
        <p:txBody>
          <a:bodyPr/>
          <a:lstStyle/>
          <a:p>
            <a:fld id="{DE31F17C-AFA6-40D7-9E2E-AC58E19C8E72}" type="slidenum">
              <a:rPr lang="en-US" smtClean="0"/>
              <a:t>8</a:t>
            </a:fld>
            <a:endParaRPr lang="en-US" dirty="0"/>
          </a:p>
        </p:txBody>
      </p:sp>
    </p:spTree>
    <p:extLst>
      <p:ext uri="{BB962C8B-B14F-4D97-AF65-F5344CB8AC3E}">
        <p14:creationId xmlns:p14="http://schemas.microsoft.com/office/powerpoint/2010/main" val="2399412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a:t>www.glscott.org</a:t>
            </a:r>
            <a:endParaRPr lang="en-US" dirty="0"/>
          </a:p>
        </p:txBody>
      </p:sp>
      <p:sp>
        <p:nvSpPr>
          <p:cNvPr id="5" name="Slide Number Placeholder 4"/>
          <p:cNvSpPr>
            <a:spLocks noGrp="1"/>
          </p:cNvSpPr>
          <p:nvPr>
            <p:ph type="sldNum" sz="quarter" idx="11"/>
          </p:nvPr>
        </p:nvSpPr>
        <p:spPr/>
        <p:txBody>
          <a:bodyPr/>
          <a:lstStyle/>
          <a:p>
            <a:fld id="{DE31F17C-AFA6-40D7-9E2E-AC58E19C8E72}" type="slidenum">
              <a:rPr lang="en-US" smtClean="0"/>
              <a:t>9</a:t>
            </a:fld>
            <a:endParaRPr lang="en-US" dirty="0"/>
          </a:p>
        </p:txBody>
      </p:sp>
    </p:spTree>
    <p:extLst>
      <p:ext uri="{BB962C8B-B14F-4D97-AF65-F5344CB8AC3E}">
        <p14:creationId xmlns:p14="http://schemas.microsoft.com/office/powerpoint/2010/main" val="1961016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4/9/2018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282452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4/9/2018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22994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4/9/2018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837784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4/9/2018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625732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4/9/2018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014517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4/9/2018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471823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4/9/2018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289355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4/9/2018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29570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4/9/2018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807119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4/9/2018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9528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4/9/2018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15442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4/9/2018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4/9/2018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2742370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52400"/>
            <a:ext cx="8839200" cy="3124200"/>
          </a:xfrm>
        </p:spPr>
        <p:txBody>
          <a:bodyPr>
            <a:noAutofit/>
          </a:bodyPr>
          <a:lstStyle/>
          <a:p>
            <a:r>
              <a:rPr lang="en-US" sz="5400" b="1" dirty="0">
                <a:latin typeface="Castellar" panose="020A0402060406010301" pitchFamily="18" charset="0"/>
              </a:rPr>
              <a:t>Chapter 27 </a:t>
            </a:r>
            <a:br>
              <a:rPr lang="en-US" sz="5400" b="1" dirty="0">
                <a:latin typeface="Castellar" panose="020A0402060406010301" pitchFamily="18" charset="0"/>
              </a:rPr>
            </a:br>
            <a:r>
              <a:rPr lang="en-US" sz="5400" b="1" dirty="0">
                <a:latin typeface="Castellar" panose="020A0402060406010301" pitchFamily="18" charset="0"/>
              </a:rPr>
              <a:t>WWI and the Russian Revolution</a:t>
            </a:r>
          </a:p>
        </p:txBody>
      </p:sp>
      <p:sp>
        <p:nvSpPr>
          <p:cNvPr id="3" name="TextBox 2">
            <a:extLst>
              <a:ext uri="{FF2B5EF4-FFF2-40B4-BE49-F238E27FC236}">
                <a16:creationId xmlns:a16="http://schemas.microsoft.com/office/drawing/2014/main" id="{5DB2C82B-CEBB-494F-8818-EA39241009BA}"/>
              </a:ext>
            </a:extLst>
          </p:cNvPr>
          <p:cNvSpPr txBox="1"/>
          <p:nvPr/>
        </p:nvSpPr>
        <p:spPr>
          <a:xfrm>
            <a:off x="76200" y="3581401"/>
            <a:ext cx="8991600" cy="1569660"/>
          </a:xfrm>
          <a:prstGeom prst="rect">
            <a:avLst/>
          </a:prstGeom>
          <a:noFill/>
        </p:spPr>
        <p:txBody>
          <a:bodyPr wrap="square" rtlCol="0">
            <a:spAutoFit/>
          </a:bodyPr>
          <a:lstStyle/>
          <a:p>
            <a:pPr algn="ctr"/>
            <a:r>
              <a:rPr lang="en-US" sz="4800" b="1" i="1" dirty="0">
                <a:latin typeface="Castellar" panose="020A0402060406010301" pitchFamily="18" charset="0"/>
              </a:rPr>
              <a:t>Lesson 2</a:t>
            </a:r>
          </a:p>
          <a:p>
            <a:pPr algn="ctr"/>
            <a:r>
              <a:rPr lang="en-US" sz="4800" b="1" i="1" dirty="0">
                <a:latin typeface="Castellar" panose="020A0402060406010301" pitchFamily="18" charset="0"/>
              </a:rPr>
              <a:t>World War I </a:t>
            </a:r>
          </a:p>
        </p:txBody>
      </p:sp>
    </p:spTree>
    <p:extLst>
      <p:ext uri="{BB962C8B-B14F-4D97-AF65-F5344CB8AC3E}">
        <p14:creationId xmlns:p14="http://schemas.microsoft.com/office/powerpoint/2010/main" val="1142452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229600" cy="6400800"/>
          </a:xfrm>
        </p:spPr>
        <p:txBody>
          <a:bodyPr>
            <a:normAutofit/>
          </a:bodyPr>
          <a:lstStyle/>
          <a:p>
            <a:pPr marL="514350" indent="-514350">
              <a:buAutoNum type="arabicParenR" startAt="4"/>
            </a:pPr>
            <a:r>
              <a:rPr lang="en-US" b="1" u="sng" dirty="0"/>
              <a:t>Other Technology</a:t>
            </a:r>
            <a:r>
              <a:rPr lang="en-US" b="1" dirty="0"/>
              <a:t>: </a:t>
            </a:r>
            <a:r>
              <a:rPr lang="en-US" dirty="0"/>
              <a:t>Zeppelins: giant airships, were used to </a:t>
            </a:r>
            <a:r>
              <a:rPr lang="en-US" b="1" i="1" dirty="0"/>
              <a:t>bomb and spy </a:t>
            </a:r>
            <a:r>
              <a:rPr lang="en-US" dirty="0"/>
              <a:t>on targets </a:t>
            </a:r>
          </a:p>
          <a:p>
            <a:pPr marL="0" indent="0">
              <a:buNone/>
            </a:pPr>
            <a:r>
              <a:rPr lang="en-US" b="1" i="1" dirty="0"/>
              <a:t>Planes</a:t>
            </a:r>
            <a:r>
              <a:rPr lang="en-US" dirty="0"/>
              <a:t> were used for spying and </a:t>
            </a:r>
            <a:r>
              <a:rPr lang="en-US" b="1" i="1" dirty="0"/>
              <a:t>small missions</a:t>
            </a:r>
            <a:r>
              <a:rPr lang="en-US" dirty="0"/>
              <a:t>  </a:t>
            </a:r>
          </a:p>
          <a:p>
            <a:pPr marL="0" indent="0">
              <a:buNone/>
            </a:pPr>
            <a:endParaRPr lang="en-US" b="1" i="1" dirty="0"/>
          </a:p>
          <a:p>
            <a:pPr marL="0" indent="0">
              <a:buNone/>
            </a:pPr>
            <a:endParaRPr lang="en-US" b="1" i="1" dirty="0"/>
          </a:p>
          <a:p>
            <a:pPr marL="0" indent="0">
              <a:buNone/>
            </a:pPr>
            <a:endParaRPr lang="en-US" b="1" i="1" dirty="0"/>
          </a:p>
        </p:txBody>
      </p:sp>
      <p:pic>
        <p:nvPicPr>
          <p:cNvPr id="4" name="Picture 3">
            <a:extLst>
              <a:ext uri="{FF2B5EF4-FFF2-40B4-BE49-F238E27FC236}">
                <a16:creationId xmlns:a16="http://schemas.microsoft.com/office/drawing/2014/main" id="{E09C04D8-8584-445E-9D7A-59B91BFA8D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843" y="2819400"/>
            <a:ext cx="3657600" cy="2597522"/>
          </a:xfrm>
          <a:prstGeom prst="rect">
            <a:avLst/>
          </a:prstGeom>
        </p:spPr>
      </p:pic>
      <p:pic>
        <p:nvPicPr>
          <p:cNvPr id="5" name="Picture 4">
            <a:extLst>
              <a:ext uri="{FF2B5EF4-FFF2-40B4-BE49-F238E27FC236}">
                <a16:creationId xmlns:a16="http://schemas.microsoft.com/office/drawing/2014/main" id="{1A9915FB-0EBF-4F6F-B983-993BE9F659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3400" y="2326678"/>
            <a:ext cx="5061030" cy="2514600"/>
          </a:xfrm>
          <a:prstGeom prst="rect">
            <a:avLst/>
          </a:prstGeom>
        </p:spPr>
      </p:pic>
      <p:pic>
        <p:nvPicPr>
          <p:cNvPr id="6" name="Picture 5">
            <a:extLst>
              <a:ext uri="{FF2B5EF4-FFF2-40B4-BE49-F238E27FC236}">
                <a16:creationId xmlns:a16="http://schemas.microsoft.com/office/drawing/2014/main" id="{78F525B8-2788-4D75-980D-3D7D200514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43400" y="4922912"/>
            <a:ext cx="3382287" cy="2048098"/>
          </a:xfrm>
          <a:prstGeom prst="rect">
            <a:avLst/>
          </a:prstGeom>
        </p:spPr>
      </p:pic>
      <p:pic>
        <p:nvPicPr>
          <p:cNvPr id="7" name="Picture 6">
            <a:extLst>
              <a:ext uri="{FF2B5EF4-FFF2-40B4-BE49-F238E27FC236}">
                <a16:creationId xmlns:a16="http://schemas.microsoft.com/office/drawing/2014/main" id="{D539CFC6-A309-4EC5-A39E-39AB54D06D2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92443" y="2133600"/>
            <a:ext cx="4231640" cy="5181600"/>
          </a:xfrm>
          <a:prstGeom prst="rect">
            <a:avLst/>
          </a:prstGeom>
        </p:spPr>
      </p:pic>
    </p:spTree>
    <p:extLst>
      <p:ext uri="{BB962C8B-B14F-4D97-AF65-F5344CB8AC3E}">
        <p14:creationId xmlns:p14="http://schemas.microsoft.com/office/powerpoint/2010/main" val="19730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400800"/>
          </a:xfrm>
        </p:spPr>
        <p:txBody>
          <a:bodyPr>
            <a:normAutofit/>
          </a:bodyPr>
          <a:lstStyle/>
          <a:p>
            <a:pPr marL="0" indent="0" algn="ctr">
              <a:buNone/>
            </a:pPr>
            <a:r>
              <a:rPr lang="en-US" sz="4400" b="1" i="1" dirty="0"/>
              <a:t>Submarines</a:t>
            </a:r>
            <a:r>
              <a:rPr lang="en-US" sz="3600" dirty="0"/>
              <a:t> </a:t>
            </a:r>
          </a:p>
          <a:p>
            <a:pPr marL="0" indent="0" algn="ctr">
              <a:buNone/>
            </a:pPr>
            <a:r>
              <a:rPr lang="en-US" sz="4000" dirty="0"/>
              <a:t>called U-Boats by the Germans, were used to sink ships</a:t>
            </a:r>
          </a:p>
          <a:p>
            <a:pPr marL="0" indent="0">
              <a:buNone/>
            </a:pPr>
            <a:endParaRPr lang="en-US" b="1" i="1" dirty="0"/>
          </a:p>
          <a:p>
            <a:pPr marL="0" indent="0">
              <a:buNone/>
            </a:pPr>
            <a:endParaRPr lang="en-US" b="1" i="1" dirty="0"/>
          </a:p>
          <a:p>
            <a:pPr marL="0" indent="0">
              <a:buNone/>
            </a:pPr>
            <a:endParaRPr lang="en-US" b="1" i="1" dirty="0"/>
          </a:p>
        </p:txBody>
      </p:sp>
      <p:pic>
        <p:nvPicPr>
          <p:cNvPr id="4" name="Picture 3">
            <a:extLst>
              <a:ext uri="{FF2B5EF4-FFF2-40B4-BE49-F238E27FC236}">
                <a16:creationId xmlns:a16="http://schemas.microsoft.com/office/drawing/2014/main" id="{7913C5AD-F225-4255-BB96-E6671A886A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2438400"/>
            <a:ext cx="5015204" cy="3276600"/>
          </a:xfrm>
          <a:prstGeom prst="rect">
            <a:avLst/>
          </a:prstGeom>
        </p:spPr>
      </p:pic>
      <p:pic>
        <p:nvPicPr>
          <p:cNvPr id="11" name="Picture 10">
            <a:extLst>
              <a:ext uri="{FF2B5EF4-FFF2-40B4-BE49-F238E27FC236}">
                <a16:creationId xmlns:a16="http://schemas.microsoft.com/office/drawing/2014/main" id="{F161BC20-67CA-4839-BC9F-B4DE4E4FC2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329" y="3429000"/>
            <a:ext cx="4089259" cy="2698911"/>
          </a:xfrm>
          <a:prstGeom prst="rect">
            <a:avLst/>
          </a:prstGeom>
        </p:spPr>
      </p:pic>
    </p:spTree>
    <p:extLst>
      <p:ext uri="{BB962C8B-B14F-4D97-AF65-F5344CB8AC3E}">
        <p14:creationId xmlns:p14="http://schemas.microsoft.com/office/powerpoint/2010/main" val="2958917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051" y="475376"/>
            <a:ext cx="9144000" cy="6400800"/>
          </a:xfrm>
        </p:spPr>
        <p:txBody>
          <a:bodyPr>
            <a:normAutofit/>
          </a:bodyPr>
          <a:lstStyle/>
          <a:p>
            <a:pPr marL="0" indent="0" algn="ctr">
              <a:buNone/>
            </a:pPr>
            <a:r>
              <a:rPr lang="en-US" sz="3600" b="1" i="1" dirty="0"/>
              <a:t>Poison gasses</a:t>
            </a:r>
            <a:r>
              <a:rPr lang="en-US" sz="3600" dirty="0"/>
              <a:t>:  these new weapons </a:t>
            </a:r>
            <a:r>
              <a:rPr lang="en-US" sz="3600" b="1" i="1" dirty="0"/>
              <a:t>blinded and/or killed </a:t>
            </a:r>
            <a:r>
              <a:rPr lang="en-US" sz="3600" dirty="0"/>
              <a:t>many</a:t>
            </a:r>
          </a:p>
          <a:p>
            <a:pPr marL="0" indent="0" algn="ctr">
              <a:buNone/>
            </a:pPr>
            <a:r>
              <a:rPr lang="en-US" dirty="0"/>
              <a:t> It led to the development of the use of </a:t>
            </a:r>
            <a:r>
              <a:rPr lang="en-US" b="1" i="1" dirty="0"/>
              <a:t>gas masks</a:t>
            </a:r>
            <a:endParaRPr lang="en-US" i="1" dirty="0"/>
          </a:p>
        </p:txBody>
      </p:sp>
      <p:pic>
        <p:nvPicPr>
          <p:cNvPr id="7" name="Picture 6">
            <a:extLst>
              <a:ext uri="{FF2B5EF4-FFF2-40B4-BE49-F238E27FC236}">
                <a16:creationId xmlns:a16="http://schemas.microsoft.com/office/drawing/2014/main" id="{80D29036-0145-4E9C-B71D-1CBFC9BBA1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2940" y="2895600"/>
            <a:ext cx="3221060" cy="3352800"/>
          </a:xfrm>
          <a:prstGeom prst="rect">
            <a:avLst/>
          </a:prstGeom>
        </p:spPr>
      </p:pic>
      <p:pic>
        <p:nvPicPr>
          <p:cNvPr id="9" name="Picture 8">
            <a:extLst>
              <a:ext uri="{FF2B5EF4-FFF2-40B4-BE49-F238E27FC236}">
                <a16:creationId xmlns:a16="http://schemas.microsoft.com/office/drawing/2014/main" id="{1D0EEDEC-AC86-4E56-BE65-B83295612F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82" y="2667000"/>
            <a:ext cx="6030363" cy="3733800"/>
          </a:xfrm>
          <a:prstGeom prst="rect">
            <a:avLst/>
          </a:prstGeom>
        </p:spPr>
      </p:pic>
    </p:spTree>
    <p:extLst>
      <p:ext uri="{BB962C8B-B14F-4D97-AF65-F5344CB8AC3E}">
        <p14:creationId xmlns:p14="http://schemas.microsoft.com/office/powerpoint/2010/main" val="3413209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 y="914400"/>
            <a:ext cx="9067800" cy="6400800"/>
          </a:xfrm>
        </p:spPr>
        <p:txBody>
          <a:bodyPr>
            <a:normAutofit/>
          </a:bodyPr>
          <a:lstStyle/>
          <a:p>
            <a:pPr marL="0" indent="0" algn="ctr">
              <a:spcBef>
                <a:spcPts val="0"/>
              </a:spcBef>
              <a:buNone/>
            </a:pPr>
            <a:r>
              <a:rPr lang="en-US" sz="4400" b="1" u="sng" dirty="0"/>
              <a:t>Total War</a:t>
            </a:r>
          </a:p>
          <a:p>
            <a:pPr marL="0" indent="0" algn="ctr">
              <a:spcBef>
                <a:spcPts val="0"/>
              </a:spcBef>
              <a:buNone/>
            </a:pPr>
            <a:r>
              <a:rPr lang="en-US" sz="4400" dirty="0"/>
              <a:t>using all the country’s </a:t>
            </a:r>
            <a:r>
              <a:rPr lang="en-US" sz="4400" b="1" i="1" dirty="0"/>
              <a:t>resources</a:t>
            </a:r>
            <a:r>
              <a:rPr lang="en-US" sz="4400" dirty="0"/>
              <a:t> for the war effort, including civilians on the home front</a:t>
            </a:r>
            <a:endParaRPr lang="en-US" sz="4400" b="1" u="sng" dirty="0"/>
          </a:p>
        </p:txBody>
      </p:sp>
    </p:spTree>
    <p:extLst>
      <p:ext uri="{BB962C8B-B14F-4D97-AF65-F5344CB8AC3E}">
        <p14:creationId xmlns:p14="http://schemas.microsoft.com/office/powerpoint/2010/main" val="3197391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4724400" cy="1143000"/>
          </a:xfrm>
        </p:spPr>
        <p:txBody>
          <a:bodyPr>
            <a:normAutofit/>
          </a:bodyPr>
          <a:lstStyle/>
          <a:p>
            <a:r>
              <a:rPr lang="en-US" b="1" u="sng" dirty="0"/>
              <a:t>The Eastern Front</a:t>
            </a:r>
          </a:p>
        </p:txBody>
      </p:sp>
      <p:sp>
        <p:nvSpPr>
          <p:cNvPr id="3" name="Content Placeholder 2"/>
          <p:cNvSpPr>
            <a:spLocks noGrp="1"/>
          </p:cNvSpPr>
          <p:nvPr>
            <p:ph idx="1"/>
          </p:nvPr>
        </p:nvSpPr>
        <p:spPr>
          <a:xfrm>
            <a:off x="0" y="1143000"/>
            <a:ext cx="9067800" cy="5181600"/>
          </a:xfrm>
        </p:spPr>
        <p:txBody>
          <a:bodyPr>
            <a:normAutofit/>
          </a:bodyPr>
          <a:lstStyle/>
          <a:p>
            <a:pPr marL="0" indent="0" algn="ctr">
              <a:buNone/>
            </a:pPr>
            <a:r>
              <a:rPr lang="en-US" dirty="0"/>
              <a:t>Fighting was more </a:t>
            </a:r>
            <a:r>
              <a:rPr lang="en-US" b="1" i="1" dirty="0"/>
              <a:t>mobile</a:t>
            </a:r>
            <a:r>
              <a:rPr lang="en-US" dirty="0"/>
              <a:t> on the Eastern Front, where </a:t>
            </a:r>
            <a:r>
              <a:rPr lang="en-US" b="1" i="1" dirty="0"/>
              <a:t>Germany</a:t>
            </a:r>
            <a:r>
              <a:rPr lang="en-US" dirty="0"/>
              <a:t> and </a:t>
            </a:r>
            <a:r>
              <a:rPr lang="en-US" b="1" i="1" dirty="0"/>
              <a:t>Austria</a:t>
            </a:r>
            <a:r>
              <a:rPr lang="en-US" dirty="0"/>
              <a:t> were fighting </a:t>
            </a:r>
            <a:r>
              <a:rPr lang="en-US" b="1" i="1" dirty="0"/>
              <a:t>Russia</a:t>
            </a:r>
            <a:r>
              <a:rPr lang="en-US" dirty="0"/>
              <a:t> </a:t>
            </a:r>
          </a:p>
          <a:p>
            <a:pPr marL="0" indent="0" algn="ctr">
              <a:buNone/>
            </a:pPr>
            <a:endParaRPr lang="en-US" sz="1400" b="1" i="1" dirty="0"/>
          </a:p>
          <a:p>
            <a:pPr marL="0" indent="0" algn="ctr">
              <a:buNone/>
            </a:pPr>
            <a:r>
              <a:rPr lang="en-US" b="1" i="1" dirty="0"/>
              <a:t>Italy</a:t>
            </a:r>
            <a:r>
              <a:rPr lang="en-US" dirty="0"/>
              <a:t> changed sides and became part of the </a:t>
            </a:r>
            <a:r>
              <a:rPr lang="en-US" b="1" i="1" dirty="0"/>
              <a:t>Allies</a:t>
            </a:r>
            <a:r>
              <a:rPr lang="en-US" dirty="0"/>
              <a:t> (with Great Britain and France) </a:t>
            </a:r>
            <a:endParaRPr lang="en-US" sz="1800" dirty="0"/>
          </a:p>
          <a:p>
            <a:pPr marL="0" indent="0">
              <a:buNone/>
            </a:pPr>
            <a:r>
              <a:rPr lang="en-US" sz="1800" dirty="0"/>
              <a:t>	</a:t>
            </a:r>
          </a:p>
          <a:p>
            <a:pPr marL="0" indent="0" algn="ctr">
              <a:buNone/>
            </a:pPr>
            <a:r>
              <a:rPr lang="en-US" sz="3600" dirty="0"/>
              <a:t>Due to internal trouble </a:t>
            </a:r>
            <a:r>
              <a:rPr lang="en-US" sz="3600" b="1" i="1" dirty="0"/>
              <a:t>Russia</a:t>
            </a:r>
            <a:r>
              <a:rPr lang="en-US" sz="3600" dirty="0"/>
              <a:t> left the war</a:t>
            </a:r>
          </a:p>
        </p:txBody>
      </p:sp>
    </p:spTree>
    <p:extLst>
      <p:ext uri="{BB962C8B-B14F-4D97-AF65-F5344CB8AC3E}">
        <p14:creationId xmlns:p14="http://schemas.microsoft.com/office/powerpoint/2010/main" val="318928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p:cTn id="1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4724400" cy="1143000"/>
          </a:xfrm>
        </p:spPr>
        <p:txBody>
          <a:bodyPr>
            <a:normAutofit/>
          </a:bodyPr>
          <a:lstStyle/>
          <a:p>
            <a:r>
              <a:rPr lang="en-US" b="1" u="sng" dirty="0"/>
              <a:t>The Eastern Front</a:t>
            </a:r>
          </a:p>
        </p:txBody>
      </p:sp>
      <p:sp>
        <p:nvSpPr>
          <p:cNvPr id="3" name="Content Placeholder 2"/>
          <p:cNvSpPr>
            <a:spLocks noGrp="1"/>
          </p:cNvSpPr>
          <p:nvPr>
            <p:ph idx="1"/>
          </p:nvPr>
        </p:nvSpPr>
        <p:spPr>
          <a:xfrm>
            <a:off x="38100" y="1231783"/>
            <a:ext cx="9105900" cy="4966982"/>
          </a:xfrm>
        </p:spPr>
        <p:txBody>
          <a:bodyPr>
            <a:normAutofit/>
          </a:bodyPr>
          <a:lstStyle/>
          <a:p>
            <a:pPr marL="0" indent="0" algn="ctr">
              <a:buNone/>
            </a:pPr>
            <a:r>
              <a:rPr lang="en-US" sz="3600" dirty="0"/>
              <a:t>Russia lost a great amount of territory in the Treaty of Brest-Litovsk</a:t>
            </a:r>
            <a:endParaRPr lang="en-US" sz="1800" dirty="0"/>
          </a:p>
          <a:p>
            <a:pPr marL="0" indent="0">
              <a:buNone/>
            </a:pPr>
            <a:endParaRPr lang="en-US" sz="1600" dirty="0"/>
          </a:p>
          <a:p>
            <a:pPr marL="0" indent="0" algn="ctr">
              <a:buNone/>
            </a:pPr>
            <a:r>
              <a:rPr lang="en-US" sz="3600" dirty="0"/>
              <a:t>had to deal with severe problems at home</a:t>
            </a:r>
          </a:p>
          <a:p>
            <a:pPr marL="0" indent="0">
              <a:buNone/>
            </a:pPr>
            <a:endParaRPr lang="en-US" sz="2000" dirty="0"/>
          </a:p>
          <a:p>
            <a:pPr marL="0" indent="0" algn="ctr">
              <a:buNone/>
            </a:pPr>
            <a:r>
              <a:rPr lang="en-US" sz="3600" dirty="0"/>
              <a:t>the Russian </a:t>
            </a:r>
            <a:r>
              <a:rPr lang="en-US" sz="3600" b="1" i="1" dirty="0"/>
              <a:t>Revolution</a:t>
            </a:r>
            <a:r>
              <a:rPr lang="en-US" sz="3600" dirty="0"/>
              <a:t> and then </a:t>
            </a:r>
            <a:r>
              <a:rPr lang="en-US" sz="3600" b="1" i="1" dirty="0"/>
              <a:t>Civil War</a:t>
            </a:r>
            <a:r>
              <a:rPr lang="en-US" sz="3600" dirty="0"/>
              <a:t>  </a:t>
            </a:r>
          </a:p>
        </p:txBody>
      </p:sp>
    </p:spTree>
    <p:extLst>
      <p:ext uri="{BB962C8B-B14F-4D97-AF65-F5344CB8AC3E}">
        <p14:creationId xmlns:p14="http://schemas.microsoft.com/office/powerpoint/2010/main" val="1204597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2" end="2"/>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p:cTn id="1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4724400" cy="1143000"/>
          </a:xfrm>
        </p:spPr>
        <p:txBody>
          <a:bodyPr>
            <a:normAutofit/>
          </a:bodyPr>
          <a:lstStyle/>
          <a:p>
            <a:r>
              <a:rPr lang="en-US" b="1" u="sng" dirty="0"/>
              <a:t>The Eastern Front</a:t>
            </a:r>
          </a:p>
        </p:txBody>
      </p:sp>
      <p:sp>
        <p:nvSpPr>
          <p:cNvPr id="3" name="Content Placeholder 2"/>
          <p:cNvSpPr>
            <a:spLocks noGrp="1"/>
          </p:cNvSpPr>
          <p:nvPr>
            <p:ph idx="1"/>
          </p:nvPr>
        </p:nvSpPr>
        <p:spPr>
          <a:xfrm>
            <a:off x="0" y="1219200"/>
            <a:ext cx="9144000" cy="5119382"/>
          </a:xfrm>
        </p:spPr>
        <p:txBody>
          <a:bodyPr>
            <a:normAutofit/>
          </a:bodyPr>
          <a:lstStyle/>
          <a:p>
            <a:pPr marL="0" indent="0" algn="ctr">
              <a:buNone/>
            </a:pPr>
            <a:r>
              <a:rPr lang="en-US" sz="3600" dirty="0"/>
              <a:t>Fighting also extended into the </a:t>
            </a:r>
            <a:r>
              <a:rPr lang="en-US" sz="3600" b="1" i="1" dirty="0"/>
              <a:t>Balkans</a:t>
            </a:r>
            <a:r>
              <a:rPr lang="en-US" sz="3600" dirty="0"/>
              <a:t>, to the </a:t>
            </a:r>
            <a:r>
              <a:rPr lang="en-US" sz="3600" b="1" i="1" dirty="0"/>
              <a:t>Middle East</a:t>
            </a:r>
            <a:r>
              <a:rPr lang="en-US" sz="3600" dirty="0"/>
              <a:t> and to </a:t>
            </a:r>
            <a:r>
              <a:rPr lang="en-US" sz="3600" b="1" i="1" dirty="0"/>
              <a:t>Egypt</a:t>
            </a:r>
          </a:p>
          <a:p>
            <a:pPr marL="0" indent="0">
              <a:buNone/>
            </a:pPr>
            <a:endParaRPr lang="en-US" dirty="0"/>
          </a:p>
          <a:p>
            <a:pPr marL="0" indent="0" algn="ctr">
              <a:buNone/>
            </a:pPr>
            <a:r>
              <a:rPr lang="en-US" sz="3600" dirty="0"/>
              <a:t>Several German territories were taken </a:t>
            </a:r>
            <a:r>
              <a:rPr lang="en-US" sz="3600" b="1" i="1" dirty="0"/>
              <a:t>by the Allies</a:t>
            </a:r>
            <a:r>
              <a:rPr lang="en-US" sz="3600" dirty="0"/>
              <a:t> while Germany was </a:t>
            </a:r>
            <a:r>
              <a:rPr lang="en-US" sz="3600" b="1" i="1" dirty="0"/>
              <a:t>occupied</a:t>
            </a:r>
            <a:r>
              <a:rPr lang="en-US" sz="3600" dirty="0"/>
              <a:t> in Europe</a:t>
            </a:r>
          </a:p>
        </p:txBody>
      </p:sp>
    </p:spTree>
    <p:extLst>
      <p:ext uri="{BB962C8B-B14F-4D97-AF65-F5344CB8AC3E}">
        <p14:creationId xmlns:p14="http://schemas.microsoft.com/office/powerpoint/2010/main" val="1452510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19200"/>
          </a:xfrm>
        </p:spPr>
        <p:txBody>
          <a:bodyPr>
            <a:noAutofit/>
          </a:bodyPr>
          <a:lstStyle/>
          <a:p>
            <a:r>
              <a:rPr lang="en-US" sz="3200" b="1" i="1" u="sng" dirty="0"/>
              <a:t>Entry of the United States</a:t>
            </a:r>
            <a:r>
              <a:rPr lang="en-US" sz="3200" b="1" i="1" dirty="0"/>
              <a:t> </a:t>
            </a:r>
            <a:br>
              <a:rPr lang="en-US" sz="3200" b="1" i="1" dirty="0"/>
            </a:br>
            <a:r>
              <a:rPr lang="en-US" sz="3200" dirty="0"/>
              <a:t>entered on the side of the Allies because:  </a:t>
            </a:r>
          </a:p>
        </p:txBody>
      </p:sp>
      <p:sp>
        <p:nvSpPr>
          <p:cNvPr id="3" name="Content Placeholder 2"/>
          <p:cNvSpPr>
            <a:spLocks noGrp="1"/>
          </p:cNvSpPr>
          <p:nvPr>
            <p:ph idx="1"/>
          </p:nvPr>
        </p:nvSpPr>
        <p:spPr>
          <a:xfrm>
            <a:off x="201112" y="1445703"/>
            <a:ext cx="8838656" cy="4525963"/>
          </a:xfrm>
        </p:spPr>
        <p:txBody>
          <a:bodyPr>
            <a:normAutofit/>
          </a:bodyPr>
          <a:lstStyle/>
          <a:p>
            <a:pPr marL="0" indent="0">
              <a:spcBef>
                <a:spcPts val="0"/>
              </a:spcBef>
              <a:buNone/>
            </a:pPr>
            <a:r>
              <a:rPr lang="en-US" sz="2800" dirty="0"/>
              <a:t>a.</a:t>
            </a:r>
            <a:r>
              <a:rPr lang="en-US" sz="2800" b="1" i="1" dirty="0"/>
              <a:t>  Cultural</a:t>
            </a:r>
            <a:r>
              <a:rPr lang="en-US" sz="2800" dirty="0"/>
              <a:t> ties –many identified with G.B &amp; France </a:t>
            </a:r>
          </a:p>
          <a:p>
            <a:pPr marL="0" indent="0">
              <a:spcBef>
                <a:spcPts val="0"/>
              </a:spcBef>
              <a:buNone/>
            </a:pPr>
            <a:r>
              <a:rPr lang="en-US" sz="2800" dirty="0"/>
              <a:t>b.  Lusitania (over </a:t>
            </a:r>
            <a:r>
              <a:rPr lang="en-US" sz="2800" b="1" i="1" dirty="0"/>
              <a:t>1200</a:t>
            </a:r>
            <a:r>
              <a:rPr lang="en-US" sz="2800" i="1" dirty="0"/>
              <a:t> died/</a:t>
            </a:r>
            <a:r>
              <a:rPr lang="en-US" sz="2800" b="1" i="1" dirty="0"/>
              <a:t>100</a:t>
            </a:r>
            <a:r>
              <a:rPr lang="en-US" sz="2800" i="1" dirty="0"/>
              <a:t> </a:t>
            </a:r>
            <a:r>
              <a:rPr lang="en-US" sz="2800" dirty="0"/>
              <a:t>American) and 	</a:t>
            </a:r>
            <a:r>
              <a:rPr lang="en-US" sz="2800" b="1" i="1" dirty="0"/>
              <a:t>unrestrict</a:t>
            </a:r>
            <a:r>
              <a:rPr lang="en-US" sz="2800" i="1" dirty="0"/>
              <a:t>ed</a:t>
            </a:r>
            <a:r>
              <a:rPr lang="en-US" sz="2800" dirty="0"/>
              <a:t> submarine warfare</a:t>
            </a:r>
          </a:p>
          <a:p>
            <a:pPr marL="0" indent="0">
              <a:buNone/>
            </a:pPr>
            <a:endParaRPr lang="en-US" sz="2800" dirty="0">
              <a:solidFill>
                <a:schemeClr val="bg1">
                  <a:lumMod val="95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1550" y="3092177"/>
            <a:ext cx="4362450" cy="3352800"/>
          </a:xfrm>
          <a:prstGeom prst="rect">
            <a:avLst/>
          </a:prstGeom>
        </p:spPr>
      </p:pic>
      <p:pic>
        <p:nvPicPr>
          <p:cNvPr id="7" name="Picture 6">
            <a:extLst>
              <a:ext uri="{FF2B5EF4-FFF2-40B4-BE49-F238E27FC236}">
                <a16:creationId xmlns:a16="http://schemas.microsoft.com/office/drawing/2014/main" id="{17955B4B-49EF-4E71-9C8D-13F4263D33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2" y="3092177"/>
            <a:ext cx="4807884" cy="3353499"/>
          </a:xfrm>
          <a:prstGeom prst="rect">
            <a:avLst/>
          </a:prstGeom>
        </p:spPr>
      </p:pic>
    </p:spTree>
    <p:extLst>
      <p:ext uri="{BB962C8B-B14F-4D97-AF65-F5344CB8AC3E}">
        <p14:creationId xmlns:p14="http://schemas.microsoft.com/office/powerpoint/2010/main" val="39683324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91600" cy="5867400"/>
          </a:xfrm>
        </p:spPr>
        <p:txBody>
          <a:bodyPr>
            <a:noAutofit/>
          </a:bodyPr>
          <a:lstStyle/>
          <a:p>
            <a:r>
              <a:rPr lang="en-US" sz="3600" dirty="0"/>
              <a:t>c.  </a:t>
            </a:r>
            <a:r>
              <a:rPr lang="en-US" sz="3600" b="1" i="1" dirty="0"/>
              <a:t>Zimmerman Telegram</a:t>
            </a:r>
            <a:r>
              <a:rPr lang="en-US" sz="3600" dirty="0"/>
              <a:t>:  Secret message sent to </a:t>
            </a:r>
            <a:r>
              <a:rPr lang="en-US" sz="3600" b="1" i="1" dirty="0"/>
              <a:t>Mexico</a:t>
            </a:r>
            <a:r>
              <a:rPr lang="en-US" sz="3600" dirty="0"/>
              <a:t> and was </a:t>
            </a:r>
            <a:r>
              <a:rPr lang="en-US" sz="3600" b="1" i="1" dirty="0"/>
              <a:t>intercepted</a:t>
            </a:r>
            <a:r>
              <a:rPr lang="en-US" sz="3600" dirty="0"/>
              <a:t> by the British</a:t>
            </a:r>
            <a:br>
              <a:rPr lang="en-US" sz="1600" dirty="0"/>
            </a:br>
            <a:br>
              <a:rPr lang="en-US" sz="1600" dirty="0"/>
            </a:br>
            <a:r>
              <a:rPr lang="en-US" sz="3600" dirty="0"/>
              <a:t>Asked Mexico to go to war against the U.S. in exchange for parts of Texas, New Mexico, and Arizona</a:t>
            </a:r>
            <a:br>
              <a:rPr lang="en-US" sz="1800" dirty="0"/>
            </a:br>
            <a:br>
              <a:rPr lang="en-US" sz="1800" dirty="0"/>
            </a:br>
            <a:r>
              <a:rPr lang="en-US" sz="3600" dirty="0"/>
              <a:t>Many Americans were furious when it was discovered</a:t>
            </a:r>
          </a:p>
        </p:txBody>
      </p:sp>
    </p:spTree>
    <p:extLst>
      <p:ext uri="{BB962C8B-B14F-4D97-AF65-F5344CB8AC3E}">
        <p14:creationId xmlns:p14="http://schemas.microsoft.com/office/powerpoint/2010/main" val="1509153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81000"/>
            <a:ext cx="9144000" cy="1545771"/>
          </a:xfrm>
        </p:spPr>
        <p:txBody>
          <a:bodyPr>
            <a:noAutofit/>
          </a:bodyPr>
          <a:lstStyle/>
          <a:p>
            <a:r>
              <a:rPr lang="en-US" sz="3200" dirty="0"/>
              <a:t>After </a:t>
            </a:r>
            <a:r>
              <a:rPr lang="en-US" sz="3200" b="1" i="1" dirty="0"/>
              <a:t>declarations of war</a:t>
            </a:r>
            <a:r>
              <a:rPr lang="en-US" sz="3200" dirty="0"/>
              <a:t>, German troops moved quickly through </a:t>
            </a:r>
            <a:r>
              <a:rPr lang="en-US" sz="3200" b="1" i="1" dirty="0"/>
              <a:t>Belgium</a:t>
            </a:r>
            <a:r>
              <a:rPr lang="en-US" sz="3200" dirty="0"/>
              <a:t> (a neutral country) and into northern </a:t>
            </a:r>
            <a:r>
              <a:rPr lang="en-US" sz="3200" b="1" i="1" dirty="0"/>
              <a:t>France</a:t>
            </a:r>
            <a:endParaRPr lang="en-US" sz="3200" dirty="0"/>
          </a:p>
        </p:txBody>
      </p:sp>
      <p:pic>
        <p:nvPicPr>
          <p:cNvPr id="5" name="Picture 4">
            <a:extLst>
              <a:ext uri="{FF2B5EF4-FFF2-40B4-BE49-F238E27FC236}">
                <a16:creationId xmlns:a16="http://schemas.microsoft.com/office/drawing/2014/main" id="{087181E5-D075-4603-8E64-D76B610C0F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2133600"/>
            <a:ext cx="6858000" cy="4572000"/>
          </a:xfrm>
          <a:prstGeom prst="rect">
            <a:avLst/>
          </a:prstGeom>
        </p:spPr>
      </p:pic>
    </p:spTree>
    <p:extLst>
      <p:ext uri="{BB962C8B-B14F-4D97-AF65-F5344CB8AC3E}">
        <p14:creationId xmlns:p14="http://schemas.microsoft.com/office/powerpoint/2010/main" val="3383965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85" y="838200"/>
            <a:ext cx="9144000" cy="6972299"/>
          </a:xfrm>
        </p:spPr>
        <p:txBody>
          <a:bodyPr>
            <a:normAutofit/>
          </a:bodyPr>
          <a:lstStyle/>
          <a:p>
            <a:r>
              <a:rPr lang="en-US" sz="3200" dirty="0"/>
              <a:t>The French forces stopped them a few miles outside of </a:t>
            </a:r>
            <a:r>
              <a:rPr lang="en-US" sz="3200" b="1" i="1" dirty="0"/>
              <a:t>Paris</a:t>
            </a:r>
            <a:r>
              <a:rPr lang="en-US" sz="3200" dirty="0"/>
              <a:t> and both sides held their positions</a:t>
            </a:r>
            <a:br>
              <a:rPr lang="en-US" sz="1100" dirty="0"/>
            </a:br>
            <a:br>
              <a:rPr lang="en-US" sz="1100" dirty="0"/>
            </a:br>
            <a:r>
              <a:rPr lang="en-US" sz="3000" dirty="0"/>
              <a:t>This became known as the </a:t>
            </a:r>
            <a:r>
              <a:rPr lang="en-US" sz="3000" b="1" i="1" dirty="0"/>
              <a:t>Western Front</a:t>
            </a:r>
            <a:br>
              <a:rPr lang="en-US" sz="3000" dirty="0"/>
            </a:br>
            <a:r>
              <a:rPr lang="en-US" sz="3600" dirty="0"/>
              <a:t>This was a much different style of </a:t>
            </a:r>
            <a:r>
              <a:rPr lang="en-US" sz="3600" b="1" i="1" dirty="0"/>
              <a:t>warfare</a:t>
            </a:r>
            <a:r>
              <a:rPr lang="en-US" sz="3600" dirty="0"/>
              <a:t> than ever before</a:t>
            </a:r>
            <a:r>
              <a:rPr lang="en-US" sz="2800" dirty="0"/>
              <a:t>:</a:t>
            </a:r>
          </a:p>
        </p:txBody>
      </p:sp>
      <p:pic>
        <p:nvPicPr>
          <p:cNvPr id="5" name="Picture 4">
            <a:extLst>
              <a:ext uri="{FF2B5EF4-FFF2-40B4-BE49-F238E27FC236}">
                <a16:creationId xmlns:a16="http://schemas.microsoft.com/office/drawing/2014/main" id="{78268CCB-F23D-4110-A651-A24DD3EDE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76200"/>
            <a:ext cx="3657600" cy="2830983"/>
          </a:xfrm>
          <a:prstGeom prst="rect">
            <a:avLst/>
          </a:prstGeom>
        </p:spPr>
      </p:pic>
    </p:spTree>
    <p:extLst>
      <p:ext uri="{BB962C8B-B14F-4D97-AF65-F5344CB8AC3E}">
        <p14:creationId xmlns:p14="http://schemas.microsoft.com/office/powerpoint/2010/main" val="51296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220200" cy="5059363"/>
          </a:xfrm>
        </p:spPr>
        <p:txBody>
          <a:bodyPr/>
          <a:lstStyle/>
          <a:p>
            <a:pPr>
              <a:spcBef>
                <a:spcPts val="0"/>
              </a:spcBef>
            </a:pPr>
            <a:r>
              <a:rPr lang="en-US" dirty="0"/>
              <a:t>1) </a:t>
            </a:r>
            <a:r>
              <a:rPr lang="en-US" b="1" u="sng" dirty="0"/>
              <a:t>STALEMATE</a:t>
            </a:r>
            <a:r>
              <a:rPr lang="en-US" dirty="0"/>
              <a:t>:  neither side could gain an </a:t>
            </a:r>
            <a:r>
              <a:rPr lang="en-US" b="1" i="1" dirty="0"/>
              <a:t>advantage</a:t>
            </a:r>
            <a:r>
              <a:rPr lang="en-US" dirty="0"/>
              <a:t> over the other or force the other to </a:t>
            </a:r>
            <a:r>
              <a:rPr lang="en-US" b="1" i="1" dirty="0"/>
              <a:t>retreat</a:t>
            </a:r>
            <a:r>
              <a:rPr lang="en-US" dirty="0"/>
              <a: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493837"/>
            <a:ext cx="6099455" cy="422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2242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705600"/>
          </a:xfrm>
        </p:spPr>
        <p:txBody>
          <a:bodyPr/>
          <a:lstStyle/>
          <a:p>
            <a:r>
              <a:rPr lang="en-US" dirty="0"/>
              <a:t>2)  </a:t>
            </a:r>
            <a:r>
              <a:rPr lang="en-US" b="1" u="sng" dirty="0"/>
              <a:t>Trench Warfare</a:t>
            </a:r>
            <a:r>
              <a:rPr lang="en-US" b="1" dirty="0"/>
              <a:t>:  </a:t>
            </a:r>
            <a:r>
              <a:rPr lang="en-US" dirty="0"/>
              <a:t>each side dug a series of trenches that extended hundreds of miles, mostly along the border of </a:t>
            </a:r>
            <a:r>
              <a:rPr lang="en-US" b="1" i="1" dirty="0"/>
              <a:t>Germany and France</a:t>
            </a:r>
          </a:p>
          <a:p>
            <a:endParaRPr lang="en-US" b="1" i="1" dirty="0"/>
          </a:p>
          <a:p>
            <a:endParaRPr lang="en-US" b="1" i="1" dirty="0"/>
          </a:p>
          <a:p>
            <a:endParaRPr lang="en-US" b="1" i="1" dirty="0"/>
          </a:p>
          <a:p>
            <a:endParaRPr lang="en-US" b="1" i="1" dirty="0"/>
          </a:p>
          <a:p>
            <a:pPr>
              <a:spcBef>
                <a:spcPts val="0"/>
              </a:spcBef>
            </a:pPr>
            <a:r>
              <a:rPr lang="en-US" dirty="0"/>
              <a:t>a)</a:t>
            </a:r>
            <a:r>
              <a:rPr lang="en-US" b="1" i="1" dirty="0"/>
              <a:t> </a:t>
            </a:r>
            <a:r>
              <a:rPr lang="en-US" dirty="0"/>
              <a:t>about </a:t>
            </a:r>
            <a:r>
              <a:rPr lang="en-US" b="1" i="1" dirty="0"/>
              <a:t>5 feet</a:t>
            </a:r>
            <a:r>
              <a:rPr lang="en-US" dirty="0"/>
              <a:t> high</a:t>
            </a:r>
          </a:p>
          <a:p>
            <a:pPr marL="0" indent="0">
              <a:spcBef>
                <a:spcPts val="0"/>
              </a:spcBef>
              <a:buNone/>
            </a:pPr>
            <a:r>
              <a:rPr lang="en-US" b="1" i="1" dirty="0"/>
              <a:t>         </a:t>
            </a:r>
            <a:r>
              <a:rPr lang="en-US" dirty="0"/>
              <a:t>with varying widths</a:t>
            </a:r>
            <a:endParaRPr lang="en-US" b="1" i="1" dirty="0"/>
          </a:p>
          <a:p>
            <a:endParaRPr lang="en-US" b="1" i="1" dirty="0"/>
          </a:p>
          <a:p>
            <a:endParaRPr lang="en-US" b="1" i="1" dirty="0"/>
          </a:p>
          <a:p>
            <a:endParaRPr lang="en-US" b="1" i="1" dirty="0"/>
          </a:p>
          <a:p>
            <a:endParaRPr lang="en-US" b="1" i="1" dirty="0"/>
          </a:p>
          <a:p>
            <a:endParaRPr lang="en-US" b="1" i="1" dirty="0"/>
          </a:p>
          <a:p>
            <a:endParaRPr lang="en-US" b="1" i="1" dirty="0"/>
          </a:p>
          <a:p>
            <a:endParaRPr lang="en-US" b="1" i="1" dirty="0"/>
          </a:p>
          <a:p>
            <a:endParaRPr lang="en-US" b="1" i="1" dirty="0"/>
          </a:p>
          <a:p>
            <a:endParaRPr lang="en-US" b="1" i="1" dirty="0"/>
          </a:p>
          <a:p>
            <a:endParaRPr lang="en-US" b="1" i="1" dirty="0"/>
          </a:p>
          <a:p>
            <a:endParaRPr lang="en-US" b="1" i="1" dirty="0"/>
          </a:p>
          <a:p>
            <a:endParaRPr lang="en-US" b="1" i="1" dirty="0"/>
          </a:p>
          <a:p>
            <a:endParaRPr lang="en-US" b="1" i="1"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0525" y="2039625"/>
            <a:ext cx="4320956" cy="323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033" y="2590800"/>
            <a:ext cx="2514600" cy="2019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6243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6714" y="381000"/>
            <a:ext cx="8458200" cy="6400800"/>
          </a:xfrm>
        </p:spPr>
        <p:txBody>
          <a:bodyPr>
            <a:normAutofit/>
          </a:bodyPr>
          <a:lstStyle/>
          <a:p>
            <a:r>
              <a:rPr lang="en-US" sz="2800" dirty="0"/>
              <a:t>b) concrete </a:t>
            </a:r>
            <a:r>
              <a:rPr lang="en-US" sz="2800" b="1" i="1" dirty="0"/>
              <a:t>machine-gun</a:t>
            </a:r>
            <a:r>
              <a:rPr lang="en-US" sz="2800" dirty="0"/>
              <a:t> nests</a:t>
            </a:r>
          </a:p>
          <a:p>
            <a:r>
              <a:rPr lang="en-US" sz="2800" dirty="0"/>
              <a:t>c) heavy artillery</a:t>
            </a:r>
          </a:p>
          <a:p>
            <a:r>
              <a:rPr lang="en-US" sz="2800" dirty="0"/>
              <a:t>d) troops </a:t>
            </a:r>
            <a:r>
              <a:rPr lang="en-US" sz="2800" b="1" i="1" dirty="0"/>
              <a:t>lived in </a:t>
            </a:r>
            <a:r>
              <a:rPr lang="en-US" sz="2800" dirty="0"/>
              <a:t>these trenches </a:t>
            </a:r>
          </a:p>
          <a:p>
            <a:pPr marL="0" indent="0">
              <a:buNone/>
            </a:pPr>
            <a:r>
              <a:rPr lang="en-US" sz="2800" dirty="0"/>
              <a:t>          and </a:t>
            </a:r>
            <a:r>
              <a:rPr lang="en-US" sz="2800" b="1" i="1" dirty="0"/>
              <a:t>fought</a:t>
            </a:r>
            <a:r>
              <a:rPr lang="en-US" sz="2800" dirty="0"/>
              <a:t> from there as well</a:t>
            </a:r>
          </a:p>
          <a:p>
            <a:pPr lvl="1"/>
            <a:r>
              <a:rPr lang="en-US" sz="2400" dirty="0"/>
              <a:t>some </a:t>
            </a:r>
            <a:r>
              <a:rPr lang="en-US" sz="2400" b="1" i="1" dirty="0"/>
              <a:t>sheltered</a:t>
            </a:r>
            <a:r>
              <a:rPr lang="en-US" sz="2400" dirty="0"/>
              <a:t> areas, but most</a:t>
            </a:r>
          </a:p>
          <a:p>
            <a:pPr marL="0" indent="0">
              <a:buNone/>
            </a:pPr>
            <a:r>
              <a:rPr lang="en-US" sz="2800" dirty="0"/>
              <a:t>         were exposed</a:t>
            </a:r>
          </a:p>
          <a:p>
            <a:pPr lvl="1"/>
            <a:r>
              <a:rPr lang="en-US" sz="2400" b="1" i="1" dirty="0"/>
              <a:t>Dirty, muddy </a:t>
            </a:r>
            <a:r>
              <a:rPr lang="en-US" sz="2400" dirty="0"/>
              <a:t>places littered with</a:t>
            </a:r>
          </a:p>
          <a:p>
            <a:pPr marL="0" indent="0">
              <a:buNone/>
            </a:pPr>
            <a:r>
              <a:rPr lang="en-US" sz="2800" dirty="0"/>
              <a:t> 	cigarettes, human waste, </a:t>
            </a:r>
            <a:r>
              <a:rPr lang="en-US" sz="2800" b="1" i="1" dirty="0"/>
              <a:t>rats</a:t>
            </a:r>
          </a:p>
          <a:p>
            <a:pPr marL="0" indent="0">
              <a:buNone/>
            </a:pPr>
            <a:r>
              <a:rPr lang="en-US" sz="2800" dirty="0"/>
              <a:t>	and even </a:t>
            </a:r>
            <a:r>
              <a:rPr lang="en-US" sz="2800" b="1" i="1" dirty="0"/>
              <a:t>dead bodies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6769" y="320492"/>
            <a:ext cx="3345841" cy="2530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4953" y="4251508"/>
            <a:ext cx="3318809" cy="2530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8429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00800"/>
          </a:xfrm>
        </p:spPr>
        <p:txBody>
          <a:bodyPr>
            <a:normAutofit/>
          </a:bodyPr>
          <a:lstStyle/>
          <a:p>
            <a:pPr>
              <a:spcBef>
                <a:spcPts val="0"/>
              </a:spcBef>
            </a:pPr>
            <a:r>
              <a:rPr lang="en-US" sz="2800" dirty="0"/>
              <a:t>e)</a:t>
            </a:r>
            <a:r>
              <a:rPr lang="en-US" sz="2800" b="1" i="1" dirty="0"/>
              <a:t> Barbed wire </a:t>
            </a:r>
            <a:r>
              <a:rPr lang="en-US" sz="2800" dirty="0"/>
              <a:t>– was between the 	enemy trenches</a:t>
            </a:r>
          </a:p>
          <a:p>
            <a:pPr>
              <a:spcBef>
                <a:spcPts val="0"/>
              </a:spcBef>
            </a:pPr>
            <a:r>
              <a:rPr lang="en-US" sz="2800" dirty="0"/>
              <a:t>f) </a:t>
            </a:r>
            <a:r>
              <a:rPr lang="en-US" sz="2800" b="1" i="1" dirty="0"/>
              <a:t>No man’s land </a:t>
            </a:r>
            <a:r>
              <a:rPr lang="en-US" sz="2800" dirty="0"/>
              <a:t>– the area between the trenches – </a:t>
            </a:r>
            <a:r>
              <a:rPr lang="en-US" sz="2800" b="1" i="1" dirty="0"/>
              <a:t>many died </a:t>
            </a:r>
            <a:r>
              <a:rPr lang="en-US" sz="2800" dirty="0"/>
              <a:t>trying to cross this open space to confront the enemy side</a:t>
            </a:r>
          </a:p>
        </p:txBody>
      </p:sp>
      <p:pic>
        <p:nvPicPr>
          <p:cNvPr id="4" name="Picture 3">
            <a:extLst>
              <a:ext uri="{FF2B5EF4-FFF2-40B4-BE49-F238E27FC236}">
                <a16:creationId xmlns:a16="http://schemas.microsoft.com/office/drawing/2014/main" id="{63BC42EF-25EB-4C75-B032-05D10EE59C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3048000"/>
            <a:ext cx="5092931" cy="3962400"/>
          </a:xfrm>
          <a:prstGeom prst="rect">
            <a:avLst/>
          </a:prstGeom>
        </p:spPr>
      </p:pic>
      <p:pic>
        <p:nvPicPr>
          <p:cNvPr id="6" name="Picture 5">
            <a:extLst>
              <a:ext uri="{FF2B5EF4-FFF2-40B4-BE49-F238E27FC236}">
                <a16:creationId xmlns:a16="http://schemas.microsoft.com/office/drawing/2014/main" id="{C440C832-DA61-4D63-B248-17A8EFD4A0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787" y="2590800"/>
            <a:ext cx="4445000" cy="2667000"/>
          </a:xfrm>
          <a:prstGeom prst="rect">
            <a:avLst/>
          </a:prstGeom>
        </p:spPr>
      </p:pic>
    </p:spTree>
    <p:extLst>
      <p:ext uri="{BB962C8B-B14F-4D97-AF65-F5344CB8AC3E}">
        <p14:creationId xmlns:p14="http://schemas.microsoft.com/office/powerpoint/2010/main" val="64503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03238"/>
            <a:ext cx="8839200" cy="1858962"/>
          </a:xfrm>
        </p:spPr>
        <p:txBody>
          <a:bodyPr>
            <a:normAutofit/>
          </a:bodyPr>
          <a:lstStyle/>
          <a:p>
            <a:r>
              <a:rPr lang="en-US" sz="3600" b="1" dirty="0"/>
              <a:t>3) War of Attrition:</a:t>
            </a:r>
            <a:r>
              <a:rPr lang="en-US" sz="3600" dirty="0"/>
              <a:t>  when the war became a </a:t>
            </a:r>
            <a:r>
              <a:rPr lang="en-US" sz="3600" b="1" i="1" dirty="0"/>
              <a:t>stalemate</a:t>
            </a:r>
            <a:r>
              <a:rPr lang="en-US" sz="3600" dirty="0"/>
              <a:t>, each side was just trying </a:t>
            </a:r>
            <a:r>
              <a:rPr lang="en-US" sz="3600" b="1" i="1" dirty="0"/>
              <a:t>to outlast </a:t>
            </a:r>
            <a:r>
              <a:rPr lang="en-US" sz="3600" dirty="0"/>
              <a:t>the other</a:t>
            </a:r>
            <a:endParaRPr lang="en-US" sz="3600" b="1" dirty="0"/>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3400" y="2362200"/>
            <a:ext cx="4170025" cy="2334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4425" y="3048000"/>
            <a:ext cx="4024092" cy="181927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 y="4441475"/>
            <a:ext cx="3555827" cy="2133496"/>
          </a:xfrm>
          <a:prstGeom prst="rect">
            <a:avLst/>
          </a:prstGeom>
        </p:spPr>
      </p:pic>
    </p:spTree>
    <p:extLst>
      <p:ext uri="{BB962C8B-B14F-4D97-AF65-F5344CB8AC3E}">
        <p14:creationId xmlns:p14="http://schemas.microsoft.com/office/powerpoint/2010/main" val="96473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57200"/>
            <a:ext cx="8915400" cy="2514600"/>
          </a:xfrm>
        </p:spPr>
        <p:txBody>
          <a:bodyPr>
            <a:normAutofit/>
          </a:bodyPr>
          <a:lstStyle/>
          <a:p>
            <a:r>
              <a:rPr lang="en-US" sz="3200" b="1" i="1" dirty="0"/>
              <a:t>Millions</a:t>
            </a:r>
            <a:r>
              <a:rPr lang="en-US" sz="3200" dirty="0"/>
              <a:t> of soldiers died – in one battle alone – </a:t>
            </a:r>
            <a:r>
              <a:rPr lang="en-US" sz="3200" b="1" i="1" dirty="0"/>
              <a:t>Verdun</a:t>
            </a:r>
            <a:r>
              <a:rPr lang="en-US" sz="3200" dirty="0"/>
              <a:t> – 700,000 men died</a:t>
            </a:r>
            <a:br>
              <a:rPr lang="en-US" sz="1300" dirty="0"/>
            </a:br>
            <a:br>
              <a:rPr lang="en-US" sz="1300" dirty="0"/>
            </a:br>
            <a:r>
              <a:rPr lang="en-US" sz="3600" dirty="0"/>
              <a:t>Many more soldiers died of </a:t>
            </a:r>
            <a:r>
              <a:rPr lang="en-US" sz="3600" b="1" i="1" dirty="0"/>
              <a:t>infections and diseases</a:t>
            </a:r>
            <a:r>
              <a:rPr lang="en-US" sz="3600" dirty="0"/>
              <a:t> than actually died in battles</a:t>
            </a:r>
            <a:endParaRPr lang="en-US" sz="3600" b="1" dirty="0"/>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99344" y="4953000"/>
            <a:ext cx="4170025" cy="2334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3403" y="3412222"/>
            <a:ext cx="4024092" cy="181927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16" y="3255111"/>
            <a:ext cx="3555827" cy="2133496"/>
          </a:xfrm>
          <a:prstGeom prst="rect">
            <a:avLst/>
          </a:prstGeom>
        </p:spPr>
      </p:pic>
    </p:spTree>
    <p:extLst>
      <p:ext uri="{BB962C8B-B14F-4D97-AF65-F5344CB8AC3E}">
        <p14:creationId xmlns:p14="http://schemas.microsoft.com/office/powerpoint/2010/main" val="34157967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1007</TotalTime>
  <Words>627</Words>
  <Application>Microsoft Office PowerPoint</Application>
  <PresentationFormat>On-screen Show (4:3)</PresentationFormat>
  <Paragraphs>110</Paragraphs>
  <Slides>18</Slides>
  <Notes>18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18</vt:i4>
      </vt:variant>
    </vt:vector>
  </HeadingPairs>
  <TitlesOfParts>
    <vt:vector size="23" baseType="lpstr">
      <vt:lpstr>Arial</vt:lpstr>
      <vt:lpstr>Calibri</vt:lpstr>
      <vt:lpstr>Castellar</vt:lpstr>
      <vt:lpstr>Office Theme</vt:lpstr>
      <vt:lpstr>3_Office Theme</vt:lpstr>
      <vt:lpstr>Chapter 27  WWI and the Russian Revolution</vt:lpstr>
      <vt:lpstr>After declarations of war, German troops moved quickly through Belgium (a neutral country) and into northern France</vt:lpstr>
      <vt:lpstr>The French forces stopped them a few miles outside of Paris and both sides held their positions  This became known as the Western Front This was a much different style of warfare than ever before:</vt:lpstr>
      <vt:lpstr>PowerPoint Presentation</vt:lpstr>
      <vt:lpstr>PowerPoint Presentation</vt:lpstr>
      <vt:lpstr>PowerPoint Presentation</vt:lpstr>
      <vt:lpstr>PowerPoint Presentation</vt:lpstr>
      <vt:lpstr>3) War of Attrition:  when the war became a stalemate, each side was just trying to outlast the other</vt:lpstr>
      <vt:lpstr>Millions of soldiers died – in one battle alone – Verdun – 700,000 men died  Many more soldiers died of infections and diseases than actually died in battles</vt:lpstr>
      <vt:lpstr>PowerPoint Presentation</vt:lpstr>
      <vt:lpstr>PowerPoint Presentation</vt:lpstr>
      <vt:lpstr>PowerPoint Presentation</vt:lpstr>
      <vt:lpstr>PowerPoint Presentation</vt:lpstr>
      <vt:lpstr>The Eastern Front</vt:lpstr>
      <vt:lpstr>The Eastern Front</vt:lpstr>
      <vt:lpstr>The Eastern Front</vt:lpstr>
      <vt:lpstr>Entry of the United States  entered on the side of the Allies because:  </vt:lpstr>
      <vt:lpstr>c.  Zimmerman Telegram:  Secret message sent to Mexico and was intercepted by the British  Asked Mexico to go to war against the U.S. in exchange for parts of Texas, New Mexico, and Arizona  Many Americans were furious when it was discovered</vt:lpstr>
    </vt:vector>
  </TitlesOfParts>
  <Company>NHS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 27 WWI and the Russian Revolution</dc:title>
  <dc:creator>glscott@live.com</dc:creator>
  <cp:lastModifiedBy>Greg Scott</cp:lastModifiedBy>
  <cp:revision>66</cp:revision>
  <dcterms:created xsi:type="dcterms:W3CDTF">2006-08-16T00:00:00Z</dcterms:created>
  <dcterms:modified xsi:type="dcterms:W3CDTF">2018-04-10T00:18:26Z</dcterms:modified>
</cp:coreProperties>
</file>