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5" r:id="rId2"/>
    <p:sldId id="312" r:id="rId3"/>
    <p:sldId id="314" r:id="rId4"/>
    <p:sldId id="327" r:id="rId5"/>
    <p:sldId id="325" r:id="rId6"/>
    <p:sldId id="313" r:id="rId7"/>
    <p:sldId id="319" r:id="rId8"/>
    <p:sldId id="328" r:id="rId9"/>
    <p:sldId id="274" r:id="rId10"/>
    <p:sldId id="316" r:id="rId11"/>
    <p:sldId id="272" r:id="rId12"/>
    <p:sldId id="329" r:id="rId13"/>
    <p:sldId id="320" r:id="rId14"/>
    <p:sldId id="331" r:id="rId15"/>
    <p:sldId id="321" r:id="rId16"/>
    <p:sldId id="332" r:id="rId17"/>
    <p:sldId id="315" r:id="rId18"/>
    <p:sldId id="318" r:id="rId19"/>
    <p:sldId id="317" r:id="rId20"/>
    <p:sldId id="330" r:id="rId21"/>
    <p:sldId id="326" r:id="rId22"/>
    <p:sldId id="322" r:id="rId23"/>
    <p:sldId id="323" r:id="rId24"/>
    <p:sldId id="324" r:id="rId25"/>
  </p:sldIdLst>
  <p:sldSz cx="9144000" cy="6858000" type="screen4x3"/>
  <p:notesSz cx="6858000" cy="93154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6" autoAdjust="0"/>
    <p:restoredTop sz="75881" autoAdjust="0"/>
  </p:normalViewPr>
  <p:slideViewPr>
    <p:cSldViewPr>
      <p:cViewPr varScale="1">
        <p:scale>
          <a:sx n="69" d="100"/>
          <a:sy n="69" d="100"/>
        </p:scale>
        <p:origin x="140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Scott" userId="c650d04ab2c8d8e3" providerId="LiveId" clId="{867F98C8-3FC6-4A8E-A29B-33C189B99B9B}"/>
    <pc:docChg chg="modSld">
      <pc:chgData name="Greg Scott" userId="c650d04ab2c8d8e3" providerId="LiveId" clId="{867F98C8-3FC6-4A8E-A29B-33C189B99B9B}" dt="2018-01-07T04:18:36.816" v="25" actId="1076"/>
      <pc:docMkLst>
        <pc:docMk/>
      </pc:docMkLst>
      <pc:sldChg chg="modSp">
        <pc:chgData name="Greg Scott" userId="c650d04ab2c8d8e3" providerId="LiveId" clId="{867F98C8-3FC6-4A8E-A29B-33C189B99B9B}" dt="2018-01-07T04:17:35.871" v="13" actId="1076"/>
        <pc:sldMkLst>
          <pc:docMk/>
          <pc:sldMk cId="0" sldId="265"/>
        </pc:sldMkLst>
        <pc:spChg chg="mod">
          <ac:chgData name="Greg Scott" userId="c650d04ab2c8d8e3" providerId="LiveId" clId="{867F98C8-3FC6-4A8E-A29B-33C189B99B9B}" dt="2018-01-07T04:12:50.421" v="7" actId="1076"/>
          <ac:spMkLst>
            <pc:docMk/>
            <pc:sldMk cId="0" sldId="265"/>
            <ac:spMk id="102402" creationId="{00000000-0000-0000-0000-000000000000}"/>
          </ac:spMkLst>
        </pc:spChg>
        <pc:spChg chg="mod">
          <ac:chgData name="Greg Scott" userId="c650d04ab2c8d8e3" providerId="LiveId" clId="{867F98C8-3FC6-4A8E-A29B-33C189B99B9B}" dt="2018-01-07T04:17:35.871" v="13" actId="1076"/>
          <ac:spMkLst>
            <pc:docMk/>
            <pc:sldMk cId="0" sldId="265"/>
            <ac:spMk id="102403" creationId="{00000000-0000-0000-0000-000000000000}"/>
          </ac:spMkLst>
        </pc:spChg>
      </pc:sldChg>
      <pc:sldChg chg="modSp">
        <pc:chgData name="Greg Scott" userId="c650d04ab2c8d8e3" providerId="LiveId" clId="{867F98C8-3FC6-4A8E-A29B-33C189B99B9B}" dt="2018-01-07T04:18:36.816" v="25" actId="1076"/>
        <pc:sldMkLst>
          <pc:docMk/>
          <pc:sldMk cId="3901639440" sldId="321"/>
        </pc:sldMkLst>
        <pc:spChg chg="mod">
          <ac:chgData name="Greg Scott" userId="c650d04ab2c8d8e3" providerId="LiveId" clId="{867F98C8-3FC6-4A8E-A29B-33C189B99B9B}" dt="2018-01-07T04:18:31.408" v="22" actId="1076"/>
          <ac:spMkLst>
            <pc:docMk/>
            <pc:sldMk cId="3901639440" sldId="321"/>
            <ac:spMk id="3" creationId="{00000000-0000-0000-0000-000000000000}"/>
          </ac:spMkLst>
        </pc:spChg>
        <pc:picChg chg="mod">
          <ac:chgData name="Greg Scott" userId="c650d04ab2c8d8e3" providerId="LiveId" clId="{867F98C8-3FC6-4A8E-A29B-33C189B99B9B}" dt="2018-01-07T04:18:36.816" v="25" actId="1076"/>
          <ac:picMkLst>
            <pc:docMk/>
            <pc:sldMk cId="3901639440" sldId="321"/>
            <ac:picMk id="5" creationId="{00000000-0000-0000-0000-000000000000}"/>
          </ac:picMkLst>
        </pc:picChg>
      </pc:sldChg>
      <pc:sldChg chg="modSp">
        <pc:chgData name="Greg Scott" userId="c650d04ab2c8d8e3" providerId="LiveId" clId="{867F98C8-3FC6-4A8E-A29B-33C189B99B9B}" dt="2018-01-07T04:18:06.837" v="21" actId="1076"/>
        <pc:sldMkLst>
          <pc:docMk/>
          <pc:sldMk cId="4234429352" sldId="322"/>
        </pc:sldMkLst>
        <pc:spChg chg="mod">
          <ac:chgData name="Greg Scott" userId="c650d04ab2c8d8e3" providerId="LiveId" clId="{867F98C8-3FC6-4A8E-A29B-33C189B99B9B}" dt="2018-01-07T04:17:56.298" v="19" actId="14100"/>
          <ac:spMkLst>
            <pc:docMk/>
            <pc:sldMk cId="4234429352" sldId="322"/>
            <ac:spMk id="102402" creationId="{00000000-0000-0000-0000-000000000000}"/>
          </ac:spMkLst>
        </pc:spChg>
        <pc:spChg chg="mod">
          <ac:chgData name="Greg Scott" userId="c650d04ab2c8d8e3" providerId="LiveId" clId="{867F98C8-3FC6-4A8E-A29B-33C189B99B9B}" dt="2018-01-07T04:18:06.837" v="21" actId="1076"/>
          <ac:spMkLst>
            <pc:docMk/>
            <pc:sldMk cId="4234429352" sldId="322"/>
            <ac:spMk id="10240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91"/>
          </a:xfrm>
          <a:prstGeom prst="rect">
            <a:avLst/>
          </a:prstGeom>
        </p:spPr>
        <p:txBody>
          <a:bodyPr vert="horz" lIns="91440" tIns="45720" rIns="91440" bIns="45720" rtlCol="0"/>
          <a:lstStyle>
            <a:lvl1pPr algn="r">
              <a:defRPr sz="1200"/>
            </a:lvl1pPr>
          </a:lstStyle>
          <a:p>
            <a:fld id="{7958A4EB-2850-4673-9B10-FE63EB624130}" type="datetimeFigureOut">
              <a:rPr lang="en-US" smtClean="0"/>
              <a:t>3/30/2018</a:t>
            </a:fld>
            <a:endParaRPr lang="en-US"/>
          </a:p>
        </p:txBody>
      </p:sp>
      <p:sp>
        <p:nvSpPr>
          <p:cNvPr id="4" name="Footer Placeholder 3"/>
          <p:cNvSpPr>
            <a:spLocks noGrp="1"/>
          </p:cNvSpPr>
          <p:nvPr>
            <p:ph type="ftr" sz="quarter" idx="2"/>
          </p:nvPr>
        </p:nvSpPr>
        <p:spPr>
          <a:xfrm>
            <a:off x="0" y="8848061"/>
            <a:ext cx="2971800" cy="467390"/>
          </a:xfrm>
          <a:prstGeom prst="rect">
            <a:avLst/>
          </a:prstGeom>
        </p:spPr>
        <p:txBody>
          <a:bodyPr vert="horz" lIns="91440" tIns="45720" rIns="91440" bIns="45720" rtlCol="0" anchor="b"/>
          <a:lstStyle>
            <a:lvl1pPr algn="l">
              <a:defRPr sz="1200"/>
            </a:lvl1pPr>
          </a:lstStyle>
          <a:p>
            <a:r>
              <a:rPr lang="en-US"/>
              <a:t>www.glscott.org</a:t>
            </a:r>
          </a:p>
        </p:txBody>
      </p:sp>
      <p:sp>
        <p:nvSpPr>
          <p:cNvPr id="5" name="Slide Number Placeholder 4"/>
          <p:cNvSpPr>
            <a:spLocks noGrp="1"/>
          </p:cNvSpPr>
          <p:nvPr>
            <p:ph type="sldNum" sz="quarter" idx="3"/>
          </p:nvPr>
        </p:nvSpPr>
        <p:spPr>
          <a:xfrm>
            <a:off x="3884613" y="8848061"/>
            <a:ext cx="2971800" cy="467390"/>
          </a:xfrm>
          <a:prstGeom prst="rect">
            <a:avLst/>
          </a:prstGeom>
        </p:spPr>
        <p:txBody>
          <a:bodyPr vert="horz" lIns="91440" tIns="45720" rIns="91440" bIns="45720" rtlCol="0" anchor="b"/>
          <a:lstStyle>
            <a:lvl1pPr algn="r">
              <a:defRPr sz="1200"/>
            </a:lvl1pPr>
          </a:lstStyle>
          <a:p>
            <a:fld id="{ED75EF55-A154-4AC1-91F0-6EF930975D6E}" type="slidenum">
              <a:rPr lang="en-US" smtClean="0"/>
              <a:t>‹#›</a:t>
            </a:fld>
            <a:endParaRPr lang="en-US"/>
          </a:p>
        </p:txBody>
      </p:sp>
    </p:spTree>
    <p:extLst>
      <p:ext uri="{BB962C8B-B14F-4D97-AF65-F5344CB8AC3E}">
        <p14:creationId xmlns:p14="http://schemas.microsoft.com/office/powerpoint/2010/main" val="33630299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7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5772"/>
          </a:xfrm>
          <a:prstGeom prst="rect">
            <a:avLst/>
          </a:prstGeom>
        </p:spPr>
        <p:txBody>
          <a:bodyPr vert="horz" lIns="91440" tIns="45720" rIns="91440" bIns="45720" rtlCol="0"/>
          <a:lstStyle>
            <a:lvl1pPr algn="r">
              <a:defRPr sz="1200"/>
            </a:lvl1pPr>
          </a:lstStyle>
          <a:p>
            <a:fld id="{210968CC-0DEB-4DC9-ADFC-66817EA7F637}" type="datetimeFigureOut">
              <a:rPr lang="en-US" smtClean="0"/>
              <a:t>3/30/2018</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839"/>
            <a:ext cx="5486400" cy="41919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8061"/>
            <a:ext cx="2971800" cy="465772"/>
          </a:xfrm>
          <a:prstGeom prst="rect">
            <a:avLst/>
          </a:prstGeom>
        </p:spPr>
        <p:txBody>
          <a:bodyPr vert="horz" lIns="91440" tIns="45720" rIns="91440" bIns="45720" rtlCol="0" anchor="b"/>
          <a:lstStyle>
            <a:lvl1pPr algn="l">
              <a:defRPr sz="1200"/>
            </a:lvl1pPr>
          </a:lstStyle>
          <a:p>
            <a:r>
              <a:rPr lang="en-US"/>
              <a:t>www.glscott.org</a:t>
            </a:r>
          </a:p>
        </p:txBody>
      </p:sp>
      <p:sp>
        <p:nvSpPr>
          <p:cNvPr id="7" name="Slide Number Placeholder 6"/>
          <p:cNvSpPr>
            <a:spLocks noGrp="1"/>
          </p:cNvSpPr>
          <p:nvPr>
            <p:ph type="sldNum" sz="quarter" idx="5"/>
          </p:nvPr>
        </p:nvSpPr>
        <p:spPr>
          <a:xfrm>
            <a:off x="3884613" y="8848061"/>
            <a:ext cx="2971800" cy="465772"/>
          </a:xfrm>
          <a:prstGeom prst="rect">
            <a:avLst/>
          </a:prstGeom>
        </p:spPr>
        <p:txBody>
          <a:bodyPr vert="horz" lIns="91440" tIns="45720" rIns="91440" bIns="45720" rtlCol="0" anchor="b"/>
          <a:lstStyle>
            <a:lvl1pPr algn="r">
              <a:defRPr sz="1200"/>
            </a:lvl1pPr>
          </a:lstStyle>
          <a:p>
            <a:fld id="{8FB8BB58-3DF6-489C-9DF8-8E1864B33400}" type="slidenum">
              <a:rPr lang="en-US" smtClean="0"/>
              <a:t>‹#›</a:t>
            </a:fld>
            <a:endParaRPr lang="en-US"/>
          </a:p>
        </p:txBody>
      </p:sp>
    </p:spTree>
    <p:extLst>
      <p:ext uri="{BB962C8B-B14F-4D97-AF65-F5344CB8AC3E}">
        <p14:creationId xmlns:p14="http://schemas.microsoft.com/office/powerpoint/2010/main" val="83947857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ewworldencyclopedia.org/entry/Qing_Dynasty"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newworldencyclopedia.org/entry/Jesus_Christ" TargetMode="External"/><Relationship Id="rId5" Type="http://schemas.openxmlformats.org/officeDocument/2006/relationships/hyperlink" Target="http://www.newworldencyclopedia.org/entry/Messiah" TargetMode="External"/><Relationship Id="rId4" Type="http://schemas.openxmlformats.org/officeDocument/2006/relationships/hyperlink" Target="http://www.newworldencyclopedia.org/entry/Hong_Xiuqua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278AD-B5E4-4B45-BF88-2D306078890C}" type="slidenum">
              <a:rPr lang="en-US"/>
              <a:pPr/>
              <a:t>1</a:t>
            </a:fld>
            <a:endParaRPr lang="en-US"/>
          </a:p>
        </p:txBody>
      </p:sp>
      <p:sp>
        <p:nvSpPr>
          <p:cNvPr id="104450" name="Rectangle 2"/>
          <p:cNvSpPr>
            <a:spLocks noGrp="1" noRot="1" noChangeAspect="1" noChangeArrowheads="1"/>
          </p:cNvSpPr>
          <p:nvPr>
            <p:ph type="sldImg"/>
          </p:nvPr>
        </p:nvSpPr>
        <p:spPr bwMode="auto">
          <a:xfrm>
            <a:off x="1101725" y="698500"/>
            <a:ext cx="4654550" cy="349250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4424839"/>
            <a:ext cx="5029200" cy="4191952"/>
          </a:xfrm>
          <a:prstGeom prst="rect">
            <a:avLst/>
          </a:prstGeom>
          <a:solidFill>
            <a:srgbClr val="FFFFFF"/>
          </a:solidFill>
          <a:ln>
            <a:solidFill>
              <a:srgbClr val="000000"/>
            </a:solidFill>
            <a:miter lim="800000"/>
            <a:headEnd/>
            <a:tailEnd/>
          </a:ln>
        </p:spPr>
        <p:txBody>
          <a:bodyPr/>
          <a:lstStyle/>
          <a:p>
            <a:endParaRPr lang="en-US"/>
          </a:p>
        </p:txBody>
      </p:sp>
      <p:sp>
        <p:nvSpPr>
          <p:cNvPr id="2" name="Footer Placeholder 1"/>
          <p:cNvSpPr>
            <a:spLocks noGrp="1"/>
          </p:cNvSpPr>
          <p:nvPr>
            <p:ph type="ftr" sz="quarter" idx="10"/>
          </p:nvPr>
        </p:nvSpPr>
        <p:spPr/>
        <p:txBody>
          <a:bodyPr/>
          <a:lstStyle/>
          <a:p>
            <a:r>
              <a:rPr lang="en-US"/>
              <a:t>www.glscott.org</a:t>
            </a:r>
          </a:p>
        </p:txBody>
      </p:sp>
    </p:spTree>
    <p:extLst>
      <p:ext uri="{BB962C8B-B14F-4D97-AF65-F5344CB8AC3E}">
        <p14:creationId xmlns:p14="http://schemas.microsoft.com/office/powerpoint/2010/main" val="1645470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Called Boxers because the closed fist on their banners.</a:t>
            </a:r>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8FB8BB58-3DF6-489C-9DF8-8E1864B33400}" type="slidenum">
              <a:rPr lang="en-US" smtClean="0"/>
              <a:t>19</a:t>
            </a:fld>
            <a:endParaRPr lang="en-US"/>
          </a:p>
        </p:txBody>
      </p:sp>
    </p:spTree>
    <p:extLst>
      <p:ext uri="{BB962C8B-B14F-4D97-AF65-F5344CB8AC3E}">
        <p14:creationId xmlns:p14="http://schemas.microsoft.com/office/powerpoint/2010/main" val="2313628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Foreign army's assemble inside the Forbidden City after capturing Beijing, 28 November 1900</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40,000 strong foreign army</a:t>
            </a:r>
          </a:p>
          <a:p>
            <a:r>
              <a:rPr lang="en-US" sz="1200" b="0" i="0" u="none" strike="noStrike" kern="1200" dirty="0">
                <a:solidFill>
                  <a:schemeClr val="tx1"/>
                </a:solidFill>
                <a:effectLst/>
                <a:latin typeface="+mn-lt"/>
                <a:ea typeface="+mn-ea"/>
                <a:cs typeface="+mn-cs"/>
              </a:rPr>
              <a:t>Britain, US, Germany, France, Russia, Italy, and Austria all led by Japan</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8FB8BB58-3DF6-489C-9DF8-8E1864B33400}" type="slidenum">
              <a:rPr lang="en-US" smtClean="0"/>
              <a:t>20</a:t>
            </a:fld>
            <a:endParaRPr lang="en-US"/>
          </a:p>
        </p:txBody>
      </p:sp>
    </p:spTree>
    <p:extLst>
      <p:ext uri="{BB962C8B-B14F-4D97-AF65-F5344CB8AC3E}">
        <p14:creationId xmlns:p14="http://schemas.microsoft.com/office/powerpoint/2010/main" val="3189845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278AD-B5E4-4B45-BF88-2D306078890C}" type="slidenum">
              <a:rPr lang="en-US"/>
              <a:pPr/>
              <a:t>22</a:t>
            </a:fld>
            <a:endParaRPr lang="en-US"/>
          </a:p>
        </p:txBody>
      </p:sp>
      <p:sp>
        <p:nvSpPr>
          <p:cNvPr id="104450" name="Rectangle 2"/>
          <p:cNvSpPr>
            <a:spLocks noGrp="1" noRot="1" noChangeAspect="1" noChangeArrowheads="1"/>
          </p:cNvSpPr>
          <p:nvPr>
            <p:ph type="sldImg"/>
          </p:nvPr>
        </p:nvSpPr>
        <p:spPr bwMode="auto">
          <a:xfrm>
            <a:off x="1101725" y="698500"/>
            <a:ext cx="4654550" cy="349250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4424839"/>
            <a:ext cx="5029200" cy="4191952"/>
          </a:xfrm>
          <a:prstGeom prst="rect">
            <a:avLst/>
          </a:prstGeom>
          <a:solidFill>
            <a:srgbClr val="FFFFFF"/>
          </a:solidFill>
          <a:ln>
            <a:solidFill>
              <a:srgbClr val="000000"/>
            </a:solidFill>
            <a:miter lim="800000"/>
            <a:headEnd/>
            <a:tailEnd/>
          </a:ln>
        </p:spPr>
        <p:txBody>
          <a:bodyPr/>
          <a:lstStyle/>
          <a:p>
            <a:endParaRPr lang="en-US"/>
          </a:p>
        </p:txBody>
      </p:sp>
      <p:sp>
        <p:nvSpPr>
          <p:cNvPr id="2" name="Footer Placeholder 1"/>
          <p:cNvSpPr>
            <a:spLocks noGrp="1"/>
          </p:cNvSpPr>
          <p:nvPr>
            <p:ph type="ftr" sz="quarter" idx="10"/>
          </p:nvPr>
        </p:nvSpPr>
        <p:spPr/>
        <p:txBody>
          <a:bodyPr/>
          <a:lstStyle/>
          <a:p>
            <a:r>
              <a:rPr lang="en-US"/>
              <a:t>www.glscott.org</a:t>
            </a:r>
          </a:p>
        </p:txBody>
      </p:sp>
    </p:spTree>
    <p:extLst>
      <p:ext uri="{BB962C8B-B14F-4D97-AF65-F5344CB8AC3E}">
        <p14:creationId xmlns:p14="http://schemas.microsoft.com/office/powerpoint/2010/main" val="330410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British diplomat was sent to the visit the Chinese Emperor on behalf of King George III to win concessions for British trade in Chinese ports.</a:t>
            </a:r>
          </a:p>
          <a:p>
            <a:r>
              <a:rPr lang="en-US" dirty="0"/>
              <a:t>After presenting a list of request the Chinese Emperor was not interested.</a:t>
            </a:r>
          </a:p>
          <a:p>
            <a:r>
              <a:rPr lang="en-US" dirty="0"/>
              <a:t>“I set no value on objects strange and ingenious and have no use for your country’s manufactures. Our Celestial Empire possesses all things in prolific abundance…there is no need to import the manufactures of outside barbarians in exchange for our own produce.  The British diplomat was dismissed with disdain.</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8FB8BB58-3DF6-489C-9DF8-8E1864B33400}" type="slidenum">
              <a:rPr lang="en-US" smtClean="0"/>
              <a:t>2</a:t>
            </a:fld>
            <a:endParaRPr lang="en-US"/>
          </a:p>
        </p:txBody>
      </p:sp>
    </p:spTree>
    <p:extLst>
      <p:ext uri="{BB962C8B-B14F-4D97-AF65-F5344CB8AC3E}">
        <p14:creationId xmlns:p14="http://schemas.microsoft.com/office/powerpoint/2010/main" val="143927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Famine:  </a:t>
            </a:r>
            <a:r>
              <a:rPr lang="en-US" sz="1200" kern="1200" dirty="0">
                <a:solidFill>
                  <a:schemeClr val="tx1"/>
                </a:solidFill>
                <a:effectLst/>
                <a:latin typeface="+mn-lt"/>
                <a:ea typeface="+mn-ea"/>
                <a:cs typeface="+mn-cs"/>
              </a:rPr>
              <a:t>extreme scarcity of food</a:t>
            </a:r>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8FB8BB58-3DF6-489C-9DF8-8E1864B33400}" type="slidenum">
              <a:rPr lang="en-US" smtClean="0"/>
              <a:t>3</a:t>
            </a:fld>
            <a:endParaRPr lang="en-US"/>
          </a:p>
        </p:txBody>
      </p:sp>
    </p:spTree>
    <p:extLst>
      <p:ext uri="{BB962C8B-B14F-4D97-AF65-F5344CB8AC3E}">
        <p14:creationId xmlns:p14="http://schemas.microsoft.com/office/powerpoint/2010/main" val="143034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Famine:  </a:t>
            </a:r>
            <a:r>
              <a:rPr lang="en-US" sz="1200" kern="1200" dirty="0">
                <a:solidFill>
                  <a:schemeClr val="tx1"/>
                </a:solidFill>
                <a:effectLst/>
                <a:latin typeface="+mn-lt"/>
                <a:ea typeface="+mn-ea"/>
                <a:cs typeface="+mn-cs"/>
              </a:rPr>
              <a:t>extreme scarcity of food</a:t>
            </a:r>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8FB8BB58-3DF6-489C-9DF8-8E1864B33400}" type="slidenum">
              <a:rPr lang="en-US" smtClean="0"/>
              <a:t>4</a:t>
            </a:fld>
            <a:endParaRPr lang="en-US"/>
          </a:p>
        </p:txBody>
      </p:sp>
    </p:spTree>
    <p:extLst>
      <p:ext uri="{BB962C8B-B14F-4D97-AF65-F5344CB8AC3E}">
        <p14:creationId xmlns:p14="http://schemas.microsoft.com/office/powerpoint/2010/main" val="75183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Britain became the largest drug dealer in the world</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8FB8BB58-3DF6-489C-9DF8-8E1864B33400}" type="slidenum">
              <a:rPr lang="en-US" smtClean="0"/>
              <a:t>6</a:t>
            </a:fld>
            <a:endParaRPr lang="en-US"/>
          </a:p>
        </p:txBody>
      </p:sp>
    </p:spTree>
    <p:extLst>
      <p:ext uri="{BB962C8B-B14F-4D97-AF65-F5344CB8AC3E}">
        <p14:creationId xmlns:p14="http://schemas.microsoft.com/office/powerpoint/2010/main" val="2246806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a:t>
            </a:r>
            <a:r>
              <a:rPr lang="en-US" sz="1200" b="1" i="0" u="none" strike="noStrike" kern="1200" dirty="0">
                <a:solidFill>
                  <a:schemeClr val="tx1"/>
                </a:solidFill>
                <a:effectLst/>
                <a:latin typeface="+mn-lt"/>
                <a:ea typeface="+mn-ea"/>
                <a:cs typeface="+mn-cs"/>
              </a:rPr>
              <a:t>Taiping Rebellion</a:t>
            </a:r>
            <a:r>
              <a:rPr lang="en-US" sz="1200" b="0" i="0" u="none" strike="noStrike" kern="1200" dirty="0">
                <a:solidFill>
                  <a:schemeClr val="tx1"/>
                </a:solidFill>
                <a:effectLst/>
                <a:latin typeface="+mn-lt"/>
                <a:ea typeface="+mn-ea"/>
                <a:cs typeface="+mn-cs"/>
              </a:rPr>
              <a:t> was a large-scale revolt, waged from 1851 until 1864, against the authority and forces of the </a:t>
            </a:r>
            <a:r>
              <a:rPr lang="en-US" sz="1200" b="0" i="0" u="none" strike="noStrike" kern="1200" dirty="0">
                <a:solidFill>
                  <a:schemeClr val="tx1"/>
                </a:solidFill>
                <a:effectLst/>
                <a:latin typeface="+mn-lt"/>
                <a:ea typeface="+mn-ea"/>
                <a:cs typeface="+mn-cs"/>
                <a:hlinkClick r:id="rId3" tooltip="Qing Dynasty"/>
              </a:rPr>
              <a:t>Qing Empire</a:t>
            </a:r>
            <a:r>
              <a:rPr lang="en-US" sz="1200" b="0" i="0" u="none" strike="noStrike" kern="1200" dirty="0">
                <a:solidFill>
                  <a:schemeClr val="tx1"/>
                </a:solidFill>
                <a:effectLst/>
                <a:latin typeface="+mn-lt"/>
                <a:ea typeface="+mn-ea"/>
                <a:cs typeface="+mn-cs"/>
              </a:rPr>
              <a:t> in China, conducted by an army and civil administration inspired by Hakka, self-proclaimed mystics named </a:t>
            </a:r>
            <a:r>
              <a:rPr lang="en-US" sz="1200" b="0" i="0" u="none" strike="noStrike" kern="1200" dirty="0">
                <a:solidFill>
                  <a:schemeClr val="tx1"/>
                </a:solidFill>
                <a:effectLst/>
                <a:latin typeface="+mn-lt"/>
                <a:ea typeface="+mn-ea"/>
                <a:cs typeface="+mn-cs"/>
                <a:hlinkClick r:id="rId4" tooltip="Hong Xiuquan"/>
              </a:rPr>
              <a:t>Hong </a:t>
            </a:r>
            <a:r>
              <a:rPr lang="en-US" sz="1200" b="0" i="0" u="none" strike="noStrike" kern="1200" dirty="0" err="1">
                <a:solidFill>
                  <a:schemeClr val="tx1"/>
                </a:solidFill>
                <a:effectLst/>
                <a:latin typeface="+mn-lt"/>
                <a:ea typeface="+mn-ea"/>
                <a:cs typeface="+mn-cs"/>
                <a:hlinkClick r:id="rId4" tooltip="Hong Xiuquan"/>
              </a:rPr>
              <a:t>Xiuquan</a:t>
            </a:r>
            <a:r>
              <a:rPr lang="en-US" sz="1200" b="0" i="0" u="none" strike="noStrike" kern="1200" dirty="0">
                <a:solidFill>
                  <a:schemeClr val="tx1"/>
                </a:solidFill>
                <a:effectLst/>
                <a:latin typeface="+mn-lt"/>
                <a:ea typeface="+mn-ea"/>
                <a:cs typeface="+mn-cs"/>
              </a:rPr>
              <a:t> and Yang </a:t>
            </a:r>
            <a:r>
              <a:rPr lang="en-US" sz="1200" b="0" i="0" u="none" strike="noStrike" kern="1200" dirty="0" err="1">
                <a:solidFill>
                  <a:schemeClr val="tx1"/>
                </a:solidFill>
                <a:effectLst/>
                <a:latin typeface="+mn-lt"/>
                <a:ea typeface="+mn-ea"/>
                <a:cs typeface="+mn-cs"/>
              </a:rPr>
              <a:t>Xiuqing</a:t>
            </a:r>
            <a:r>
              <a:rPr lang="en-US" sz="1200" b="0" i="0" u="none" strike="noStrike" kern="1200" dirty="0">
                <a:solidFill>
                  <a:schemeClr val="tx1"/>
                </a:solidFill>
                <a:effectLst/>
                <a:latin typeface="+mn-lt"/>
                <a:ea typeface="+mn-ea"/>
                <a:cs typeface="+mn-cs"/>
              </a:rPr>
              <a:t>. Hong was an unorthodox Christian convert who declared himself the new </a:t>
            </a:r>
            <a:r>
              <a:rPr lang="en-US" sz="1200" b="0" i="0" u="none" strike="noStrike" kern="1200" dirty="0">
                <a:solidFill>
                  <a:schemeClr val="tx1"/>
                </a:solidFill>
                <a:effectLst/>
                <a:latin typeface="+mn-lt"/>
                <a:ea typeface="+mn-ea"/>
                <a:cs typeface="+mn-cs"/>
                <a:hlinkClick r:id="rId5" tooltip="Messiah"/>
              </a:rPr>
              <a:t>Messiah</a:t>
            </a:r>
            <a:r>
              <a:rPr lang="en-US" sz="1200" b="0" i="0" u="none" strike="noStrike" kern="1200" dirty="0">
                <a:solidFill>
                  <a:schemeClr val="tx1"/>
                </a:solidFill>
                <a:effectLst/>
                <a:latin typeface="+mn-lt"/>
                <a:ea typeface="+mn-ea"/>
                <a:cs typeface="+mn-cs"/>
              </a:rPr>
              <a:t> and younger brother of </a:t>
            </a:r>
            <a:r>
              <a:rPr lang="en-US" sz="1200" b="0" i="0" u="none" strike="noStrike" kern="1200" dirty="0">
                <a:solidFill>
                  <a:schemeClr val="tx1"/>
                </a:solidFill>
                <a:effectLst/>
                <a:latin typeface="+mn-lt"/>
                <a:ea typeface="+mn-ea"/>
                <a:cs typeface="+mn-cs"/>
                <a:hlinkClick r:id="rId6" tooltip="Jesus Christ"/>
              </a:rPr>
              <a:t>Jesus Christ</a:t>
            </a:r>
            <a:r>
              <a:rPr lang="en-US" sz="1200" b="0" i="0" u="none" strike="noStrike" kern="1200" dirty="0">
                <a:solidFill>
                  <a:schemeClr val="tx1"/>
                </a:solidFill>
                <a:effectLst/>
                <a:latin typeface="+mn-lt"/>
                <a:ea typeface="+mn-ea"/>
                <a:cs typeface="+mn-cs"/>
              </a:rPr>
              <a:t>.</a:t>
            </a:r>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8FB8BB58-3DF6-489C-9DF8-8E1864B33400}" type="slidenum">
              <a:rPr lang="en-US" smtClean="0"/>
              <a:t>9</a:t>
            </a:fld>
            <a:endParaRPr lang="en-US"/>
          </a:p>
        </p:txBody>
      </p:sp>
    </p:spTree>
    <p:extLst>
      <p:ext uri="{BB962C8B-B14F-4D97-AF65-F5344CB8AC3E}">
        <p14:creationId xmlns:p14="http://schemas.microsoft.com/office/powerpoint/2010/main" val="93796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8FB8BB58-3DF6-489C-9DF8-8E1864B33400}" type="slidenum">
              <a:rPr lang="en-US" smtClean="0"/>
              <a:t>13</a:t>
            </a:fld>
            <a:endParaRPr lang="en-US"/>
          </a:p>
        </p:txBody>
      </p:sp>
    </p:spTree>
    <p:extLst>
      <p:ext uri="{BB962C8B-B14F-4D97-AF65-F5344CB8AC3E}">
        <p14:creationId xmlns:p14="http://schemas.microsoft.com/office/powerpoint/2010/main" val="641763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8FB8BB58-3DF6-489C-9DF8-8E1864B33400}" type="slidenum">
              <a:rPr lang="en-US" smtClean="0"/>
              <a:t>14</a:t>
            </a:fld>
            <a:endParaRPr lang="en-US"/>
          </a:p>
        </p:txBody>
      </p:sp>
    </p:spTree>
    <p:extLst>
      <p:ext uri="{BB962C8B-B14F-4D97-AF65-F5344CB8AC3E}">
        <p14:creationId xmlns:p14="http://schemas.microsoft.com/office/powerpoint/2010/main" val="270793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solidFill>
                  <a:schemeClr val="bg1"/>
                </a:solidFill>
                <a:effectLst/>
              </a:rPr>
              <a:t>transfer of sovereignty of Hong Kong in 1997, when it became a special administrative region (SAR) with a high degree of autonomy.</a:t>
            </a:r>
          </a:p>
          <a:p>
            <a:pPr rtl="0"/>
            <a:endParaRPr lang="en-US" dirty="0">
              <a:solidFill>
                <a:schemeClr val="bg1"/>
              </a:solidFill>
              <a:effectLst/>
            </a:endParaRPr>
          </a:p>
          <a:p>
            <a:pPr rtl="0"/>
            <a:r>
              <a:rPr lang="en-US" dirty="0">
                <a:solidFill>
                  <a:schemeClr val="bg1"/>
                </a:solidFill>
                <a:effectLst/>
              </a:rPr>
              <a:t>Under the principle of “one country, two systems",</a:t>
            </a:r>
            <a:r>
              <a:rPr lang="en-US" baseline="30000" dirty="0">
                <a:solidFill>
                  <a:schemeClr val="bg1"/>
                </a:solidFill>
                <a:effectLst/>
              </a:rPr>
              <a:t>[</a:t>
            </a:r>
            <a:r>
              <a:rPr lang="en-US" dirty="0">
                <a:solidFill>
                  <a:schemeClr val="bg1"/>
                </a:solidFill>
                <a:effectLst/>
              </a:rPr>
              <a:t> Hong Kong maintains a separate political and economic system from China. Except in military defense and foreign affairs, Hong Kong maintains its independent executive, legislative and judiciary powers.</a:t>
            </a:r>
            <a:r>
              <a:rPr lang="en-US" baseline="30000" dirty="0">
                <a:solidFill>
                  <a:schemeClr val="bg1"/>
                </a:solidFill>
                <a:effectLst/>
              </a:rPr>
              <a:t>  </a:t>
            </a:r>
            <a:r>
              <a:rPr lang="en-US" dirty="0">
                <a:solidFill>
                  <a:schemeClr val="bg1"/>
                </a:solidFill>
                <a:effectLst/>
              </a:rPr>
              <a:t>In addition, Hong Kong develops relations directly with foreign states and international organizations in a broad range of "appropriate fields"</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8FB8BB58-3DF6-489C-9DF8-8E1864B33400}" type="slidenum">
              <a:rPr lang="en-US" smtClean="0"/>
              <a:t>15</a:t>
            </a:fld>
            <a:endParaRPr lang="en-US"/>
          </a:p>
        </p:txBody>
      </p:sp>
    </p:spTree>
    <p:extLst>
      <p:ext uri="{BB962C8B-B14F-4D97-AF65-F5344CB8AC3E}">
        <p14:creationId xmlns:p14="http://schemas.microsoft.com/office/powerpoint/2010/main" val="4182794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AE9840-B837-4F97-A802-761D7B8368BC}"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17242-7011-4F53-BE5E-EB61A708EFE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AE9840-B837-4F97-A802-761D7B8368BC}"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17242-7011-4F53-BE5E-EB61A708EF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AE9840-B837-4F97-A802-761D7B8368BC}"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17242-7011-4F53-BE5E-EB61A708EF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AE9840-B837-4F97-A802-761D7B8368BC}"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17242-7011-4F53-BE5E-EB61A708EF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AE9840-B837-4F97-A802-761D7B8368BC}"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17242-7011-4F53-BE5E-EB61A708EF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AE9840-B837-4F97-A802-761D7B8368BC}"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17242-7011-4F53-BE5E-EB61A708EF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AE9840-B837-4F97-A802-761D7B8368BC}"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417242-7011-4F53-BE5E-EB61A708EF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AE9840-B837-4F97-A802-761D7B8368BC}"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417242-7011-4F53-BE5E-EB61A708EF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E9840-B837-4F97-A802-761D7B8368BC}"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417242-7011-4F53-BE5E-EB61A708EF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AE9840-B837-4F97-A802-761D7B8368BC}"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17242-7011-4F53-BE5E-EB61A708EF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AE9840-B837-4F97-A802-761D7B8368BC}"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17242-7011-4F53-BE5E-EB61A708EF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E9840-B837-4F97-A802-761D7B8368BC}" type="datetimeFigureOut">
              <a:rPr lang="en-US" smtClean="0"/>
              <a:t>3/30/2018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17242-7011-4F53-BE5E-EB61A708EFE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55418" y="228600"/>
            <a:ext cx="9220200" cy="2819400"/>
          </a:xfrm>
        </p:spPr>
        <p:txBody>
          <a:bodyPr>
            <a:normAutofit/>
          </a:bodyPr>
          <a:lstStyle/>
          <a:p>
            <a:r>
              <a:rPr lang="en-US" b="1" dirty="0">
                <a:solidFill>
                  <a:srgbClr val="002060"/>
                </a:solidFill>
                <a:latin typeface="Castellar" panose="020A0402060406010301" pitchFamily="18" charset="0"/>
              </a:rPr>
              <a:t>CHAPTER 26</a:t>
            </a:r>
            <a:br>
              <a:rPr lang="en-US" b="1" i="1" dirty="0">
                <a:solidFill>
                  <a:srgbClr val="002060"/>
                </a:solidFill>
                <a:latin typeface="Castellar" panose="020A0402060406010301" pitchFamily="18" charset="0"/>
              </a:rPr>
            </a:br>
            <a:r>
              <a:rPr lang="en-US" b="1" dirty="0">
                <a:solidFill>
                  <a:srgbClr val="002060"/>
                </a:solidFill>
                <a:latin typeface="Castellar" panose="020A0402060406010301" pitchFamily="18" charset="0"/>
              </a:rPr>
              <a:t>CHALLENGE &amp; TRANSITION IN East Asia</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102403" name="Rectangle 3"/>
          <p:cNvSpPr>
            <a:spLocks noGrp="1" noChangeArrowheads="1"/>
          </p:cNvSpPr>
          <p:nvPr>
            <p:ph type="subTitle" idx="1"/>
          </p:nvPr>
        </p:nvSpPr>
        <p:spPr>
          <a:xfrm>
            <a:off x="135082" y="3581400"/>
            <a:ext cx="8839200" cy="2209800"/>
          </a:xfrm>
        </p:spPr>
        <p:txBody>
          <a:bodyPr/>
          <a:lstStyle/>
          <a:p>
            <a:pPr>
              <a:lnSpc>
                <a:spcPct val="90000"/>
              </a:lnSpc>
            </a:pPr>
            <a:r>
              <a:rPr lang="en-US" sz="4000" b="1" i="1" dirty="0">
                <a:solidFill>
                  <a:srgbClr val="002060"/>
                </a:solidFill>
                <a:latin typeface="Castellar" panose="020A0402060406010301" pitchFamily="18" charset="0"/>
                <a:cs typeface="Times New Roman" panose="02020603050405020304" pitchFamily="18" charset="0"/>
              </a:rPr>
              <a:t>Lesson 1</a:t>
            </a:r>
          </a:p>
          <a:p>
            <a:pPr>
              <a:lnSpc>
                <a:spcPct val="90000"/>
              </a:lnSpc>
            </a:pPr>
            <a:r>
              <a:rPr lang="en-US" sz="4000" b="1" i="1" dirty="0">
                <a:solidFill>
                  <a:srgbClr val="002060"/>
                </a:solidFill>
                <a:latin typeface="Castellar" panose="020A0402060406010301" pitchFamily="18" charset="0"/>
                <a:cs typeface="Times New Roman" panose="02020603050405020304" pitchFamily="18" charset="0"/>
              </a:rPr>
              <a:t>The Decline of the Qing Dynasty</a:t>
            </a:r>
            <a:endParaRPr lang="en-US" sz="4000" i="1" dirty="0">
              <a:solidFill>
                <a:srgbClr val="002060"/>
              </a:solidFill>
              <a:latin typeface="Castellar" panose="020A0402060406010301"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839200" cy="6553200"/>
          </a:xfrm>
        </p:spPr>
        <p:txBody>
          <a:bodyPr>
            <a:normAutofit/>
          </a:bodyPr>
          <a:lstStyle/>
          <a:p>
            <a:pPr marL="514350" lvl="0" indent="-514350">
              <a:spcBef>
                <a:spcPts val="0"/>
              </a:spcBef>
              <a:buAutoNum type="arabicParenR" startAt="5"/>
            </a:pPr>
            <a:r>
              <a:rPr lang="en-US" sz="3600" b="1" i="1" u="sng" dirty="0"/>
              <a:t>Tai Ping Rebellion</a:t>
            </a:r>
            <a:r>
              <a:rPr lang="en-US" sz="3600" dirty="0"/>
              <a:t> – violent civil war where </a:t>
            </a:r>
            <a:r>
              <a:rPr lang="en-US" sz="3600" dirty="0">
                <a:solidFill>
                  <a:srgbClr val="C00000"/>
                </a:solidFill>
              </a:rPr>
              <a:t>20 million</a:t>
            </a:r>
            <a:r>
              <a:rPr lang="en-US" sz="3600" dirty="0"/>
              <a:t> people died in </a:t>
            </a:r>
            <a:r>
              <a:rPr lang="en-US" sz="3600" dirty="0">
                <a:solidFill>
                  <a:srgbClr val="C00000"/>
                </a:solidFill>
              </a:rPr>
              <a:t>14 </a:t>
            </a:r>
            <a:r>
              <a:rPr lang="en-US" sz="3600" dirty="0"/>
              <a:t>years</a:t>
            </a:r>
          </a:p>
          <a:p>
            <a:pPr marL="0" lvl="0" indent="0">
              <a:spcBef>
                <a:spcPts val="0"/>
              </a:spcBef>
              <a:buNone/>
            </a:pPr>
            <a:endParaRPr lang="en-US" sz="3600" dirty="0"/>
          </a:p>
          <a:p>
            <a:pPr marL="0" lvl="0" indent="0">
              <a:spcBef>
                <a:spcPts val="0"/>
              </a:spcBef>
              <a:buNone/>
            </a:pPr>
            <a:endParaRPr lang="en-US" sz="3600" dirty="0"/>
          </a:p>
          <a:p>
            <a:pPr marL="0" lvl="0" indent="0">
              <a:spcBef>
                <a:spcPts val="0"/>
              </a:spcBef>
              <a:buNone/>
            </a:pPr>
            <a:endParaRPr lang="en-US" sz="3600" dirty="0">
              <a:solidFill>
                <a:srgbClr val="C00000"/>
              </a:solidFill>
            </a:endParaRPr>
          </a:p>
        </p:txBody>
      </p:sp>
      <p:pic>
        <p:nvPicPr>
          <p:cNvPr id="4" name="Picture 3">
            <a:extLst>
              <a:ext uri="{FF2B5EF4-FFF2-40B4-BE49-F238E27FC236}">
                <a16:creationId xmlns:a16="http://schemas.microsoft.com/office/drawing/2014/main" id="{F712B46D-1D81-4D57-9255-ACE21325A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905000"/>
            <a:ext cx="9144000" cy="4009644"/>
          </a:xfrm>
          <a:prstGeom prst="rect">
            <a:avLst/>
          </a:prstGeom>
        </p:spPr>
      </p:pic>
    </p:spTree>
    <p:extLst>
      <p:ext uri="{BB962C8B-B14F-4D97-AF65-F5344CB8AC3E}">
        <p14:creationId xmlns:p14="http://schemas.microsoft.com/office/powerpoint/2010/main" val="357367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3EF5EE5-7BA5-462F-854C-12BBA3EE01E8}"/>
              </a:ext>
            </a:extLst>
          </p:cNvPr>
          <p:cNvSpPr>
            <a:spLocks noGrp="1" noRot="1" noChangeArrowheads="1"/>
          </p:cNvSpPr>
          <p:nvPr>
            <p:ph type="title"/>
          </p:nvPr>
        </p:nvSpPr>
        <p:spPr/>
        <p:txBody>
          <a:bodyPr/>
          <a:lstStyle/>
          <a:p>
            <a:pPr eaLnBrk="1" hangingPunct="1">
              <a:defRPr/>
            </a:pPr>
            <a:r>
              <a:rPr lang="en-US"/>
              <a:t>Results of the Opium Wars</a:t>
            </a:r>
          </a:p>
        </p:txBody>
      </p:sp>
      <p:sp>
        <p:nvSpPr>
          <p:cNvPr id="39939" name="Rectangle 3">
            <a:extLst>
              <a:ext uri="{FF2B5EF4-FFF2-40B4-BE49-F238E27FC236}">
                <a16:creationId xmlns:a16="http://schemas.microsoft.com/office/drawing/2014/main" id="{4187F6E4-23D3-49E5-BA7D-53D6F304AA3A}"/>
              </a:ext>
            </a:extLst>
          </p:cNvPr>
          <p:cNvSpPr>
            <a:spLocks noGrp="1" noRot="1" noChangeArrowheads="1"/>
          </p:cNvSpPr>
          <p:nvPr>
            <p:ph type="body" idx="1"/>
          </p:nvPr>
        </p:nvSpPr>
        <p:spPr>
          <a:xfrm>
            <a:off x="301625" y="1371600"/>
            <a:ext cx="8540750" cy="4727575"/>
          </a:xfrm>
        </p:spPr>
        <p:txBody>
          <a:bodyPr>
            <a:normAutofit lnSpcReduction="10000"/>
          </a:bodyPr>
          <a:lstStyle/>
          <a:p>
            <a:pPr eaLnBrk="1" hangingPunct="1">
              <a:lnSpc>
                <a:spcPct val="90000"/>
              </a:lnSpc>
              <a:buFont typeface="Arial" panose="020B0604020202020204" pitchFamily="34" charset="0"/>
              <a:buNone/>
              <a:defRPr/>
            </a:pPr>
            <a:r>
              <a:rPr lang="en-US" sz="2400" b="1" i="1" dirty="0"/>
              <a:t>Treaty of Nanking (Nanjing - native) 1842</a:t>
            </a:r>
          </a:p>
          <a:p>
            <a:pPr eaLnBrk="1" hangingPunct="1">
              <a:lnSpc>
                <a:spcPct val="90000"/>
              </a:lnSpc>
              <a:defRPr/>
            </a:pPr>
            <a:r>
              <a:rPr lang="en-US" sz="2400" b="1" dirty="0"/>
              <a:t>An unequal treaty that the British had the Chinese sign ending the Opium Wars</a:t>
            </a:r>
          </a:p>
          <a:p>
            <a:pPr eaLnBrk="1" hangingPunct="1">
              <a:lnSpc>
                <a:spcPct val="90000"/>
              </a:lnSpc>
              <a:buFont typeface="Arial" panose="020B0604020202020204" pitchFamily="34" charset="0"/>
              <a:buNone/>
              <a:defRPr/>
            </a:pPr>
            <a:r>
              <a:rPr lang="en-US" sz="2400" b="1" dirty="0"/>
              <a:t>    China had to do the following</a:t>
            </a:r>
          </a:p>
          <a:p>
            <a:pPr lvl="2" eaLnBrk="1" hangingPunct="1">
              <a:lnSpc>
                <a:spcPct val="90000"/>
              </a:lnSpc>
              <a:buFont typeface="Wingdings" panose="05000000000000000000" pitchFamily="2" charset="2"/>
              <a:buChar char="ü"/>
              <a:defRPr/>
            </a:pPr>
            <a:r>
              <a:rPr lang="en-US" b="1" dirty="0"/>
              <a:t>Indemnity</a:t>
            </a:r>
          </a:p>
          <a:p>
            <a:pPr lvl="2" eaLnBrk="1" hangingPunct="1">
              <a:lnSpc>
                <a:spcPct val="90000"/>
              </a:lnSpc>
              <a:buFont typeface="Wingdings" panose="05000000000000000000" pitchFamily="2" charset="2"/>
              <a:buChar char="ü"/>
              <a:defRPr/>
            </a:pPr>
            <a:r>
              <a:rPr lang="en-US" b="1" dirty="0"/>
              <a:t>open 4 more ports beyond Canton and Macao</a:t>
            </a:r>
          </a:p>
          <a:p>
            <a:pPr lvl="2" eaLnBrk="1" hangingPunct="1">
              <a:lnSpc>
                <a:spcPct val="90000"/>
              </a:lnSpc>
              <a:buFont typeface="Wingdings" panose="05000000000000000000" pitchFamily="2" charset="2"/>
              <a:buChar char="ü"/>
              <a:defRPr/>
            </a:pPr>
            <a:r>
              <a:rPr lang="en-US" b="1" dirty="0"/>
              <a:t>British colonized Hong Kong</a:t>
            </a:r>
          </a:p>
          <a:p>
            <a:pPr lvl="2" eaLnBrk="1" hangingPunct="1">
              <a:lnSpc>
                <a:spcPct val="90000"/>
              </a:lnSpc>
              <a:buFont typeface="Wingdings" panose="05000000000000000000" pitchFamily="2" charset="2"/>
              <a:buChar char="ü"/>
              <a:defRPr/>
            </a:pPr>
            <a:r>
              <a:rPr lang="en-US" b="1" dirty="0"/>
              <a:t>give British citizens extraterritoriality</a:t>
            </a:r>
          </a:p>
          <a:p>
            <a:pPr lvl="2" eaLnBrk="1" hangingPunct="1">
              <a:lnSpc>
                <a:spcPct val="90000"/>
              </a:lnSpc>
              <a:buFont typeface="Wingdings" panose="05000000000000000000" pitchFamily="2" charset="2"/>
              <a:buChar char="ü"/>
              <a:defRPr/>
            </a:pPr>
            <a:r>
              <a:rPr lang="en-US" b="1" dirty="0"/>
              <a:t>most-favored nation status</a:t>
            </a:r>
          </a:p>
          <a:p>
            <a:pPr lvl="2" eaLnBrk="1" hangingPunct="1">
              <a:lnSpc>
                <a:spcPct val="90000"/>
              </a:lnSpc>
              <a:buFont typeface="Wingdings" panose="05000000000000000000" pitchFamily="2" charset="2"/>
              <a:buChar char="ü"/>
              <a:defRPr/>
            </a:pPr>
            <a:r>
              <a:rPr lang="en-US" b="1" dirty="0"/>
              <a:t>give in to other countries unfair treaties </a:t>
            </a:r>
          </a:p>
          <a:p>
            <a:pPr eaLnBrk="1" hangingPunct="1">
              <a:lnSpc>
                <a:spcPct val="90000"/>
              </a:lnSpc>
              <a:defRPr/>
            </a:pPr>
            <a:r>
              <a:rPr lang="en-US" sz="2400" b="1" dirty="0"/>
              <a:t>Set precedent for other unfair treaties with China</a:t>
            </a:r>
          </a:p>
          <a:p>
            <a:pPr eaLnBrk="1" hangingPunct="1">
              <a:lnSpc>
                <a:spcPct val="90000"/>
              </a:lnSpc>
              <a:defRPr/>
            </a:pPr>
            <a:r>
              <a:rPr lang="en-US" sz="2400" b="1" dirty="0"/>
              <a:t>As a result China became carved up into spheres of influences</a:t>
            </a:r>
          </a:p>
          <a:p>
            <a:pPr eaLnBrk="1" hangingPunct="1">
              <a:lnSpc>
                <a:spcPct val="90000"/>
              </a:lnSpc>
              <a:defRPr/>
            </a:pPr>
            <a:endParaRPr lang="en-US" sz="2400" b="1" i="1" dirty="0"/>
          </a:p>
          <a:p>
            <a:pPr eaLnBrk="1" hangingPunct="1">
              <a:lnSpc>
                <a:spcPct val="90000"/>
              </a:lnSpc>
              <a:defRPr/>
            </a:pPr>
            <a:endParaRPr lang="en-US" sz="2400" dirty="0"/>
          </a:p>
        </p:txBody>
      </p:sp>
    </p:spTree>
    <p:extLst>
      <p:ext uri="{BB962C8B-B14F-4D97-AF65-F5344CB8AC3E}">
        <p14:creationId xmlns:p14="http://schemas.microsoft.com/office/powerpoint/2010/main" val="2263566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Effect transition="in" filter="circle(in)">
                                      <p:cBhvr>
                                        <p:cTn id="13" dur="2000"/>
                                        <p:tgtEl>
                                          <p:spTgt spid="39939">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5" presetClass="entr" presetSubtype="0" fill="hold" nodeType="clickEffect">
                                  <p:stCondLst>
                                    <p:cond delay="0"/>
                                  </p:stCondLst>
                                  <p:childTnLst>
                                    <p:set>
                                      <p:cBhvr>
                                        <p:cTn id="17" dur="1" fill="hold">
                                          <p:stCondLst>
                                            <p:cond delay="0"/>
                                          </p:stCondLst>
                                        </p:cTn>
                                        <p:tgtEl>
                                          <p:spTgt spid="39939">
                                            <p:txEl>
                                              <p:pRg st="2" end="2"/>
                                            </p:txEl>
                                          </p:spTgt>
                                        </p:tgtEl>
                                        <p:attrNameLst>
                                          <p:attrName>style.visibility</p:attrName>
                                        </p:attrNameLst>
                                      </p:cBhvr>
                                      <p:to>
                                        <p:strVal val="visible"/>
                                      </p:to>
                                    </p:set>
                                    <p:animEffect transition="in" filter="fade">
                                      <p:cBhvr>
                                        <p:cTn id="18" dur="2000"/>
                                        <p:tgtEl>
                                          <p:spTgt spid="39939">
                                            <p:txEl>
                                              <p:pRg st="2" end="2"/>
                                            </p:txEl>
                                          </p:spTgt>
                                        </p:tgtEl>
                                      </p:cBhvr>
                                    </p:animEffect>
                                    <p:anim calcmode="lin" valueType="num">
                                      <p:cBhvr>
                                        <p:cTn id="19" dur="2000" fill="hold"/>
                                        <p:tgtEl>
                                          <p:spTgt spid="39939">
                                            <p:txEl>
                                              <p:pRg st="2" end="2"/>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993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Effect transition="in" filter="circle(in)">
                                      <p:cBhvr>
                                        <p:cTn id="25" dur="2000"/>
                                        <p:tgtEl>
                                          <p:spTgt spid="39939">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nodeType="clickEffect">
                                  <p:stCondLst>
                                    <p:cond delay="0"/>
                                  </p:stCondLst>
                                  <p:childTnLst>
                                    <p:set>
                                      <p:cBhvr>
                                        <p:cTn id="29" dur="1" fill="hold">
                                          <p:stCondLst>
                                            <p:cond delay="0"/>
                                          </p:stCondLst>
                                        </p:cTn>
                                        <p:tgtEl>
                                          <p:spTgt spid="39939">
                                            <p:txEl>
                                              <p:pRg st="4" end="4"/>
                                            </p:txEl>
                                          </p:spTgt>
                                        </p:tgtEl>
                                        <p:attrNameLst>
                                          <p:attrName>style.visibility</p:attrName>
                                        </p:attrNameLst>
                                      </p:cBhvr>
                                      <p:to>
                                        <p:strVal val="visible"/>
                                      </p:to>
                                    </p:set>
                                    <p:animEffect transition="in" filter="circle(in)">
                                      <p:cBhvr>
                                        <p:cTn id="30" dur="2000"/>
                                        <p:tgtEl>
                                          <p:spTgt spid="3993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nodeType="clickEffect">
                                  <p:stCondLst>
                                    <p:cond delay="0"/>
                                  </p:stCondLst>
                                  <p:childTnLst>
                                    <p:set>
                                      <p:cBhvr>
                                        <p:cTn id="34" dur="1" fill="hold">
                                          <p:stCondLst>
                                            <p:cond delay="0"/>
                                          </p:stCondLst>
                                        </p:cTn>
                                        <p:tgtEl>
                                          <p:spTgt spid="39939">
                                            <p:txEl>
                                              <p:pRg st="5" end="5"/>
                                            </p:txEl>
                                          </p:spTgt>
                                        </p:tgtEl>
                                        <p:attrNameLst>
                                          <p:attrName>style.visibility</p:attrName>
                                        </p:attrNameLst>
                                      </p:cBhvr>
                                      <p:to>
                                        <p:strVal val="visible"/>
                                      </p:to>
                                    </p:set>
                                    <p:animEffect transition="in" filter="circle(in)">
                                      <p:cBhvr>
                                        <p:cTn id="35" dur="2000"/>
                                        <p:tgtEl>
                                          <p:spTgt spid="39939">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nodeType="clickEffect">
                                  <p:stCondLst>
                                    <p:cond delay="0"/>
                                  </p:stCondLst>
                                  <p:childTnLst>
                                    <p:set>
                                      <p:cBhvr>
                                        <p:cTn id="39" dur="1" fill="hold">
                                          <p:stCondLst>
                                            <p:cond delay="0"/>
                                          </p:stCondLst>
                                        </p:cTn>
                                        <p:tgtEl>
                                          <p:spTgt spid="39939">
                                            <p:txEl>
                                              <p:pRg st="6" end="6"/>
                                            </p:txEl>
                                          </p:spTgt>
                                        </p:tgtEl>
                                        <p:attrNameLst>
                                          <p:attrName>style.visibility</p:attrName>
                                        </p:attrNameLst>
                                      </p:cBhvr>
                                      <p:to>
                                        <p:strVal val="visible"/>
                                      </p:to>
                                    </p:set>
                                    <p:animEffect transition="in" filter="circle(in)">
                                      <p:cBhvr>
                                        <p:cTn id="40" dur="2000"/>
                                        <p:tgtEl>
                                          <p:spTgt spid="39939">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ntr" presetSubtype="16" fill="hold" nodeType="clickEffect">
                                  <p:stCondLst>
                                    <p:cond delay="0"/>
                                  </p:stCondLst>
                                  <p:childTnLst>
                                    <p:set>
                                      <p:cBhvr>
                                        <p:cTn id="44" dur="1" fill="hold">
                                          <p:stCondLst>
                                            <p:cond delay="0"/>
                                          </p:stCondLst>
                                        </p:cTn>
                                        <p:tgtEl>
                                          <p:spTgt spid="39939">
                                            <p:txEl>
                                              <p:pRg st="7" end="7"/>
                                            </p:txEl>
                                          </p:spTgt>
                                        </p:tgtEl>
                                        <p:attrNameLst>
                                          <p:attrName>style.visibility</p:attrName>
                                        </p:attrNameLst>
                                      </p:cBhvr>
                                      <p:to>
                                        <p:strVal val="visible"/>
                                      </p:to>
                                    </p:set>
                                    <p:animEffect transition="in" filter="circle(in)">
                                      <p:cBhvr>
                                        <p:cTn id="45" dur="2000"/>
                                        <p:tgtEl>
                                          <p:spTgt spid="39939">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ntr" presetSubtype="16" fill="hold" nodeType="clickEffect">
                                  <p:stCondLst>
                                    <p:cond delay="0"/>
                                  </p:stCondLst>
                                  <p:childTnLst>
                                    <p:set>
                                      <p:cBhvr>
                                        <p:cTn id="49" dur="1" fill="hold">
                                          <p:stCondLst>
                                            <p:cond delay="0"/>
                                          </p:stCondLst>
                                        </p:cTn>
                                        <p:tgtEl>
                                          <p:spTgt spid="39939">
                                            <p:txEl>
                                              <p:pRg st="8" end="8"/>
                                            </p:txEl>
                                          </p:spTgt>
                                        </p:tgtEl>
                                        <p:attrNameLst>
                                          <p:attrName>style.visibility</p:attrName>
                                        </p:attrNameLst>
                                      </p:cBhvr>
                                      <p:to>
                                        <p:strVal val="visible"/>
                                      </p:to>
                                    </p:set>
                                    <p:animEffect transition="in" filter="circle(in)">
                                      <p:cBhvr>
                                        <p:cTn id="50" dur="2000"/>
                                        <p:tgtEl>
                                          <p:spTgt spid="39939">
                                            <p:txEl>
                                              <p:pRg st="8" end="8"/>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39939">
                                            <p:txEl>
                                              <p:pRg st="9" end="9"/>
                                            </p:txEl>
                                          </p:spTgt>
                                        </p:tgtEl>
                                        <p:attrNameLst>
                                          <p:attrName>style.visibility</p:attrName>
                                        </p:attrNameLst>
                                      </p:cBhvr>
                                      <p:to>
                                        <p:strVal val="visible"/>
                                      </p:to>
                                    </p:set>
                                    <p:animEffect transition="in" filter="wipe(down)">
                                      <p:cBhvr>
                                        <p:cTn id="55" dur="500"/>
                                        <p:tgtEl>
                                          <p:spTgt spid="39939">
                                            <p:txEl>
                                              <p:pRg st="9" end="9"/>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nodeType="clickEffect">
                                  <p:stCondLst>
                                    <p:cond delay="0"/>
                                  </p:stCondLst>
                                  <p:childTnLst>
                                    <p:set>
                                      <p:cBhvr>
                                        <p:cTn id="59" dur="1" fill="hold">
                                          <p:stCondLst>
                                            <p:cond delay="0"/>
                                          </p:stCondLst>
                                        </p:cTn>
                                        <p:tgtEl>
                                          <p:spTgt spid="39939">
                                            <p:txEl>
                                              <p:pRg st="10" end="10"/>
                                            </p:txEl>
                                          </p:spTgt>
                                        </p:tgtEl>
                                        <p:attrNameLst>
                                          <p:attrName>style.visibility</p:attrName>
                                        </p:attrNameLst>
                                      </p:cBhvr>
                                      <p:to>
                                        <p:strVal val="visible"/>
                                      </p:to>
                                    </p:set>
                                    <p:animEffect transition="in" filter="wipe(down)">
                                      <p:cBhvr>
                                        <p:cTn id="60" dur="500"/>
                                        <p:tgtEl>
                                          <p:spTgt spid="399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839200" cy="6553200"/>
          </a:xfrm>
        </p:spPr>
        <p:txBody>
          <a:bodyPr>
            <a:normAutofit/>
          </a:bodyPr>
          <a:lstStyle/>
          <a:p>
            <a:pPr marL="0" lvl="0" indent="0">
              <a:spcBef>
                <a:spcPts val="0"/>
              </a:spcBef>
              <a:buNone/>
            </a:pPr>
            <a:endParaRPr lang="en-US" sz="3600" dirty="0"/>
          </a:p>
          <a:p>
            <a:pPr marL="514350" lvl="0" indent="-514350">
              <a:spcBef>
                <a:spcPts val="0"/>
              </a:spcBef>
              <a:buAutoNum type="arabicParenR" startAt="6"/>
            </a:pPr>
            <a:r>
              <a:rPr lang="en-US" sz="3600" b="1" i="1" u="sng" dirty="0"/>
              <a:t>Treaty of Tianjin</a:t>
            </a:r>
            <a:r>
              <a:rPr lang="en-US" sz="3600" b="1" i="1" dirty="0"/>
              <a:t> (</a:t>
            </a:r>
            <a:r>
              <a:rPr lang="en-US" sz="3600" b="1" i="1" u="sng" dirty="0"/>
              <a:t>1838</a:t>
            </a:r>
            <a:r>
              <a:rPr lang="en-US" sz="3600" b="1" i="1" dirty="0"/>
              <a:t>)</a:t>
            </a:r>
            <a:r>
              <a:rPr lang="en-US" sz="3600" dirty="0"/>
              <a:t> – </a:t>
            </a:r>
            <a:r>
              <a:rPr lang="en-US" sz="3600" dirty="0">
                <a:solidFill>
                  <a:srgbClr val="C00000"/>
                </a:solidFill>
              </a:rPr>
              <a:t>legalized</a:t>
            </a:r>
            <a:r>
              <a:rPr lang="en-US" sz="3600" dirty="0"/>
              <a:t> Opium trade &amp; opened new </a:t>
            </a:r>
            <a:r>
              <a:rPr lang="en-US" sz="3600" dirty="0">
                <a:solidFill>
                  <a:srgbClr val="C00000"/>
                </a:solidFill>
              </a:rPr>
              <a:t>trade ports</a:t>
            </a:r>
          </a:p>
          <a:p>
            <a:pPr marL="0" lvl="0" indent="0">
              <a:spcBef>
                <a:spcPts val="0"/>
              </a:spcBef>
              <a:buNone/>
            </a:pPr>
            <a:endParaRPr lang="en-US" sz="3600" dirty="0"/>
          </a:p>
        </p:txBody>
      </p:sp>
    </p:spTree>
    <p:extLst>
      <p:ext uri="{BB962C8B-B14F-4D97-AF65-F5344CB8AC3E}">
        <p14:creationId xmlns:p14="http://schemas.microsoft.com/office/powerpoint/2010/main" val="1065761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1295400"/>
          </a:xfrm>
        </p:spPr>
        <p:txBody>
          <a:bodyPr/>
          <a:lstStyle/>
          <a:p>
            <a:r>
              <a:rPr lang="en-US" b="1" i="1" dirty="0"/>
              <a:t>(1842) The Treat of Nanjing</a:t>
            </a:r>
            <a:endParaRPr lang="en-US" dirty="0"/>
          </a:p>
        </p:txBody>
      </p:sp>
      <p:sp>
        <p:nvSpPr>
          <p:cNvPr id="3" name="Content Placeholder 2"/>
          <p:cNvSpPr>
            <a:spLocks noGrp="1"/>
          </p:cNvSpPr>
          <p:nvPr>
            <p:ph idx="1"/>
          </p:nvPr>
        </p:nvSpPr>
        <p:spPr>
          <a:xfrm>
            <a:off x="228600" y="1371600"/>
            <a:ext cx="5105400" cy="5638800"/>
          </a:xfrm>
        </p:spPr>
        <p:txBody>
          <a:bodyPr>
            <a:normAutofit/>
          </a:bodyPr>
          <a:lstStyle/>
          <a:p>
            <a:pPr>
              <a:spcBef>
                <a:spcPts val="0"/>
              </a:spcBef>
              <a:buFontTx/>
              <a:buChar char="-"/>
            </a:pPr>
            <a:r>
              <a:rPr lang="en-US" sz="3600" dirty="0"/>
              <a:t>was very generous to the British</a:t>
            </a:r>
          </a:p>
          <a:p>
            <a:pPr marL="0" indent="0">
              <a:spcBef>
                <a:spcPts val="0"/>
              </a:spcBef>
              <a:buNone/>
            </a:pPr>
            <a:endParaRPr lang="en-US" sz="2000" dirty="0"/>
          </a:p>
          <a:p>
            <a:pPr marL="514350" lvl="0" indent="-514350">
              <a:spcBef>
                <a:spcPts val="0"/>
              </a:spcBef>
              <a:buAutoNum type="arabicParenR"/>
            </a:pPr>
            <a:r>
              <a:rPr lang="en-US" sz="3600" dirty="0"/>
              <a:t>China would </a:t>
            </a:r>
            <a:r>
              <a:rPr lang="en-US" sz="3600" dirty="0">
                <a:solidFill>
                  <a:srgbClr val="C00000"/>
                </a:solidFill>
              </a:rPr>
              <a:t>pay for the war</a:t>
            </a:r>
          </a:p>
          <a:p>
            <a:pPr marL="0" lvl="0" indent="0">
              <a:spcBef>
                <a:spcPts val="0"/>
              </a:spcBef>
              <a:buNone/>
            </a:pPr>
            <a:endParaRPr lang="en-US" sz="2000" dirty="0">
              <a:solidFill>
                <a:srgbClr val="C00000"/>
              </a:solidFill>
            </a:endParaRPr>
          </a:p>
          <a:p>
            <a:pPr marL="514350" lvl="0" indent="-514350">
              <a:spcBef>
                <a:spcPts val="0"/>
              </a:spcBef>
              <a:buAutoNum type="arabicParenR" startAt="2"/>
            </a:pPr>
            <a:r>
              <a:rPr lang="en-US" sz="3600" dirty="0"/>
              <a:t>Five </a:t>
            </a:r>
            <a:r>
              <a:rPr lang="en-US" sz="3600" dirty="0">
                <a:solidFill>
                  <a:srgbClr val="C00000"/>
                </a:solidFill>
              </a:rPr>
              <a:t>coastal ports </a:t>
            </a:r>
            <a:r>
              <a:rPr lang="en-US" sz="3600" dirty="0"/>
              <a:t>open for trade</a:t>
            </a:r>
          </a:p>
          <a:p>
            <a:pPr marL="0" lvl="0" indent="0">
              <a:spcBef>
                <a:spcPts val="0"/>
              </a:spcBef>
              <a:buNone/>
            </a:pPr>
            <a:endParaRPr lang="en-US" sz="1800" dirty="0"/>
          </a:p>
          <a:p>
            <a:pPr marL="0" lvl="0" indent="0">
              <a:spcBef>
                <a:spcPts val="0"/>
              </a:spcBef>
              <a:buNone/>
            </a:pPr>
            <a:endParaRPr lang="en-US" sz="1800" dirty="0"/>
          </a:p>
          <a:p>
            <a:pPr marL="0" indent="0">
              <a:buNone/>
            </a:pPr>
            <a:endParaRPr lang="en-US" dirty="0"/>
          </a:p>
        </p:txBody>
      </p:sp>
      <p:pic>
        <p:nvPicPr>
          <p:cNvPr id="4" name="Picture 3">
            <a:extLst>
              <a:ext uri="{FF2B5EF4-FFF2-40B4-BE49-F238E27FC236}">
                <a16:creationId xmlns:a16="http://schemas.microsoft.com/office/drawing/2014/main" id="{D04EACB1-090D-4061-8C03-878EDF854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023" y="1447800"/>
            <a:ext cx="4011931" cy="4953000"/>
          </a:xfrm>
          <a:prstGeom prst="rect">
            <a:avLst/>
          </a:prstGeom>
        </p:spPr>
      </p:pic>
    </p:spTree>
    <p:extLst>
      <p:ext uri="{BB962C8B-B14F-4D97-AF65-F5344CB8AC3E}">
        <p14:creationId xmlns:p14="http://schemas.microsoft.com/office/powerpoint/2010/main" val="2636418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991600" cy="6324600"/>
          </a:xfrm>
        </p:spPr>
        <p:txBody>
          <a:bodyPr>
            <a:normAutofit/>
          </a:bodyPr>
          <a:lstStyle/>
          <a:p>
            <a:pPr marL="0" lvl="0" indent="0">
              <a:spcBef>
                <a:spcPts val="0"/>
              </a:spcBef>
              <a:buNone/>
            </a:pPr>
            <a:r>
              <a:rPr lang="en-US" sz="3500" dirty="0"/>
              <a:t>3)  </a:t>
            </a:r>
            <a:r>
              <a:rPr lang="en-US" sz="3500" b="1" i="1" u="sng" dirty="0"/>
              <a:t>Extraterritoriality</a:t>
            </a:r>
            <a:r>
              <a:rPr lang="en-US" sz="3500" dirty="0"/>
              <a:t> – Europeans lived in 	sections set aside for them, but they were 	not subject to China’s laws</a:t>
            </a:r>
          </a:p>
          <a:p>
            <a:pPr marL="0" lvl="0" indent="0">
              <a:spcBef>
                <a:spcPts val="0"/>
              </a:spcBef>
              <a:buNone/>
            </a:pPr>
            <a:endParaRPr lang="en-US" sz="1800" dirty="0"/>
          </a:p>
          <a:p>
            <a:pPr marL="0" indent="0">
              <a:buNone/>
            </a:pPr>
            <a:endParaRPr lang="en-US" dirty="0"/>
          </a:p>
        </p:txBody>
      </p:sp>
      <p:pic>
        <p:nvPicPr>
          <p:cNvPr id="5" name="Picture 4">
            <a:extLst>
              <a:ext uri="{FF2B5EF4-FFF2-40B4-BE49-F238E27FC236}">
                <a16:creationId xmlns:a16="http://schemas.microsoft.com/office/drawing/2014/main" id="{3939D8C5-C153-4018-B8BC-733AB9F88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158365"/>
            <a:ext cx="6076950" cy="4562475"/>
          </a:xfrm>
          <a:prstGeom prst="rect">
            <a:avLst/>
          </a:prstGeom>
        </p:spPr>
      </p:pic>
    </p:spTree>
    <p:extLst>
      <p:ext uri="{BB962C8B-B14F-4D97-AF65-F5344CB8AC3E}">
        <p14:creationId xmlns:p14="http://schemas.microsoft.com/office/powerpoint/2010/main" val="440969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1295400"/>
          </a:xfrm>
        </p:spPr>
        <p:txBody>
          <a:bodyPr/>
          <a:lstStyle/>
          <a:p>
            <a:r>
              <a:rPr lang="en-US" b="1" i="1" dirty="0"/>
              <a:t>(1842) </a:t>
            </a:r>
            <a:r>
              <a:rPr lang="en-US" b="1" i="1"/>
              <a:t>The Treaty </a:t>
            </a:r>
            <a:r>
              <a:rPr lang="en-US" b="1" i="1" dirty="0"/>
              <a:t>of Nanjing</a:t>
            </a:r>
            <a:endParaRPr lang="en-US" dirty="0"/>
          </a:p>
        </p:txBody>
      </p:sp>
      <p:sp>
        <p:nvSpPr>
          <p:cNvPr id="3" name="Content Placeholder 2"/>
          <p:cNvSpPr>
            <a:spLocks noGrp="1"/>
          </p:cNvSpPr>
          <p:nvPr>
            <p:ph idx="1"/>
          </p:nvPr>
        </p:nvSpPr>
        <p:spPr>
          <a:xfrm>
            <a:off x="152400" y="1219200"/>
            <a:ext cx="8991600" cy="5638800"/>
          </a:xfrm>
        </p:spPr>
        <p:txBody>
          <a:bodyPr>
            <a:normAutofit/>
          </a:bodyPr>
          <a:lstStyle/>
          <a:p>
            <a:pPr marL="0" lvl="0" indent="0">
              <a:spcBef>
                <a:spcPts val="0"/>
              </a:spcBef>
              <a:buNone/>
            </a:pPr>
            <a:r>
              <a:rPr lang="en-US" sz="3500" dirty="0"/>
              <a:t>4)  Gave the island of </a:t>
            </a:r>
            <a:r>
              <a:rPr lang="en-US" sz="3500" dirty="0">
                <a:solidFill>
                  <a:srgbClr val="C00000"/>
                </a:solidFill>
              </a:rPr>
              <a:t>Hong Kong </a:t>
            </a:r>
            <a:r>
              <a:rPr lang="en-US" sz="3500" dirty="0"/>
              <a:t>to the British</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981200"/>
            <a:ext cx="5676900" cy="4825365"/>
          </a:xfrm>
          <a:prstGeom prst="rect">
            <a:avLst/>
          </a:prstGeom>
        </p:spPr>
      </p:pic>
    </p:spTree>
    <p:extLst>
      <p:ext uri="{BB962C8B-B14F-4D97-AF65-F5344CB8AC3E}">
        <p14:creationId xmlns:p14="http://schemas.microsoft.com/office/powerpoint/2010/main" val="3901639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839200" cy="6553200"/>
          </a:xfrm>
        </p:spPr>
        <p:txBody>
          <a:bodyPr>
            <a:normAutofit/>
          </a:bodyPr>
          <a:lstStyle/>
          <a:p>
            <a:pPr marL="0" lvl="0" indent="0">
              <a:spcBef>
                <a:spcPts val="0"/>
              </a:spcBef>
              <a:buNone/>
            </a:pPr>
            <a:endParaRPr lang="en-US" sz="3600" dirty="0"/>
          </a:p>
          <a:p>
            <a:pPr marL="0" lvl="0" indent="0">
              <a:spcBef>
                <a:spcPts val="0"/>
              </a:spcBef>
              <a:buNone/>
            </a:pPr>
            <a:r>
              <a:rPr lang="en-US" sz="3600" dirty="0"/>
              <a:t>7)  </a:t>
            </a:r>
            <a:r>
              <a:rPr lang="en-US" sz="3600" b="1" i="1" dirty="0"/>
              <a:t>“</a:t>
            </a:r>
            <a:r>
              <a:rPr lang="en-US" sz="3600" b="1" i="1" u="sng" dirty="0"/>
              <a:t>self-strengthening</a:t>
            </a:r>
            <a:r>
              <a:rPr lang="en-US" sz="3600" b="1" i="1" dirty="0"/>
              <a:t>”</a:t>
            </a:r>
            <a:r>
              <a:rPr lang="en-US" sz="3600" dirty="0"/>
              <a:t> – the idea that China 	should adopt western </a:t>
            </a:r>
            <a:r>
              <a:rPr lang="en-US" sz="3600" dirty="0">
                <a:solidFill>
                  <a:srgbClr val="C00000"/>
                </a:solidFill>
              </a:rPr>
              <a:t>technology</a:t>
            </a:r>
            <a:r>
              <a:rPr lang="en-US" sz="3600" dirty="0"/>
              <a:t> but 	keep Confucian values &amp; </a:t>
            </a:r>
            <a:r>
              <a:rPr lang="en-US" sz="3600" dirty="0">
                <a:solidFill>
                  <a:srgbClr val="C00000"/>
                </a:solidFill>
              </a:rPr>
              <a:t>institutions</a:t>
            </a:r>
          </a:p>
        </p:txBody>
      </p:sp>
    </p:spTree>
    <p:extLst>
      <p:ext uri="{BB962C8B-B14F-4D97-AF65-F5344CB8AC3E}">
        <p14:creationId xmlns:p14="http://schemas.microsoft.com/office/powerpoint/2010/main" val="2931487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6897"/>
            <a:ext cx="8534400" cy="5592763"/>
          </a:xfrm>
        </p:spPr>
        <p:txBody>
          <a:bodyPr>
            <a:normAutofit/>
          </a:bodyPr>
          <a:lstStyle/>
          <a:p>
            <a:pPr marL="0" lvl="0" indent="0">
              <a:spcBef>
                <a:spcPts val="0"/>
              </a:spcBef>
              <a:buNone/>
            </a:pPr>
            <a:r>
              <a:rPr lang="en-US" dirty="0"/>
              <a:t>8)  </a:t>
            </a:r>
            <a:r>
              <a:rPr lang="en-US" b="1" i="1" u="sng" dirty="0"/>
              <a:t>Spheres of Influence</a:t>
            </a:r>
            <a:r>
              <a:rPr lang="en-US" dirty="0"/>
              <a:t> – areas where </a:t>
            </a:r>
            <a:r>
              <a:rPr lang="en-US" dirty="0">
                <a:solidFill>
                  <a:srgbClr val="C00000"/>
                </a:solidFill>
              </a:rPr>
              <a:t>foreign</a:t>
            </a:r>
            <a:r>
              <a:rPr lang="en-US" dirty="0"/>
              <a:t> 	powers had </a:t>
            </a:r>
            <a:r>
              <a:rPr lang="en-US" dirty="0">
                <a:solidFill>
                  <a:srgbClr val="C00000"/>
                </a:solidFill>
              </a:rPr>
              <a:t>exclusive</a:t>
            </a:r>
            <a:r>
              <a:rPr lang="en-US" dirty="0"/>
              <a:t> trading rights </a:t>
            </a:r>
          </a:p>
          <a:p>
            <a:pPr marL="0" lvl="0" indent="0">
              <a:spcBef>
                <a:spcPts val="0"/>
              </a:spcBef>
              <a:buNone/>
            </a:pPr>
            <a:endParaRPr lang="en-US" sz="1100" dirty="0"/>
          </a:p>
          <a:p>
            <a:pPr marL="0" lvl="0" indent="0">
              <a:spcBef>
                <a:spcPts val="0"/>
              </a:spcBef>
              <a:buNone/>
            </a:pPr>
            <a:r>
              <a:rPr lang="en-US" dirty="0"/>
              <a:t>Ex: </a:t>
            </a:r>
            <a:r>
              <a:rPr lang="en-US" dirty="0">
                <a:solidFill>
                  <a:srgbClr val="C00000"/>
                </a:solidFill>
              </a:rPr>
              <a:t>France, Great Britain, Germany, Russia &amp; Japan</a:t>
            </a:r>
          </a:p>
          <a:p>
            <a:pPr marL="0" lvl="0" indent="0">
              <a:spcBef>
                <a:spcPts val="0"/>
              </a:spcBef>
              <a:buNone/>
            </a:pPr>
            <a:endParaRPr lang="en-US" dirty="0">
              <a:solidFill>
                <a:srgbClr val="C00000"/>
              </a:solidFill>
            </a:endParaRPr>
          </a:p>
          <a:p>
            <a:pPr marL="0" lvl="0" indent="0">
              <a:spcBef>
                <a:spcPts val="0"/>
              </a:spcBef>
              <a:buNone/>
            </a:pPr>
            <a:endParaRPr lang="en-US" dirty="0"/>
          </a:p>
        </p:txBody>
      </p:sp>
      <p:pic>
        <p:nvPicPr>
          <p:cNvPr id="4" name="Picture 2" descr="map 19-1"/>
          <p:cNvPicPr>
            <a:picLocks noChangeAspect="1" noChangeArrowheads="1"/>
          </p:cNvPicPr>
          <p:nvPr/>
        </p:nvPicPr>
        <p:blipFill>
          <a:blip r:embed="rId2" cstate="print"/>
          <a:srcRect/>
          <a:stretch>
            <a:fillRect/>
          </a:stretch>
        </p:blipFill>
        <p:spPr bwMode="auto">
          <a:xfrm>
            <a:off x="1600200" y="1828800"/>
            <a:ext cx="6425187" cy="5410200"/>
          </a:xfrm>
          <a:prstGeom prst="rect">
            <a:avLst/>
          </a:prstGeom>
          <a:noFill/>
          <a:ln w="9525">
            <a:noFill/>
            <a:miter lim="800000"/>
            <a:headEnd/>
            <a:tailEnd/>
          </a:ln>
          <a:effectLst/>
        </p:spPr>
      </p:pic>
    </p:spTree>
    <p:extLst>
      <p:ext uri="{BB962C8B-B14F-4D97-AF65-F5344CB8AC3E}">
        <p14:creationId xmlns:p14="http://schemas.microsoft.com/office/powerpoint/2010/main" val="1657676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1654"/>
            <a:ext cx="4495800" cy="5592763"/>
          </a:xfrm>
        </p:spPr>
        <p:txBody>
          <a:bodyPr>
            <a:normAutofit/>
          </a:bodyPr>
          <a:lstStyle/>
          <a:p>
            <a:pPr marL="0" lvl="0" indent="0">
              <a:spcBef>
                <a:spcPts val="0"/>
              </a:spcBef>
              <a:buNone/>
            </a:pPr>
            <a:r>
              <a:rPr lang="en-US" sz="3600" dirty="0"/>
              <a:t>9)  </a:t>
            </a:r>
            <a:r>
              <a:rPr lang="en-US" sz="3600" b="1" i="1" u="sng" dirty="0"/>
              <a:t>Open Door Policy</a:t>
            </a:r>
            <a:r>
              <a:rPr lang="en-US" sz="3600" dirty="0"/>
              <a:t> – the U.S. proposed that all nations with spheres of influence would have “</a:t>
            </a:r>
            <a:r>
              <a:rPr lang="en-US" sz="3600" dirty="0">
                <a:solidFill>
                  <a:srgbClr val="C00000"/>
                </a:solidFill>
              </a:rPr>
              <a:t>equal access</a:t>
            </a:r>
            <a:r>
              <a:rPr lang="en-US" sz="3600" dirty="0"/>
              <a:t>” to trade in China</a:t>
            </a:r>
          </a:p>
        </p:txBody>
      </p:sp>
      <p:pic>
        <p:nvPicPr>
          <p:cNvPr id="4" name="Picture 3">
            <a:extLst>
              <a:ext uri="{FF2B5EF4-FFF2-40B4-BE49-F238E27FC236}">
                <a16:creationId xmlns:a16="http://schemas.microsoft.com/office/drawing/2014/main" id="{89850AAC-1E45-4375-9C4F-7CD387265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145" y="0"/>
            <a:ext cx="4681728" cy="6748272"/>
          </a:xfrm>
          <a:prstGeom prst="rect">
            <a:avLst/>
          </a:prstGeom>
        </p:spPr>
      </p:pic>
    </p:spTree>
    <p:extLst>
      <p:ext uri="{BB962C8B-B14F-4D97-AF65-F5344CB8AC3E}">
        <p14:creationId xmlns:p14="http://schemas.microsoft.com/office/powerpoint/2010/main" val="35761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5821680" cy="5973763"/>
          </a:xfrm>
        </p:spPr>
        <p:txBody>
          <a:bodyPr>
            <a:normAutofit lnSpcReduction="10000"/>
          </a:bodyPr>
          <a:lstStyle/>
          <a:p>
            <a:pPr marL="0" indent="0">
              <a:spcBef>
                <a:spcPts val="0"/>
              </a:spcBef>
              <a:buNone/>
            </a:pPr>
            <a:r>
              <a:rPr lang="en-US" dirty="0"/>
              <a:t>10) </a:t>
            </a:r>
            <a:r>
              <a:rPr lang="en-US" b="1" i="1" u="sng" dirty="0"/>
              <a:t>The Boxer Rebellion </a:t>
            </a:r>
            <a:r>
              <a:rPr lang="en-US" dirty="0"/>
              <a:t>– Boxers – a group who practiced a form of </a:t>
            </a:r>
            <a:r>
              <a:rPr lang="en-US" dirty="0">
                <a:solidFill>
                  <a:srgbClr val="C00000"/>
                </a:solidFill>
              </a:rPr>
              <a:t>exercise</a:t>
            </a:r>
            <a:r>
              <a:rPr lang="en-US" dirty="0"/>
              <a:t> similar to shadow boxing (they thought it would protect them from </a:t>
            </a:r>
            <a:r>
              <a:rPr lang="en-US" dirty="0">
                <a:solidFill>
                  <a:srgbClr val="C00000"/>
                </a:solidFill>
              </a:rPr>
              <a:t>bullets</a:t>
            </a:r>
            <a:r>
              <a:rPr lang="en-US" dirty="0"/>
              <a:t>)</a:t>
            </a:r>
          </a:p>
          <a:p>
            <a:pPr marL="0" indent="0">
              <a:spcBef>
                <a:spcPts val="0"/>
              </a:spcBef>
              <a:buNone/>
            </a:pPr>
            <a:endParaRPr lang="en-US" dirty="0"/>
          </a:p>
          <a:p>
            <a:pPr marL="0" indent="0" algn="ctr">
              <a:spcBef>
                <a:spcPts val="0"/>
              </a:spcBef>
              <a:buNone/>
            </a:pPr>
            <a:r>
              <a:rPr lang="en-US" sz="3600" dirty="0"/>
              <a:t>They did not like all the </a:t>
            </a:r>
            <a:r>
              <a:rPr lang="en-US" sz="3600" dirty="0">
                <a:solidFill>
                  <a:srgbClr val="C00000"/>
                </a:solidFill>
              </a:rPr>
              <a:t>foreign influence</a:t>
            </a:r>
            <a:r>
              <a:rPr lang="en-US" sz="3600" dirty="0"/>
              <a:t>, so they slaughtered </a:t>
            </a:r>
            <a:r>
              <a:rPr lang="en-US" sz="3600" dirty="0">
                <a:solidFill>
                  <a:srgbClr val="C00000"/>
                </a:solidFill>
              </a:rPr>
              <a:t>missionaries</a:t>
            </a:r>
            <a:r>
              <a:rPr lang="en-US" sz="3600" dirty="0"/>
              <a:t> </a:t>
            </a:r>
            <a:r>
              <a:rPr lang="en-US" sz="3600" dirty="0">
                <a:solidFill>
                  <a:srgbClr val="C00000"/>
                </a:solidFill>
              </a:rPr>
              <a:t>&amp; foreign business people</a:t>
            </a:r>
          </a:p>
          <a:p>
            <a:pPr marL="0" indent="0">
              <a:spcBef>
                <a:spcPts val="0"/>
              </a:spcBef>
              <a:buNone/>
            </a:pPr>
            <a:endParaRPr lang="en-US" sz="1800" dirty="0"/>
          </a:p>
          <a:p>
            <a:pPr marL="0" indent="0">
              <a:spcBef>
                <a:spcPts val="0"/>
              </a:spcBef>
              <a:buNone/>
            </a:pPr>
            <a:r>
              <a:rPr lang="en-US" dirty="0"/>
              <a:t>	</a:t>
            </a:r>
          </a:p>
        </p:txBody>
      </p:sp>
      <p:pic>
        <p:nvPicPr>
          <p:cNvPr id="4" name="Picture 3">
            <a:extLst>
              <a:ext uri="{FF2B5EF4-FFF2-40B4-BE49-F238E27FC236}">
                <a16:creationId xmlns:a16="http://schemas.microsoft.com/office/drawing/2014/main" id="{8E488FE8-C683-4813-864B-22257F549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50" y="3124200"/>
            <a:ext cx="3524250" cy="3657600"/>
          </a:xfrm>
          <a:prstGeom prst="rect">
            <a:avLst/>
          </a:prstGeom>
        </p:spPr>
      </p:pic>
      <p:pic>
        <p:nvPicPr>
          <p:cNvPr id="5" name="Picture 4">
            <a:extLst>
              <a:ext uri="{FF2B5EF4-FFF2-40B4-BE49-F238E27FC236}">
                <a16:creationId xmlns:a16="http://schemas.microsoft.com/office/drawing/2014/main" id="{FC3C7ED0-5711-4AA9-BF25-BFAC429B0D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0056" y="304800"/>
            <a:ext cx="3093218" cy="2549663"/>
          </a:xfrm>
          <a:prstGeom prst="rect">
            <a:avLst/>
          </a:prstGeom>
        </p:spPr>
      </p:pic>
    </p:spTree>
    <p:extLst>
      <p:ext uri="{BB962C8B-B14F-4D97-AF65-F5344CB8AC3E}">
        <p14:creationId xmlns:p14="http://schemas.microsoft.com/office/powerpoint/2010/main" val="3666569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477000"/>
          </a:xfrm>
        </p:spPr>
        <p:txBody>
          <a:bodyPr>
            <a:normAutofit/>
          </a:bodyPr>
          <a:lstStyle/>
          <a:p>
            <a:pPr marL="0" indent="0" algn="ctr">
              <a:buNone/>
            </a:pPr>
            <a:r>
              <a:rPr lang="en-US" sz="4300" dirty="0"/>
              <a:t>The Qing Dynasty had been in power in China for </a:t>
            </a:r>
            <a:r>
              <a:rPr lang="en-US" sz="4300" dirty="0">
                <a:solidFill>
                  <a:srgbClr val="C00000"/>
                </a:solidFill>
              </a:rPr>
              <a:t>150 years </a:t>
            </a:r>
            <a:r>
              <a:rPr lang="en-US" sz="4300" dirty="0"/>
              <a:t>&amp; was at the </a:t>
            </a:r>
            <a:r>
              <a:rPr lang="en-US" sz="4300" dirty="0">
                <a:solidFill>
                  <a:srgbClr val="C00000"/>
                </a:solidFill>
              </a:rPr>
              <a:t>height</a:t>
            </a:r>
            <a:r>
              <a:rPr lang="en-US" sz="4300" dirty="0"/>
              <a:t> of its power in </a:t>
            </a:r>
            <a:r>
              <a:rPr lang="en-US" sz="4300" dirty="0">
                <a:solidFill>
                  <a:srgbClr val="C00000"/>
                </a:solidFill>
              </a:rPr>
              <a:t>1800</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p:txBody>
      </p:sp>
      <p:pic>
        <p:nvPicPr>
          <p:cNvPr id="5" name="Picture 4">
            <a:extLst>
              <a:ext uri="{FF2B5EF4-FFF2-40B4-BE49-F238E27FC236}">
                <a16:creationId xmlns:a16="http://schemas.microsoft.com/office/drawing/2014/main" id="{3EDADAE7-F5E5-4526-9DB6-A5302233C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362200"/>
            <a:ext cx="4287865" cy="4170067"/>
          </a:xfrm>
          <a:prstGeom prst="rect">
            <a:avLst/>
          </a:prstGeom>
        </p:spPr>
      </p:pic>
      <p:pic>
        <p:nvPicPr>
          <p:cNvPr id="6" name="Picture 5">
            <a:extLst>
              <a:ext uri="{FF2B5EF4-FFF2-40B4-BE49-F238E27FC236}">
                <a16:creationId xmlns:a16="http://schemas.microsoft.com/office/drawing/2014/main" id="{0CB22A7C-1482-4E81-B6E4-2984022912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2172129"/>
            <a:ext cx="6934200" cy="4533471"/>
          </a:xfrm>
          <a:prstGeom prst="rect">
            <a:avLst/>
          </a:prstGeom>
        </p:spPr>
      </p:pic>
    </p:spTree>
    <p:extLst>
      <p:ext uri="{BB962C8B-B14F-4D97-AF65-F5344CB8AC3E}">
        <p14:creationId xmlns:p14="http://schemas.microsoft.com/office/powerpoint/2010/main" val="199967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7" y="381000"/>
            <a:ext cx="9060874" cy="5592763"/>
          </a:xfrm>
        </p:spPr>
        <p:txBody>
          <a:bodyPr>
            <a:normAutofit/>
          </a:bodyPr>
          <a:lstStyle/>
          <a:p>
            <a:pPr marL="0" indent="0" algn="ctr">
              <a:spcBef>
                <a:spcPts val="0"/>
              </a:spcBef>
              <a:buNone/>
            </a:pPr>
            <a:r>
              <a:rPr lang="en-US" sz="3600" dirty="0"/>
              <a:t>An </a:t>
            </a:r>
            <a:r>
              <a:rPr lang="en-US" sz="3600" dirty="0">
                <a:solidFill>
                  <a:srgbClr val="C00000"/>
                </a:solidFill>
              </a:rPr>
              <a:t>allied army</a:t>
            </a:r>
            <a:r>
              <a:rPr lang="en-US" sz="3600" dirty="0"/>
              <a:t> of the foreign countries quickly formed &amp; </a:t>
            </a:r>
            <a:r>
              <a:rPr lang="en-US" sz="3600" dirty="0">
                <a:solidFill>
                  <a:srgbClr val="C00000"/>
                </a:solidFill>
              </a:rPr>
              <a:t>put down</a:t>
            </a:r>
            <a:r>
              <a:rPr lang="en-US" sz="3600" dirty="0"/>
              <a:t> the Boxers</a:t>
            </a:r>
          </a:p>
        </p:txBody>
      </p:sp>
      <p:pic>
        <p:nvPicPr>
          <p:cNvPr id="4" name="Picture 3">
            <a:extLst>
              <a:ext uri="{FF2B5EF4-FFF2-40B4-BE49-F238E27FC236}">
                <a16:creationId xmlns:a16="http://schemas.microsoft.com/office/drawing/2014/main" id="{8A20989F-CD37-4E83-9381-26A0B3E763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4460" y="1736169"/>
            <a:ext cx="6355080" cy="4733211"/>
          </a:xfrm>
          <a:prstGeom prst="rect">
            <a:avLst/>
          </a:prstGeom>
        </p:spPr>
      </p:pic>
    </p:spTree>
    <p:extLst>
      <p:ext uri="{BB962C8B-B14F-4D97-AF65-F5344CB8AC3E}">
        <p14:creationId xmlns:p14="http://schemas.microsoft.com/office/powerpoint/2010/main" val="1290153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752600"/>
            <a:ext cx="8915400" cy="4378325"/>
          </a:xfrm>
        </p:spPr>
        <p:txBody>
          <a:bodyPr>
            <a:normAutofit/>
          </a:bodyPr>
          <a:lstStyle/>
          <a:p>
            <a:pPr marL="0" indent="0" algn="ctr">
              <a:buFont typeface="Wingdings" panose="05000000000000000000" pitchFamily="2" charset="2"/>
              <a:buNone/>
              <a:defRPr/>
            </a:pPr>
            <a:r>
              <a:rPr lang="en-US" sz="4800" dirty="0"/>
              <a:t>Mohandas Gandhi advocated using what type of method to protest political control</a:t>
            </a:r>
          </a:p>
          <a:p>
            <a:pPr marL="0" indent="0" algn="ctr">
              <a:buFont typeface="Wingdings" panose="05000000000000000000" pitchFamily="2" charset="2"/>
              <a:buNone/>
              <a:defRPr/>
            </a:pPr>
            <a:endParaRPr lang="en-US" dirty="0"/>
          </a:p>
          <a:p>
            <a:pPr marL="0" indent="0" algn="ctr">
              <a:buFont typeface="Wingdings" panose="05000000000000000000" pitchFamily="2" charset="2"/>
              <a:buNone/>
              <a:defRPr/>
            </a:pPr>
            <a:r>
              <a:rPr lang="en-US" sz="5400" dirty="0"/>
              <a:t>Non-Violence</a:t>
            </a:r>
          </a:p>
        </p:txBody>
      </p:sp>
      <p:pic>
        <p:nvPicPr>
          <p:cNvPr id="143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76200"/>
            <a:ext cx="142651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96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200" y="0"/>
            <a:ext cx="9220200" cy="3048000"/>
          </a:xfrm>
        </p:spPr>
        <p:txBody>
          <a:bodyPr>
            <a:normAutofit/>
          </a:bodyPr>
          <a:lstStyle/>
          <a:p>
            <a:r>
              <a:rPr lang="en-US" b="1" dirty="0">
                <a:solidFill>
                  <a:srgbClr val="002060"/>
                </a:solidFill>
                <a:latin typeface="Castellar" panose="020A0402060406010301" pitchFamily="18" charset="0"/>
              </a:rPr>
              <a:t>CHAPTER 26</a:t>
            </a:r>
            <a:br>
              <a:rPr lang="en-US" b="1" dirty="0">
                <a:solidFill>
                  <a:srgbClr val="002060"/>
                </a:solidFill>
                <a:latin typeface="Castellar" panose="020A0402060406010301" pitchFamily="18" charset="0"/>
              </a:rPr>
            </a:br>
            <a:r>
              <a:rPr lang="en-US" b="1" dirty="0">
                <a:solidFill>
                  <a:srgbClr val="002060"/>
                </a:solidFill>
                <a:latin typeface="Castellar" panose="020A0402060406010301" pitchFamily="18" charset="0"/>
              </a:rPr>
              <a:t>CHALLENGE &amp; TRANSITION IN East Asia</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102403" name="Rectangle 3"/>
          <p:cNvSpPr>
            <a:spLocks noGrp="1" noChangeArrowheads="1"/>
          </p:cNvSpPr>
          <p:nvPr>
            <p:ph type="subTitle" idx="1"/>
          </p:nvPr>
        </p:nvSpPr>
        <p:spPr>
          <a:xfrm>
            <a:off x="152400" y="3276600"/>
            <a:ext cx="8839200" cy="2209800"/>
          </a:xfrm>
        </p:spPr>
        <p:txBody>
          <a:bodyPr/>
          <a:lstStyle/>
          <a:p>
            <a:pPr>
              <a:lnSpc>
                <a:spcPct val="90000"/>
              </a:lnSpc>
            </a:pPr>
            <a:r>
              <a:rPr lang="en-US" sz="4000" b="1" i="1" dirty="0">
                <a:solidFill>
                  <a:srgbClr val="002060"/>
                </a:solidFill>
                <a:latin typeface="Castellar" panose="020A0402060406010301" pitchFamily="18" charset="0"/>
                <a:cs typeface="Times New Roman" panose="02020603050405020304" pitchFamily="18" charset="0"/>
              </a:rPr>
              <a:t>Lesson 2</a:t>
            </a:r>
          </a:p>
          <a:p>
            <a:pPr>
              <a:lnSpc>
                <a:spcPct val="90000"/>
              </a:lnSpc>
            </a:pPr>
            <a:r>
              <a:rPr lang="en-US" sz="4000" b="1" i="1" dirty="0">
                <a:solidFill>
                  <a:srgbClr val="002060"/>
                </a:solidFill>
                <a:latin typeface="Castellar" panose="020A0402060406010301" pitchFamily="18" charset="0"/>
                <a:cs typeface="Times New Roman" panose="02020603050405020304" pitchFamily="18" charset="0"/>
              </a:rPr>
              <a:t>Revolution in China</a:t>
            </a:r>
            <a:endParaRPr lang="en-US" sz="4000" i="1" dirty="0">
              <a:solidFill>
                <a:srgbClr val="002060"/>
              </a:solidFill>
              <a:latin typeface="Castellar" panose="020A0402060406010301" pitchFamily="18" charset="0"/>
              <a:cs typeface="Times New Roman" panose="02020603050405020304" pitchFamily="18" charset="0"/>
            </a:endParaRPr>
          </a:p>
        </p:txBody>
      </p:sp>
    </p:spTree>
    <p:extLst>
      <p:ext uri="{BB962C8B-B14F-4D97-AF65-F5344CB8AC3E}">
        <p14:creationId xmlns:p14="http://schemas.microsoft.com/office/powerpoint/2010/main" val="4234429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77000"/>
          </a:xfrm>
        </p:spPr>
        <p:txBody>
          <a:bodyPr>
            <a:normAutofit/>
          </a:bodyPr>
          <a:lstStyle/>
          <a:p>
            <a:pPr marL="0" indent="0" algn="ctr">
              <a:buNone/>
            </a:pPr>
            <a:r>
              <a:rPr lang="en-US" sz="4000" dirty="0"/>
              <a:t>The Qing dynasty fell in 1911 after 2000 years of </a:t>
            </a:r>
            <a:r>
              <a:rPr lang="en-US" sz="4000" dirty="0">
                <a:solidFill>
                  <a:srgbClr val="C00000"/>
                </a:solidFill>
              </a:rPr>
              <a:t>Imperial</a:t>
            </a:r>
            <a:r>
              <a:rPr lang="en-US" sz="4000" dirty="0"/>
              <a:t> rule</a:t>
            </a:r>
          </a:p>
          <a:p>
            <a:pPr marL="0" indent="0">
              <a:buNone/>
            </a:pPr>
            <a:endParaRPr lang="en-US" sz="3600" dirty="0"/>
          </a:p>
          <a:p>
            <a:pPr marL="0" indent="0" algn="ctr">
              <a:buNone/>
            </a:pPr>
            <a:r>
              <a:rPr lang="en-US" sz="4000" dirty="0"/>
              <a:t>Several revolutionaries tried to bring about new </a:t>
            </a:r>
            <a:r>
              <a:rPr lang="en-US" sz="4000" dirty="0">
                <a:solidFill>
                  <a:srgbClr val="C00000"/>
                </a:solidFill>
              </a:rPr>
              <a:t>provisional</a:t>
            </a:r>
            <a:r>
              <a:rPr lang="en-US" sz="4000" dirty="0"/>
              <a:t> governments, but </a:t>
            </a:r>
            <a:r>
              <a:rPr lang="en-US" sz="4000" dirty="0">
                <a:solidFill>
                  <a:srgbClr val="C00000"/>
                </a:solidFill>
              </a:rPr>
              <a:t>civil war </a:t>
            </a:r>
            <a:r>
              <a:rPr lang="en-US" sz="4000" dirty="0"/>
              <a:t>resulted</a:t>
            </a:r>
          </a:p>
          <a:p>
            <a:pPr marL="0" indent="0">
              <a:buNone/>
            </a:pPr>
            <a:endParaRPr lang="en-US" sz="3600" dirty="0"/>
          </a:p>
          <a:p>
            <a:pPr marL="0" indent="0" algn="ctr">
              <a:buNone/>
            </a:pPr>
            <a:r>
              <a:rPr lang="en-US" sz="4000" dirty="0"/>
              <a:t>Last for years &amp; brought great destruction</a:t>
            </a:r>
          </a:p>
          <a:p>
            <a:pPr marL="0" indent="0">
              <a:buNone/>
            </a:pPr>
            <a:endParaRPr lang="en-US" dirty="0"/>
          </a:p>
          <a:p>
            <a:pPr marL="0" indent="0">
              <a:buNone/>
            </a:pPr>
            <a:endParaRPr lang="en-US" dirty="0"/>
          </a:p>
        </p:txBody>
      </p:sp>
      <p:pic>
        <p:nvPicPr>
          <p:cNvPr id="1026" name="Picture 2" descr="1920px-Pitched_battle_between_the_imperial_and_revolutionary_army_Wellcome_L0040013">
            <a:extLst>
              <a:ext uri="{FF2B5EF4-FFF2-40B4-BE49-F238E27FC236}">
                <a16:creationId xmlns:a16="http://schemas.microsoft.com/office/drawing/2014/main" id="{704BC249-6807-41D7-ABBC-B712A722A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01100" cy="643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920px-Pitched_battle_between_the_imperial_and_revolutionary_army_Wellcome_L0040013">
            <a:extLst>
              <a:ext uri="{FF2B5EF4-FFF2-40B4-BE49-F238E27FC236}">
                <a16:creationId xmlns:a16="http://schemas.microsoft.com/office/drawing/2014/main" id="{DC8263C2-C641-41D1-9B5E-40B727491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78108"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973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067800" cy="6477000"/>
          </a:xfrm>
        </p:spPr>
        <p:txBody>
          <a:bodyPr>
            <a:normAutofit/>
          </a:bodyPr>
          <a:lstStyle/>
          <a:p>
            <a:pPr marL="0" indent="0" algn="ctr">
              <a:spcBef>
                <a:spcPts val="0"/>
              </a:spcBef>
              <a:buNone/>
            </a:pPr>
            <a:r>
              <a:rPr lang="en-US" sz="4000" dirty="0"/>
              <a:t>China also experienced tension in the cultural realm: </a:t>
            </a:r>
          </a:p>
          <a:p>
            <a:pPr marL="0" indent="0">
              <a:spcBef>
                <a:spcPts val="0"/>
              </a:spcBef>
              <a:buNone/>
            </a:pPr>
            <a:endParaRPr lang="en-US" dirty="0"/>
          </a:p>
          <a:p>
            <a:pPr marL="0" indent="0" algn="ctr">
              <a:spcBef>
                <a:spcPts val="0"/>
              </a:spcBef>
              <a:buNone/>
            </a:pPr>
            <a:r>
              <a:rPr lang="en-US" sz="4400" dirty="0"/>
              <a:t>many wanted to keep </a:t>
            </a:r>
            <a:r>
              <a:rPr lang="en-US" sz="4400" dirty="0">
                <a:solidFill>
                  <a:srgbClr val="C00000"/>
                </a:solidFill>
              </a:rPr>
              <a:t>old, traditional</a:t>
            </a:r>
            <a:r>
              <a:rPr lang="en-US" sz="4400" dirty="0"/>
              <a:t> ways &amp; values </a:t>
            </a:r>
          </a:p>
          <a:p>
            <a:pPr marL="0" indent="0" algn="ctr">
              <a:spcBef>
                <a:spcPts val="0"/>
              </a:spcBef>
              <a:buNone/>
            </a:pPr>
            <a:endParaRPr lang="en-US" sz="3600" dirty="0"/>
          </a:p>
          <a:p>
            <a:pPr marL="0" indent="0" algn="ctr">
              <a:spcBef>
                <a:spcPts val="0"/>
              </a:spcBef>
              <a:buNone/>
            </a:pPr>
            <a:r>
              <a:rPr lang="en-US" sz="4400" dirty="0"/>
              <a:t>Others wanted progress &amp; were influenced by western </a:t>
            </a:r>
            <a:r>
              <a:rPr lang="en-US" sz="4400" dirty="0">
                <a:solidFill>
                  <a:srgbClr val="C00000"/>
                </a:solidFill>
              </a:rPr>
              <a:t>culture &amp; advances</a:t>
            </a:r>
          </a:p>
          <a:p>
            <a:pPr marL="0" indent="0">
              <a:spcBef>
                <a:spcPts val="0"/>
              </a:spcBef>
              <a:buNone/>
            </a:pPr>
            <a:r>
              <a:rPr lang="en-US" sz="4000" b="1" i="1" dirty="0"/>
              <a:t> </a:t>
            </a:r>
            <a:endParaRPr lang="en-US" sz="4000" dirty="0"/>
          </a:p>
          <a:p>
            <a:endParaRPr lang="en-US" dirty="0"/>
          </a:p>
        </p:txBody>
      </p:sp>
    </p:spTree>
    <p:extLst>
      <p:ext uri="{BB962C8B-B14F-4D97-AF65-F5344CB8AC3E}">
        <p14:creationId xmlns:p14="http://schemas.microsoft.com/office/powerpoint/2010/main" val="35438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7086600"/>
          </a:xfrm>
        </p:spPr>
        <p:txBody>
          <a:bodyPr>
            <a:normAutofit/>
          </a:bodyPr>
          <a:lstStyle/>
          <a:p>
            <a:pPr marL="0" indent="0" algn="ctr">
              <a:spcBef>
                <a:spcPts val="0"/>
              </a:spcBef>
              <a:buNone/>
            </a:pPr>
            <a:endParaRPr lang="en-US" dirty="0"/>
          </a:p>
          <a:p>
            <a:pPr marL="0" indent="0" algn="ctr">
              <a:spcBef>
                <a:spcPts val="0"/>
              </a:spcBef>
              <a:buNone/>
            </a:pPr>
            <a:endParaRPr lang="en-US" dirty="0"/>
          </a:p>
          <a:p>
            <a:pPr marL="0" indent="0" algn="ctr">
              <a:spcBef>
                <a:spcPts val="0"/>
              </a:spcBef>
              <a:buNone/>
            </a:pPr>
            <a:endParaRPr lang="en-US" dirty="0"/>
          </a:p>
          <a:p>
            <a:pPr marL="0" indent="0" algn="ctr">
              <a:spcBef>
                <a:spcPts val="0"/>
              </a:spcBef>
              <a:buNone/>
            </a:pPr>
            <a:endParaRPr lang="en-US" dirty="0"/>
          </a:p>
          <a:p>
            <a:pPr marL="0" indent="0" algn="ctr">
              <a:spcBef>
                <a:spcPts val="0"/>
              </a:spcBef>
              <a:buNone/>
            </a:pPr>
            <a:endParaRPr lang="en-US" dirty="0"/>
          </a:p>
          <a:p>
            <a:pPr marL="0" indent="0" algn="ctr">
              <a:spcBef>
                <a:spcPts val="0"/>
              </a:spcBef>
              <a:buNone/>
            </a:pPr>
            <a:endParaRPr lang="en-US" dirty="0"/>
          </a:p>
          <a:p>
            <a:pPr marL="0" indent="0" algn="ctr">
              <a:spcBef>
                <a:spcPts val="0"/>
              </a:spcBef>
              <a:buNone/>
            </a:pPr>
            <a:endParaRPr lang="en-US" dirty="0"/>
          </a:p>
          <a:p>
            <a:pPr marL="0" indent="0" algn="ctr">
              <a:spcBef>
                <a:spcPts val="0"/>
              </a:spcBef>
              <a:buNone/>
            </a:pPr>
            <a:endParaRPr lang="en-US" dirty="0"/>
          </a:p>
          <a:p>
            <a:pPr marL="0" indent="0" algn="ctr">
              <a:spcBef>
                <a:spcPts val="0"/>
              </a:spcBef>
              <a:buNone/>
            </a:pPr>
            <a:endParaRPr lang="en-US" dirty="0"/>
          </a:p>
          <a:p>
            <a:pPr marL="0" indent="0" algn="ctr">
              <a:spcBef>
                <a:spcPts val="0"/>
              </a:spcBef>
              <a:buNone/>
            </a:pPr>
            <a:r>
              <a:rPr lang="en-US" dirty="0"/>
              <a:t>The next century proved </a:t>
            </a:r>
            <a:r>
              <a:rPr lang="en-US" dirty="0">
                <a:solidFill>
                  <a:srgbClr val="C00000"/>
                </a:solidFill>
              </a:rPr>
              <a:t>disastrous</a:t>
            </a:r>
            <a:r>
              <a:rPr lang="en-US" dirty="0"/>
              <a:t> for the Qing &amp; the dynasty </a:t>
            </a:r>
            <a:r>
              <a:rPr lang="en-US" dirty="0">
                <a:solidFill>
                  <a:srgbClr val="C00000"/>
                </a:solidFill>
              </a:rPr>
              <a:t>fell in 1911</a:t>
            </a:r>
            <a:r>
              <a:rPr lang="en-US" dirty="0"/>
              <a:t> for several reasons: </a:t>
            </a:r>
          </a:p>
          <a:p>
            <a:pPr marL="0" lvl="0" indent="0">
              <a:spcBef>
                <a:spcPts val="0"/>
              </a:spcBef>
              <a:buNone/>
            </a:pPr>
            <a:endParaRPr lang="en-US" sz="2000" dirty="0"/>
          </a:p>
        </p:txBody>
      </p:sp>
      <p:pic>
        <p:nvPicPr>
          <p:cNvPr id="4" name="Picture 3">
            <a:extLst>
              <a:ext uri="{FF2B5EF4-FFF2-40B4-BE49-F238E27FC236}">
                <a16:creationId xmlns:a16="http://schemas.microsoft.com/office/drawing/2014/main" id="{89BDAEB4-7BD7-4873-AB1E-A4A5821BD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04800"/>
            <a:ext cx="6096000" cy="4064000"/>
          </a:xfrm>
          <a:prstGeom prst="rect">
            <a:avLst/>
          </a:prstGeom>
        </p:spPr>
      </p:pic>
    </p:spTree>
    <p:extLst>
      <p:ext uri="{BB962C8B-B14F-4D97-AF65-F5344CB8AC3E}">
        <p14:creationId xmlns:p14="http://schemas.microsoft.com/office/powerpoint/2010/main" val="397097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9144000" cy="7086600"/>
          </a:xfrm>
        </p:spPr>
        <p:txBody>
          <a:bodyPr>
            <a:normAutofit/>
          </a:bodyPr>
          <a:lstStyle/>
          <a:p>
            <a:pPr marL="0" lvl="0" indent="0">
              <a:spcBef>
                <a:spcPts val="0"/>
              </a:spcBef>
              <a:buNone/>
            </a:pPr>
            <a:r>
              <a:rPr lang="en-US" dirty="0"/>
              <a:t>1)  Corruption &amp; </a:t>
            </a:r>
            <a:r>
              <a:rPr lang="en-US" dirty="0">
                <a:solidFill>
                  <a:srgbClr val="C00000"/>
                </a:solidFill>
              </a:rPr>
              <a:t>peasant</a:t>
            </a:r>
            <a:r>
              <a:rPr lang="en-US" dirty="0"/>
              <a:t> unrests</a:t>
            </a:r>
          </a:p>
          <a:p>
            <a:pPr marL="0" lvl="0" indent="0">
              <a:spcBef>
                <a:spcPts val="0"/>
              </a:spcBef>
              <a:buNone/>
            </a:pPr>
            <a:endParaRPr lang="en-US" dirty="0"/>
          </a:p>
          <a:p>
            <a:pPr marL="0" lvl="0" indent="0">
              <a:spcBef>
                <a:spcPts val="0"/>
              </a:spcBef>
              <a:buNone/>
            </a:pPr>
            <a:r>
              <a:rPr lang="en-US" dirty="0"/>
              <a:t>2)  Rapid </a:t>
            </a:r>
            <a:r>
              <a:rPr lang="en-US" dirty="0">
                <a:solidFill>
                  <a:srgbClr val="C00000"/>
                </a:solidFill>
              </a:rPr>
              <a:t>population</a:t>
            </a:r>
            <a:r>
              <a:rPr lang="en-US" dirty="0"/>
              <a:t> growth: created severe </a:t>
            </a:r>
            <a:r>
              <a:rPr lang="en-US" dirty="0">
                <a:solidFill>
                  <a:srgbClr val="C00000"/>
                </a:solidFill>
              </a:rPr>
              <a:t>food 	shortages &amp; famines</a:t>
            </a:r>
            <a:r>
              <a:rPr lang="en-US" dirty="0"/>
              <a:t> were common</a:t>
            </a:r>
          </a:p>
          <a:p>
            <a:pPr marL="0" lvl="0" indent="0">
              <a:spcBef>
                <a:spcPts val="0"/>
              </a:spcBef>
              <a:buNone/>
            </a:pPr>
            <a:endParaRPr lang="en-US" dirty="0"/>
          </a:p>
          <a:p>
            <a:pPr marL="514350" lvl="0" indent="-514350">
              <a:spcBef>
                <a:spcPts val="0"/>
              </a:spcBef>
              <a:buAutoNum type="arabicParenR" startAt="3"/>
            </a:pPr>
            <a:r>
              <a:rPr lang="en-US" dirty="0"/>
              <a:t>Isolation: the Qing limited contact with outsiders to one port: </a:t>
            </a:r>
            <a:r>
              <a:rPr lang="en-US" b="1" i="1" u="sng" dirty="0"/>
              <a:t>Guangzhou</a:t>
            </a:r>
            <a:r>
              <a:rPr lang="en-US" dirty="0"/>
              <a:t> (or </a:t>
            </a:r>
            <a:r>
              <a:rPr lang="en-US" dirty="0">
                <a:solidFill>
                  <a:srgbClr val="C00000"/>
                </a:solidFill>
              </a:rPr>
              <a:t>Canton</a:t>
            </a:r>
            <a:r>
              <a:rPr lang="en-US" dirty="0"/>
              <a:t>)</a:t>
            </a:r>
          </a:p>
          <a:p>
            <a:pPr marL="0" lvl="0" indent="0">
              <a:spcBef>
                <a:spcPts val="0"/>
              </a:spcBef>
              <a:buNone/>
            </a:pPr>
            <a:r>
              <a:rPr lang="en-US" dirty="0"/>
              <a:t>	a)  </a:t>
            </a:r>
            <a:r>
              <a:rPr lang="en-US" dirty="0">
                <a:solidFill>
                  <a:srgbClr val="C00000"/>
                </a:solidFill>
              </a:rPr>
              <a:t>Foreign</a:t>
            </a:r>
            <a:r>
              <a:rPr lang="en-US" dirty="0"/>
              <a:t> merchants disliked this as unfair</a:t>
            </a:r>
          </a:p>
          <a:p>
            <a:pPr marL="0" lvl="0" indent="0">
              <a:spcBef>
                <a:spcPts val="0"/>
              </a:spcBef>
              <a:buNone/>
            </a:pPr>
            <a:r>
              <a:rPr lang="en-US" dirty="0"/>
              <a:t>	b)  China </a:t>
            </a:r>
            <a:r>
              <a:rPr lang="en-US" dirty="0">
                <a:solidFill>
                  <a:srgbClr val="C00000"/>
                </a:solidFill>
              </a:rPr>
              <a:t>fell behind</a:t>
            </a:r>
            <a:r>
              <a:rPr lang="en-US" dirty="0"/>
              <a:t> in technology, especially 		</a:t>
            </a:r>
            <a:r>
              <a:rPr lang="en-US" dirty="0">
                <a:solidFill>
                  <a:srgbClr val="C00000"/>
                </a:solidFill>
              </a:rPr>
              <a:t>military</a:t>
            </a:r>
            <a:r>
              <a:rPr lang="en-US" dirty="0"/>
              <a:t> technology</a:t>
            </a:r>
          </a:p>
        </p:txBody>
      </p:sp>
    </p:spTree>
    <p:extLst>
      <p:ext uri="{BB962C8B-B14F-4D97-AF65-F5344CB8AC3E}">
        <p14:creationId xmlns:p14="http://schemas.microsoft.com/office/powerpoint/2010/main" val="150716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752600"/>
            <a:ext cx="8915400" cy="4378325"/>
          </a:xfrm>
        </p:spPr>
        <p:txBody>
          <a:bodyPr>
            <a:normAutofit/>
          </a:bodyPr>
          <a:lstStyle/>
          <a:p>
            <a:pPr marL="0" indent="0" algn="ctr">
              <a:buFont typeface="Wingdings" panose="05000000000000000000" pitchFamily="2" charset="2"/>
              <a:buNone/>
              <a:defRPr/>
            </a:pPr>
            <a:r>
              <a:rPr lang="en-US" sz="4800" dirty="0"/>
              <a:t>Mohandas Gandhi was important in the independence movement of what country</a:t>
            </a:r>
            <a:r>
              <a:rPr lang="en-US" sz="4400" dirty="0"/>
              <a:t>?</a:t>
            </a:r>
          </a:p>
          <a:p>
            <a:pPr marL="0" indent="0" algn="ctr">
              <a:buFont typeface="Wingdings" panose="05000000000000000000" pitchFamily="2" charset="2"/>
              <a:buNone/>
              <a:defRPr/>
            </a:pPr>
            <a:endParaRPr lang="en-US" sz="2800" dirty="0"/>
          </a:p>
          <a:p>
            <a:pPr marL="0" indent="0" algn="ctr">
              <a:buFont typeface="Wingdings" panose="05000000000000000000" pitchFamily="2" charset="2"/>
              <a:buNone/>
              <a:defRPr/>
            </a:pPr>
            <a:r>
              <a:rPr lang="en-US" sz="5400" dirty="0"/>
              <a:t>India</a:t>
            </a:r>
          </a:p>
        </p:txBody>
      </p:sp>
      <p:pic>
        <p:nvPicPr>
          <p:cNvPr id="143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76200"/>
            <a:ext cx="142651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63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839200" cy="6553200"/>
          </a:xfrm>
        </p:spPr>
        <p:txBody>
          <a:bodyPr>
            <a:normAutofit/>
          </a:bodyPr>
          <a:lstStyle/>
          <a:p>
            <a:pPr marL="0" lvl="0" indent="0">
              <a:spcBef>
                <a:spcPts val="0"/>
              </a:spcBef>
              <a:buNone/>
            </a:pPr>
            <a:r>
              <a:rPr lang="en-US" dirty="0"/>
              <a:t>4)  </a:t>
            </a:r>
            <a:r>
              <a:rPr lang="en-US" b="1" i="1" u="sng" dirty="0"/>
              <a:t>The Opium Wars</a:t>
            </a:r>
            <a:r>
              <a:rPr lang="en-US" dirty="0"/>
              <a:t> – Great Britain grew </a:t>
            </a:r>
            <a:r>
              <a:rPr lang="en-US" dirty="0">
                <a:solidFill>
                  <a:srgbClr val="C00000"/>
                </a:solidFill>
              </a:rPr>
              <a:t>opium</a:t>
            </a:r>
            <a:r>
              <a:rPr lang="en-US" dirty="0"/>
              <a:t> in 	North </a:t>
            </a:r>
            <a:r>
              <a:rPr lang="en-US" dirty="0">
                <a:solidFill>
                  <a:srgbClr val="C00000"/>
                </a:solidFill>
              </a:rPr>
              <a:t>India</a:t>
            </a:r>
            <a:r>
              <a:rPr lang="en-US" dirty="0"/>
              <a:t> &amp; shipped it to </a:t>
            </a:r>
            <a:r>
              <a:rPr lang="en-US" dirty="0">
                <a:solidFill>
                  <a:srgbClr val="C00000"/>
                </a:solidFill>
              </a:rPr>
              <a:t>China</a:t>
            </a:r>
          </a:p>
          <a:p>
            <a:pPr marL="0" lvl="0" indent="0">
              <a:spcBef>
                <a:spcPts val="0"/>
              </a:spcBef>
              <a:buNone/>
            </a:pPr>
            <a:endParaRPr lang="en-US" sz="1000" dirty="0"/>
          </a:p>
          <a:p>
            <a:pPr marL="0" lvl="0" indent="0">
              <a:spcBef>
                <a:spcPts val="0"/>
              </a:spcBef>
              <a:buNone/>
            </a:pPr>
            <a:r>
              <a:rPr lang="en-US" dirty="0"/>
              <a:t>	The drug was so </a:t>
            </a:r>
            <a:r>
              <a:rPr lang="en-US" dirty="0">
                <a:solidFill>
                  <a:srgbClr val="C00000"/>
                </a:solidFill>
              </a:rPr>
              <a:t>addictive</a:t>
            </a:r>
            <a:r>
              <a:rPr lang="en-US" dirty="0"/>
              <a:t>, </a:t>
            </a:r>
            <a:r>
              <a:rPr lang="en-US" dirty="0">
                <a:solidFill>
                  <a:srgbClr val="C00000"/>
                </a:solidFill>
              </a:rPr>
              <a:t>demand</a:t>
            </a:r>
            <a:r>
              <a:rPr lang="en-US" dirty="0"/>
              <a:t> increased 	quickly</a:t>
            </a:r>
          </a:p>
          <a:p>
            <a:pPr marL="0" lvl="0" indent="0">
              <a:spcBef>
                <a:spcPts val="0"/>
              </a:spcBef>
              <a:buNone/>
            </a:pPr>
            <a:endParaRPr lang="en-US" sz="1100" dirty="0"/>
          </a:p>
          <a:p>
            <a:pPr marL="0" lvl="0" indent="0">
              <a:spcBef>
                <a:spcPts val="0"/>
              </a:spcBef>
              <a:buNone/>
            </a:pPr>
            <a:r>
              <a:rPr lang="en-US" dirty="0"/>
              <a:t>	</a:t>
            </a:r>
            <a:endParaRPr lang="en-US" sz="1050" dirty="0"/>
          </a:p>
          <a:p>
            <a:pPr marL="0" lvl="0" indent="0">
              <a:spcBef>
                <a:spcPts val="0"/>
              </a:spcBef>
              <a:buNone/>
            </a:pPr>
            <a:r>
              <a:rPr lang="en-US" dirty="0"/>
              <a:t>	</a:t>
            </a:r>
          </a:p>
        </p:txBody>
      </p:sp>
      <p:pic>
        <p:nvPicPr>
          <p:cNvPr id="4" name="Picture 2" descr="image, p568"/>
          <p:cNvPicPr>
            <a:picLocks noChangeAspect="1" noChangeArrowheads="1"/>
          </p:cNvPicPr>
          <p:nvPr/>
        </p:nvPicPr>
        <p:blipFill>
          <a:blip r:embed="rId3" cstate="print"/>
          <a:srcRect/>
          <a:stretch>
            <a:fillRect/>
          </a:stretch>
        </p:blipFill>
        <p:spPr bwMode="auto">
          <a:xfrm>
            <a:off x="2895600" y="2150768"/>
            <a:ext cx="6172200" cy="4911739"/>
          </a:xfrm>
          <a:prstGeom prst="rect">
            <a:avLst/>
          </a:prstGeom>
          <a:noFill/>
          <a:ln w="9525">
            <a:noFill/>
            <a:miter lim="800000"/>
            <a:headEnd/>
            <a:tailEnd/>
          </a:ln>
          <a:effectLst/>
        </p:spPr>
      </p:pic>
    </p:spTree>
    <p:extLst>
      <p:ext uri="{BB962C8B-B14F-4D97-AF65-F5344CB8AC3E}">
        <p14:creationId xmlns:p14="http://schemas.microsoft.com/office/powerpoint/2010/main" val="797005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9067800" cy="6781800"/>
          </a:xfrm>
        </p:spPr>
        <p:txBody>
          <a:bodyPr>
            <a:normAutofit/>
          </a:bodyPr>
          <a:lstStyle/>
          <a:p>
            <a:pPr marL="0" indent="0" algn="ctr">
              <a:spcBef>
                <a:spcPts val="0"/>
              </a:spcBef>
              <a:buNone/>
            </a:pPr>
            <a:r>
              <a:rPr lang="en-US" sz="3000" dirty="0"/>
              <a:t>This had a huge, </a:t>
            </a:r>
            <a:r>
              <a:rPr lang="en-US" sz="3000" dirty="0">
                <a:solidFill>
                  <a:srgbClr val="C00000"/>
                </a:solidFill>
              </a:rPr>
              <a:t>negative</a:t>
            </a:r>
            <a:r>
              <a:rPr lang="en-US" sz="3000" dirty="0"/>
              <a:t> effect on the people in China </a:t>
            </a:r>
          </a:p>
          <a:p>
            <a:pPr marL="0" lvl="0" indent="0">
              <a:spcBef>
                <a:spcPts val="0"/>
              </a:spcBef>
              <a:buNone/>
            </a:pPr>
            <a:endParaRPr lang="en-US" sz="3600" dirty="0"/>
          </a:p>
          <a:p>
            <a:pPr marL="0" lvl="0" indent="0">
              <a:spcBef>
                <a:spcPts val="0"/>
              </a:spcBef>
              <a:buNone/>
            </a:pPr>
            <a:endParaRPr lang="en-US" sz="3600" dirty="0"/>
          </a:p>
          <a:p>
            <a:pPr marL="0" lvl="0" indent="0">
              <a:spcBef>
                <a:spcPts val="0"/>
              </a:spcBef>
              <a:buNone/>
            </a:pPr>
            <a:endParaRPr lang="en-US" sz="3600" dirty="0"/>
          </a:p>
          <a:p>
            <a:pPr marL="0" lvl="0" indent="0">
              <a:spcBef>
                <a:spcPts val="0"/>
              </a:spcBef>
              <a:buNone/>
            </a:pPr>
            <a:endParaRPr lang="en-US" sz="3600" dirty="0"/>
          </a:p>
          <a:p>
            <a:pPr marL="0" lvl="0" indent="0">
              <a:spcBef>
                <a:spcPts val="0"/>
              </a:spcBef>
              <a:buNone/>
            </a:pPr>
            <a:endParaRPr lang="en-US" sz="3600" dirty="0"/>
          </a:p>
          <a:p>
            <a:pPr marL="0" lvl="0" indent="0">
              <a:spcBef>
                <a:spcPts val="0"/>
              </a:spcBef>
              <a:buNone/>
            </a:pPr>
            <a:endParaRPr lang="en-US" sz="3600" dirty="0"/>
          </a:p>
          <a:p>
            <a:pPr marL="0" lvl="0" indent="0">
              <a:spcBef>
                <a:spcPts val="0"/>
              </a:spcBef>
              <a:buNone/>
            </a:pPr>
            <a:endParaRPr lang="en-US" sz="3600" dirty="0"/>
          </a:p>
          <a:p>
            <a:pPr marL="0" lvl="0" indent="0">
              <a:spcBef>
                <a:spcPts val="0"/>
              </a:spcBef>
              <a:buNone/>
            </a:pPr>
            <a:endParaRPr lang="en-US" sz="3600" dirty="0"/>
          </a:p>
          <a:p>
            <a:pPr marL="0" lvl="0" indent="0" algn="ctr">
              <a:spcBef>
                <a:spcPts val="0"/>
              </a:spcBef>
              <a:buNone/>
            </a:pPr>
            <a:endParaRPr lang="en-US" sz="4000" dirty="0"/>
          </a:p>
          <a:p>
            <a:pPr marL="0" lvl="0" indent="0" algn="ctr">
              <a:spcBef>
                <a:spcPts val="0"/>
              </a:spcBef>
              <a:buNone/>
            </a:pPr>
            <a:r>
              <a:rPr lang="en-US" sz="3600" dirty="0"/>
              <a:t>The Chinese government </a:t>
            </a:r>
            <a:r>
              <a:rPr lang="en-US" sz="3600" dirty="0">
                <a:solidFill>
                  <a:srgbClr val="C00000"/>
                </a:solidFill>
              </a:rPr>
              <a:t>begged them to stop</a:t>
            </a:r>
            <a:r>
              <a:rPr lang="en-US" sz="3600" dirty="0"/>
              <a:t>, but they </a:t>
            </a:r>
            <a:r>
              <a:rPr lang="en-US" sz="3600" dirty="0">
                <a:solidFill>
                  <a:srgbClr val="C00000"/>
                </a:solidFill>
              </a:rPr>
              <a:t>refused</a:t>
            </a:r>
          </a:p>
          <a:p>
            <a:pPr marL="0" lvl="0" indent="0">
              <a:spcBef>
                <a:spcPts val="0"/>
              </a:spcBef>
              <a:buNone/>
            </a:pPr>
            <a:endParaRPr lang="en-US" sz="4400" dirty="0"/>
          </a:p>
          <a:p>
            <a:pPr marL="0" lvl="0" indent="0">
              <a:spcBef>
                <a:spcPts val="0"/>
              </a:spcBef>
              <a:buNone/>
            </a:pPr>
            <a:endParaRPr lang="en-US" sz="1200" dirty="0"/>
          </a:p>
        </p:txBody>
      </p:sp>
      <p:pic>
        <p:nvPicPr>
          <p:cNvPr id="4" name="Picture 3">
            <a:extLst>
              <a:ext uri="{FF2B5EF4-FFF2-40B4-BE49-F238E27FC236}">
                <a16:creationId xmlns:a16="http://schemas.microsoft.com/office/drawing/2014/main" id="{71864904-01EA-4818-B04E-64A4FF0DC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85800"/>
            <a:ext cx="8534399" cy="4800600"/>
          </a:xfrm>
          <a:prstGeom prst="rect">
            <a:avLst/>
          </a:prstGeom>
        </p:spPr>
      </p:pic>
    </p:spTree>
    <p:extLst>
      <p:ext uri="{BB962C8B-B14F-4D97-AF65-F5344CB8AC3E}">
        <p14:creationId xmlns:p14="http://schemas.microsoft.com/office/powerpoint/2010/main" val="307815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9067800" cy="6553200"/>
          </a:xfrm>
        </p:spPr>
        <p:txBody>
          <a:bodyPr>
            <a:normAutofit/>
          </a:bodyPr>
          <a:lstStyle/>
          <a:p>
            <a:pPr marL="0" lvl="0" indent="0" algn="ctr">
              <a:spcBef>
                <a:spcPts val="0"/>
              </a:spcBef>
              <a:buNone/>
            </a:pPr>
            <a:r>
              <a:rPr lang="en-US" sz="4000" dirty="0"/>
              <a:t>This began a war, and the Chinese were no match for the British</a:t>
            </a:r>
          </a:p>
        </p:txBody>
      </p:sp>
      <p:pic>
        <p:nvPicPr>
          <p:cNvPr id="4" name="Picture 3">
            <a:extLst>
              <a:ext uri="{FF2B5EF4-FFF2-40B4-BE49-F238E27FC236}">
                <a16:creationId xmlns:a16="http://schemas.microsoft.com/office/drawing/2014/main" id="{6AD18988-BDDC-4EF6-9C52-D94AF1FAF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52600"/>
            <a:ext cx="7442760" cy="4873577"/>
          </a:xfrm>
          <a:prstGeom prst="rect">
            <a:avLst/>
          </a:prstGeom>
        </p:spPr>
      </p:pic>
    </p:spTree>
    <p:extLst>
      <p:ext uri="{BB962C8B-B14F-4D97-AF65-F5344CB8AC3E}">
        <p14:creationId xmlns:p14="http://schemas.microsoft.com/office/powerpoint/2010/main" val="142004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5">
            <a:extLst>
              <a:ext uri="{FF2B5EF4-FFF2-40B4-BE49-F238E27FC236}">
                <a16:creationId xmlns:a16="http://schemas.microsoft.com/office/drawing/2014/main" id="{7D614035-F921-4A6B-BC4F-46C20E444230}"/>
              </a:ext>
            </a:extLst>
          </p:cNvPr>
          <p:cNvSpPr>
            <a:spLocks noGrp="1" noRot="1" noChangeArrowheads="1"/>
          </p:cNvSpPr>
          <p:nvPr>
            <p:ph type="title"/>
          </p:nvPr>
        </p:nvSpPr>
        <p:spPr>
          <a:xfrm>
            <a:off x="0" y="0"/>
            <a:ext cx="9144000" cy="1143000"/>
          </a:xfrm>
        </p:spPr>
        <p:txBody>
          <a:bodyPr>
            <a:normAutofit/>
          </a:bodyPr>
          <a:lstStyle/>
          <a:p>
            <a:pPr eaLnBrk="1" hangingPunct="1">
              <a:defRPr/>
            </a:pPr>
            <a:r>
              <a:rPr lang="en-US" dirty="0"/>
              <a:t>(5) Tai Ping Rebellion: 1850-1864</a:t>
            </a:r>
          </a:p>
        </p:txBody>
      </p:sp>
      <p:sp>
        <p:nvSpPr>
          <p:cNvPr id="41990" name="Rectangle 6">
            <a:extLst>
              <a:ext uri="{FF2B5EF4-FFF2-40B4-BE49-F238E27FC236}">
                <a16:creationId xmlns:a16="http://schemas.microsoft.com/office/drawing/2014/main" id="{86AA3F48-75EE-4A7A-93D6-F73CCD59A500}"/>
              </a:ext>
            </a:extLst>
          </p:cNvPr>
          <p:cNvSpPr>
            <a:spLocks noGrp="1" noRot="1" noChangeArrowheads="1"/>
          </p:cNvSpPr>
          <p:nvPr>
            <p:ph type="body" sz="half" idx="4294967295"/>
          </p:nvPr>
        </p:nvSpPr>
        <p:spPr>
          <a:xfrm>
            <a:off x="0" y="1143000"/>
            <a:ext cx="6324600" cy="5715000"/>
          </a:xfrm>
        </p:spPr>
        <p:txBody>
          <a:bodyPr>
            <a:normAutofit fontScale="92500"/>
          </a:bodyPr>
          <a:lstStyle/>
          <a:p>
            <a:pPr eaLnBrk="1" hangingPunct="1">
              <a:defRPr/>
            </a:pPr>
            <a:r>
              <a:rPr lang="en-US" sz="2800" dirty="0"/>
              <a:t>Social discontent, particularly in the south far from imperial center of Manchu government erupted</a:t>
            </a:r>
          </a:p>
          <a:p>
            <a:pPr eaLnBrk="1" hangingPunct="1">
              <a:defRPr/>
            </a:pPr>
            <a:r>
              <a:rPr lang="en-US" sz="2800" dirty="0"/>
              <a:t>spheres of influences caused tensions between the masses of China and the government</a:t>
            </a:r>
          </a:p>
          <a:p>
            <a:pPr eaLnBrk="1" hangingPunct="1">
              <a:defRPr/>
            </a:pPr>
            <a:r>
              <a:rPr lang="en-US" sz="2800" dirty="0"/>
              <a:t>In the midst of internal rebellion  another Opium War breaks out (1856-60)</a:t>
            </a:r>
          </a:p>
          <a:p>
            <a:pPr eaLnBrk="1" hangingPunct="1">
              <a:defRPr/>
            </a:pPr>
            <a:r>
              <a:rPr lang="en-US" sz="2800" dirty="0"/>
              <a:t>20-30 million died in the deadliest civil war in history and the Qing was weakened</a:t>
            </a:r>
          </a:p>
          <a:p>
            <a:pPr eaLnBrk="1" hangingPunct="1">
              <a:defRPr/>
            </a:pPr>
            <a:r>
              <a:rPr lang="en-US" sz="2800" dirty="0"/>
              <a:t>Led to the Self Strengthening Movement…</a:t>
            </a:r>
          </a:p>
          <a:p>
            <a:pPr eaLnBrk="1" hangingPunct="1">
              <a:lnSpc>
                <a:spcPct val="80000"/>
              </a:lnSpc>
              <a:defRPr/>
            </a:pPr>
            <a:endParaRPr lang="en-US" sz="2800" dirty="0"/>
          </a:p>
          <a:p>
            <a:pPr eaLnBrk="1" hangingPunct="1">
              <a:lnSpc>
                <a:spcPct val="80000"/>
              </a:lnSpc>
              <a:defRPr/>
            </a:pPr>
            <a:endParaRPr lang="en-US" sz="2000" dirty="0"/>
          </a:p>
        </p:txBody>
      </p:sp>
      <p:pic>
        <p:nvPicPr>
          <p:cNvPr id="9220" name="Picture 10" descr="http://4.bp.blogspot.com/-hGcOw9f2rhk/Ufc1fziB_dI/AAAAAAAADtk/h49OB-OXM8Q/s400/hong+xiquan.jpg">
            <a:extLst>
              <a:ext uri="{FF2B5EF4-FFF2-40B4-BE49-F238E27FC236}">
                <a16:creationId xmlns:a16="http://schemas.microsoft.com/office/drawing/2014/main" id="{58746D5A-78E2-48C1-9E9D-DB3447A2B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220788"/>
            <a:ext cx="26257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488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anim calcmode="lin" valueType="num">
                                      <p:cBhvr>
                                        <p:cTn id="8" dur="1000" fill="hold"/>
                                        <p:tgtEl>
                                          <p:spTgt spid="41989"/>
                                        </p:tgtEl>
                                        <p:attrNameLst>
                                          <p:attrName>ppt_x</p:attrName>
                                        </p:attrNameLst>
                                      </p:cBhvr>
                                      <p:tavLst>
                                        <p:tav tm="0">
                                          <p:val>
                                            <p:strVal val="#ppt_x"/>
                                          </p:val>
                                        </p:tav>
                                        <p:tav tm="100000">
                                          <p:val>
                                            <p:strVal val="#ppt_x"/>
                                          </p:val>
                                        </p:tav>
                                      </p:tavLst>
                                    </p:anim>
                                    <p:anim calcmode="lin" valueType="num">
                                      <p:cBhvr>
                                        <p:cTn id="9" dur="1000" fill="hold"/>
                                        <p:tgtEl>
                                          <p:spTgt spid="4198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1990"/>
                                        </p:tgtEl>
                                        <p:attrNameLst>
                                          <p:attrName>style.visibility</p:attrName>
                                        </p:attrNameLst>
                                      </p:cBhvr>
                                      <p:to>
                                        <p:strVal val="visible"/>
                                      </p:to>
                                    </p:set>
                                    <p:animEffect transition="in" filter="box(in)">
                                      <p:cBhvr>
                                        <p:cTn id="14" dur="500"/>
                                        <p:tgtEl>
                                          <p:spTgt spid="419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p:cTn id="19" dur="1000" fill="hold"/>
                                        <p:tgtEl>
                                          <p:spTgt spid="9220"/>
                                        </p:tgtEl>
                                        <p:attrNameLst>
                                          <p:attrName>ppt_w</p:attrName>
                                        </p:attrNameLst>
                                      </p:cBhvr>
                                      <p:tavLst>
                                        <p:tav tm="0">
                                          <p:val>
                                            <p:fltVal val="0"/>
                                          </p:val>
                                        </p:tav>
                                        <p:tav tm="100000">
                                          <p:val>
                                            <p:strVal val="#ppt_w"/>
                                          </p:val>
                                        </p:tav>
                                      </p:tavLst>
                                    </p:anim>
                                    <p:anim calcmode="lin" valueType="num">
                                      <p:cBhvr>
                                        <p:cTn id="20" dur="1000" fill="hold"/>
                                        <p:tgtEl>
                                          <p:spTgt spid="9220"/>
                                        </p:tgtEl>
                                        <p:attrNameLst>
                                          <p:attrName>ppt_h</p:attrName>
                                        </p:attrNameLst>
                                      </p:cBhvr>
                                      <p:tavLst>
                                        <p:tav tm="0">
                                          <p:val>
                                            <p:fltVal val="0"/>
                                          </p:val>
                                        </p:tav>
                                        <p:tav tm="100000">
                                          <p:val>
                                            <p:strVal val="#ppt_h"/>
                                          </p:val>
                                        </p:tav>
                                      </p:tavLst>
                                    </p:anim>
                                    <p:anim calcmode="lin" valueType="num">
                                      <p:cBhvr>
                                        <p:cTn id="21" dur="1000" fill="hold"/>
                                        <p:tgtEl>
                                          <p:spTgt spid="9220"/>
                                        </p:tgtEl>
                                        <p:attrNameLst>
                                          <p:attrName>style.rotation</p:attrName>
                                        </p:attrNameLst>
                                      </p:cBhvr>
                                      <p:tavLst>
                                        <p:tav tm="0">
                                          <p:val>
                                            <p:fltVal val="90"/>
                                          </p:val>
                                        </p:tav>
                                        <p:tav tm="100000">
                                          <p:val>
                                            <p:fltVal val="0"/>
                                          </p:val>
                                        </p:tav>
                                      </p:tavLst>
                                    </p:anim>
                                    <p:animEffect transition="in" filter="fade">
                                      <p:cBhvr>
                                        <p:cTn id="22" dur="1000"/>
                                        <p:tgtEl>
                                          <p:spTgt spid="92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41990">
                                            <p:txEl>
                                              <p:pRg st="0" end="0"/>
                                            </p:txEl>
                                          </p:spTgt>
                                        </p:tgtEl>
                                        <p:attrNameLst>
                                          <p:attrName>style.visibility</p:attrName>
                                        </p:attrNameLst>
                                      </p:cBhvr>
                                      <p:to>
                                        <p:strVal val="visible"/>
                                      </p:to>
                                    </p:set>
                                    <p:animEffect transition="in" filter="circle(in)">
                                      <p:cBhvr>
                                        <p:cTn id="27" dur="2000"/>
                                        <p:tgtEl>
                                          <p:spTgt spid="4199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41990">
                                            <p:txEl>
                                              <p:pRg st="1" end="1"/>
                                            </p:txEl>
                                          </p:spTgt>
                                        </p:tgtEl>
                                        <p:attrNameLst>
                                          <p:attrName>style.visibility</p:attrName>
                                        </p:attrNameLst>
                                      </p:cBhvr>
                                      <p:to>
                                        <p:strVal val="visible"/>
                                      </p:to>
                                    </p:set>
                                    <p:animEffect transition="in" filter="circle(in)">
                                      <p:cBhvr>
                                        <p:cTn id="32" dur="2000"/>
                                        <p:tgtEl>
                                          <p:spTgt spid="41990">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41990">
                                            <p:txEl>
                                              <p:pRg st="2" end="2"/>
                                            </p:txEl>
                                          </p:spTgt>
                                        </p:tgtEl>
                                        <p:attrNameLst>
                                          <p:attrName>style.visibility</p:attrName>
                                        </p:attrNameLst>
                                      </p:cBhvr>
                                      <p:to>
                                        <p:strVal val="visible"/>
                                      </p:to>
                                    </p:set>
                                    <p:animEffect transition="in" filter="circle(in)">
                                      <p:cBhvr>
                                        <p:cTn id="37" dur="2000"/>
                                        <p:tgtEl>
                                          <p:spTgt spid="41990">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41990">
                                            <p:txEl>
                                              <p:pRg st="3" end="3"/>
                                            </p:txEl>
                                          </p:spTgt>
                                        </p:tgtEl>
                                        <p:attrNameLst>
                                          <p:attrName>style.visibility</p:attrName>
                                        </p:attrNameLst>
                                      </p:cBhvr>
                                      <p:to>
                                        <p:strVal val="visible"/>
                                      </p:to>
                                    </p:set>
                                    <p:animEffect transition="in" filter="circle(in)">
                                      <p:cBhvr>
                                        <p:cTn id="42" dur="2000"/>
                                        <p:tgtEl>
                                          <p:spTgt spid="41990">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41990">
                                            <p:txEl>
                                              <p:pRg st="4" end="4"/>
                                            </p:txEl>
                                          </p:spTgt>
                                        </p:tgtEl>
                                        <p:attrNameLst>
                                          <p:attrName>style.visibility</p:attrName>
                                        </p:attrNameLst>
                                      </p:cBhvr>
                                      <p:to>
                                        <p:strVal val="visible"/>
                                      </p:to>
                                    </p:set>
                                    <p:animEffect transition="in" filter="circle(in)">
                                      <p:cBhvr>
                                        <p:cTn id="47" dur="2000"/>
                                        <p:tgtEl>
                                          <p:spTgt spid="419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90" grpId="0" autoUpdateAnimBg="0"/>
    </p:bld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943</Words>
  <Application>Microsoft Office PowerPoint</Application>
  <PresentationFormat>On-screen Show (4:3)</PresentationFormat>
  <Paragraphs>148</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Castellar</vt:lpstr>
      <vt:lpstr>Times New Roman</vt:lpstr>
      <vt:lpstr>Wingdings</vt:lpstr>
      <vt:lpstr>Office Theme</vt:lpstr>
      <vt:lpstr>CHAPTER 26 CHALLENGE &amp; TRANSITION IN East Asia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Tai Ping Rebellion: 1850-1864</vt:lpstr>
      <vt:lpstr>PowerPoint Presentation</vt:lpstr>
      <vt:lpstr>Results of the Opium Wars</vt:lpstr>
      <vt:lpstr>PowerPoint Presentation</vt:lpstr>
      <vt:lpstr>(1842) The Treat of Nanjing</vt:lpstr>
      <vt:lpstr>PowerPoint Presentation</vt:lpstr>
      <vt:lpstr>(1842) The Treaty of Nanjing</vt:lpstr>
      <vt:lpstr>PowerPoint Presentation</vt:lpstr>
      <vt:lpstr>PowerPoint Presentation</vt:lpstr>
      <vt:lpstr>PowerPoint Presentation</vt:lpstr>
      <vt:lpstr>PowerPoint Presentation</vt:lpstr>
      <vt:lpstr>PowerPoint Presentation</vt:lpstr>
      <vt:lpstr>PowerPoint Presentation</vt:lpstr>
      <vt:lpstr>CHAPTER 26 CHALLENGE &amp; TRANSITION IN East Asia</vt:lpstr>
      <vt:lpstr>PowerPoint Presentation</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of the World: A Brief Global History  First Edition</dc:title>
  <dc:creator>Greg Scott</dc:creator>
  <cp:lastModifiedBy>Greg Scott</cp:lastModifiedBy>
  <cp:revision>70</cp:revision>
  <cp:lastPrinted>2016-04-11T02:43:50Z</cp:lastPrinted>
  <dcterms:created xsi:type="dcterms:W3CDTF">2012-12-13T15:37:42Z</dcterms:created>
  <dcterms:modified xsi:type="dcterms:W3CDTF">2018-03-31T01:08:04Z</dcterms:modified>
</cp:coreProperties>
</file>