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12" autoAdjust="0"/>
    <p:restoredTop sz="73160" autoAdjust="0"/>
  </p:normalViewPr>
  <p:slideViewPr>
    <p:cSldViewPr>
      <p:cViewPr varScale="1">
        <p:scale>
          <a:sx n="66" d="100"/>
          <a:sy n="66" d="100"/>
        </p:scale>
        <p:origin x="10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F67B0E71-EF94-499B-9C3F-F2306140DE47}"/>
    <pc:docChg chg="custSel modSld">
      <pc:chgData name="Greg Scott" userId="c650d04ab2c8d8e3" providerId="LiveId" clId="{F67B0E71-EF94-499B-9C3F-F2306140DE47}" dt="2018-01-04T05:03:34.671" v="77" actId="115"/>
      <pc:docMkLst>
        <pc:docMk/>
      </pc:docMkLst>
      <pc:sldChg chg="modSp">
        <pc:chgData name="Greg Scott" userId="c650d04ab2c8d8e3" providerId="LiveId" clId="{F67B0E71-EF94-499B-9C3F-F2306140DE47}" dt="2018-01-04T05:03:08.914" v="76" actId="255"/>
        <pc:sldMkLst>
          <pc:docMk/>
          <pc:sldMk cId="0" sldId="265"/>
        </pc:sldMkLst>
        <pc:spChg chg="mod">
          <ac:chgData name="Greg Scott" userId="c650d04ab2c8d8e3" providerId="LiveId" clId="{F67B0E71-EF94-499B-9C3F-F2306140DE47}" dt="2018-01-04T05:02:41.267" v="66" actId="403"/>
          <ac:spMkLst>
            <pc:docMk/>
            <pc:sldMk cId="0" sldId="265"/>
            <ac:spMk id="102402" creationId="{00000000-0000-0000-0000-000000000000}"/>
          </ac:spMkLst>
        </pc:spChg>
        <pc:spChg chg="mod">
          <ac:chgData name="Greg Scott" userId="c650d04ab2c8d8e3" providerId="LiveId" clId="{F67B0E71-EF94-499B-9C3F-F2306140DE47}" dt="2018-01-04T05:03:08.914" v="76" actId="255"/>
          <ac:spMkLst>
            <pc:docMk/>
            <pc:sldMk cId="0" sldId="265"/>
            <ac:spMk id="102403" creationId="{00000000-0000-0000-0000-000000000000}"/>
          </ac:spMkLst>
        </pc:spChg>
      </pc:sldChg>
      <pc:sldChg chg="modSp">
        <pc:chgData name="Greg Scott" userId="c650d04ab2c8d8e3" providerId="LiveId" clId="{F67B0E71-EF94-499B-9C3F-F2306140DE47}" dt="2018-01-04T05:03:34.671" v="77" actId="115"/>
        <pc:sldMkLst>
          <pc:docMk/>
          <pc:sldMk cId="4086856629" sldId="272"/>
        </pc:sldMkLst>
        <pc:spChg chg="mod">
          <ac:chgData name="Greg Scott" userId="c650d04ab2c8d8e3" providerId="LiveId" clId="{F67B0E71-EF94-499B-9C3F-F2306140DE47}" dt="2018-01-04T05:03:34.671" v="77" actId="115"/>
          <ac:spMkLst>
            <pc:docMk/>
            <pc:sldMk cId="4086856629" sldId="272"/>
            <ac:spMk id="3" creationId="{00000000-0000-0000-0000-000000000000}"/>
          </ac:spMkLst>
        </pc:spChg>
      </pc:sldChg>
    </pc:docChg>
  </pc:docChgLst>
  <pc:docChgLst>
    <pc:chgData name="Greg Scott" userId="c650d04ab2c8d8e3" providerId="LiveId" clId="{BE74585C-5F2E-497B-8934-1F97D6103287}"/>
    <pc:docChg chg="undo custSel modSld modMainMaster">
      <pc:chgData name="Greg Scott" userId="c650d04ab2c8d8e3" providerId="LiveId" clId="{BE74585C-5F2E-497B-8934-1F97D6103287}" dt="2018-03-04T20:37:59.047" v="41" actId="122"/>
      <pc:docMkLst>
        <pc:docMk/>
      </pc:docMkLst>
      <pc:sldChg chg="setBg">
        <pc:chgData name="Greg Scott" userId="c650d04ab2c8d8e3" providerId="LiveId" clId="{BE74585C-5F2E-497B-8934-1F97D6103287}" dt="2018-03-04T20:34:20.706" v="2" actId="122"/>
        <pc:sldMkLst>
          <pc:docMk/>
          <pc:sldMk cId="0" sldId="265"/>
        </pc:sldMkLst>
      </pc:sldChg>
      <pc:sldChg chg="modSp">
        <pc:chgData name="Greg Scott" userId="c650d04ab2c8d8e3" providerId="LiveId" clId="{BE74585C-5F2E-497B-8934-1F97D6103287}" dt="2018-03-04T20:37:49.834" v="40" actId="948"/>
        <pc:sldMkLst>
          <pc:docMk/>
          <pc:sldMk cId="822629862" sldId="266"/>
        </pc:sldMkLst>
        <pc:spChg chg="mod">
          <ac:chgData name="Greg Scott" userId="c650d04ab2c8d8e3" providerId="LiveId" clId="{BE74585C-5F2E-497B-8934-1F97D6103287}" dt="2018-03-04T20:37:49.834" v="40" actId="948"/>
          <ac:spMkLst>
            <pc:docMk/>
            <pc:sldMk cId="822629862" sldId="266"/>
            <ac:spMk id="3" creationId="{00000000-0000-0000-0000-000000000000}"/>
          </ac:spMkLst>
        </pc:spChg>
      </pc:sldChg>
      <pc:sldChg chg="modSp">
        <pc:chgData name="Greg Scott" userId="c650d04ab2c8d8e3" providerId="LiveId" clId="{BE74585C-5F2E-497B-8934-1F97D6103287}" dt="2018-03-04T20:37:59.047" v="41" actId="122"/>
        <pc:sldMkLst>
          <pc:docMk/>
          <pc:sldMk cId="939653895" sldId="267"/>
        </pc:sldMkLst>
        <pc:spChg chg="mod">
          <ac:chgData name="Greg Scott" userId="c650d04ab2c8d8e3" providerId="LiveId" clId="{BE74585C-5F2E-497B-8934-1F97D6103287}" dt="2018-03-04T20:37:59.047" v="41" actId="122"/>
          <ac:spMkLst>
            <pc:docMk/>
            <pc:sldMk cId="939653895" sldId="267"/>
            <ac:spMk id="3" creationId="{00000000-0000-0000-0000-000000000000}"/>
          </ac:spMkLst>
        </pc:spChg>
      </pc:sldChg>
      <pc:sldChg chg="modSp">
        <pc:chgData name="Greg Scott" userId="c650d04ab2c8d8e3" providerId="LiveId" clId="{BE74585C-5F2E-497B-8934-1F97D6103287}" dt="2018-03-04T20:35:24.068" v="18" actId="122"/>
        <pc:sldMkLst>
          <pc:docMk/>
          <pc:sldMk cId="782571068" sldId="268"/>
        </pc:sldMkLst>
        <pc:spChg chg="mod">
          <ac:chgData name="Greg Scott" userId="c650d04ab2c8d8e3" providerId="LiveId" clId="{BE74585C-5F2E-497B-8934-1F97D6103287}" dt="2018-03-04T20:35:24.068" v="18" actId="122"/>
          <ac:spMkLst>
            <pc:docMk/>
            <pc:sldMk cId="782571068" sldId="268"/>
            <ac:spMk id="3" creationId="{00000000-0000-0000-0000-000000000000}"/>
          </ac:spMkLst>
        </pc:spChg>
      </pc:sldChg>
      <pc:sldChg chg="setBg">
        <pc:chgData name="Greg Scott" userId="c650d04ab2c8d8e3" providerId="LiveId" clId="{BE74585C-5F2E-497B-8934-1F97D6103287}" dt="2018-03-04T20:34:20.706" v="2" actId="122"/>
        <pc:sldMkLst>
          <pc:docMk/>
          <pc:sldMk cId="1363569886" sldId="270"/>
        </pc:sldMkLst>
      </pc:sldChg>
      <pc:sldChg chg="setBg">
        <pc:chgData name="Greg Scott" userId="c650d04ab2c8d8e3" providerId="LiveId" clId="{BE74585C-5F2E-497B-8934-1F97D6103287}" dt="2018-03-04T20:34:20.706" v="2" actId="122"/>
        <pc:sldMkLst>
          <pc:docMk/>
          <pc:sldMk cId="2003237292" sldId="271"/>
        </pc:sldMkLst>
      </pc:sldChg>
      <pc:sldChg chg="setBg">
        <pc:chgData name="Greg Scott" userId="c650d04ab2c8d8e3" providerId="LiveId" clId="{BE74585C-5F2E-497B-8934-1F97D6103287}" dt="2018-03-04T20:34:20.706" v="2" actId="122"/>
        <pc:sldMkLst>
          <pc:docMk/>
          <pc:sldMk cId="4086856629" sldId="272"/>
        </pc:sldMkLst>
      </pc:sldChg>
      <pc:sldChg chg="modSp setBg">
        <pc:chgData name="Greg Scott" userId="c650d04ab2c8d8e3" providerId="LiveId" clId="{BE74585C-5F2E-497B-8934-1F97D6103287}" dt="2018-03-04T20:35:52.535" v="22" actId="20577"/>
        <pc:sldMkLst>
          <pc:docMk/>
          <pc:sldMk cId="3732043779" sldId="273"/>
        </pc:sldMkLst>
        <pc:spChg chg="mod">
          <ac:chgData name="Greg Scott" userId="c650d04ab2c8d8e3" providerId="LiveId" clId="{BE74585C-5F2E-497B-8934-1F97D6103287}" dt="2018-03-04T20:35:52.535" v="22" actId="20577"/>
          <ac:spMkLst>
            <pc:docMk/>
            <pc:sldMk cId="3732043779" sldId="273"/>
            <ac:spMk id="3" creationId="{00000000-0000-0000-0000-000000000000}"/>
          </ac:spMkLst>
        </pc:spChg>
      </pc:sldChg>
      <pc:sldChg chg="modSp">
        <pc:chgData name="Greg Scott" userId="c650d04ab2c8d8e3" providerId="LiveId" clId="{BE74585C-5F2E-497B-8934-1F97D6103287}" dt="2018-03-04T20:36:20.429" v="31" actId="115"/>
        <pc:sldMkLst>
          <pc:docMk/>
          <pc:sldMk cId="3823225070" sldId="274"/>
        </pc:sldMkLst>
        <pc:spChg chg="mod">
          <ac:chgData name="Greg Scott" userId="c650d04ab2c8d8e3" providerId="LiveId" clId="{BE74585C-5F2E-497B-8934-1F97D6103287}" dt="2018-03-04T20:36:20.429" v="31" actId="115"/>
          <ac:spMkLst>
            <pc:docMk/>
            <pc:sldMk cId="3823225070" sldId="274"/>
            <ac:spMk id="3" creationId="{00000000-0000-0000-0000-000000000000}"/>
          </ac:spMkLst>
        </pc:spChg>
      </pc:sldChg>
      <pc:sldChg chg="modSp">
        <pc:chgData name="Greg Scott" userId="c650d04ab2c8d8e3" providerId="LiveId" clId="{BE74585C-5F2E-497B-8934-1F97D6103287}" dt="2018-03-04T20:36:34.845" v="32" actId="122"/>
        <pc:sldMkLst>
          <pc:docMk/>
          <pc:sldMk cId="3535660861" sldId="276"/>
        </pc:sldMkLst>
        <pc:spChg chg="mod">
          <ac:chgData name="Greg Scott" userId="c650d04ab2c8d8e3" providerId="LiveId" clId="{BE74585C-5F2E-497B-8934-1F97D6103287}" dt="2018-03-04T20:36:34.845" v="32" actId="122"/>
          <ac:spMkLst>
            <pc:docMk/>
            <pc:sldMk cId="3535660861" sldId="276"/>
            <ac:spMk id="3" creationId="{00000000-0000-0000-0000-000000000000}"/>
          </ac:spMkLst>
        </pc:spChg>
      </pc:sldChg>
      <pc:sldChg chg="modSp">
        <pc:chgData name="Greg Scott" userId="c650d04ab2c8d8e3" providerId="LiveId" clId="{BE74585C-5F2E-497B-8934-1F97D6103287}" dt="2018-03-04T20:36:45.940" v="34" actId="1076"/>
        <pc:sldMkLst>
          <pc:docMk/>
          <pc:sldMk cId="3884385978" sldId="277"/>
        </pc:sldMkLst>
        <pc:spChg chg="mod">
          <ac:chgData name="Greg Scott" userId="c650d04ab2c8d8e3" providerId="LiveId" clId="{BE74585C-5F2E-497B-8934-1F97D6103287}" dt="2018-03-04T20:36:45.940" v="34" actId="1076"/>
          <ac:spMkLst>
            <pc:docMk/>
            <pc:sldMk cId="3884385978" sldId="277"/>
            <ac:spMk id="3" creationId="{00000000-0000-0000-0000-000000000000}"/>
          </ac:spMkLst>
        </pc:spChg>
      </pc:sldChg>
      <pc:sldMasterChg chg="setBg modSldLayout">
        <pc:chgData name="Greg Scott" userId="c650d04ab2c8d8e3" providerId="LiveId" clId="{BE74585C-5F2E-497B-8934-1F97D6103287}" dt="2018-03-04T20:34:20.706" v="2" actId="122"/>
        <pc:sldMasterMkLst>
          <pc:docMk/>
          <pc:sldMasterMk cId="0" sldId="2147483648"/>
        </pc:sldMasterMkLst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Greg Scott" userId="c650d04ab2c8d8e3" providerId="LiveId" clId="{BE74585C-5F2E-497B-8934-1F97D6103287}" dt="2018-03-04T20:34:20.706" v="2" actId="12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Greg Scott" userId="c650d04ab2c8d8e3" providerId="LiveId" clId="{39C7F776-0C60-4663-B5FC-82F01F8832B1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C59D5-11B5-45C7-B90B-C8D2CFD9676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94B8D-A116-42FD-9E0E-AAE6B88E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41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BE8F4-A300-439D-8DA6-70F4A0BAA039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1556-1E7C-4A17-8310-0B6A5E6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72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6F131-6988-4E3D-8932-A306187E14F8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  <p:extLst>
      <p:ext uri="{BB962C8B-B14F-4D97-AF65-F5344CB8AC3E}">
        <p14:creationId xmlns:p14="http://schemas.microsoft.com/office/powerpoint/2010/main" val="238133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9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28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8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2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the Louisiana Purchase was offered for sale by Napoleon.  After Haiti he concluded colonies could not be defended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19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13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38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3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F4A9-AC8D-4CCA-B88B-6F0170916613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2286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Chapter 23</a:t>
            </a:r>
            <a:br>
              <a:rPr lang="en-US" sz="54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Industrialization and Nationalism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839200" cy="160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Lesson 4 - Nation Building </a:t>
            </a:r>
            <a:br>
              <a:rPr lang="en-US" sz="3600" b="1" i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in Latin America</a:t>
            </a:r>
            <a:endParaRPr lang="en-US" sz="3600" i="1" dirty="0">
              <a:solidFill>
                <a:schemeClr val="tx1"/>
              </a:solidFill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52400"/>
            <a:ext cx="9220200" cy="990600"/>
          </a:xfrm>
        </p:spPr>
        <p:txBody>
          <a:bodyPr>
            <a:normAutofit/>
          </a:bodyPr>
          <a:lstStyle/>
          <a:p>
            <a:r>
              <a:rPr lang="en-US" b="1" i="1" u="sng" dirty="0"/>
              <a:t>Liberators of South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 startAt="3"/>
            </a:pPr>
            <a:r>
              <a:rPr lang="en-US" sz="4000" dirty="0"/>
              <a:t>   San Martin &amp; Boliva</a:t>
            </a:r>
            <a:r>
              <a:rPr lang="en-US" sz="4000" u="sng" dirty="0"/>
              <a:t>r</a:t>
            </a:r>
            <a:r>
              <a:rPr lang="en-US" sz="4000" dirty="0"/>
              <a:t> joined forces to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	defeat the last Spanish Army &amp; free   	Peru in Dec. 1824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4000" dirty="0"/>
          </a:p>
          <a:p>
            <a:pPr marL="742950" indent="-742950">
              <a:spcBef>
                <a:spcPts val="0"/>
              </a:spcBef>
              <a:buAutoNum type="arabicPeriod" startAt="4"/>
            </a:pPr>
            <a:r>
              <a:rPr lang="en-US" sz="4000" dirty="0"/>
              <a:t>Many other countries followed suit,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/>
              <a:t>       including </a:t>
            </a:r>
            <a:r>
              <a:rPr lang="en-US" sz="4000" u="sng" dirty="0"/>
              <a:t>Brazil</a:t>
            </a:r>
            <a:r>
              <a:rPr lang="en-US" sz="4000" dirty="0"/>
              <a:t> &amp; countries in </a:t>
            </a:r>
            <a:r>
              <a:rPr lang="en-US" sz="4000" u="sng" dirty="0"/>
              <a:t>Central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/>
              <a:t>       </a:t>
            </a:r>
            <a:r>
              <a:rPr lang="en-US" sz="4000" u="sng" dirty="0"/>
              <a:t>America</a:t>
            </a:r>
          </a:p>
        </p:txBody>
      </p:sp>
    </p:spTree>
    <p:extLst>
      <p:ext uri="{BB962C8B-B14F-4D97-AF65-F5344CB8AC3E}">
        <p14:creationId xmlns:p14="http://schemas.microsoft.com/office/powerpoint/2010/main" val="405337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dirty="0"/>
              <a:t>Independence did not come easily or without serious problems: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/>
          </a:p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sz="4000" dirty="0"/>
              <a:t> Countries lost large amounts of people, property &amp; livestock in the fights for independence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2.  No experience with </a:t>
            </a:r>
            <a:r>
              <a:rPr lang="en-US" sz="4000" u="sng" dirty="0"/>
              <a:t>self-rule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6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745163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 startAt="3"/>
            </a:pPr>
            <a:r>
              <a:rPr lang="en-US" sz="3600" dirty="0"/>
              <a:t> </a:t>
            </a:r>
            <a:r>
              <a:rPr lang="en-US" sz="3600" u="sng" dirty="0"/>
              <a:t>Sometimes military rulers took power, or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</a:t>
            </a:r>
            <a:r>
              <a:rPr lang="en-US" sz="3600" u="sng" dirty="0"/>
              <a:t>civil</a:t>
            </a:r>
            <a:r>
              <a:rPr lang="en-US" sz="3600" dirty="0"/>
              <a:t> wars broke out</a:t>
            </a:r>
          </a:p>
          <a:p>
            <a:pPr marL="514350" lvl="0" indent="-514350">
              <a:spcBef>
                <a:spcPts val="0"/>
              </a:spcBef>
              <a:buAutoNum type="arabicPeriod" startAt="3"/>
            </a:pPr>
            <a:endParaRPr lang="en-US" sz="36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4.  </a:t>
            </a:r>
            <a:r>
              <a:rPr lang="en-US" sz="3600" u="sng" dirty="0"/>
              <a:t>Economic</a:t>
            </a:r>
            <a:r>
              <a:rPr lang="en-US" sz="3600" dirty="0"/>
              <a:t> problems because wealthy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/>
              <a:t>	landowners grew cash crops for profits 	(mainly coffee) rather than growing 	food &amp; many experienced 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81000"/>
            <a:ext cx="8915400" cy="58213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500" dirty="0"/>
              <a:t>By the end of the </a:t>
            </a:r>
            <a:r>
              <a:rPr lang="en-US" sz="3500" u="sng" dirty="0"/>
              <a:t>18</a:t>
            </a:r>
            <a:r>
              <a:rPr lang="en-US" sz="3500" u="sng" baseline="30000" dirty="0"/>
              <a:t>th</a:t>
            </a:r>
            <a:r>
              <a:rPr lang="en-US" sz="3500" u="sng" dirty="0"/>
              <a:t> century</a:t>
            </a:r>
            <a:r>
              <a:rPr lang="en-US" sz="3500" dirty="0"/>
              <a:t>, the new political ideals that supported the American Revolution began to take hold in Latin America, and many countries followed their lead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i="1" u="sng" dirty="0" err="1"/>
              <a:t>Peninsulares</a:t>
            </a:r>
            <a:endParaRPr lang="en-US" sz="4400" b="1" i="1" u="sng" dirty="0"/>
          </a:p>
          <a:p>
            <a:pPr marL="0" indent="0" algn="ctr">
              <a:buNone/>
            </a:pPr>
            <a:r>
              <a:rPr lang="en-US" sz="3600" dirty="0"/>
              <a:t>Spanish &amp; Portuguese </a:t>
            </a:r>
            <a:r>
              <a:rPr lang="en-US" sz="3600" u="sng" dirty="0"/>
              <a:t>officials</a:t>
            </a:r>
            <a:r>
              <a:rPr lang="en-US" sz="3600" dirty="0"/>
              <a:t> who came to Latin America temporarily to represent their country’s interests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2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6600" b="1" i="1" u="sng" dirty="0"/>
              <a:t>Creoles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7912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dirty="0"/>
              <a:t>Descendants of </a:t>
            </a:r>
            <a:r>
              <a:rPr lang="en-US" sz="3600" u="sng" dirty="0"/>
              <a:t>Europeans</a:t>
            </a:r>
            <a:r>
              <a:rPr lang="en-US" sz="3600" dirty="0"/>
              <a:t> who had settled permanently in Latin America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/>
              <a:t>They had land &amp; businesses &amp; they supported liberal goals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1.    Equality of </a:t>
            </a:r>
            <a:r>
              <a:rPr lang="en-US" sz="3600" u="sng" dirty="0"/>
              <a:t>people</a:t>
            </a:r>
            <a:r>
              <a:rPr lang="en-US" sz="3600" dirty="0"/>
              <a:t> in the eyes of the </a:t>
            </a:r>
            <a:r>
              <a:rPr lang="en-US" sz="3600" u="sng" dirty="0"/>
              <a:t>law</a:t>
            </a:r>
          </a:p>
          <a:p>
            <a:pPr marL="742950" lvl="0" indent="-742950">
              <a:spcBef>
                <a:spcPts val="0"/>
              </a:spcBef>
              <a:buAutoNum type="arabicPeriod" startAt="2"/>
            </a:pPr>
            <a:r>
              <a:rPr lang="en-US" sz="3600" dirty="0"/>
              <a:t>Free </a:t>
            </a:r>
            <a:r>
              <a:rPr lang="en-US" sz="3600" u="sng" dirty="0"/>
              <a:t>trade</a:t>
            </a:r>
          </a:p>
          <a:p>
            <a:pPr marL="742950" lvl="0" indent="-742950">
              <a:spcBef>
                <a:spcPts val="0"/>
              </a:spcBef>
              <a:buAutoNum type="arabicPeriod" startAt="2"/>
            </a:pPr>
            <a:r>
              <a:rPr lang="en-US" sz="3600" dirty="0"/>
              <a:t>Free </a:t>
            </a:r>
            <a:r>
              <a:rPr lang="en-US" sz="3600" u="sng" dirty="0"/>
              <a:t>speech &amp; press</a:t>
            </a:r>
          </a:p>
          <a:p>
            <a:pPr marL="742950" lvl="0" indent="-742950">
              <a:spcBef>
                <a:spcPts val="0"/>
              </a:spcBef>
              <a:buAutoNum type="arabicPeriod" startAt="2"/>
            </a:pPr>
            <a:r>
              <a:rPr lang="en-US" sz="3600" dirty="0"/>
              <a:t>Did not like being controlled by </a:t>
            </a:r>
            <a:r>
              <a:rPr lang="en-US" sz="3600" u="sng" dirty="0"/>
              <a:t>Spain/Portugal</a:t>
            </a:r>
          </a:p>
          <a:p>
            <a:pPr marL="742950" lvl="0" indent="-742950">
              <a:spcBef>
                <a:spcPts val="0"/>
              </a:spcBef>
              <a:buAutoNum type="arabicPeriod" startAt="2"/>
            </a:pPr>
            <a:r>
              <a:rPr lang="en-US" sz="3600" dirty="0"/>
              <a:t>Written </a:t>
            </a:r>
            <a:r>
              <a:rPr lang="en-US" sz="3600" u="sng" dirty="0"/>
              <a:t>constitutions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5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i="1" u="sng" dirty="0"/>
              <a:t>Mestizos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dirty="0"/>
              <a:t>People of </a:t>
            </a:r>
            <a:r>
              <a:rPr lang="en-US" sz="4000" u="sng" dirty="0"/>
              <a:t>mixed</a:t>
            </a:r>
            <a:r>
              <a:rPr lang="en-US" sz="4000" dirty="0"/>
              <a:t> European &amp; Native American descent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They also wanted freedom from European rule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/>
              <a:t>Between </a:t>
            </a:r>
            <a:r>
              <a:rPr lang="en-US" sz="4000" u="sng" dirty="0"/>
              <a:t>1791 &amp; 1825</a:t>
            </a:r>
            <a:r>
              <a:rPr lang="en-US" sz="4000" dirty="0"/>
              <a:t> a series of revolts enabled most of Latin America to become independent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7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6000" b="1" i="1" u="sng" dirty="0"/>
              <a:t>Haiti </a:t>
            </a:r>
            <a:r>
              <a:rPr lang="en-US" sz="6000" b="1" i="1" dirty="0"/>
              <a:t>(</a:t>
            </a:r>
            <a:r>
              <a:rPr lang="en-US" sz="6000" b="1" i="1" u="sng" dirty="0"/>
              <a:t>1791</a:t>
            </a:r>
            <a:r>
              <a:rPr lang="en-US" sz="6000" b="1" i="1" dirty="0"/>
              <a:t>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696200" cy="56388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sz="4000" dirty="0"/>
              <a:t>A </a:t>
            </a:r>
            <a:r>
              <a:rPr lang="en-US" sz="4000" u="sng" dirty="0"/>
              <a:t>French</a:t>
            </a:r>
            <a:r>
              <a:rPr lang="en-US" sz="4000" dirty="0"/>
              <a:t> colony based on </a:t>
            </a:r>
            <a:r>
              <a:rPr lang="en-US" sz="4000" u="sng" dirty="0"/>
              <a:t>sugar</a:t>
            </a:r>
            <a:r>
              <a:rPr lang="en-US" sz="4000" dirty="0"/>
              <a:t> production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200" dirty="0"/>
          </a:p>
          <a:p>
            <a:pPr marL="742950" lvl="0" indent="-742950">
              <a:spcBef>
                <a:spcPts val="0"/>
              </a:spcBef>
              <a:buAutoNum type="arabicPeriod" startAt="2"/>
            </a:pPr>
            <a:r>
              <a:rPr lang="en-US" sz="4000" b="1" i="1" u="sng" dirty="0"/>
              <a:t>Toussaint </a:t>
            </a:r>
            <a:r>
              <a:rPr lang="en-US" sz="4000" b="1" i="1" u="sng" dirty="0" err="1"/>
              <a:t>Louverture</a:t>
            </a:r>
            <a:r>
              <a:rPr lang="en-US" sz="4000" dirty="0"/>
              <a:t> led more than </a:t>
            </a:r>
            <a:r>
              <a:rPr lang="en-US" sz="4000" u="sng" dirty="0"/>
              <a:t>100,000</a:t>
            </a:r>
            <a:r>
              <a:rPr lang="en-US" sz="4000" dirty="0"/>
              <a:t> slaves in a revolt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59167"/>
            <a:ext cx="2638120" cy="30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6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864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 startAt="3"/>
            </a:pPr>
            <a:r>
              <a:rPr lang="en-US" sz="4400" dirty="0"/>
              <a:t>The revolt was successful fought the French &amp; others (many of these died of yellow fever)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742950" indent="-742950">
              <a:spcBef>
                <a:spcPts val="0"/>
              </a:spcBef>
              <a:buAutoNum type="arabicPeriod" startAt="4"/>
            </a:pPr>
            <a:r>
              <a:rPr lang="en-US" sz="4200" dirty="0"/>
              <a:t>1804 – Haiti granted independence – 1</a:t>
            </a:r>
            <a:r>
              <a:rPr lang="en-US" sz="4200" baseline="30000" dirty="0"/>
              <a:t>st</a:t>
            </a:r>
            <a:r>
              <a:rPr lang="en-US" sz="4200" dirty="0"/>
              <a:t> in Latin America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D97F62-4BB1-4872-AD6D-46AA999BD59F}"/>
              </a:ext>
            </a:extLst>
          </p:cNvPr>
          <p:cNvSpPr txBox="1">
            <a:spLocks/>
          </p:cNvSpPr>
          <p:nvPr/>
        </p:nvSpPr>
        <p:spPr>
          <a:xfrm>
            <a:off x="76200" y="39914"/>
            <a:ext cx="9144000" cy="1255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u="sng" dirty="0"/>
              <a:t>Haiti </a:t>
            </a:r>
            <a:r>
              <a:rPr lang="en-US" sz="6000" b="1" i="1" dirty="0"/>
              <a:t>(</a:t>
            </a:r>
            <a:r>
              <a:rPr lang="en-US" sz="6000" b="1" i="1" u="sng" dirty="0"/>
              <a:t>1791-1804</a:t>
            </a:r>
            <a:r>
              <a:rPr lang="en-US" sz="6000" b="1" i="1" dirty="0"/>
              <a:t>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0323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i="1" u="sng" dirty="0"/>
              <a:t>Mexico</a:t>
            </a:r>
            <a:r>
              <a:rPr lang="en-US" sz="6000" b="1" i="1" dirty="0"/>
              <a:t> (</a:t>
            </a:r>
            <a:r>
              <a:rPr lang="en-US" sz="6000" b="1" i="1" u="sng" dirty="0"/>
              <a:t>1810-23</a:t>
            </a:r>
            <a:r>
              <a:rPr lang="en-US" sz="6000" b="1" i="1" dirty="0"/>
              <a:t>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8400"/>
            <a:ext cx="8534400" cy="51816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b="1" i="1" u="sng" dirty="0"/>
              <a:t>Miguel Hidalgo</a:t>
            </a:r>
            <a:r>
              <a:rPr lang="en-US" b="1" i="1" dirty="0"/>
              <a:t>:</a:t>
            </a:r>
            <a:r>
              <a:rPr lang="en-US" dirty="0"/>
              <a:t> a parish priest who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  encouraged revolution among the Native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  Americans &amp; Mestizos - It began Sept 16, 1810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    (Sept 16 is Mexico’s Independence Day)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/>
          </a:p>
          <a:p>
            <a:pPr marL="514350" lvl="0" indent="-514350">
              <a:spcBef>
                <a:spcPts val="0"/>
              </a:spcBef>
              <a:buAutoNum type="arabicPeriod" startAt="2"/>
            </a:pPr>
            <a:r>
              <a:rPr lang="en-US" dirty="0"/>
              <a:t>Hidalgo was captured by the </a:t>
            </a:r>
            <a:r>
              <a:rPr lang="en-US" u="sng" dirty="0"/>
              <a:t>Spanish &amp; was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u="sng" dirty="0"/>
              <a:t>executed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38600"/>
            <a:ext cx="3611880" cy="270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5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i="1" u="sng" dirty="0"/>
              <a:t>Mexico – (1810-23)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 startAt="3"/>
            </a:pPr>
            <a:r>
              <a:rPr lang="en-US" sz="4000" dirty="0"/>
              <a:t>Creoles &amp; </a:t>
            </a:r>
            <a:r>
              <a:rPr lang="en-US" sz="4000" dirty="0" err="1"/>
              <a:t>Peninsulares</a:t>
            </a:r>
            <a:r>
              <a:rPr lang="en-US" sz="4000" dirty="0"/>
              <a:t> were vastly outnumbered &amp; eventually joined with the others to overthrow the Spanish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4000" dirty="0"/>
          </a:p>
          <a:p>
            <a:pPr marL="742950" lvl="0" indent="-742950">
              <a:spcBef>
                <a:spcPts val="0"/>
              </a:spcBef>
              <a:buAutoNum type="arabicPeriod" startAt="4"/>
            </a:pPr>
            <a:r>
              <a:rPr lang="en-US" sz="4000" dirty="0"/>
              <a:t>1821 – Mexico won its independence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4000" dirty="0"/>
              <a:t>	&amp; became a </a:t>
            </a:r>
            <a:r>
              <a:rPr lang="en-US" sz="4000" u="sng" dirty="0"/>
              <a:t>Republic</a:t>
            </a:r>
            <a:r>
              <a:rPr lang="en-US" sz="4000" dirty="0"/>
              <a:t> in 1823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4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52400"/>
            <a:ext cx="9220200" cy="990600"/>
          </a:xfrm>
        </p:spPr>
        <p:txBody>
          <a:bodyPr>
            <a:normAutofit/>
          </a:bodyPr>
          <a:lstStyle/>
          <a:p>
            <a:r>
              <a:rPr lang="en-US" b="1" i="1" u="sng" dirty="0"/>
              <a:t>Liberators of South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834" y="1100908"/>
            <a:ext cx="7121434" cy="54864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b="1" i="1" u="sng" dirty="0"/>
              <a:t>Jose de San Martin</a:t>
            </a:r>
            <a:r>
              <a:rPr lang="en-US" dirty="0"/>
              <a:t> – gathered forces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	to liberate Argentina in 1810 &amp; Chile 	in 1818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/>
          </a:p>
          <a:p>
            <a:pPr marL="514350" lvl="0" indent="-514350">
              <a:spcBef>
                <a:spcPts val="0"/>
              </a:spcBef>
              <a:buAutoNum type="arabicPeriod" startAt="2"/>
            </a:pPr>
            <a:r>
              <a:rPr lang="en-US" b="1" i="1" u="sng" dirty="0"/>
              <a:t>Simon Bolivar</a:t>
            </a:r>
            <a:r>
              <a:rPr lang="en-US" dirty="0"/>
              <a:t> – led forces to free 	Venezuela, Colombia &amp; Ecuador by 	1919 – they joined together to form 	Gran Colombia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62400"/>
            <a:ext cx="2098929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248" y="870857"/>
            <a:ext cx="2147752" cy="286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2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416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Castellar</vt:lpstr>
      <vt:lpstr>Times New Roman</vt:lpstr>
      <vt:lpstr>Office Theme</vt:lpstr>
      <vt:lpstr>Chapter 23 Industrialization and Nationalism</vt:lpstr>
      <vt:lpstr>PowerPoint Presentation</vt:lpstr>
      <vt:lpstr>Creoles</vt:lpstr>
      <vt:lpstr>Mestizos</vt:lpstr>
      <vt:lpstr>Haiti (1791)</vt:lpstr>
      <vt:lpstr>PowerPoint Presentation</vt:lpstr>
      <vt:lpstr>Mexico (1810-23)</vt:lpstr>
      <vt:lpstr>Mexico – (1810-23)</vt:lpstr>
      <vt:lpstr>Liberators of South America</vt:lpstr>
      <vt:lpstr>Liberators of South America</vt:lpstr>
      <vt:lpstr>PowerPoint Presentation</vt:lpstr>
      <vt:lpstr>PowerPoint Presentation</vt:lpstr>
    </vt:vector>
  </TitlesOfParts>
  <Company>Pearland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World: A Brief Global History  First Edition</dc:title>
  <dc:creator>Greg Scott</dc:creator>
  <cp:lastModifiedBy>Greg Scott</cp:lastModifiedBy>
  <cp:revision>109</cp:revision>
  <cp:lastPrinted>2018-03-04T20:38:44Z</cp:lastPrinted>
  <dcterms:created xsi:type="dcterms:W3CDTF">2012-12-12T21:33:54Z</dcterms:created>
  <dcterms:modified xsi:type="dcterms:W3CDTF">2018-03-18T22:38:45Z</dcterms:modified>
</cp:coreProperties>
</file>