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Roboto" panose="02000000000000000000" pitchFamily="2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55" y="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61d447bc9e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61d447bc9e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83b9c217a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83b9c217a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83b9c217ac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83b9c217ac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83b9c217a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83b9c217ac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61d447bc9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61d447bc9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61d447bc9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61d447bc9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61d447bc9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61d447bc9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61d447bc9e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61d447bc9e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61d447bc9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61d447bc9e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61d447bc9e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61d447bc9e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83b9c217a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83b9c217a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377350" y="373025"/>
            <a:ext cx="6102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/>
              <a:t>Business Cycle</a:t>
            </a:r>
            <a:endParaRPr sz="6600"/>
          </a:p>
        </p:txBody>
      </p:sp>
      <p:sp>
        <p:nvSpPr>
          <p:cNvPr id="55" name="Google Shape;55;p13"/>
          <p:cNvSpPr txBox="1"/>
          <p:nvPr/>
        </p:nvSpPr>
        <p:spPr>
          <a:xfrm>
            <a:off x="2008625" y="1731250"/>
            <a:ext cx="5375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6" name="Google Shape;56;p13"/>
          <p:cNvSpPr txBox="1"/>
          <p:nvPr/>
        </p:nvSpPr>
        <p:spPr>
          <a:xfrm>
            <a:off x="373025" y="1573625"/>
            <a:ext cx="85797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Period of macroeconomic expansion (growth) followed by one of contraction (decline)</a:t>
            </a:r>
            <a:endParaRPr sz="2900"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1912" y="2664225"/>
            <a:ext cx="3013174" cy="225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/>
        </p:nvSpPr>
        <p:spPr>
          <a:xfrm>
            <a:off x="2828175" y="262325"/>
            <a:ext cx="3771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/>
              <a:t>Embargo</a:t>
            </a:r>
            <a:r>
              <a:rPr lang="en" sz="6600"/>
              <a:t> </a:t>
            </a:r>
            <a:endParaRPr sz="6600"/>
          </a:p>
        </p:txBody>
      </p:sp>
      <p:sp>
        <p:nvSpPr>
          <p:cNvPr id="127" name="Google Shape;127;p22"/>
          <p:cNvSpPr txBox="1"/>
          <p:nvPr/>
        </p:nvSpPr>
        <p:spPr>
          <a:xfrm>
            <a:off x="182450" y="1392625"/>
            <a:ext cx="88566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202124"/>
                </a:solidFill>
                <a:highlight>
                  <a:srgbClr val="FFFFFF"/>
                </a:highlight>
              </a:rPr>
              <a:t>official ban on trade or other commercial activity with a particular country</a:t>
            </a:r>
            <a:endParaRPr sz="3500"/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6825" y="2814475"/>
            <a:ext cx="2147875" cy="214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2"/>
          <p:cNvSpPr/>
          <p:nvPr/>
        </p:nvSpPr>
        <p:spPr>
          <a:xfrm>
            <a:off x="2559175" y="4341975"/>
            <a:ext cx="1083000" cy="75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/>
        </p:nvSpPr>
        <p:spPr>
          <a:xfrm>
            <a:off x="3143075" y="301700"/>
            <a:ext cx="26565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/>
              <a:t>Quota</a:t>
            </a:r>
            <a:r>
              <a:rPr lang="en" sz="6600"/>
              <a:t> </a:t>
            </a:r>
            <a:endParaRPr sz="6600"/>
          </a:p>
        </p:txBody>
      </p:sp>
      <p:sp>
        <p:nvSpPr>
          <p:cNvPr id="135" name="Google Shape;135;p23"/>
          <p:cNvSpPr txBox="1"/>
          <p:nvPr/>
        </p:nvSpPr>
        <p:spPr>
          <a:xfrm>
            <a:off x="316200" y="1502300"/>
            <a:ext cx="85116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40C28"/>
                </a:solidFill>
                <a:latin typeface="Roboto"/>
                <a:ea typeface="Roboto"/>
                <a:cs typeface="Roboto"/>
                <a:sym typeface="Roboto"/>
              </a:rPr>
              <a:t>government imposed trade restriction on the number or value of goods a nation imports or exports</a:t>
            </a:r>
            <a:endParaRPr sz="2800"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6475" y="2682225"/>
            <a:ext cx="2289700" cy="228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/>
          <p:nvPr/>
        </p:nvSpPr>
        <p:spPr>
          <a:xfrm>
            <a:off x="366500" y="249200"/>
            <a:ext cx="8594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900"/>
              <a:t>Recovery / Expansionary</a:t>
            </a:r>
            <a:r>
              <a:rPr lang="en" sz="6600"/>
              <a:t> </a:t>
            </a:r>
            <a:endParaRPr sz="6600"/>
          </a:p>
        </p:txBody>
      </p:sp>
      <p:sp>
        <p:nvSpPr>
          <p:cNvPr id="142" name="Google Shape;142;p24"/>
          <p:cNvSpPr txBox="1"/>
          <p:nvPr/>
        </p:nvSpPr>
        <p:spPr>
          <a:xfrm>
            <a:off x="297950" y="1763625"/>
            <a:ext cx="8731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40C28"/>
                </a:solidFill>
              </a:rPr>
              <a:t>a period of economic growth that follows a recession</a:t>
            </a:r>
            <a:endParaRPr sz="2700"/>
          </a:p>
        </p:txBody>
      </p:sp>
      <p:pic>
        <p:nvPicPr>
          <p:cNvPr id="143" name="Google Shape;14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0962" y="2493275"/>
            <a:ext cx="3365784" cy="2459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1482575" y="334750"/>
            <a:ext cx="64275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/>
              <a:t>Unemployment</a:t>
            </a:r>
            <a:endParaRPr sz="6600"/>
          </a:p>
        </p:txBody>
      </p:sp>
      <p:sp>
        <p:nvSpPr>
          <p:cNvPr id="63" name="Google Shape;63;p14"/>
          <p:cNvSpPr txBox="1"/>
          <p:nvPr/>
        </p:nvSpPr>
        <p:spPr>
          <a:xfrm>
            <a:off x="2008625" y="1731250"/>
            <a:ext cx="53754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a worker without a job</a:t>
            </a:r>
            <a:endParaRPr sz="3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/>
              <a:t>WHY:</a:t>
            </a:r>
            <a:endParaRPr sz="1600" b="1" u="sng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worker take time to find a job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workers lack the necessary skills 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layoffs due to economic downturns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industrites slow or shut down for a season</a:t>
            </a:r>
            <a:endParaRPr sz="1600"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9525" y="3041925"/>
            <a:ext cx="1703825" cy="1811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/>
        </p:nvSpPr>
        <p:spPr>
          <a:xfrm>
            <a:off x="223050" y="373025"/>
            <a:ext cx="8433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/>
              <a:t>Recession / Contractionary</a:t>
            </a:r>
            <a:endParaRPr sz="5400"/>
          </a:p>
        </p:txBody>
      </p:sp>
      <p:sp>
        <p:nvSpPr>
          <p:cNvPr id="70" name="Google Shape;70;p15"/>
          <p:cNvSpPr txBox="1"/>
          <p:nvPr/>
        </p:nvSpPr>
        <p:spPr>
          <a:xfrm>
            <a:off x="2008625" y="1731250"/>
            <a:ext cx="5375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8000" y="3202775"/>
            <a:ext cx="2812700" cy="1817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334750" y="1832850"/>
            <a:ext cx="8971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Prolonged downturn in economic activity</a:t>
            </a:r>
            <a:endParaRPr sz="3600"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1775" y="3202787"/>
            <a:ext cx="2812700" cy="181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/>
        </p:nvSpPr>
        <p:spPr>
          <a:xfrm>
            <a:off x="415800" y="229525"/>
            <a:ext cx="8312400" cy="20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900"/>
              <a:t>Gross Domestic Product</a:t>
            </a:r>
            <a:endParaRPr sz="59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900"/>
              <a:t>(GDP)</a:t>
            </a:r>
            <a:endParaRPr sz="5900"/>
          </a:p>
        </p:txBody>
      </p:sp>
      <p:sp>
        <p:nvSpPr>
          <p:cNvPr id="79" name="Google Shape;79;p16"/>
          <p:cNvSpPr txBox="1"/>
          <p:nvPr/>
        </p:nvSpPr>
        <p:spPr>
          <a:xfrm>
            <a:off x="66950" y="2515575"/>
            <a:ext cx="7125900" cy="18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the market value of all goods and services newly produced in a country in one year</a:t>
            </a:r>
            <a:endParaRPr sz="1600"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4525" y="3473800"/>
            <a:ext cx="2292925" cy="15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/>
        </p:nvSpPr>
        <p:spPr>
          <a:xfrm>
            <a:off x="415800" y="229525"/>
            <a:ext cx="83124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Gross Domestic Product Per Capita</a:t>
            </a:r>
            <a:endParaRPr sz="4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(GDP per capita)</a:t>
            </a:r>
            <a:endParaRPr sz="4000"/>
          </a:p>
        </p:txBody>
      </p:sp>
      <p:sp>
        <p:nvSpPr>
          <p:cNvPr id="86" name="Google Shape;86;p17"/>
          <p:cNvSpPr txBox="1"/>
          <p:nvPr/>
        </p:nvSpPr>
        <p:spPr>
          <a:xfrm>
            <a:off x="239125" y="2075575"/>
            <a:ext cx="71259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GDP of the country divided by its population</a:t>
            </a: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7800" y="2745125"/>
            <a:ext cx="3927949" cy="220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/>
        </p:nvSpPr>
        <p:spPr>
          <a:xfrm>
            <a:off x="2228650" y="373025"/>
            <a:ext cx="64275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/>
              <a:t>Depression</a:t>
            </a:r>
            <a:endParaRPr sz="6600"/>
          </a:p>
        </p:txBody>
      </p:sp>
      <p:sp>
        <p:nvSpPr>
          <p:cNvPr id="93" name="Google Shape;93;p18"/>
          <p:cNvSpPr txBox="1"/>
          <p:nvPr/>
        </p:nvSpPr>
        <p:spPr>
          <a:xfrm>
            <a:off x="2008625" y="1731250"/>
            <a:ext cx="5375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94" name="Google Shape;94;p18"/>
          <p:cNvSpPr txBox="1"/>
          <p:nvPr/>
        </p:nvSpPr>
        <p:spPr>
          <a:xfrm>
            <a:off x="640850" y="1573625"/>
            <a:ext cx="82545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A recession that is especially long and severe</a:t>
            </a:r>
            <a:r>
              <a:rPr lang="en" sz="3600"/>
              <a:t> </a:t>
            </a:r>
            <a:endParaRPr sz="3600"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7500" y="3063600"/>
            <a:ext cx="2820200" cy="187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7188" y="3063600"/>
            <a:ext cx="2820204" cy="1879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/>
        </p:nvSpPr>
        <p:spPr>
          <a:xfrm>
            <a:off x="2697375" y="373025"/>
            <a:ext cx="4782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/>
              <a:t>Inflation</a:t>
            </a:r>
            <a:endParaRPr sz="6600"/>
          </a:p>
        </p:txBody>
      </p:sp>
      <p:sp>
        <p:nvSpPr>
          <p:cNvPr id="102" name="Google Shape;102;p19"/>
          <p:cNvSpPr txBox="1"/>
          <p:nvPr/>
        </p:nvSpPr>
        <p:spPr>
          <a:xfrm>
            <a:off x="2008625" y="1731250"/>
            <a:ext cx="5375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03" name="Google Shape;103;p19"/>
          <p:cNvSpPr txBox="1"/>
          <p:nvPr/>
        </p:nvSpPr>
        <p:spPr>
          <a:xfrm>
            <a:off x="373025" y="1573625"/>
            <a:ext cx="8522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Increase in prices across an economy</a:t>
            </a:r>
            <a:endParaRPr sz="3600"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2025" y="2501575"/>
            <a:ext cx="4959950" cy="247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/>
        </p:nvSpPr>
        <p:spPr>
          <a:xfrm>
            <a:off x="306075" y="275450"/>
            <a:ext cx="8158800" cy="2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/>
              <a:t>Factors of Economic Growth</a:t>
            </a:r>
            <a:r>
              <a:rPr lang="en" sz="6600"/>
              <a:t> </a:t>
            </a:r>
            <a:endParaRPr sz="6600"/>
          </a:p>
        </p:txBody>
      </p:sp>
      <p:sp>
        <p:nvSpPr>
          <p:cNvPr id="110" name="Google Shape;110;p20"/>
          <p:cNvSpPr txBox="1"/>
          <p:nvPr/>
        </p:nvSpPr>
        <p:spPr>
          <a:xfrm>
            <a:off x="509250" y="2616200"/>
            <a:ext cx="3467400" cy="19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76250" algn="l" rtl="0">
              <a:spcBef>
                <a:spcPts val="0"/>
              </a:spcBef>
              <a:spcAft>
                <a:spcPts val="0"/>
              </a:spcAft>
              <a:buSzPts val="3900"/>
              <a:buAutoNum type="arabicPeriod"/>
            </a:pPr>
            <a:r>
              <a:rPr lang="en" sz="3900"/>
              <a:t>Productivity </a:t>
            </a:r>
            <a:endParaRPr sz="3900"/>
          </a:p>
          <a:p>
            <a:pPr marL="457200" lvl="0" indent="-476250" algn="l" rtl="0">
              <a:spcBef>
                <a:spcPts val="0"/>
              </a:spcBef>
              <a:spcAft>
                <a:spcPts val="0"/>
              </a:spcAft>
              <a:buSzPts val="3900"/>
              <a:buAutoNum type="arabicPeriod"/>
            </a:pPr>
            <a:r>
              <a:rPr lang="en" sz="3900"/>
              <a:t>Technology </a:t>
            </a:r>
            <a:endParaRPr sz="3900"/>
          </a:p>
          <a:p>
            <a:pPr marL="457200" lvl="0" indent="-476250" algn="l" rtl="0">
              <a:spcBef>
                <a:spcPts val="0"/>
              </a:spcBef>
              <a:spcAft>
                <a:spcPts val="0"/>
              </a:spcAft>
              <a:buSzPts val="3900"/>
              <a:buAutoNum type="arabicPeriod"/>
            </a:pPr>
            <a:r>
              <a:rPr lang="en" sz="3900"/>
              <a:t>Trade</a:t>
            </a:r>
            <a:endParaRPr sz="3600"/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1499" y="1626025"/>
            <a:ext cx="2393375" cy="159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8125" y="3299360"/>
            <a:ext cx="2393376" cy="1595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1500" y="3376400"/>
            <a:ext cx="2393374" cy="15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/>
        </p:nvSpPr>
        <p:spPr>
          <a:xfrm>
            <a:off x="623825" y="262325"/>
            <a:ext cx="81588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/>
              <a:t>Discouraged Workers</a:t>
            </a:r>
            <a:r>
              <a:rPr lang="en" sz="6600"/>
              <a:t> </a:t>
            </a:r>
            <a:endParaRPr sz="6600"/>
          </a:p>
        </p:txBody>
      </p:sp>
      <p:sp>
        <p:nvSpPr>
          <p:cNvPr id="119" name="Google Shape;119;p21"/>
          <p:cNvSpPr txBox="1"/>
          <p:nvPr/>
        </p:nvSpPr>
        <p:spPr>
          <a:xfrm>
            <a:off x="623825" y="1543175"/>
            <a:ext cx="74667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highlight>
                  <a:srgbClr val="FFFFFF"/>
                </a:highlight>
              </a:rPr>
              <a:t>They want a job but are not actively searching because they believe there are no jobs available for them</a:t>
            </a:r>
            <a:endParaRPr sz="3000"/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3400" y="3328525"/>
            <a:ext cx="2594624" cy="172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8075" y="3328525"/>
            <a:ext cx="2264025" cy="172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</Words>
  <Application>Microsoft Office PowerPoint</Application>
  <PresentationFormat>On-screen Show (16:9)</PresentationFormat>
  <Paragraphs>35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Roboto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Scott</dc:creator>
  <cp:lastModifiedBy>Greg Scott</cp:lastModifiedBy>
  <cp:revision>1</cp:revision>
  <dcterms:modified xsi:type="dcterms:W3CDTF">2023-10-02T14:27:18Z</dcterms:modified>
</cp:coreProperties>
</file>