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5" r:id="rId2"/>
    <p:sldId id="291" r:id="rId3"/>
    <p:sldId id="327" r:id="rId4"/>
    <p:sldId id="328" r:id="rId5"/>
    <p:sldId id="346" r:id="rId6"/>
    <p:sldId id="347" r:id="rId7"/>
    <p:sldId id="329" r:id="rId8"/>
    <p:sldId id="330" r:id="rId9"/>
    <p:sldId id="332" r:id="rId10"/>
    <p:sldId id="348" r:id="rId11"/>
    <p:sldId id="331" r:id="rId12"/>
    <p:sldId id="333" r:id="rId13"/>
    <p:sldId id="334" r:id="rId14"/>
    <p:sldId id="335" r:id="rId15"/>
    <p:sldId id="349" r:id="rId16"/>
    <p:sldId id="338" r:id="rId17"/>
    <p:sldId id="339" r:id="rId18"/>
    <p:sldId id="352" r:id="rId19"/>
    <p:sldId id="340" r:id="rId20"/>
    <p:sldId id="341" r:id="rId21"/>
    <p:sldId id="353" r:id="rId22"/>
    <p:sldId id="342" r:id="rId23"/>
    <p:sldId id="350" r:id="rId24"/>
    <p:sldId id="343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6" autoAdjust="0"/>
    <p:restoredTop sz="73788" autoAdjust="0"/>
  </p:normalViewPr>
  <p:slideViewPr>
    <p:cSldViewPr>
      <p:cViewPr varScale="1">
        <p:scale>
          <a:sx n="67" d="100"/>
          <a:sy n="67" d="100"/>
        </p:scale>
        <p:origin x="155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021F7F75-CCF2-4839-B03C-A3FBA2C0FCE1}"/>
    <pc:docChg chg="custSel delSld modSld sldOrd modMainMaster modNotesMaster modHandout">
      <pc:chgData name="Greg Scott" userId="c650d04ab2c8d8e3" providerId="LiveId" clId="{021F7F75-CCF2-4839-B03C-A3FBA2C0FCE1}" dt="2018-03-04T21:30:00.638" v="1073" actId="122"/>
      <pc:docMkLst>
        <pc:docMk/>
      </pc:docMkLst>
      <pc:sldChg chg="modSp ord modNotesTx">
        <pc:chgData name="Greg Scott" userId="c650d04ab2c8d8e3" providerId="LiveId" clId="{021F7F75-CCF2-4839-B03C-A3FBA2C0FCE1}" dt="2018-03-04T21:19:19.925" v="950" actId="122"/>
        <pc:sldMkLst>
          <pc:docMk/>
          <pc:sldMk cId="0" sldId="291"/>
        </pc:sldMkLst>
        <pc:spChg chg="mod">
          <ac:chgData name="Greg Scott" userId="c650d04ab2c8d8e3" providerId="LiveId" clId="{021F7F75-CCF2-4839-B03C-A3FBA2C0FCE1}" dt="2018-03-04T21:19:19.925" v="950" actId="122"/>
          <ac:spMkLst>
            <pc:docMk/>
            <pc:sldMk cId="0" sldId="291"/>
            <ac:spMk id="5" creationId="{00000000-0000-0000-0000-000000000000}"/>
          </ac:spMkLst>
        </pc:spChg>
        <pc:picChg chg="mod">
          <ac:chgData name="Greg Scott" userId="c650d04ab2c8d8e3" providerId="LiveId" clId="{021F7F75-CCF2-4839-B03C-A3FBA2C0FCE1}" dt="2018-03-03T21:22:49.531" v="886" actId="14100"/>
          <ac:picMkLst>
            <pc:docMk/>
            <pc:sldMk cId="0" sldId="291"/>
            <ac:picMk id="2" creationId="{00000000-0000-0000-0000-000000000000}"/>
          </ac:picMkLst>
        </pc:picChg>
        <pc:picChg chg="mod">
          <ac:chgData name="Greg Scott" userId="c650d04ab2c8d8e3" providerId="LiveId" clId="{021F7F75-CCF2-4839-B03C-A3FBA2C0FCE1}" dt="2018-03-03T21:22:52.749" v="887" actId="14100"/>
          <ac:picMkLst>
            <pc:docMk/>
            <pc:sldMk cId="0" sldId="291"/>
            <ac:picMk id="3" creationId="{00000000-0000-0000-0000-000000000000}"/>
          </ac:picMkLst>
        </pc:picChg>
      </pc:sldChg>
      <pc:sldChg chg="delSp modSp del delAnim modAnim modNotesTx">
        <pc:chgData name="Greg Scott" userId="c650d04ab2c8d8e3" providerId="LiveId" clId="{021F7F75-CCF2-4839-B03C-A3FBA2C0FCE1}" dt="2018-03-04T21:20:13.691" v="956" actId="2696"/>
        <pc:sldMkLst>
          <pc:docMk/>
          <pc:sldMk cId="372096846" sldId="312"/>
        </pc:sldMkLst>
        <pc:spChg chg="del mod">
          <ac:chgData name="Greg Scott" userId="c650d04ab2c8d8e3" providerId="LiveId" clId="{021F7F75-CCF2-4839-B03C-A3FBA2C0FCE1}" dt="2018-03-04T21:19:58.597" v="955" actId="2696"/>
          <ac:spMkLst>
            <pc:docMk/>
            <pc:sldMk cId="372096846" sldId="312"/>
            <ac:spMk id="5" creationId="{00000000-0000-0000-0000-000000000000}"/>
          </ac:spMkLst>
        </pc:spChg>
        <pc:spChg chg="mod">
          <ac:chgData name="Greg Scott" userId="c650d04ab2c8d8e3" providerId="LiveId" clId="{021F7F75-CCF2-4839-B03C-A3FBA2C0FCE1}" dt="2018-03-04T21:18:42.454" v="948" actId="6549"/>
          <ac:spMkLst>
            <pc:docMk/>
            <pc:sldMk cId="372096846" sldId="312"/>
            <ac:spMk id="106498" creationId="{00000000-0000-0000-0000-000000000000}"/>
          </ac:spMkLst>
        </pc:spChg>
      </pc:sldChg>
      <pc:sldChg chg="modSp del ord modNotesTx">
        <pc:chgData name="Greg Scott" userId="c650d04ab2c8d8e3" providerId="LiveId" clId="{021F7F75-CCF2-4839-B03C-A3FBA2C0FCE1}" dt="2018-03-04T21:28:54.029" v="1062" actId="2696"/>
        <pc:sldMkLst>
          <pc:docMk/>
          <pc:sldMk cId="328809907" sldId="313"/>
        </pc:sldMkLst>
        <pc:spChg chg="mod">
          <ac:chgData name="Greg Scott" userId="c650d04ab2c8d8e3" providerId="LiveId" clId="{021F7F75-CCF2-4839-B03C-A3FBA2C0FCE1}" dt="2018-03-03T21:22:25.123" v="884" actId="1076"/>
          <ac:spMkLst>
            <pc:docMk/>
            <pc:sldMk cId="328809907" sldId="313"/>
            <ac:spMk id="5" creationId="{00000000-0000-0000-0000-000000000000}"/>
          </ac:spMkLst>
        </pc:spChg>
        <pc:spChg chg="mod">
          <ac:chgData name="Greg Scott" userId="c650d04ab2c8d8e3" providerId="LiveId" clId="{021F7F75-CCF2-4839-B03C-A3FBA2C0FCE1}" dt="2018-03-03T21:22:38.640" v="885" actId="1076"/>
          <ac:spMkLst>
            <pc:docMk/>
            <pc:sldMk cId="328809907" sldId="313"/>
            <ac:spMk id="6" creationId="{00000000-0000-0000-0000-000000000000}"/>
          </ac:spMkLst>
        </pc:spChg>
        <pc:spChg chg="mod">
          <ac:chgData name="Greg Scott" userId="c650d04ab2c8d8e3" providerId="LiveId" clId="{021F7F75-CCF2-4839-B03C-A3FBA2C0FCE1}" dt="2018-03-03T21:22:18.498" v="883" actId="1076"/>
          <ac:spMkLst>
            <pc:docMk/>
            <pc:sldMk cId="328809907" sldId="313"/>
            <ac:spMk id="106498" creationId="{00000000-0000-0000-0000-000000000000}"/>
          </ac:spMkLst>
        </pc:spChg>
      </pc:sldChg>
      <pc:sldChg chg="modSp ord">
        <pc:chgData name="Greg Scott" userId="c650d04ab2c8d8e3" providerId="LiveId" clId="{021F7F75-CCF2-4839-B03C-A3FBA2C0FCE1}" dt="2018-03-04T21:29:05.499" v="1063" actId="14100"/>
        <pc:sldMkLst>
          <pc:docMk/>
          <pc:sldMk cId="2497785324" sldId="327"/>
        </pc:sldMkLst>
        <pc:picChg chg="mod">
          <ac:chgData name="Greg Scott" userId="c650d04ab2c8d8e3" providerId="LiveId" clId="{021F7F75-CCF2-4839-B03C-A3FBA2C0FCE1}" dt="2018-03-04T21:29:05.499" v="1063" actId="14100"/>
          <ac:picMkLst>
            <pc:docMk/>
            <pc:sldMk cId="2497785324" sldId="327"/>
            <ac:picMk id="4" creationId="{00000000-0000-0000-0000-000000000000}"/>
          </ac:picMkLst>
        </pc:picChg>
      </pc:sldChg>
      <pc:sldChg chg="addSp modSp ord">
        <pc:chgData name="Greg Scott" userId="c650d04ab2c8d8e3" providerId="LiveId" clId="{021F7F75-CCF2-4839-B03C-A3FBA2C0FCE1}" dt="2018-03-04T21:29:18.406" v="1067" actId="1076"/>
        <pc:sldMkLst>
          <pc:docMk/>
          <pc:sldMk cId="1008691134" sldId="328"/>
        </pc:sldMkLst>
        <pc:spChg chg="mod">
          <ac:chgData name="Greg Scott" userId="c650d04ab2c8d8e3" providerId="LiveId" clId="{021F7F75-CCF2-4839-B03C-A3FBA2C0FCE1}" dt="2018-03-04T21:29:12.827" v="1064" actId="14100"/>
          <ac:spMkLst>
            <pc:docMk/>
            <pc:sldMk cId="1008691134" sldId="328"/>
            <ac:spMk id="3" creationId="{00000000-0000-0000-0000-000000000000}"/>
          </ac:spMkLst>
        </pc:spChg>
        <pc:picChg chg="add mod">
          <ac:chgData name="Greg Scott" userId="c650d04ab2c8d8e3" providerId="LiveId" clId="{021F7F75-CCF2-4839-B03C-A3FBA2C0FCE1}" dt="2018-03-04T21:29:18.406" v="1067" actId="1076"/>
          <ac:picMkLst>
            <pc:docMk/>
            <pc:sldMk cId="1008691134" sldId="328"/>
            <ac:picMk id="4" creationId="{439F9A5D-9EA3-4B3E-AFC2-5837B05571CA}"/>
          </ac:picMkLst>
        </pc:picChg>
      </pc:sldChg>
      <pc:sldChg chg="modSp">
        <pc:chgData name="Greg Scott" userId="c650d04ab2c8d8e3" providerId="LiveId" clId="{021F7F75-CCF2-4839-B03C-A3FBA2C0FCE1}" dt="2018-03-04T21:30:00.638" v="1073" actId="122"/>
        <pc:sldMkLst>
          <pc:docMk/>
          <pc:sldMk cId="1439972609" sldId="329"/>
        </pc:sldMkLst>
        <pc:spChg chg="mod">
          <ac:chgData name="Greg Scott" userId="c650d04ab2c8d8e3" providerId="LiveId" clId="{021F7F75-CCF2-4839-B03C-A3FBA2C0FCE1}" dt="2018-03-04T21:30:00.638" v="1073" actId="122"/>
          <ac:spMkLst>
            <pc:docMk/>
            <pc:sldMk cId="1439972609" sldId="329"/>
            <ac:spMk id="3" creationId="{00000000-0000-0000-0000-000000000000}"/>
          </ac:spMkLst>
        </pc:spChg>
      </pc:sldChg>
      <pc:sldChg chg="modSp modNotesTx">
        <pc:chgData name="Greg Scott" userId="c650d04ab2c8d8e3" providerId="LiveId" clId="{021F7F75-CCF2-4839-B03C-A3FBA2C0FCE1}" dt="2018-03-04T20:19:44.256" v="925" actId="6549"/>
        <pc:sldMkLst>
          <pc:docMk/>
          <pc:sldMk cId="388621906" sldId="330"/>
        </pc:sldMkLst>
        <pc:spChg chg="mod">
          <ac:chgData name="Greg Scott" userId="c650d04ab2c8d8e3" providerId="LiveId" clId="{021F7F75-CCF2-4839-B03C-A3FBA2C0FCE1}" dt="2018-03-04T20:19:44.256" v="925" actId="6549"/>
          <ac:spMkLst>
            <pc:docMk/>
            <pc:sldMk cId="388621906" sldId="330"/>
            <ac:spMk id="3" creationId="{00000000-0000-0000-0000-000000000000}"/>
          </ac:spMkLst>
        </pc:spChg>
      </pc:sldChg>
      <pc:sldChg chg="modSp">
        <pc:chgData name="Greg Scott" userId="c650d04ab2c8d8e3" providerId="LiveId" clId="{021F7F75-CCF2-4839-B03C-A3FBA2C0FCE1}" dt="2018-03-04T20:22:19.253" v="941" actId="1076"/>
        <pc:sldMkLst>
          <pc:docMk/>
          <pc:sldMk cId="1584063185" sldId="334"/>
        </pc:sldMkLst>
        <pc:spChg chg="mod">
          <ac:chgData name="Greg Scott" userId="c650d04ab2c8d8e3" providerId="LiveId" clId="{021F7F75-CCF2-4839-B03C-A3FBA2C0FCE1}" dt="2018-03-04T20:22:19.253" v="941" actId="1076"/>
          <ac:spMkLst>
            <pc:docMk/>
            <pc:sldMk cId="1584063185" sldId="334"/>
            <ac:spMk id="3" creationId="{00000000-0000-0000-0000-000000000000}"/>
          </ac:spMkLst>
        </pc:spChg>
      </pc:sldChg>
      <pc:sldChg chg="modNotesTx">
        <pc:chgData name="Greg Scott" userId="c650d04ab2c8d8e3" providerId="LiveId" clId="{021F7F75-CCF2-4839-B03C-A3FBA2C0FCE1}" dt="2018-03-03T21:17:39.235" v="797" actId="20577"/>
        <pc:sldMkLst>
          <pc:docMk/>
          <pc:sldMk cId="1711816767" sldId="335"/>
        </pc:sldMkLst>
      </pc:sldChg>
      <pc:sldChg chg="modSp modAnim">
        <pc:chgData name="Greg Scott" userId="c650d04ab2c8d8e3" providerId="LiveId" clId="{021F7F75-CCF2-4839-B03C-A3FBA2C0FCE1}" dt="2018-03-03T21:19:32.740" v="844" actId="20577"/>
        <pc:sldMkLst>
          <pc:docMk/>
          <pc:sldMk cId="1856439211" sldId="338"/>
        </pc:sldMkLst>
        <pc:spChg chg="mod">
          <ac:chgData name="Greg Scott" userId="c650d04ab2c8d8e3" providerId="LiveId" clId="{021F7F75-CCF2-4839-B03C-A3FBA2C0FCE1}" dt="2018-03-03T21:19:32.740" v="844" actId="20577"/>
          <ac:spMkLst>
            <pc:docMk/>
            <pc:sldMk cId="1856439211" sldId="338"/>
            <ac:spMk id="3" creationId="{00000000-0000-0000-0000-000000000000}"/>
          </ac:spMkLst>
        </pc:spChg>
      </pc:sldChg>
      <pc:sldChg chg="setBg">
        <pc:chgData name="Greg Scott" userId="c650d04ab2c8d8e3" providerId="LiveId" clId="{021F7F75-CCF2-4839-B03C-A3FBA2C0FCE1}" dt="2018-03-03T21:10:33.002" v="2" actId="20577"/>
        <pc:sldMkLst>
          <pc:docMk/>
          <pc:sldMk cId="1279790368" sldId="340"/>
        </pc:sldMkLst>
      </pc:sldChg>
      <pc:sldChg chg="modSp">
        <pc:chgData name="Greg Scott" userId="c650d04ab2c8d8e3" providerId="LiveId" clId="{021F7F75-CCF2-4839-B03C-A3FBA2C0FCE1}" dt="2018-03-03T21:20:51.837" v="872" actId="1076"/>
        <pc:sldMkLst>
          <pc:docMk/>
          <pc:sldMk cId="2055791230" sldId="341"/>
        </pc:sldMkLst>
        <pc:spChg chg="mod">
          <ac:chgData name="Greg Scott" userId="c650d04ab2c8d8e3" providerId="LiveId" clId="{021F7F75-CCF2-4839-B03C-A3FBA2C0FCE1}" dt="2018-03-03T21:20:51.837" v="872" actId="1076"/>
          <ac:spMkLst>
            <pc:docMk/>
            <pc:sldMk cId="2055791230" sldId="341"/>
            <ac:spMk id="3" creationId="{00000000-0000-0000-0000-000000000000}"/>
          </ac:spMkLst>
        </pc:spChg>
      </pc:sldChg>
      <pc:sldChg chg="modSp setBg modNotesTx">
        <pc:chgData name="Greg Scott" userId="c650d04ab2c8d8e3" providerId="LiveId" clId="{021F7F75-CCF2-4839-B03C-A3FBA2C0FCE1}" dt="2018-03-04T21:28:24.916" v="1061" actId="20577"/>
        <pc:sldMkLst>
          <pc:docMk/>
          <pc:sldMk cId="4173249480" sldId="345"/>
        </pc:sldMkLst>
        <pc:spChg chg="mod">
          <ac:chgData name="Greg Scott" userId="c650d04ab2c8d8e3" providerId="LiveId" clId="{021F7F75-CCF2-4839-B03C-A3FBA2C0FCE1}" dt="2018-03-04T20:22:33.911" v="942" actId="1076"/>
          <ac:spMkLst>
            <pc:docMk/>
            <pc:sldMk cId="4173249480" sldId="345"/>
            <ac:spMk id="4" creationId="{00000000-0000-0000-0000-000000000000}"/>
          </ac:spMkLst>
        </pc:spChg>
      </pc:sldChg>
      <pc:sldChg chg="ord">
        <pc:chgData name="Greg Scott" userId="c650d04ab2c8d8e3" providerId="LiveId" clId="{021F7F75-CCF2-4839-B03C-A3FBA2C0FCE1}" dt="2018-03-04T21:21:19.548" v="957" actId="122"/>
        <pc:sldMkLst>
          <pc:docMk/>
          <pc:sldMk cId="785625010" sldId="346"/>
        </pc:sldMkLst>
      </pc:sldChg>
      <pc:sldChg chg="ord">
        <pc:chgData name="Greg Scott" userId="c650d04ab2c8d8e3" providerId="LiveId" clId="{021F7F75-CCF2-4839-B03C-A3FBA2C0FCE1}" dt="2018-03-04T21:21:55.784" v="959" actId="122"/>
        <pc:sldMkLst>
          <pc:docMk/>
          <pc:sldMk cId="1706048739" sldId="347"/>
        </pc:sldMkLst>
      </pc:sldChg>
      <pc:sldChg chg="modSp modAnim">
        <pc:chgData name="Greg Scott" userId="c650d04ab2c8d8e3" providerId="LiveId" clId="{021F7F75-CCF2-4839-B03C-A3FBA2C0FCE1}" dt="2018-03-04T20:21:59.131" v="935" actId="20577"/>
        <pc:sldMkLst>
          <pc:docMk/>
          <pc:sldMk cId="816375077" sldId="349"/>
        </pc:sldMkLst>
        <pc:spChg chg="mod">
          <ac:chgData name="Greg Scott" userId="c650d04ab2c8d8e3" providerId="LiveId" clId="{021F7F75-CCF2-4839-B03C-A3FBA2C0FCE1}" dt="2018-03-04T20:21:59.131" v="935" actId="20577"/>
          <ac:spMkLst>
            <pc:docMk/>
            <pc:sldMk cId="816375077" sldId="349"/>
            <ac:spMk id="3" creationId="{00000000-0000-0000-0000-000000000000}"/>
          </ac:spMkLst>
        </pc:spChg>
      </pc:sldChg>
      <pc:sldChg chg="modSp">
        <pc:chgData name="Greg Scott" userId="c650d04ab2c8d8e3" providerId="LiveId" clId="{021F7F75-CCF2-4839-B03C-A3FBA2C0FCE1}" dt="2018-03-03T21:20:09.523" v="856" actId="1076"/>
        <pc:sldMkLst>
          <pc:docMk/>
          <pc:sldMk cId="973693933" sldId="352"/>
        </pc:sldMkLst>
        <pc:spChg chg="mod">
          <ac:chgData name="Greg Scott" userId="c650d04ab2c8d8e3" providerId="LiveId" clId="{021F7F75-CCF2-4839-B03C-A3FBA2C0FCE1}" dt="2018-03-03T21:20:03.615" v="852" actId="6549"/>
          <ac:spMkLst>
            <pc:docMk/>
            <pc:sldMk cId="973693933" sldId="352"/>
            <ac:spMk id="3" creationId="{00000000-0000-0000-0000-000000000000}"/>
          </ac:spMkLst>
        </pc:spChg>
        <pc:picChg chg="mod">
          <ac:chgData name="Greg Scott" userId="c650d04ab2c8d8e3" providerId="LiveId" clId="{021F7F75-CCF2-4839-B03C-A3FBA2C0FCE1}" dt="2018-03-03T21:20:09.523" v="856" actId="1076"/>
          <ac:picMkLst>
            <pc:docMk/>
            <pc:sldMk cId="973693933" sldId="352"/>
            <ac:picMk id="5" creationId="{00000000-0000-0000-0000-000000000000}"/>
          </ac:picMkLst>
        </pc:picChg>
      </pc:sldChg>
      <pc:sldChg chg="modSp">
        <pc:chgData name="Greg Scott" userId="c650d04ab2c8d8e3" providerId="LiveId" clId="{021F7F75-CCF2-4839-B03C-A3FBA2C0FCE1}" dt="2018-03-03T21:21:08.073" v="878" actId="14100"/>
        <pc:sldMkLst>
          <pc:docMk/>
          <pc:sldMk cId="3984086928" sldId="353"/>
        </pc:sldMkLst>
        <pc:picChg chg="mod">
          <ac:chgData name="Greg Scott" userId="c650d04ab2c8d8e3" providerId="LiveId" clId="{021F7F75-CCF2-4839-B03C-A3FBA2C0FCE1}" dt="2018-03-03T21:21:08.073" v="878" actId="14100"/>
          <ac:picMkLst>
            <pc:docMk/>
            <pc:sldMk cId="3984086928" sldId="353"/>
            <ac:picMk id="2" creationId="{00000000-0000-0000-0000-000000000000}"/>
          </ac:picMkLst>
        </pc:picChg>
        <pc:picChg chg="mod">
          <ac:chgData name="Greg Scott" userId="c650d04ab2c8d8e3" providerId="LiveId" clId="{021F7F75-CCF2-4839-B03C-A3FBA2C0FCE1}" dt="2018-03-03T21:21:03.729" v="877" actId="14100"/>
          <ac:picMkLst>
            <pc:docMk/>
            <pc:sldMk cId="3984086928" sldId="353"/>
            <ac:picMk id="5" creationId="{00000000-0000-0000-0000-000000000000}"/>
          </ac:picMkLst>
        </pc:picChg>
      </pc:sldChg>
      <pc:sldMasterChg chg="setBg modSldLayout">
        <pc:chgData name="Greg Scott" userId="c650d04ab2c8d8e3" providerId="LiveId" clId="{021F7F75-CCF2-4839-B03C-A3FBA2C0FCE1}" dt="2018-03-03T21:10:33.002" v="2" actId="20577"/>
        <pc:sldMasterMkLst>
          <pc:docMk/>
          <pc:sldMasterMk cId="0" sldId="2147483648"/>
        </pc:sldMasterMkLst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Greg Scott" userId="c650d04ab2c8d8e3" providerId="LiveId" clId="{021F7F75-CCF2-4839-B03C-A3FBA2C0FCE1}" dt="2018-03-03T21:10:33.002" v="2" actId="20577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Greg Scott" userId="c650d04ab2c8d8e3" providerId="LiveId" clId="{9B376926-A732-4F2A-885B-36D133260451}"/>
  </pc:docChgLst>
  <pc:docChgLst>
    <pc:chgData name="Greg Scott" userId="c650d04ab2c8d8e3" providerId="LiveId" clId="{327A5E1F-6ADF-4609-9A20-F8660A3CB351}"/>
    <pc:docChg chg="custSel modSld">
      <pc:chgData name="Greg Scott" userId="c650d04ab2c8d8e3" providerId="LiveId" clId="{327A5E1F-6ADF-4609-9A20-F8660A3CB351}" dt="2018-01-04T04:56:24.808" v="72" actId="1076"/>
      <pc:docMkLst>
        <pc:docMk/>
      </pc:docMkLst>
      <pc:sldChg chg="modSp">
        <pc:chgData name="Greg Scott" userId="c650d04ab2c8d8e3" providerId="LiveId" clId="{327A5E1F-6ADF-4609-9A20-F8660A3CB351}" dt="2018-01-04T04:47:13.037" v="50" actId="14100"/>
        <pc:sldMkLst>
          <pc:docMk/>
          <pc:sldMk cId="388621906" sldId="330"/>
        </pc:sldMkLst>
        <pc:spChg chg="mod">
          <ac:chgData name="Greg Scott" userId="c650d04ab2c8d8e3" providerId="LiveId" clId="{327A5E1F-6ADF-4609-9A20-F8660A3CB351}" dt="2018-01-04T04:47:13.037" v="50" actId="14100"/>
          <ac:spMkLst>
            <pc:docMk/>
            <pc:sldMk cId="388621906" sldId="330"/>
            <ac:spMk id="3" creationId="{00000000-0000-0000-0000-000000000000}"/>
          </ac:spMkLst>
        </pc:spChg>
      </pc:sldChg>
      <pc:sldChg chg="modSp">
        <pc:chgData name="Greg Scott" userId="c650d04ab2c8d8e3" providerId="LiveId" clId="{327A5E1F-6ADF-4609-9A20-F8660A3CB351}" dt="2018-01-04T04:47:31.515" v="52" actId="114"/>
        <pc:sldMkLst>
          <pc:docMk/>
          <pc:sldMk cId="964410136" sldId="331"/>
        </pc:sldMkLst>
        <pc:spChg chg="mod">
          <ac:chgData name="Greg Scott" userId="c650d04ab2c8d8e3" providerId="LiveId" clId="{327A5E1F-6ADF-4609-9A20-F8660A3CB351}" dt="2018-01-04T04:47:31.515" v="52" actId="114"/>
          <ac:spMkLst>
            <pc:docMk/>
            <pc:sldMk cId="964410136" sldId="331"/>
            <ac:spMk id="3" creationId="{00000000-0000-0000-0000-000000000000}"/>
          </ac:spMkLst>
        </pc:spChg>
      </pc:sldChg>
      <pc:sldChg chg="modSp">
        <pc:chgData name="Greg Scott" userId="c650d04ab2c8d8e3" providerId="LiveId" clId="{327A5E1F-6ADF-4609-9A20-F8660A3CB351}" dt="2018-01-04T04:48:04.856" v="56" actId="113"/>
        <pc:sldMkLst>
          <pc:docMk/>
          <pc:sldMk cId="1711816767" sldId="335"/>
        </pc:sldMkLst>
        <pc:spChg chg="mod">
          <ac:chgData name="Greg Scott" userId="c650d04ab2c8d8e3" providerId="LiveId" clId="{327A5E1F-6ADF-4609-9A20-F8660A3CB351}" dt="2018-01-04T04:48:04.856" v="56" actId="113"/>
          <ac:spMkLst>
            <pc:docMk/>
            <pc:sldMk cId="1711816767" sldId="335"/>
            <ac:spMk id="3" creationId="{00000000-0000-0000-0000-000000000000}"/>
          </ac:spMkLst>
        </pc:spChg>
      </pc:sldChg>
      <pc:sldChg chg="modSp">
        <pc:chgData name="Greg Scott" userId="c650d04ab2c8d8e3" providerId="LiveId" clId="{327A5E1F-6ADF-4609-9A20-F8660A3CB351}" dt="2018-01-04T04:48:46.049" v="63" actId="20577"/>
        <pc:sldMkLst>
          <pc:docMk/>
          <pc:sldMk cId="2055791230" sldId="341"/>
        </pc:sldMkLst>
        <pc:spChg chg="mod">
          <ac:chgData name="Greg Scott" userId="c650d04ab2c8d8e3" providerId="LiveId" clId="{327A5E1F-6ADF-4609-9A20-F8660A3CB351}" dt="2018-01-04T04:48:46.049" v="63" actId="20577"/>
          <ac:spMkLst>
            <pc:docMk/>
            <pc:sldMk cId="2055791230" sldId="341"/>
            <ac:spMk id="3" creationId="{00000000-0000-0000-0000-000000000000}"/>
          </ac:spMkLst>
        </pc:spChg>
      </pc:sldChg>
      <pc:sldChg chg="modSp">
        <pc:chgData name="Greg Scott" userId="c650d04ab2c8d8e3" providerId="LiveId" clId="{327A5E1F-6ADF-4609-9A20-F8660A3CB351}" dt="2018-01-04T04:49:20.752" v="65" actId="6549"/>
        <pc:sldMkLst>
          <pc:docMk/>
          <pc:sldMk cId="3252754693" sldId="342"/>
        </pc:sldMkLst>
        <pc:spChg chg="mod">
          <ac:chgData name="Greg Scott" userId="c650d04ab2c8d8e3" providerId="LiveId" clId="{327A5E1F-6ADF-4609-9A20-F8660A3CB351}" dt="2018-01-04T04:49:20.752" v="65" actId="6549"/>
          <ac:spMkLst>
            <pc:docMk/>
            <pc:sldMk cId="3252754693" sldId="342"/>
            <ac:spMk id="3" creationId="{00000000-0000-0000-0000-000000000000}"/>
          </ac:spMkLst>
        </pc:spChg>
      </pc:sldChg>
      <pc:sldChg chg="delSp modSp delAnim">
        <pc:chgData name="Greg Scott" userId="c650d04ab2c8d8e3" providerId="LiveId" clId="{327A5E1F-6ADF-4609-9A20-F8660A3CB351}" dt="2018-01-04T04:56:24.808" v="72" actId="1076"/>
        <pc:sldMkLst>
          <pc:docMk/>
          <pc:sldMk cId="4173249480" sldId="345"/>
        </pc:sldMkLst>
        <pc:spChg chg="mod">
          <ac:chgData name="Greg Scott" userId="c650d04ab2c8d8e3" providerId="LiveId" clId="{327A5E1F-6ADF-4609-9A20-F8660A3CB351}" dt="2018-01-04T04:56:24.808" v="72" actId="1076"/>
          <ac:spMkLst>
            <pc:docMk/>
            <pc:sldMk cId="4173249480" sldId="345"/>
            <ac:spMk id="3" creationId="{00000000-0000-0000-0000-000000000000}"/>
          </ac:spMkLst>
        </pc:spChg>
        <pc:spChg chg="mod">
          <ac:chgData name="Greg Scott" userId="c650d04ab2c8d8e3" providerId="LiveId" clId="{327A5E1F-6ADF-4609-9A20-F8660A3CB351}" dt="2018-01-04T04:56:05.766" v="66" actId="114"/>
          <ac:spMkLst>
            <pc:docMk/>
            <pc:sldMk cId="4173249480" sldId="345"/>
            <ac:spMk id="4" creationId="{00000000-0000-0000-0000-000000000000}"/>
          </ac:spMkLst>
        </pc:spChg>
        <pc:picChg chg="del mod">
          <ac:chgData name="Greg Scott" userId="c650d04ab2c8d8e3" providerId="LiveId" clId="{327A5E1F-6ADF-4609-9A20-F8660A3CB351}" dt="2018-01-04T04:56:21.953" v="71" actId="478"/>
          <ac:picMkLst>
            <pc:docMk/>
            <pc:sldMk cId="4173249480" sldId="345"/>
            <ac:picMk id="5" creationId="{00000000-0000-0000-0000-000000000000}"/>
          </ac:picMkLst>
        </pc:picChg>
      </pc:sldChg>
      <pc:sldChg chg="modSp">
        <pc:chgData name="Greg Scott" userId="c650d04ab2c8d8e3" providerId="LiveId" clId="{327A5E1F-6ADF-4609-9A20-F8660A3CB351}" dt="2018-01-04T04:46:41.265" v="46" actId="14100"/>
        <pc:sldMkLst>
          <pc:docMk/>
          <pc:sldMk cId="785625010" sldId="346"/>
        </pc:sldMkLst>
        <pc:spChg chg="mod">
          <ac:chgData name="Greg Scott" userId="c650d04ab2c8d8e3" providerId="LiveId" clId="{327A5E1F-6ADF-4609-9A20-F8660A3CB351}" dt="2018-01-04T04:46:41.265" v="46" actId="14100"/>
          <ac:spMkLst>
            <pc:docMk/>
            <pc:sldMk cId="785625010" sldId="346"/>
            <ac:spMk id="3" creationId="{00000000-0000-0000-0000-000000000000}"/>
          </ac:spMkLst>
        </pc:spChg>
      </pc:sldChg>
      <pc:sldChg chg="modSp">
        <pc:chgData name="Greg Scott" userId="c650d04ab2c8d8e3" providerId="LiveId" clId="{327A5E1F-6ADF-4609-9A20-F8660A3CB351}" dt="2018-01-04T04:48:58.322" v="64" actId="6549"/>
        <pc:sldMkLst>
          <pc:docMk/>
          <pc:sldMk cId="3984086928" sldId="353"/>
        </pc:sldMkLst>
        <pc:spChg chg="mod">
          <ac:chgData name="Greg Scott" userId="c650d04ab2c8d8e3" providerId="LiveId" clId="{327A5E1F-6ADF-4609-9A20-F8660A3CB351}" dt="2018-01-04T04:48:58.322" v="64" actId="6549"/>
          <ac:spMkLst>
            <pc:docMk/>
            <pc:sldMk cId="3984086928" sldId="35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C59D5-11B5-45C7-B90B-C8D2CFD9676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94B8D-A116-42FD-9E0E-AAE6B88E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41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BE8F4-A300-439D-8DA6-70F4A0BAA03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1556-1E7C-4A17-8310-0B6A5E6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72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iest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Dream" TargetMode="External"/><Relationship Id="rId5" Type="http://schemas.openxmlformats.org/officeDocument/2006/relationships/hyperlink" Target="https://en.wikipedia.org/wiki/Western_culture" TargetMode="External"/><Relationship Id="rId4" Type="http://schemas.openxmlformats.org/officeDocument/2006/relationships/hyperlink" Target="https://en.wikipedia.org/wiki/Industrial_Revolution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12,000 BCE we have been an agrarian society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based</a:t>
            </a:r>
          </a:p>
          <a:p>
            <a:endParaRPr lang="en-US" dirty="0"/>
          </a:p>
          <a:p>
            <a:r>
              <a:rPr lang="en-US" dirty="0"/>
              <a:t>What part of the Industrial Revolution</a:t>
            </a:r>
            <a:r>
              <a:rPr lang="en-US" baseline="0" dirty="0"/>
              <a:t> are we in?</a:t>
            </a:r>
          </a:p>
          <a:p>
            <a:r>
              <a:rPr lang="en-US" baseline="0" dirty="0"/>
              <a:t>Beginning Middle or end?</a:t>
            </a:r>
          </a:p>
          <a:p>
            <a:r>
              <a:rPr lang="en-US" baseline="0" dirty="0"/>
              <a:t>Most misrepresented topic in economic history</a:t>
            </a:r>
          </a:p>
          <a:p>
            <a:r>
              <a:rPr lang="en-US" baseline="0" dirty="0"/>
              <a:t>Capitalism vs Socialism</a:t>
            </a:r>
          </a:p>
          <a:p>
            <a:r>
              <a:rPr lang="en-US" baseline="0" dirty="0"/>
              <a:t>Rewriting history to show Capitalism began on the backs of the poor.</a:t>
            </a:r>
          </a:p>
          <a:p>
            <a:endParaRPr lang="en-US" baseline="0" dirty="0"/>
          </a:p>
          <a:p>
            <a:r>
              <a:rPr lang="en-US" baseline="0" dirty="0"/>
              <a:t>What indicators show prosperity in a country:  Population growth</a:t>
            </a:r>
          </a:p>
          <a:p>
            <a:r>
              <a:rPr lang="en-US" baseline="0" dirty="0"/>
              <a:t>Economic downturn or recession population decline.</a:t>
            </a:r>
          </a:p>
          <a:p>
            <a:endParaRPr lang="en-US" baseline="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industrialization period was 1750–1900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Drew on the Scientific Revolution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Transformed European society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Pushed Europe into a position of global dominance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fundamental than any breakthrough since the Agricultural Revolution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21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42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1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53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45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Uproots the traditional class system</a:t>
            </a:r>
          </a:p>
          <a:p>
            <a:r>
              <a:rPr lang="en-US" dirty="0"/>
              <a:t>Middleclass more important</a:t>
            </a:r>
          </a:p>
          <a:p>
            <a:r>
              <a:rPr lang="en-US" dirty="0"/>
              <a:t>Aristocrats less important</a:t>
            </a:r>
          </a:p>
          <a:p>
            <a:endParaRPr lang="en-US" dirty="0"/>
          </a:p>
          <a:p>
            <a:r>
              <a:rPr lang="en-US" dirty="0"/>
              <a:t>Each country was a small market and many contain Tariffs and government restrictions</a:t>
            </a:r>
          </a:p>
          <a:p>
            <a:endParaRPr lang="en-US" dirty="0"/>
          </a:p>
          <a:p>
            <a:r>
              <a:rPr lang="en-US" dirty="0"/>
              <a:t>Because of the military implication of industrialization all the powers of Europe and the world had to deal with industrialization</a:t>
            </a:r>
          </a:p>
          <a:p>
            <a:endParaRPr lang="en-US" dirty="0"/>
          </a:p>
          <a:p>
            <a:r>
              <a:rPr lang="en-US" dirty="0"/>
              <a:t>i.e. Russia was defeated in 1856 by Great Britain and France because Russia had not industrialized but Great Britain and France had</a:t>
            </a:r>
          </a:p>
          <a:p>
            <a:r>
              <a:rPr lang="en-US" dirty="0"/>
              <a:t>This began Russia’s start of industrialization</a:t>
            </a:r>
          </a:p>
          <a:p>
            <a:endParaRPr lang="en-US" dirty="0"/>
          </a:p>
          <a:p>
            <a:r>
              <a:rPr lang="en-US" dirty="0"/>
              <a:t>In 1905 Russia was defeated by the Japanese who had industrialized and this forced Russia to make it a priority to do it 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85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83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6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3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2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9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Segmented sleep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also known as 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divided sleep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bimodal sleep pattern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bifurcated sleep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interrupted sleep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is a primarily biphasic sleep pattern where two periods of nighttime sleep are punctuated by a period of wakefulness. Along with a nap (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Siesta"/>
              </a:rPr>
              <a:t>siesta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in the day, it has been argued that this is the natural pattern of human sleep. A case has been made that maintaining such a sleep pattern may be important in regulating stress</a:t>
            </a:r>
          </a:p>
          <a:p>
            <a:pPr rtl="0"/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Historian A. Roger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Ekirch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has argued that before 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Industrial Revolution"/>
              </a:rPr>
              <a:t>Industrial Revolution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segmented sleep was dominant in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Western culture"/>
              </a:rPr>
              <a:t>Western civilization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He draws evidence from documents from the ancient, medieval, and modern world. Other historians, such as Craig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Koslofsky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have endorsed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Ekirch's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</a:p>
          <a:p>
            <a:pPr rtl="0"/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 historical norm</a:t>
            </a:r>
          </a:p>
          <a:p>
            <a:pPr rtl="0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Ekirch's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argument, adults typically slept in two distinct phases, bridged by an intervening period of wakefulness of approximately one hour. This time was used to pray and reflect, and to interpret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Dream"/>
              </a:rPr>
              <a:t>dreams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which were more vivid at that hour than upon waking in the morning. This was also a favorite time for scholars and poets to write uninterrupted, whereas still others visited neighbors, engaged in sex, or committed petty crime</a:t>
            </a:r>
          </a:p>
          <a:p>
            <a:pPr algn="l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17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3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they do the same work? </a:t>
            </a:r>
          </a:p>
          <a:p>
            <a:r>
              <a:rPr lang="en-US" dirty="0"/>
              <a:t>Did they produce the same amount?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3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8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16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9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6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47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44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1840 Great Britain was producing more iron and utilizing more steam power than the rest of Europe combined</a:t>
            </a:r>
          </a:p>
          <a:p>
            <a:r>
              <a:rPr lang="en-US" dirty="0"/>
              <a:t>1789 the global productivity of Great Britain and France was about even</a:t>
            </a:r>
          </a:p>
          <a:p>
            <a:endParaRPr lang="en-US" dirty="0"/>
          </a:p>
          <a:p>
            <a:r>
              <a:rPr lang="en-US" dirty="0"/>
              <a:t>French Huguenot's escaped to Great Britain and brought with them skills that added to Great Britain's advantage od industrialization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6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F4A9-AC8D-4CCA-B88B-6F0170916613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067800" cy="15300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Lesson 1 – The Industrial Revolution Begins</a:t>
            </a:r>
            <a:endParaRPr lang="en-US" sz="3600" dirty="0">
              <a:solidFill>
                <a:schemeClr val="tx1"/>
              </a:solidFill>
              <a:latin typeface="Castellar" panose="020A0402060406010301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57200"/>
            <a:ext cx="92202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CHAPTER 23 Industrialization and Nationalism</a:t>
            </a:r>
            <a:endParaRPr lang="en-US" sz="6000" b="1" dirty="0"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4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8304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1100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3600" dirty="0"/>
              <a:t>Many </a:t>
            </a:r>
            <a:r>
              <a:rPr lang="en-US" sz="3600" u="sng" dirty="0"/>
              <a:t>rivers</a:t>
            </a:r>
            <a:r>
              <a:rPr lang="en-US" sz="3600" dirty="0"/>
              <a:t> made it easier to  </a:t>
            </a:r>
            <a:r>
              <a:rPr lang="en-US" sz="3600" u="sng" dirty="0"/>
              <a:t>transport</a:t>
            </a:r>
            <a:r>
              <a:rPr lang="en-US" sz="3600" dirty="0"/>
              <a:t> goods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957" y="1676400"/>
            <a:ext cx="5892800" cy="4419600"/>
          </a:xfrm>
          <a:prstGeom prst="rect">
            <a:avLst/>
          </a:prstGeom>
          <a:noFill/>
          <a:ln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 descr="BritishCanals"/>
          <p:cNvPicPr>
            <a:picLocks noChangeAspect="1" noChangeArrowheads="1"/>
          </p:cNvPicPr>
          <p:nvPr/>
        </p:nvPicPr>
        <p:blipFill>
          <a:blip r:embed="rId4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" y="1524000"/>
            <a:ext cx="3838691" cy="5105400"/>
          </a:xfrm>
          <a:prstGeom prst="rect">
            <a:avLst/>
          </a:prstGeom>
          <a:noFill/>
          <a:ln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7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rmAutofit fontScale="92500"/>
          </a:bodyPr>
          <a:lstStyle/>
          <a:p>
            <a:pPr marL="514350" lvl="0" indent="-514350">
              <a:lnSpc>
                <a:spcPct val="110000"/>
              </a:lnSpc>
              <a:spcBef>
                <a:spcPts val="0"/>
              </a:spcBef>
              <a:buAutoNum type="arabicPeriod" startAt="4"/>
            </a:pPr>
            <a:r>
              <a:rPr lang="en-US" i="1" u="sng" dirty="0"/>
              <a:t>Wealthy investors</a:t>
            </a:r>
            <a:r>
              <a:rPr lang="en-US" dirty="0"/>
              <a:t>: Britain had many </a:t>
            </a:r>
            <a:r>
              <a:rPr lang="en-US" b="1" i="1" u="sng" dirty="0"/>
              <a:t>entrepreneurs</a:t>
            </a:r>
            <a:r>
              <a:rPr lang="en-US" dirty="0"/>
              <a:t> willing to invest in new </a:t>
            </a:r>
            <a:r>
              <a:rPr lang="en-US" u="sng" dirty="0"/>
              <a:t>factories</a:t>
            </a:r>
            <a:r>
              <a:rPr lang="en-US" dirty="0"/>
              <a:t> &amp; </a:t>
            </a:r>
            <a:r>
              <a:rPr lang="en-US" u="sng" dirty="0"/>
              <a:t>machines</a:t>
            </a:r>
            <a:r>
              <a:rPr lang="en-US" dirty="0"/>
              <a:t> for huge profits (or sometimes, losses)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100" dirty="0"/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AutoNum type="arabicPeriod" startAt="5"/>
            </a:pPr>
            <a:r>
              <a:rPr lang="en-US" i="1" u="sng" dirty="0"/>
              <a:t>Overseas Markets</a:t>
            </a:r>
            <a:r>
              <a:rPr lang="en-US" dirty="0"/>
              <a:t>: w/Britain’s vast colonial empire, goods shipped &amp; sold all over the world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6.  </a:t>
            </a:r>
            <a:r>
              <a:rPr lang="en-US" u="sng" dirty="0"/>
              <a:t>Domestic markets</a:t>
            </a:r>
            <a:r>
              <a:rPr lang="en-US" dirty="0"/>
              <a:t> increased as more people 				wanted goods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100" b="1" i="1" u="sng" dirty="0"/>
          </a:p>
          <a:p>
            <a:pPr marL="514350" lvl="0" indent="-514350">
              <a:lnSpc>
                <a:spcPct val="110000"/>
              </a:lnSpc>
              <a:spcBef>
                <a:spcPts val="0"/>
              </a:spcBef>
              <a:buAutoNum type="arabicPeriod" startAt="7"/>
            </a:pPr>
            <a:r>
              <a:rPr lang="en-US" i="1" u="sng" dirty="0"/>
              <a:t>Free Enterprise System</a:t>
            </a:r>
            <a:r>
              <a:rPr lang="en-US" dirty="0"/>
              <a:t>: Government placed few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restrictions &amp; regulations on the producers &amp; sellers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00" dirty="0"/>
              <a:t>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Allowed great </a:t>
            </a:r>
            <a:r>
              <a:rPr lang="en-US" u="sng" dirty="0"/>
              <a:t>expansion</a:t>
            </a:r>
            <a:r>
              <a:rPr lang="en-US" dirty="0"/>
              <a:t> of the economy &amp; 		encouraged more investment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1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937"/>
            <a:ext cx="91440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/>
              <a:t>Railroads</a:t>
            </a:r>
            <a:r>
              <a:rPr lang="en-US" dirty="0"/>
              <a:t> were a critical advancement in the early 1800’s because: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u="sng" dirty="0"/>
              <a:t>Transport of goods</a:t>
            </a:r>
            <a:r>
              <a:rPr lang="en-US" dirty="0"/>
              <a:t> – great amounts raw materials &amp; finished goods moved at once &amp; also moved over land</a:t>
            </a:r>
          </a:p>
          <a:p>
            <a:pPr marL="0" lvl="0" indent="0">
              <a:buNone/>
            </a:pPr>
            <a:endParaRPr lang="en-US" sz="1200" dirty="0"/>
          </a:p>
          <a:p>
            <a:pPr marL="0" lvl="0" indent="0">
              <a:buNone/>
            </a:pPr>
            <a:r>
              <a:rPr lang="en-US" dirty="0"/>
              <a:t>2. </a:t>
            </a:r>
            <a:r>
              <a:rPr lang="en-US" u="sng" dirty="0"/>
              <a:t>Efficiency</a:t>
            </a:r>
            <a:r>
              <a:rPr lang="en-US" dirty="0"/>
              <a:t>: as railroads improved, goods could be 	moved quickly &amp; with less cost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3861402" cy="2895600"/>
          </a:xfrm>
          <a:prstGeom prst="rect">
            <a:avLst/>
          </a:prstGeom>
          <a:noFill/>
          <a:ln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3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458200" cy="5821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3.  </a:t>
            </a:r>
            <a:r>
              <a:rPr lang="en-US" u="sng" dirty="0"/>
              <a:t>Products</a:t>
            </a:r>
            <a:r>
              <a:rPr lang="en-US" dirty="0"/>
              <a:t> improved: manufactured goods were</a:t>
            </a:r>
          </a:p>
          <a:p>
            <a:pPr marL="0" lvl="0" indent="0">
              <a:buNone/>
            </a:pPr>
            <a:r>
              <a:rPr lang="en-US" dirty="0"/>
              <a:t>	a)</a:t>
            </a:r>
            <a:r>
              <a:rPr lang="en-US" i="1" dirty="0"/>
              <a:t> </a:t>
            </a:r>
            <a:r>
              <a:rPr lang="en-US" b="1" i="1" u="sng" dirty="0"/>
              <a:t>Standardized 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b) Made more </a:t>
            </a:r>
            <a:r>
              <a:rPr lang="en-US" u="sng" dirty="0"/>
              <a:t>quickly</a:t>
            </a:r>
          </a:p>
          <a:p>
            <a:pPr marL="0" lvl="0" indent="0">
              <a:buNone/>
            </a:pPr>
            <a:r>
              <a:rPr lang="en-US" dirty="0"/>
              <a:t>	c) More </a:t>
            </a:r>
            <a:r>
              <a:rPr lang="en-US" u="sng" dirty="0"/>
              <a:t>available</a:t>
            </a:r>
          </a:p>
          <a:p>
            <a:pPr marL="0" lvl="0" indent="0">
              <a:buNone/>
            </a:pPr>
            <a:r>
              <a:rPr lang="en-US" dirty="0"/>
              <a:t>	d) Lower </a:t>
            </a:r>
            <a:r>
              <a:rPr lang="en-US" u="sng" dirty="0"/>
              <a:t>priced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dirty="0"/>
              <a:t>4. Provided </a:t>
            </a:r>
            <a:r>
              <a:rPr lang="en-US" u="sng" dirty="0"/>
              <a:t>employment</a:t>
            </a:r>
            <a:r>
              <a:rPr lang="en-US" dirty="0"/>
              <a:t>: many jobs created 	for workers to build railroads, work in 	factories &amp; sell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The Spread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9372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Great Britain</a:t>
            </a:r>
            <a:r>
              <a:rPr lang="en-US" dirty="0"/>
              <a:t> was the first nation to </a:t>
            </a:r>
            <a:r>
              <a:rPr lang="en-US" u="sng" dirty="0"/>
              <a:t>industrialize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/>
              <a:t>It also made it the </a:t>
            </a:r>
            <a:r>
              <a:rPr lang="en-US" u="sng" dirty="0"/>
              <a:t>wealthiest</a:t>
            </a:r>
            <a:r>
              <a:rPr lang="en-US" dirty="0"/>
              <a:t> nation in the world</a:t>
            </a:r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3000" dirty="0"/>
              <a:t>Later, </a:t>
            </a:r>
            <a:r>
              <a:rPr lang="en-US" sz="3000" b="1" i="1" u="sng" dirty="0"/>
              <a:t>Belgium, France &amp; Germany</a:t>
            </a:r>
            <a:r>
              <a:rPr lang="en-US" sz="3000" dirty="0"/>
              <a:t> industrialized as well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But the 2</a:t>
            </a:r>
            <a:r>
              <a:rPr lang="en-US" sz="3600" baseline="30000" dirty="0"/>
              <a:t>nd</a:t>
            </a:r>
            <a:r>
              <a:rPr lang="en-US" sz="3600" dirty="0"/>
              <a:t> country to benefit from industrialization was the </a:t>
            </a:r>
            <a:r>
              <a:rPr lang="en-US" sz="3600" b="1" i="1" u="sng" dirty="0"/>
              <a:t>United States</a:t>
            </a:r>
          </a:p>
          <a:p>
            <a:pPr marL="0" indent="0">
              <a:buNone/>
            </a:pPr>
            <a:endParaRPr lang="en-US" sz="16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900" b="1" i="1" u="sng" dirty="0"/>
              <a:t>The Spread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By the mid-19</a:t>
            </a:r>
            <a:r>
              <a:rPr lang="en-US" baseline="30000" dirty="0"/>
              <a:t>th</a:t>
            </a:r>
            <a:r>
              <a:rPr lang="en-US" dirty="0"/>
              <a:t> century, (by 1860) the U.S. had:</a:t>
            </a:r>
          </a:p>
          <a:p>
            <a:pPr marL="0" lvl="0" indent="0">
              <a:buNone/>
            </a:pPr>
            <a:endParaRPr lang="en-US" sz="1600" dirty="0"/>
          </a:p>
          <a:p>
            <a:pPr marL="514350" lvl="0" indent="-514350">
              <a:buAutoNum type="arabicParenR"/>
            </a:pPr>
            <a:r>
              <a:rPr lang="en-US" sz="3100" dirty="0"/>
              <a:t>Grown from 5 million people (in 1800) to 30 million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dirty="0"/>
              <a:t>2)  Eight cities had populations of over </a:t>
            </a:r>
            <a:r>
              <a:rPr lang="en-US" u="sng" dirty="0"/>
              <a:t>100,000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dirty="0"/>
              <a:t>3)  </a:t>
            </a:r>
            <a:r>
              <a:rPr lang="en-US" u="sng" dirty="0"/>
              <a:t>50%</a:t>
            </a:r>
            <a:r>
              <a:rPr lang="en-US" dirty="0"/>
              <a:t> of Americans were farmers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dirty="0"/>
              <a:t>4)  </a:t>
            </a:r>
            <a:r>
              <a:rPr lang="en-US" u="sng" dirty="0"/>
              <a:t>30,000 miles</a:t>
            </a:r>
            <a:r>
              <a:rPr lang="en-US" dirty="0"/>
              <a:t> of railroad tracks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8382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2202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Society was </a:t>
            </a:r>
            <a:r>
              <a:rPr lang="en-US" sz="3600" u="sng" dirty="0"/>
              <a:t>greatly</a:t>
            </a:r>
            <a:r>
              <a:rPr lang="en-US" sz="3600" dirty="0"/>
              <a:t> changed by industrialization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1. 2 new classes: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	1) Emerged the industrial </a:t>
            </a:r>
            <a:r>
              <a:rPr lang="en-US" u="sng" dirty="0"/>
              <a:t>middle class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	2) The industrial </a:t>
            </a:r>
            <a:r>
              <a:rPr lang="en-US" u="sng" dirty="0"/>
              <a:t>working class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600" u="sng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2. Huge population growth (decline in death rates) 		a) less wars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	b) Less major </a:t>
            </a:r>
            <a:r>
              <a:rPr lang="en-US" u="sng" dirty="0"/>
              <a:t>epidemics</a:t>
            </a: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	c) better </a:t>
            </a:r>
            <a:r>
              <a:rPr lang="en-US" u="sng" dirty="0"/>
              <a:t>food supply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2592"/>
            <a:ext cx="8915400" cy="568540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3. Mass migrations: many Europeans moved to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the </a:t>
            </a:r>
            <a:r>
              <a:rPr lang="en-US" sz="3600" u="sng" dirty="0"/>
              <a:t>U.S.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4. </a:t>
            </a:r>
            <a:r>
              <a:rPr lang="en-US" sz="3600" b="1" i="1" u="sng" dirty="0"/>
              <a:t>Urbanization</a:t>
            </a:r>
            <a:r>
              <a:rPr lang="en-US" sz="3600" dirty="0"/>
              <a:t>: millions moved to cities to 	work in the factories-led to </a:t>
            </a:r>
            <a:r>
              <a:rPr lang="en-US" sz="3600" u="sng" dirty="0"/>
              <a:t>horrible</a:t>
            </a:r>
            <a:r>
              <a:rPr lang="en-US" sz="3600" dirty="0"/>
              <a:t> 	living conditions: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a) Crowded </a:t>
            </a:r>
            <a:r>
              <a:rPr lang="en-US" sz="3600" u="sng" dirty="0"/>
              <a:t>tenements</a:t>
            </a:r>
            <a:r>
              <a:rPr lang="en-US" sz="3600" dirty="0"/>
              <a:t> (apartments) 		     often held 2-3 families in small area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9592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1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2592"/>
            <a:ext cx="8915400" cy="568540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b) </a:t>
            </a:r>
            <a:r>
              <a:rPr lang="en-US" sz="3600" u="sng" dirty="0"/>
              <a:t>Pollution</a:t>
            </a:r>
            <a:r>
              <a:rPr lang="en-US" sz="3600" dirty="0"/>
              <a:t> from the factories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c) </a:t>
            </a:r>
            <a:r>
              <a:rPr lang="en-US" sz="3600" u="sng" dirty="0"/>
              <a:t>Sanitation</a:t>
            </a:r>
            <a:r>
              <a:rPr lang="en-US" sz="3600" dirty="0"/>
              <a:t> was very poor because of a lack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of sewage &amp; adequate water systems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9592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  <p:pic>
        <p:nvPicPr>
          <p:cNvPr id="5" name="Picture 5" descr="Industrial Town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" t="10933" r="2644" b="4422"/>
          <a:stretch>
            <a:fillRect/>
          </a:stretch>
        </p:blipFill>
        <p:spPr bwMode="auto">
          <a:xfrm>
            <a:off x="1981200" y="3016990"/>
            <a:ext cx="5498123" cy="3801893"/>
          </a:xfrm>
          <a:prstGeom prst="rect">
            <a:avLst/>
          </a:prstGeom>
          <a:noFill/>
          <a:ln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6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y standing in front of a building&#10;&#10;Description generated with very high confidence">
            <a:extLst>
              <a:ext uri="{FF2B5EF4-FFF2-40B4-BE49-F238E27FC236}">
                <a16:creationId xmlns:a16="http://schemas.microsoft.com/office/drawing/2014/main" id="{F71F553F-9CBC-422F-B9A8-3FDEBAE0BC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8" r="1004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>
            <a:solidFill>
              <a:srgbClr val="5C3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73" y="1676400"/>
            <a:ext cx="5343727" cy="45474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i="1" dirty="0"/>
              <a:t>Working Conditions: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600" dirty="0"/>
              <a:t>1. </a:t>
            </a:r>
            <a:r>
              <a:rPr lang="en-US" sz="2600" u="sng" dirty="0"/>
              <a:t>Long hours</a:t>
            </a:r>
            <a:r>
              <a:rPr lang="en-US" sz="2600" dirty="0"/>
              <a:t>: sometimes </a:t>
            </a:r>
            <a:r>
              <a:rPr lang="en-US" sz="2600" u="sng" dirty="0"/>
              <a:t>12-16</a:t>
            </a:r>
            <a:r>
              <a:rPr lang="en-US" sz="2600" dirty="0"/>
              <a:t> hours with rare days off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600" dirty="0"/>
              <a:t>2. Extreme </a:t>
            </a:r>
            <a:r>
              <a:rPr lang="en-US" sz="2600" u="sng" dirty="0"/>
              <a:t>danger</a:t>
            </a:r>
            <a:r>
              <a:rPr lang="en-US" sz="2600" dirty="0"/>
              <a:t>: mines with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600" u="sng" dirty="0"/>
              <a:t>cave-ins, explosions &amp; deadly fumes</a:t>
            </a:r>
            <a:endParaRPr lang="en-US" sz="2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600" dirty="0"/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600" dirty="0"/>
              <a:t>Factories had dangerous machines could amputate </a:t>
            </a:r>
            <a:r>
              <a:rPr lang="en-US" sz="2600" u="sng" dirty="0"/>
              <a:t>fingers, hands &amp; arms</a:t>
            </a:r>
            <a:endParaRPr lang="en-US" sz="2600" dirty="0"/>
          </a:p>
          <a:p>
            <a:endParaRPr lang="en-US" sz="1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4073" y="304800"/>
            <a:ext cx="4939868" cy="128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b="1" i="1" u="sng" dirty="0"/>
              <a:t>Social Impact of Industrialization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2797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Industrial Revolution Begins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During the late </a:t>
            </a:r>
            <a:r>
              <a:rPr lang="en-US" u="sng" dirty="0">
                <a:solidFill>
                  <a:schemeClr val="tx1"/>
                </a:solidFill>
              </a:rPr>
              <a:t>18</a:t>
            </a:r>
            <a:r>
              <a:rPr lang="en-US" u="sng" baseline="30000" dirty="0">
                <a:solidFill>
                  <a:schemeClr val="tx1"/>
                </a:solidFill>
              </a:rPr>
              <a:t>th</a:t>
            </a:r>
            <a:r>
              <a:rPr lang="en-US" u="sng" dirty="0">
                <a:solidFill>
                  <a:schemeClr val="tx1"/>
                </a:solidFill>
              </a:rPr>
              <a:t> century</a:t>
            </a:r>
            <a:r>
              <a:rPr lang="en-US" dirty="0">
                <a:solidFill>
                  <a:schemeClr val="tx1"/>
                </a:solidFill>
              </a:rPr>
              <a:t>, the Industrial Revolution began in </a:t>
            </a:r>
            <a:r>
              <a:rPr lang="en-US" u="sng" dirty="0">
                <a:solidFill>
                  <a:schemeClr val="tx1"/>
                </a:solidFill>
              </a:rPr>
              <a:t>Great Britain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Resulted in a shift in economy – from being based on </a:t>
            </a:r>
            <a:r>
              <a:rPr lang="en-US" u="sng" dirty="0">
                <a:solidFill>
                  <a:schemeClr val="tx1"/>
                </a:solidFill>
              </a:rPr>
              <a:t>farming &amp; hand-made goods</a:t>
            </a:r>
            <a:r>
              <a:rPr lang="en-US" dirty="0">
                <a:solidFill>
                  <a:schemeClr val="tx1"/>
                </a:solidFill>
              </a:rPr>
              <a:t>, to </a:t>
            </a:r>
            <a:r>
              <a:rPr lang="en-US" u="sng" dirty="0">
                <a:solidFill>
                  <a:schemeClr val="tx1"/>
                </a:solidFill>
              </a:rPr>
              <a:t>machine manufacturing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382241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4408579" cy="230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580" y="3276600"/>
            <a:ext cx="4573934" cy="369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53340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3. No employment </a:t>
            </a:r>
            <a:r>
              <a:rPr lang="en-US" sz="4000" u="sng" dirty="0"/>
              <a:t>security</a:t>
            </a:r>
            <a:r>
              <a:rPr lang="en-US" sz="4000" dirty="0"/>
              <a:t> –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	workers could be </a:t>
            </a:r>
            <a:r>
              <a:rPr lang="en-US" sz="4000" u="sng" dirty="0"/>
              <a:t>fired</a:t>
            </a:r>
            <a:r>
              <a:rPr lang="en-US" sz="4000" dirty="0"/>
              <a:t> at will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	</a:t>
            </a:r>
            <a:r>
              <a:rPr lang="en-US" sz="4000" u="sng" dirty="0"/>
              <a:t>beaten</a:t>
            </a:r>
            <a:r>
              <a:rPr lang="en-US" sz="4000" dirty="0"/>
              <a:t> or punished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No insurance if they were </a:t>
            </a:r>
            <a:r>
              <a:rPr lang="en-US" sz="4000" u="sng" dirty="0"/>
              <a:t>injured or killed</a:t>
            </a: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2223" y="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622CB3-8E6B-4A17-AC1F-8683FCD19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37" y="3962400"/>
            <a:ext cx="3813417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9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914400"/>
            <a:ext cx="8839200" cy="53340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4. </a:t>
            </a:r>
            <a:r>
              <a:rPr lang="en-US" sz="3600" u="sng" dirty="0"/>
              <a:t>Women &amp; children</a:t>
            </a:r>
            <a:r>
              <a:rPr lang="en-US" sz="3600" dirty="0"/>
              <a:t>: as young as 	</a:t>
            </a:r>
            <a:r>
              <a:rPr lang="en-US" sz="3600" u="sng" dirty="0"/>
              <a:t>6-7</a:t>
            </a:r>
            <a:r>
              <a:rPr lang="en-US" sz="3600" dirty="0"/>
              <a:t> worked long hours in the textile mills </a:t>
            </a:r>
            <a:r>
              <a:rPr lang="en-US" sz="1800" dirty="0"/>
              <a:t>	</a:t>
            </a:r>
            <a:endParaRPr lang="en-US" sz="3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Neither received the same </a:t>
            </a:r>
            <a:r>
              <a:rPr lang="en-US" sz="3600" u="sng" dirty="0"/>
              <a:t>wages as men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2223" y="762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  <p:pic>
        <p:nvPicPr>
          <p:cNvPr id="5" name="Picture 4" descr="Girls Working in Silk Factory"/>
          <p:cNvPicPr>
            <a:picLocks noChangeAspect="1" noChangeArrowheads="1"/>
          </p:cNvPicPr>
          <p:nvPr/>
        </p:nvPicPr>
        <p:blipFill>
          <a:blip r:embed="rId3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r="6000" b="4903"/>
          <a:stretch>
            <a:fillRect/>
          </a:stretch>
        </p:blipFill>
        <p:spPr bwMode="auto">
          <a:xfrm>
            <a:off x="4611513" y="2645568"/>
            <a:ext cx="3838548" cy="413623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8" y="2667000"/>
            <a:ext cx="3265921" cy="41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91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conditions eventually resulted in many </a:t>
            </a:r>
            <a:r>
              <a:rPr lang="en-US" u="sng" dirty="0"/>
              <a:t>social movements</a:t>
            </a:r>
            <a:r>
              <a:rPr lang="en-US" dirty="0"/>
              <a:t> to end the abuses &amp; to protect </a:t>
            </a:r>
            <a:r>
              <a:rPr lang="en-US" u="sng" dirty="0"/>
              <a:t>workers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/>
              <a:t>Industrial Capitalism</a:t>
            </a:r>
            <a:r>
              <a:rPr lang="en-US" dirty="0"/>
              <a:t>: an economic system based on </a:t>
            </a:r>
            <a:r>
              <a:rPr lang="en-US" u="sng" dirty="0"/>
              <a:t>industrial production</a:t>
            </a:r>
            <a:r>
              <a:rPr lang="en-US" dirty="0"/>
              <a:t> – came to be viewed by some as </a:t>
            </a:r>
            <a:r>
              <a:rPr lang="en-US" u="sng" dirty="0"/>
              <a:t>unfair</a:t>
            </a:r>
          </a:p>
          <a:p>
            <a:pPr marL="0" indent="0">
              <a:buNone/>
            </a:pPr>
            <a:r>
              <a:rPr lang="en-US" dirty="0"/>
              <a:t>				Why?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5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u="sng" dirty="0"/>
              <a:t>Because some made huge profits while the workers made low wages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C458D9-E63A-47FD-88E1-B0B14402F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05125"/>
            <a:ext cx="43434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08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The abuses of the Industrial Revolution gave rise to a new movement &amp; economic system - </a:t>
            </a:r>
            <a:r>
              <a:rPr lang="en-US" u="sng" dirty="0"/>
              <a:t>Socialism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which adhered to: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1) </a:t>
            </a:r>
            <a:r>
              <a:rPr lang="en-US" b="1" i="1" u="sng" dirty="0"/>
              <a:t>Government ownership</a:t>
            </a:r>
            <a:r>
              <a:rPr lang="en-US" dirty="0"/>
              <a:t> – all </a:t>
            </a:r>
            <a:r>
              <a:rPr lang="en-US" b="1" i="1" u="sng" dirty="0"/>
              <a:t>means of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b="1" i="1" dirty="0"/>
              <a:t>     </a:t>
            </a:r>
            <a:r>
              <a:rPr lang="en-US" b="1" i="1" u="sng" dirty="0"/>
              <a:t>production</a:t>
            </a:r>
            <a:r>
              <a:rPr lang="en-US" dirty="0"/>
              <a:t> - factories, utilities &amp; businesses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2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2) </a:t>
            </a:r>
            <a:r>
              <a:rPr lang="en-US" b="1" i="1" u="sng" dirty="0"/>
              <a:t>Government control</a:t>
            </a:r>
            <a:r>
              <a:rPr lang="en-US" dirty="0"/>
              <a:t> all parts of the economy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 including </a:t>
            </a:r>
            <a:r>
              <a:rPr lang="en-US" u="sng" dirty="0"/>
              <a:t>profits, wages, prices, production &amp; jobs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3) </a:t>
            </a:r>
            <a:r>
              <a:rPr lang="en-US" u="sng" dirty="0"/>
              <a:t>Class-less society</a:t>
            </a:r>
            <a:r>
              <a:rPr lang="en-US" dirty="0"/>
              <a:t> – Everyone shares equally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in what is produced &amp; would share equally in the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profits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/>
              <a:t>Social Impact of Industrialization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7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8" y="228600"/>
            <a:ext cx="9058922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Earlier in the 18</a:t>
            </a:r>
            <a:r>
              <a:rPr lang="en-US" baseline="30000" dirty="0"/>
              <a:t>th</a:t>
            </a:r>
            <a:r>
              <a:rPr lang="en-US" dirty="0"/>
              <a:t> century, Britain led the world in the production of </a:t>
            </a:r>
            <a:r>
              <a:rPr lang="en-US" u="sng" dirty="0"/>
              <a:t>inexpensive textiles</a:t>
            </a:r>
            <a:r>
              <a:rPr lang="en-US" dirty="0"/>
              <a:t> (cotton cloth)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A process where women </a:t>
            </a:r>
            <a:r>
              <a:rPr lang="en-US" u="sng" dirty="0"/>
              <a:t>spun</a:t>
            </a:r>
            <a:r>
              <a:rPr lang="en-US" dirty="0"/>
              <a:t> the cotton into </a:t>
            </a:r>
            <a:r>
              <a:rPr lang="en-US" u="sng" dirty="0"/>
              <a:t>thread</a:t>
            </a:r>
            <a:r>
              <a:rPr lang="en-US" dirty="0"/>
              <a:t> &amp; others </a:t>
            </a:r>
            <a:r>
              <a:rPr lang="en-US" u="sng" dirty="0"/>
              <a:t>wove</a:t>
            </a:r>
            <a:r>
              <a:rPr lang="en-US" dirty="0"/>
              <a:t> the thread </a:t>
            </a:r>
            <a:r>
              <a:rPr lang="en-US" u="sng" dirty="0"/>
              <a:t>into cloth</a:t>
            </a:r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r>
              <a:rPr lang="en-US" dirty="0"/>
              <a:t> Did this in their </a:t>
            </a:r>
            <a:r>
              <a:rPr lang="en-US" u="sng" dirty="0"/>
              <a:t>homes</a:t>
            </a:r>
            <a:r>
              <a:rPr lang="en-US" dirty="0"/>
              <a:t>, (cottages), known as a </a:t>
            </a:r>
            <a:r>
              <a:rPr lang="en-US" u="sng" dirty="0"/>
              <a:t>Cottage Industry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06800"/>
            <a:ext cx="48768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8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Several advances in the </a:t>
            </a:r>
            <a:r>
              <a:rPr lang="en-US" sz="3600" u="sng" dirty="0"/>
              <a:t>spinning &amp; weaving</a:t>
            </a:r>
            <a:r>
              <a:rPr lang="en-US" sz="3600" dirty="0"/>
              <a:t> processes made it more efficient for the women to gather in one large place to work </a:t>
            </a:r>
          </a:p>
          <a:p>
            <a:pPr marL="0" indent="0">
              <a:buNone/>
            </a:pPr>
            <a:r>
              <a:rPr lang="en-US" sz="3600" u="sng" dirty="0"/>
              <a:t>Factories</a:t>
            </a:r>
            <a:r>
              <a:rPr lang="en-US" sz="3600" dirty="0"/>
              <a:t> were located by </a:t>
            </a:r>
            <a:r>
              <a:rPr lang="en-US" sz="3600" u="sng" dirty="0"/>
              <a:t>water</a:t>
            </a:r>
            <a:r>
              <a:rPr lang="en-US" sz="3600" dirty="0"/>
              <a:t> since it was the source of power until </a:t>
            </a:r>
            <a:r>
              <a:rPr lang="en-US" sz="3600" u="sng" dirty="0"/>
              <a:t>1782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F9A5D-9EA3-4B3E-AFC2-5837B0557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62614"/>
            <a:ext cx="4800600" cy="35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9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Scottish </a:t>
            </a:r>
            <a:r>
              <a:rPr lang="en-US" sz="3600" u="sng" dirty="0"/>
              <a:t>engineer</a:t>
            </a:r>
            <a:r>
              <a:rPr lang="en-US" sz="3600" dirty="0"/>
              <a:t>, </a:t>
            </a:r>
            <a:r>
              <a:rPr lang="en-US" sz="3600" b="1" i="1" u="sng" dirty="0"/>
              <a:t>James Watt</a:t>
            </a:r>
            <a:r>
              <a:rPr lang="en-US" sz="3600" dirty="0"/>
              <a:t> made great improvements to the </a:t>
            </a:r>
            <a:r>
              <a:rPr lang="en-US" sz="3600" u="sng" dirty="0"/>
              <a:t>steam engine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849" y="1828800"/>
            <a:ext cx="3960969" cy="49719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1828800"/>
            <a:ext cx="5128288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4582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Before long, </a:t>
            </a:r>
            <a:r>
              <a:rPr lang="en-US" sz="4000" u="sng" dirty="0"/>
              <a:t>cotton mills</a:t>
            </a:r>
            <a:r>
              <a:rPr lang="en-US" sz="4000" dirty="0"/>
              <a:t>, with steam powered machines were all over Britain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Other </a:t>
            </a:r>
            <a:r>
              <a:rPr lang="en-US" sz="4000" u="sng" dirty="0"/>
              <a:t>products</a:t>
            </a:r>
            <a:r>
              <a:rPr lang="en-US" sz="4000" dirty="0"/>
              <a:t> began to be produced using similar </a:t>
            </a:r>
            <a:r>
              <a:rPr lang="en-US" sz="4000" u="sng" dirty="0"/>
              <a:t>technology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4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58975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i="1" u="sng" dirty="0"/>
              <a:t>The Factory System</a:t>
            </a:r>
            <a:endParaRPr lang="en-US" sz="4000" b="1" i="1" dirty="0"/>
          </a:p>
          <a:p>
            <a:pPr marL="0" indent="0" algn="ctr">
              <a:buNone/>
            </a:pPr>
            <a:r>
              <a:rPr lang="en-US" sz="3600" dirty="0"/>
              <a:t>the use of machines powered by </a:t>
            </a:r>
            <a:r>
              <a:rPr lang="en-US" sz="3600" u="sng" dirty="0"/>
              <a:t>water</a:t>
            </a:r>
            <a:r>
              <a:rPr lang="en-US" sz="3600" dirty="0"/>
              <a:t>, </a:t>
            </a:r>
            <a:r>
              <a:rPr lang="en-US" sz="3600" u="sng" dirty="0"/>
              <a:t>steam</a:t>
            </a:r>
            <a:r>
              <a:rPr lang="en-US" sz="3600" dirty="0"/>
              <a:t>,</a:t>
            </a:r>
            <a:r>
              <a:rPr lang="en-US" sz="3600" u="sng" dirty="0"/>
              <a:t> or</a:t>
            </a:r>
            <a:r>
              <a:rPr lang="en-US" sz="3600" dirty="0"/>
              <a:t> (</a:t>
            </a:r>
            <a:r>
              <a:rPr lang="en-US" sz="3600" u="sng" dirty="0"/>
              <a:t>later</a:t>
            </a:r>
            <a:r>
              <a:rPr lang="en-US" sz="3600" dirty="0"/>
              <a:t>) </a:t>
            </a:r>
            <a:r>
              <a:rPr lang="en-US" sz="3600" u="sng" dirty="0"/>
              <a:t>electricity</a:t>
            </a:r>
            <a:r>
              <a:rPr lang="en-US" sz="3600" dirty="0"/>
              <a:t> to manufacture goods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600" dirty="0"/>
              <a:t>	Featured:</a:t>
            </a:r>
          </a:p>
          <a:p>
            <a:pPr marL="0" indent="0">
              <a:buNone/>
            </a:pPr>
            <a:endParaRPr lang="en-US" sz="1050" dirty="0"/>
          </a:p>
          <a:p>
            <a:pPr marL="0" lvl="0" indent="0">
              <a:buNone/>
            </a:pPr>
            <a:r>
              <a:rPr lang="en-US" sz="3600" dirty="0"/>
              <a:t>1. Use of </a:t>
            </a:r>
            <a:r>
              <a:rPr lang="en-US" sz="3600" u="sng" dirty="0"/>
              <a:t>unskilled</a:t>
            </a:r>
            <a:r>
              <a:rPr lang="en-US" sz="3600" dirty="0"/>
              <a:t> labor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3600" dirty="0"/>
              <a:t>2. Centralized </a:t>
            </a:r>
            <a:r>
              <a:rPr lang="en-US" sz="3600" u="sng" dirty="0"/>
              <a:t>machinery</a:t>
            </a:r>
            <a:r>
              <a:rPr lang="en-US" sz="3600" dirty="0"/>
              <a:t> under </a:t>
            </a:r>
            <a:r>
              <a:rPr lang="en-US" sz="3600" u="sng" dirty="0"/>
              <a:t>one</a:t>
            </a:r>
            <a:r>
              <a:rPr lang="en-US" sz="3600" dirty="0"/>
              <a:t> </a:t>
            </a:r>
            <a:r>
              <a:rPr lang="en-US" sz="3600" u="sng" dirty="0"/>
              <a:t>roof</a:t>
            </a:r>
          </a:p>
          <a:p>
            <a:pPr marL="0" lvl="0" indent="0">
              <a:buNone/>
            </a:pPr>
            <a:endParaRPr lang="en-US" sz="2000" b="1" i="1" u="sng" dirty="0"/>
          </a:p>
          <a:p>
            <a:pPr marL="0" lvl="0" indent="0">
              <a:buNone/>
            </a:pPr>
            <a:r>
              <a:rPr lang="en-US" sz="3600" dirty="0"/>
              <a:t>3. </a:t>
            </a:r>
            <a:r>
              <a:rPr lang="en-US" sz="3600" b="1" i="1" u="sng" dirty="0"/>
              <a:t>Standardization</a:t>
            </a:r>
            <a:r>
              <a:rPr lang="en-US" sz="3600" dirty="0"/>
              <a:t> of </a:t>
            </a:r>
            <a:r>
              <a:rPr lang="en-US" sz="3600" u="sng" dirty="0"/>
              <a:t>parts</a:t>
            </a:r>
            <a:r>
              <a:rPr lang="en-US" sz="3600" dirty="0"/>
              <a:t> used in the    </a:t>
            </a:r>
          </a:p>
          <a:p>
            <a:pPr marL="0" lvl="0" indent="0">
              <a:buNone/>
            </a:pPr>
            <a:r>
              <a:rPr lang="en-US" sz="3600" dirty="0"/>
              <a:t>      machines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The Industrial Revolution began in </a:t>
            </a:r>
            <a:r>
              <a:rPr lang="en-US" sz="4400" b="1" i="1" u="sng" dirty="0"/>
              <a:t>Great Britain</a:t>
            </a:r>
            <a:r>
              <a:rPr lang="en-US" sz="4400" dirty="0"/>
              <a:t> in the </a:t>
            </a:r>
            <a:r>
              <a:rPr lang="en-US" sz="4400" u="sng" dirty="0"/>
              <a:t>1780’s</a:t>
            </a:r>
            <a:endParaRPr lang="en-US" sz="44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Didn’t spread to other nations till later what made Britain the </a:t>
            </a:r>
            <a:r>
              <a:rPr lang="en-US" sz="4000" u="sng" dirty="0"/>
              <a:t>ideal</a:t>
            </a:r>
            <a:r>
              <a:rPr lang="en-US" sz="4000" dirty="0"/>
              <a:t> starting place?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9445"/>
            <a:ext cx="9067800" cy="61722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sz="3400" u="sng" dirty="0"/>
              <a:t>Agricultural</a:t>
            </a:r>
            <a:r>
              <a:rPr lang="en-US" sz="3400" dirty="0"/>
              <a:t> </a:t>
            </a:r>
            <a:r>
              <a:rPr lang="en-US" sz="3400" u="sng" dirty="0"/>
              <a:t>improvements</a:t>
            </a:r>
            <a:r>
              <a:rPr lang="en-US" sz="3400" dirty="0"/>
              <a:t> – more food was 	being produced with less labor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400" dirty="0"/>
          </a:p>
          <a:p>
            <a:pPr marL="0" lvl="0" indent="0">
              <a:spcBef>
                <a:spcPts val="0"/>
              </a:spcBef>
              <a:buNone/>
            </a:pPr>
            <a:endParaRPr lang="en-US" sz="3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400" dirty="0"/>
              <a:t>2. </a:t>
            </a:r>
            <a:r>
              <a:rPr lang="en-US" sz="3400" u="sng" dirty="0"/>
              <a:t>Population</a:t>
            </a:r>
            <a:r>
              <a:rPr lang="en-US" sz="3400" dirty="0"/>
              <a:t> </a:t>
            </a:r>
            <a:r>
              <a:rPr lang="en-US" sz="3400" u="sng" dirty="0"/>
              <a:t>growth</a:t>
            </a:r>
            <a:r>
              <a:rPr lang="en-US" sz="3400" dirty="0"/>
              <a:t> – due to increased food, the 	population grew &amp; able to purchase 	manufactured products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/>
              <a:t>3</a:t>
            </a:r>
            <a:r>
              <a:rPr lang="en-US" sz="3400" dirty="0"/>
              <a:t>. </a:t>
            </a:r>
            <a:r>
              <a:rPr lang="en-US" sz="3400" u="sng" dirty="0"/>
              <a:t>Natural</a:t>
            </a:r>
            <a:r>
              <a:rPr lang="en-US" sz="3400" dirty="0"/>
              <a:t> </a:t>
            </a:r>
            <a:r>
              <a:rPr lang="en-US" sz="3400" u="sng" dirty="0"/>
              <a:t>resources</a:t>
            </a:r>
            <a:r>
              <a:rPr lang="en-US" sz="3400" dirty="0"/>
              <a:t>: </a:t>
            </a:r>
            <a:r>
              <a:rPr lang="en-US" sz="3400" u="sng" dirty="0"/>
              <a:t>coal</a:t>
            </a:r>
            <a:r>
              <a:rPr lang="en-US" sz="3400" dirty="0"/>
              <a:t> </a:t>
            </a:r>
            <a:r>
              <a:rPr lang="en-US" sz="3400" u="sng" dirty="0"/>
              <a:t>&amp;</a:t>
            </a:r>
            <a:r>
              <a:rPr lang="en-US" sz="3400" dirty="0"/>
              <a:t> </a:t>
            </a:r>
            <a:r>
              <a:rPr lang="en-US" sz="3400" u="sng" dirty="0"/>
              <a:t>iron</a:t>
            </a:r>
            <a:r>
              <a:rPr lang="en-US" sz="3400" dirty="0"/>
              <a:t> </a:t>
            </a:r>
            <a:r>
              <a:rPr lang="en-US" sz="3400" u="sng" dirty="0"/>
              <a:t>ore</a:t>
            </a:r>
            <a:r>
              <a:rPr lang="en-US" sz="3400" dirty="0"/>
              <a:t> were plentiful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600" dirty="0"/>
          </a:p>
          <a:p>
            <a:pPr marL="0" lvl="0" indent="0">
              <a:spcBef>
                <a:spcPts val="0"/>
              </a:spcBef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1290</Words>
  <Application>Microsoft Office PowerPoint</Application>
  <PresentationFormat>On-screen Show (4:3)</PresentationFormat>
  <Paragraphs>236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Castellar</vt:lpstr>
      <vt:lpstr>Times New Roman</vt:lpstr>
      <vt:lpstr>Office Theme</vt:lpstr>
      <vt:lpstr>PowerPoint Presentation</vt:lpstr>
      <vt:lpstr>The Industrial Revolution Begins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Spread of Industrialization</vt:lpstr>
      <vt:lpstr>The Spread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  <vt:lpstr>Social Impact of Industrialization</vt:lpstr>
    </vt:vector>
  </TitlesOfParts>
  <Company>Pearland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World: A Brief Global History  First Edition</dc:title>
  <dc:creator>Greg Scott</dc:creator>
  <cp:lastModifiedBy>Greg Scott</cp:lastModifiedBy>
  <cp:revision>118</cp:revision>
  <cp:lastPrinted>2018-03-04T20:24:15Z</cp:lastPrinted>
  <dcterms:created xsi:type="dcterms:W3CDTF">2012-12-12T21:33:54Z</dcterms:created>
  <dcterms:modified xsi:type="dcterms:W3CDTF">2019-03-13T16:17:22Z</dcterms:modified>
</cp:coreProperties>
</file>