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lfa Slab One" panose="020B0604020202020204" charset="0"/>
      <p:regular r:id="rId27"/>
    </p:embeddedFont>
    <p:embeddedFont>
      <p:font typeface="Arial Black" panose="020B0A04020102020204" pitchFamily="34" charset="0"/>
      <p:regular r:id="rId28"/>
      <p:bold r:id="rId29"/>
    </p:embeddedFont>
    <p:embeddedFont>
      <p:font typeface="Caveat" panose="020B0604020202020204" charset="0"/>
      <p:regular r:id="rId30"/>
      <p:bold r:id="rId31"/>
    </p:embeddedFont>
    <p:embeddedFont>
      <p:font typeface="Cherry Cream Soda" panose="020B0604020202020204" charset="0"/>
      <p:regular r:id="rId32"/>
    </p:embeddedFont>
    <p:embeddedFont>
      <p:font typeface="Georgia" panose="02040502050405020303" pitchFamily="18" charset="0"/>
      <p:regular r:id="rId33"/>
      <p:bold r:id="rId34"/>
      <p:italic r:id="rId35"/>
      <p:boldItalic r:id="rId36"/>
    </p:embeddedFont>
    <p:embeddedFont>
      <p:font typeface="Lora" pitchFamily="2" charset="0"/>
      <p:regular r:id="rId37"/>
      <p:bold r:id="rId38"/>
      <p:italic r:id="rId39"/>
      <p:boldItalic r:id="rId40"/>
    </p:embeddedFont>
    <p:embeddedFont>
      <p:font typeface="Love Ya Like A Sister" panose="020B0604020202020204" charset="0"/>
      <p:regular r:id="rId41"/>
    </p:embeddedFont>
    <p:embeddedFont>
      <p:font typeface="Playfair Display" panose="00000500000000000000"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Walter Turncoat"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C576F-AB23-45AD-AAE8-A3954B180568}" v="1" dt="2024-02-29T19:19:17.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EE3335-8641-1F94-E32F-320C9E8022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3570CE-C71F-0C20-8DEA-9B68E0F203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528261-187B-4295-A40B-4CAB9A2CCE2C}" type="datetimeFigureOut">
              <a:rPr lang="en-US" smtClean="0"/>
              <a:t>2/29/2024</a:t>
            </a:fld>
            <a:endParaRPr lang="en-US"/>
          </a:p>
        </p:txBody>
      </p:sp>
      <p:sp>
        <p:nvSpPr>
          <p:cNvPr id="4" name="Footer Placeholder 3">
            <a:extLst>
              <a:ext uri="{FF2B5EF4-FFF2-40B4-BE49-F238E27FC236}">
                <a16:creationId xmlns:a16="http://schemas.microsoft.com/office/drawing/2014/main" id="{1C79A08D-6F3C-6729-CE65-190D1CA600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www.glscot.org</a:t>
            </a:r>
          </a:p>
        </p:txBody>
      </p:sp>
      <p:sp>
        <p:nvSpPr>
          <p:cNvPr id="5" name="Slide Number Placeholder 4">
            <a:extLst>
              <a:ext uri="{FF2B5EF4-FFF2-40B4-BE49-F238E27FC236}">
                <a16:creationId xmlns:a16="http://schemas.microsoft.com/office/drawing/2014/main" id="{2B840C7D-8C5E-40BA-00BC-E10E345721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B65B85-8F32-4BB0-A38E-B8EE4FEB3169}" type="slidenum">
              <a:rPr lang="en-US" smtClean="0"/>
              <a:t>‹#›</a:t>
            </a:fld>
            <a:endParaRPr lang="en-US"/>
          </a:p>
        </p:txBody>
      </p:sp>
    </p:spTree>
    <p:extLst>
      <p:ext uri="{BB962C8B-B14F-4D97-AF65-F5344CB8AC3E}">
        <p14:creationId xmlns:p14="http://schemas.microsoft.com/office/powerpoint/2010/main" val="15453772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itannica.com/place/Soviet-Union" TargetMode="External"/><Relationship Id="rId7" Type="http://schemas.openxmlformats.org/officeDocument/2006/relationships/hyperlink" Target="https://www.britannica.com/topic/Presidential-Medal-of-Freed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ritannica.com/topic/history-of-China" TargetMode="External"/><Relationship Id="rId5" Type="http://schemas.openxmlformats.org/officeDocument/2006/relationships/hyperlink" Target="https://www.britannica.com/event/Strategic-Arms-Limitation-Talks" TargetMode="External"/><Relationship Id="rId4" Type="http://schemas.openxmlformats.org/officeDocument/2006/relationships/hyperlink" Target="https://www.britannica.com/topic/detent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dacbb66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dacbb66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7950a23ec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7950a23ec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f96f9240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f96f9240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f96f92400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f96f92400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7950a23ec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7950a23ec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96f924005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f96f92400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e64dd2b01_5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e64dd2b01_5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7950a23ec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7950a23ec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98364de7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98364de7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7950a23ec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7950a23ec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7950a23ec_0_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7950a23ec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7950a23e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7950a23e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 students what Domestic Policy means</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7950a23ec_0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7950a23ec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7660" algn="l" rtl="0">
              <a:spcBef>
                <a:spcPts val="0"/>
              </a:spcBef>
              <a:spcAft>
                <a:spcPts val="0"/>
              </a:spcAft>
              <a:buClr>
                <a:srgbClr val="595959"/>
              </a:buClr>
              <a:buSzPts val="1560"/>
              <a:buFont typeface="Playfair Display"/>
              <a:buChar char="●"/>
            </a:pPr>
            <a:r>
              <a:rPr lang="en" sz="1560">
                <a:solidFill>
                  <a:srgbClr val="595959"/>
                </a:solidFill>
                <a:latin typeface="Playfair Display"/>
                <a:ea typeface="Playfair Display"/>
                <a:cs typeface="Playfair Display"/>
                <a:sym typeface="Playfair Display"/>
              </a:rPr>
              <a:t>Unfortunately for Nixon, he had previously had a recording system installed in the White House that automatically recorded any audio in several locations</a:t>
            </a:r>
            <a:endParaRPr sz="1560">
              <a:solidFill>
                <a:srgbClr val="595959"/>
              </a:solidFill>
              <a:latin typeface="Playfair Display"/>
              <a:ea typeface="Playfair Display"/>
              <a:cs typeface="Playfair Display"/>
              <a:sym typeface="Playfair Display"/>
            </a:endParaRPr>
          </a:p>
          <a:p>
            <a:pPr marL="914400" lvl="1" indent="-327660" algn="l" rtl="0">
              <a:spcBef>
                <a:spcPts val="0"/>
              </a:spcBef>
              <a:spcAft>
                <a:spcPts val="0"/>
              </a:spcAft>
              <a:buClr>
                <a:srgbClr val="595959"/>
              </a:buClr>
              <a:buSzPts val="1560"/>
              <a:buFont typeface="Playfair Display"/>
              <a:buChar char="○"/>
            </a:pPr>
            <a:r>
              <a:rPr lang="en" sz="1560">
                <a:solidFill>
                  <a:srgbClr val="595959"/>
                </a:solidFill>
                <a:latin typeface="Playfair Display"/>
                <a:ea typeface="Playfair Display"/>
                <a:cs typeface="Playfair Display"/>
                <a:sym typeface="Playfair Display"/>
              </a:rPr>
              <a:t>including the Oval Office and Nixon's private office.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7950a23ec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7950a23ec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7950a23ec_0_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7950a23ec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7950a23ec_0_7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7950a23ec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7950a23ec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7950a23e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 sz="1200">
                <a:solidFill>
                  <a:srgbClr val="202124"/>
                </a:solidFill>
                <a:highlight>
                  <a:srgbClr val="FFFFFF"/>
                </a:highlight>
                <a:latin typeface="Roboto"/>
                <a:ea typeface="Roboto"/>
                <a:cs typeface="Roboto"/>
                <a:sym typeface="Roboto"/>
              </a:rPr>
              <a:t>President Richard Nixon closed the gold window in 1971 in order </a:t>
            </a:r>
            <a:r>
              <a:rPr lang="en" sz="1200" b="1">
                <a:solidFill>
                  <a:srgbClr val="202124"/>
                </a:solidFill>
                <a:highlight>
                  <a:srgbClr val="FFFFFF"/>
                </a:highlight>
                <a:latin typeface="Roboto"/>
                <a:ea typeface="Roboto"/>
                <a:cs typeface="Roboto"/>
                <a:sym typeface="Roboto"/>
              </a:rPr>
              <a:t>to address the country's inflation problem and to discourage foreign governments from redeeming more and more dollars for gold</a:t>
            </a:r>
            <a:r>
              <a:rPr lang="en" sz="1200">
                <a:solidFill>
                  <a:srgbClr val="202124"/>
                </a:solidFill>
                <a:highlight>
                  <a:srgbClr val="FFFFFF"/>
                </a:highlight>
                <a:latin typeface="Roboto"/>
                <a:ea typeface="Roboto"/>
                <a:cs typeface="Roboto"/>
                <a:sym typeface="Roboto"/>
              </a:rPr>
              <a:t>.</a:t>
            </a:r>
            <a:endParaRPr sz="120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202124"/>
                </a:solidFill>
                <a:highlight>
                  <a:srgbClr val="FFFFFF"/>
                </a:highlight>
                <a:latin typeface="Roboto"/>
                <a:ea typeface="Roboto"/>
                <a:cs typeface="Roboto"/>
                <a:sym typeface="Roboto"/>
              </a:rPr>
              <a:t>On August 15, 1971, President Richard M. Nixon </a:t>
            </a:r>
            <a:r>
              <a:rPr lang="en" sz="1200" b="1">
                <a:solidFill>
                  <a:srgbClr val="202124"/>
                </a:solidFill>
                <a:highlight>
                  <a:srgbClr val="FFFFFF"/>
                </a:highlight>
                <a:latin typeface="Roboto"/>
                <a:ea typeface="Roboto"/>
                <a:cs typeface="Roboto"/>
                <a:sym typeface="Roboto"/>
              </a:rPr>
              <a:t>announced his New Economic Policy, a program “to create a new prosperity without war.”</a:t>
            </a:r>
            <a:r>
              <a:rPr lang="en" sz="1200">
                <a:solidFill>
                  <a:srgbClr val="202124"/>
                </a:solidFill>
                <a:highlight>
                  <a:srgbClr val="FFFFFF"/>
                </a:highlight>
                <a:latin typeface="Roboto"/>
                <a:ea typeface="Roboto"/>
                <a:cs typeface="Roboto"/>
                <a:sym typeface="Roboto"/>
              </a:rPr>
              <a:t> Known colloquially as the “Nixon shock,” the initiative marked the beginning of the end for the Bretton Woods system of fixed exchange rates established at the end of World War II.</a:t>
            </a:r>
            <a:endParaRPr sz="120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7950a23ec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7950a23e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protecting natural areas and their resources for the public good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98364de7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98364de7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Maryland I had to take my car to get Emission test in addition to registration &amp; Inspection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98364de7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98364de7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0015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protecting natural areas and their resources for the public good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7950a23ec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7950a23ec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1A1A1A"/>
                </a:solidFill>
                <a:highlight>
                  <a:srgbClr val="FFFFFF"/>
                </a:highlight>
                <a:latin typeface="Georgia"/>
                <a:ea typeface="Georgia"/>
                <a:cs typeface="Georgia"/>
                <a:sym typeface="Georgia"/>
              </a:rPr>
              <a:t>He developed a policy of warmer U.S. relations with the </a:t>
            </a:r>
            <a:r>
              <a:rPr lang="en" sz="1350">
                <a:solidFill>
                  <a:srgbClr val="14599D"/>
                </a:solidFill>
                <a:highlight>
                  <a:srgbClr val="FFFFFF"/>
                </a:highlight>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Soviet Union</a:t>
            </a:r>
            <a:r>
              <a:rPr lang="en" sz="1350">
                <a:solidFill>
                  <a:srgbClr val="1A1A1A"/>
                </a:solidFill>
                <a:highlight>
                  <a:srgbClr val="FFFFFF"/>
                </a:highlight>
                <a:latin typeface="Georgia"/>
                <a:ea typeface="Georgia"/>
                <a:cs typeface="Georgia"/>
                <a:sym typeface="Georgia"/>
              </a:rPr>
              <a:t>, </a:t>
            </a:r>
            <a:r>
              <a:rPr lang="en" sz="1350">
                <a:solidFill>
                  <a:srgbClr val="14599D"/>
                </a:solidFill>
                <a:highlight>
                  <a:srgbClr val="FFFFFF"/>
                </a:highlight>
                <a:uFill>
                  <a:noFill/>
                </a:uFill>
                <a:latin typeface="Georgia"/>
                <a:ea typeface="Georgia"/>
                <a:cs typeface="Georgia"/>
                <a:sym typeface="Georgia"/>
                <a:hlinkClick r:id="rId4">
                  <a:extLst>
                    <a:ext uri="{A12FA001-AC4F-418D-AE19-62706E023703}">
                      <ahyp:hlinkClr xmlns:ahyp="http://schemas.microsoft.com/office/drawing/2018/hyperlinkcolor" val="tx"/>
                    </a:ext>
                  </a:extLst>
                </a:hlinkClick>
              </a:rPr>
              <a:t>détente</a:t>
            </a:r>
            <a:r>
              <a:rPr lang="en" sz="1350">
                <a:solidFill>
                  <a:srgbClr val="1A1A1A"/>
                </a:solidFill>
                <a:highlight>
                  <a:srgbClr val="FFFFFF"/>
                </a:highlight>
                <a:latin typeface="Georgia"/>
                <a:ea typeface="Georgia"/>
                <a:cs typeface="Georgia"/>
                <a:sym typeface="Georgia"/>
              </a:rPr>
              <a:t>, which led to the </a:t>
            </a:r>
            <a:r>
              <a:rPr lang="en" sz="1350">
                <a:solidFill>
                  <a:srgbClr val="14599D"/>
                </a:solidFill>
                <a:highlight>
                  <a:srgbClr val="FFFFFF"/>
                </a:highlight>
                <a:uFill>
                  <a:noFill/>
                </a:uFill>
                <a:latin typeface="Georgia"/>
                <a:ea typeface="Georgia"/>
                <a:cs typeface="Georgia"/>
                <a:sym typeface="Georgia"/>
                <a:hlinkClick r:id="rId5">
                  <a:extLst>
                    <a:ext uri="{A12FA001-AC4F-418D-AE19-62706E023703}">
                      <ahyp:hlinkClr xmlns:ahyp="http://schemas.microsoft.com/office/drawing/2018/hyperlinkcolor" val="tx"/>
                    </a:ext>
                  </a:extLst>
                </a:hlinkClick>
              </a:rPr>
              <a:t>Strategic Arms Limitation Talks</a:t>
            </a:r>
            <a:r>
              <a:rPr lang="en" sz="1350">
                <a:solidFill>
                  <a:srgbClr val="1A1A1A"/>
                </a:solidFill>
                <a:highlight>
                  <a:srgbClr val="FFFFFF"/>
                </a:highlight>
                <a:latin typeface="Georgia"/>
                <a:ea typeface="Georgia"/>
                <a:cs typeface="Georgia"/>
                <a:sym typeface="Georgia"/>
              </a:rPr>
              <a:t> (SALT) in 1969. He established the pro-Pakistan policy in the India-Pakistan war of late 1971, helped negotiate the SALT I arms agreement with the Soviet Union (signed 1972), and developed a rapprochement between the United States and the </a:t>
            </a:r>
            <a:r>
              <a:rPr lang="en" sz="1350">
                <a:solidFill>
                  <a:srgbClr val="14599D"/>
                </a:solidFill>
                <a:highlight>
                  <a:srgbClr val="FFFFFF"/>
                </a:highlight>
                <a:uFill>
                  <a:noFill/>
                </a:uFill>
                <a:latin typeface="Georgia"/>
                <a:ea typeface="Georgia"/>
                <a:cs typeface="Georgia"/>
                <a:sym typeface="Georgia"/>
                <a:hlinkClick r:id="rId6">
                  <a:extLst>
                    <a:ext uri="{A12FA001-AC4F-418D-AE19-62706E023703}">
                      <ahyp:hlinkClr xmlns:ahyp="http://schemas.microsoft.com/office/drawing/2018/hyperlinkcolor" val="tx"/>
                    </a:ext>
                  </a:extLst>
                </a:hlinkClick>
              </a:rPr>
              <a:t>People’s Republic of China</a:t>
            </a:r>
            <a:r>
              <a:rPr lang="en" sz="1350">
                <a:solidFill>
                  <a:srgbClr val="1A1A1A"/>
                </a:solidFill>
                <a:highlight>
                  <a:srgbClr val="FFFFFF"/>
                </a:highlight>
                <a:latin typeface="Georgia"/>
                <a:ea typeface="Georgia"/>
                <a:cs typeface="Georgia"/>
                <a:sym typeface="Georgia"/>
              </a:rPr>
              <a:t> (1972), the first official U.S. contact with that nation since the Chinese Communists had come to power.</a:t>
            </a:r>
            <a:endParaRPr sz="1350">
              <a:solidFill>
                <a:srgbClr val="1A1A1A"/>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A1A1A"/>
              </a:solidFill>
              <a:highlight>
                <a:srgbClr val="FFFFFF"/>
              </a:highlight>
              <a:latin typeface="Georgia"/>
              <a:ea typeface="Georgia"/>
              <a:cs typeface="Georgia"/>
              <a:sym typeface="Georgia"/>
            </a:endParaRPr>
          </a:p>
          <a:p>
            <a:pPr marL="0" lvl="0" indent="0" algn="l" rtl="0">
              <a:spcBef>
                <a:spcPts val="0"/>
              </a:spcBef>
              <a:spcAft>
                <a:spcPts val="0"/>
              </a:spcAft>
              <a:buNone/>
            </a:pPr>
            <a:r>
              <a:rPr lang="en" sz="1350">
                <a:solidFill>
                  <a:srgbClr val="1A1A1A"/>
                </a:solidFill>
                <a:highlight>
                  <a:srgbClr val="FFFFFF"/>
                </a:highlight>
                <a:latin typeface="Georgia"/>
                <a:ea typeface="Georgia"/>
                <a:cs typeface="Georgia"/>
                <a:sym typeface="Georgia"/>
              </a:rPr>
              <a:t>Kissinger was the recipient of numerous awards, including the </a:t>
            </a:r>
            <a:r>
              <a:rPr lang="en" sz="1350">
                <a:solidFill>
                  <a:srgbClr val="14599D"/>
                </a:solidFill>
                <a:highlight>
                  <a:srgbClr val="FFFFFF"/>
                </a:highlight>
                <a:uFill>
                  <a:noFill/>
                </a:uFill>
                <a:latin typeface="Georgia"/>
                <a:ea typeface="Georgia"/>
                <a:cs typeface="Georgia"/>
                <a:sym typeface="Georgia"/>
                <a:hlinkClick r:id="rId7">
                  <a:extLst>
                    <a:ext uri="{A12FA001-AC4F-418D-AE19-62706E023703}">
                      <ahyp:hlinkClr xmlns:ahyp="http://schemas.microsoft.com/office/drawing/2018/hyperlinkcolor" val="tx"/>
                    </a:ext>
                  </a:extLst>
                </a:hlinkClick>
              </a:rPr>
              <a:t>Presidential Medal of Freedom</a:t>
            </a:r>
            <a:r>
              <a:rPr lang="en" sz="1350">
                <a:solidFill>
                  <a:srgbClr val="1A1A1A"/>
                </a:solidFill>
                <a:highlight>
                  <a:srgbClr val="FFFFFF"/>
                </a:highlight>
                <a:latin typeface="Georgia"/>
                <a:ea typeface="Georgia"/>
                <a:cs typeface="Georgia"/>
                <a:sym typeface="Georgia"/>
              </a:rPr>
              <a:t> (1977), the United States’ highest civilian honour, and the Medal of Liberty (1986), which was given to 10 of America’s most important foreign-born leaders.</a:t>
            </a:r>
            <a:endParaRPr sz="1350">
              <a:solidFill>
                <a:srgbClr val="1A1A1A"/>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A1A1A"/>
              </a:solidFill>
              <a:highlight>
                <a:srgbClr val="FFFFFF"/>
              </a:highlight>
              <a:latin typeface="Georgia"/>
              <a:ea typeface="Georgia"/>
              <a:cs typeface="Georgia"/>
              <a:sym typeface="Georgia"/>
            </a:endParaRPr>
          </a:p>
          <a:p>
            <a:pPr marL="0" lvl="0" indent="0" algn="l" rtl="0">
              <a:spcBef>
                <a:spcPts val="0"/>
              </a:spcBef>
              <a:spcAft>
                <a:spcPts val="0"/>
              </a:spcAft>
              <a:buNone/>
            </a:pPr>
            <a:r>
              <a:rPr lang="en" sz="1350">
                <a:solidFill>
                  <a:srgbClr val="1A1A1A"/>
                </a:solidFill>
                <a:highlight>
                  <a:srgbClr val="FFFFFF"/>
                </a:highlight>
                <a:latin typeface="Georgia"/>
                <a:ea typeface="Georgia"/>
                <a:cs typeface="Georgia"/>
                <a:sym typeface="Georgia"/>
              </a:rPr>
              <a:t>**Died Nov. 29th, 2023</a:t>
            </a:r>
            <a:endParaRPr sz="1350">
              <a:solidFill>
                <a:srgbClr val="1A1A1A"/>
              </a:solidFill>
              <a:highlight>
                <a:srgbClr val="FFFFFF"/>
              </a:highlight>
              <a:latin typeface="Georgia"/>
              <a:ea typeface="Georgia"/>
              <a:cs typeface="Georgia"/>
              <a:sym typeface="Georg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7950a23ec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7950a23e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98364de7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98364de7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Lnz7Ze71Pc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E_-efpukppE"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mnSMlAstMc"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sh163n1lJ4M"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E1BgYhlodoI"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150850"/>
            <a:ext cx="8520600" cy="8418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Cherry Cream Soda"/>
                <a:ea typeface="Cherry Cream Soda"/>
                <a:cs typeface="Cherry Cream Soda"/>
                <a:sym typeface="Cherry Cream Soda"/>
              </a:rPr>
              <a:t>1970s: Nixon </a:t>
            </a:r>
            <a:endParaRPr>
              <a:latin typeface="Cherry Cream Soda"/>
              <a:ea typeface="Cherry Cream Soda"/>
              <a:cs typeface="Cherry Cream Soda"/>
              <a:sym typeface="Cherry Cream Sod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103550" y="-63675"/>
            <a:ext cx="4269000" cy="8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a:latin typeface="Caveat"/>
                <a:ea typeface="Caveat"/>
                <a:cs typeface="Caveat"/>
                <a:sym typeface="Caveat"/>
              </a:rPr>
              <a:t>How to Détente</a:t>
            </a:r>
            <a:endParaRPr sz="4120">
              <a:latin typeface="Caveat"/>
              <a:ea typeface="Caveat"/>
              <a:cs typeface="Caveat"/>
              <a:sym typeface="Caveat"/>
            </a:endParaRPr>
          </a:p>
        </p:txBody>
      </p:sp>
      <p:sp>
        <p:nvSpPr>
          <p:cNvPr id="118" name="Google Shape;118;p22"/>
          <p:cNvSpPr txBox="1">
            <a:spLocks noGrp="1"/>
          </p:cNvSpPr>
          <p:nvPr>
            <p:ph type="body" idx="1"/>
          </p:nvPr>
        </p:nvSpPr>
        <p:spPr>
          <a:xfrm>
            <a:off x="311700" y="701900"/>
            <a:ext cx="4636200" cy="4278600"/>
          </a:xfrm>
          <a:prstGeom prst="rect">
            <a:avLst/>
          </a:prstGeom>
        </p:spPr>
        <p:txBody>
          <a:bodyPr spcFirstLastPara="1" wrap="square" lIns="91425" tIns="91425" rIns="91425" bIns="91425" anchor="t" anchorCtr="0">
            <a:noAutofit/>
          </a:bodyPr>
          <a:lstStyle/>
          <a:p>
            <a:pPr marL="457200" lvl="0" indent="-347027" algn="l" rtl="0">
              <a:lnSpc>
                <a:spcPct val="105000"/>
              </a:lnSpc>
              <a:spcBef>
                <a:spcPts val="0"/>
              </a:spcBef>
              <a:spcAft>
                <a:spcPts val="0"/>
              </a:spcAft>
              <a:buClr>
                <a:srgbClr val="000000"/>
              </a:buClr>
              <a:buSzPts val="1865"/>
              <a:buFont typeface="Playfair Display"/>
              <a:buChar char="●"/>
            </a:pPr>
            <a:r>
              <a:rPr lang="en" sz="1865">
                <a:solidFill>
                  <a:srgbClr val="000000"/>
                </a:solidFill>
                <a:latin typeface="Playfair Display"/>
                <a:ea typeface="Playfair Display"/>
                <a:cs typeface="Playfair Display"/>
                <a:sym typeface="Playfair Display"/>
              </a:rPr>
              <a:t>Even though they were both Communists, </a:t>
            </a:r>
            <a:r>
              <a:rPr lang="en" sz="1865" b="1">
                <a:solidFill>
                  <a:srgbClr val="000000"/>
                </a:solidFill>
                <a:latin typeface="Playfair Display"/>
                <a:ea typeface="Playfair Display"/>
                <a:cs typeface="Playfair Display"/>
                <a:sym typeface="Playfair Display"/>
              </a:rPr>
              <a:t>China</a:t>
            </a:r>
            <a:r>
              <a:rPr lang="en" sz="1865">
                <a:solidFill>
                  <a:srgbClr val="000000"/>
                </a:solidFill>
                <a:latin typeface="Playfair Display"/>
                <a:ea typeface="Playfair Display"/>
                <a:cs typeface="Playfair Display"/>
                <a:sym typeface="Playfair Display"/>
              </a:rPr>
              <a:t> and the </a:t>
            </a:r>
            <a:r>
              <a:rPr lang="en" sz="1865" b="1">
                <a:solidFill>
                  <a:srgbClr val="000000"/>
                </a:solidFill>
                <a:latin typeface="Playfair Display"/>
                <a:ea typeface="Playfair Display"/>
                <a:cs typeface="Playfair Display"/>
                <a:sym typeface="Playfair Display"/>
              </a:rPr>
              <a:t>Soviet Union</a:t>
            </a:r>
            <a:r>
              <a:rPr lang="en" sz="1865">
                <a:solidFill>
                  <a:srgbClr val="000000"/>
                </a:solidFill>
                <a:latin typeface="Playfair Display"/>
                <a:ea typeface="Playfair Display"/>
                <a:cs typeface="Playfair Display"/>
                <a:sym typeface="Playfair Display"/>
              </a:rPr>
              <a:t> were </a:t>
            </a:r>
            <a:r>
              <a:rPr lang="en" sz="1865" b="1">
                <a:solidFill>
                  <a:srgbClr val="000000"/>
                </a:solidFill>
                <a:latin typeface="Playfair Display"/>
                <a:ea typeface="Playfair Display"/>
                <a:cs typeface="Playfair Display"/>
                <a:sym typeface="Playfair Display"/>
              </a:rPr>
              <a:t>big rivals</a:t>
            </a:r>
            <a:r>
              <a:rPr lang="en" sz="1865">
                <a:solidFill>
                  <a:srgbClr val="000000"/>
                </a:solidFill>
                <a:latin typeface="Playfair Display"/>
                <a:ea typeface="Playfair Display"/>
                <a:cs typeface="Playfair Display"/>
                <a:sym typeface="Playfair Display"/>
              </a:rPr>
              <a:t> and each feared the other.</a:t>
            </a:r>
            <a:endParaRPr sz="1865">
              <a:solidFill>
                <a:srgbClr val="000000"/>
              </a:solidFill>
              <a:latin typeface="Playfair Display"/>
              <a:ea typeface="Playfair Display"/>
              <a:cs typeface="Playfair Display"/>
              <a:sym typeface="Playfair Display"/>
            </a:endParaRPr>
          </a:p>
          <a:p>
            <a:pPr marL="457200" lvl="0" indent="-359727" algn="l" rtl="0">
              <a:lnSpc>
                <a:spcPct val="105000"/>
              </a:lnSpc>
              <a:spcBef>
                <a:spcPts val="0"/>
              </a:spcBef>
              <a:spcAft>
                <a:spcPts val="0"/>
              </a:spcAft>
              <a:buClr>
                <a:srgbClr val="000000"/>
              </a:buClr>
              <a:buSzPts val="2065"/>
              <a:buFont typeface="Playfair Display"/>
              <a:buChar char="●"/>
            </a:pPr>
            <a:r>
              <a:rPr lang="en" sz="2065" b="1">
                <a:solidFill>
                  <a:srgbClr val="000000"/>
                </a:solidFill>
                <a:latin typeface="Playfair Display"/>
                <a:ea typeface="Playfair Display"/>
                <a:cs typeface="Playfair Display"/>
                <a:sym typeface="Playfair Display"/>
              </a:rPr>
              <a:t>Nixon played on this by</a:t>
            </a:r>
            <a:r>
              <a:rPr lang="en" sz="2065">
                <a:solidFill>
                  <a:srgbClr val="000000"/>
                </a:solidFill>
                <a:latin typeface="Playfair Display"/>
                <a:ea typeface="Playfair Display"/>
                <a:cs typeface="Playfair Display"/>
                <a:sym typeface="Playfair Display"/>
              </a:rPr>
              <a:t> </a:t>
            </a:r>
            <a:r>
              <a:rPr lang="en" sz="2065">
                <a:solidFill>
                  <a:srgbClr val="000000"/>
                </a:solidFill>
                <a:highlight>
                  <a:srgbClr val="FFE599"/>
                </a:highlight>
                <a:latin typeface="Playfair Display"/>
                <a:ea typeface="Playfair Display"/>
                <a:cs typeface="Playfair Display"/>
                <a:sym typeface="Playfair Display"/>
              </a:rPr>
              <a:t>improving relations between the U.S. and China. </a:t>
            </a:r>
            <a:endParaRPr sz="2065">
              <a:solidFill>
                <a:srgbClr val="000000"/>
              </a:solidFill>
              <a:highlight>
                <a:srgbClr val="FFE599"/>
              </a:highlight>
              <a:latin typeface="Playfair Display"/>
              <a:ea typeface="Playfair Display"/>
              <a:cs typeface="Playfair Display"/>
              <a:sym typeface="Playfair Display"/>
            </a:endParaRPr>
          </a:p>
          <a:p>
            <a:pPr marL="457200" lvl="0" indent="-359727" algn="l" rtl="0">
              <a:lnSpc>
                <a:spcPct val="105000"/>
              </a:lnSpc>
              <a:spcBef>
                <a:spcPts val="0"/>
              </a:spcBef>
              <a:spcAft>
                <a:spcPts val="0"/>
              </a:spcAft>
              <a:buClr>
                <a:srgbClr val="000000"/>
              </a:buClr>
              <a:buSzPts val="2065"/>
              <a:buFont typeface="Playfair Display"/>
              <a:buChar char="●"/>
            </a:pPr>
            <a:r>
              <a:rPr lang="en" sz="2065" b="1">
                <a:solidFill>
                  <a:srgbClr val="000000"/>
                </a:solidFill>
                <a:latin typeface="Playfair Display"/>
                <a:ea typeface="Playfair Display"/>
                <a:cs typeface="Playfair Display"/>
                <a:sym typeface="Playfair Display"/>
              </a:rPr>
              <a:t>In 1972,</a:t>
            </a:r>
            <a:r>
              <a:rPr lang="en" sz="2065">
                <a:solidFill>
                  <a:srgbClr val="000000"/>
                </a:solidFill>
                <a:latin typeface="Playfair Display"/>
                <a:ea typeface="Playfair Display"/>
                <a:cs typeface="Playfair Display"/>
                <a:sym typeface="Playfair Display"/>
              </a:rPr>
              <a:t> he became </a:t>
            </a:r>
            <a:r>
              <a:rPr lang="en" sz="2065">
                <a:solidFill>
                  <a:srgbClr val="000000"/>
                </a:solidFill>
                <a:highlight>
                  <a:srgbClr val="D0E0E3"/>
                </a:highlight>
                <a:latin typeface="Playfair Display"/>
                <a:ea typeface="Playfair Display"/>
                <a:cs typeface="Playfair Display"/>
                <a:sym typeface="Playfair Display"/>
              </a:rPr>
              <a:t>the first U.S. President to visit China.</a:t>
            </a:r>
            <a:endParaRPr sz="2065">
              <a:solidFill>
                <a:srgbClr val="000000"/>
              </a:solidFill>
              <a:highlight>
                <a:srgbClr val="D0E0E3"/>
              </a:highlight>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r>
              <a:rPr lang="en" sz="2065">
                <a:solidFill>
                  <a:srgbClr val="000000"/>
                </a:solidFill>
                <a:highlight>
                  <a:srgbClr val="FFFF00"/>
                </a:highlight>
                <a:latin typeface="Playfair Display"/>
                <a:ea typeface="Playfair Display"/>
                <a:cs typeface="Playfair Display"/>
                <a:sym typeface="Playfair Display"/>
              </a:rPr>
              <a:t>*</a:t>
            </a:r>
            <a:r>
              <a:rPr lang="en" sz="2065" b="1">
                <a:solidFill>
                  <a:srgbClr val="000000"/>
                </a:solidFill>
                <a:highlight>
                  <a:srgbClr val="FFFF00"/>
                </a:highlight>
                <a:latin typeface="Playfair Display"/>
                <a:ea typeface="Playfair Display"/>
                <a:cs typeface="Playfair Display"/>
                <a:sym typeface="Playfair Display"/>
              </a:rPr>
              <a:t>His main goal</a:t>
            </a:r>
            <a:r>
              <a:rPr lang="en" sz="2065">
                <a:solidFill>
                  <a:srgbClr val="000000"/>
                </a:solidFill>
                <a:highlight>
                  <a:srgbClr val="FFFF00"/>
                </a:highlight>
                <a:latin typeface="Playfair Display"/>
                <a:ea typeface="Playfair Display"/>
                <a:cs typeface="Playfair Display"/>
                <a:sym typeface="Playfair Display"/>
              </a:rPr>
              <a:t> was to make the Soviet Union jealous and get them to open negotiations with U.S.</a:t>
            </a:r>
            <a:endParaRPr sz="2065">
              <a:solidFill>
                <a:srgbClr val="000000"/>
              </a:solidFill>
              <a:highlight>
                <a:srgbClr val="FFFF00"/>
              </a:highlight>
              <a:latin typeface="Playfair Display"/>
              <a:ea typeface="Playfair Display"/>
              <a:cs typeface="Playfair Display"/>
              <a:sym typeface="Playfair Display"/>
            </a:endParaRPr>
          </a:p>
          <a:p>
            <a:pPr marL="0" lvl="0" indent="0" algn="l" rtl="0">
              <a:lnSpc>
                <a:spcPct val="105000"/>
              </a:lnSpc>
              <a:spcBef>
                <a:spcPts val="1200"/>
              </a:spcBef>
              <a:spcAft>
                <a:spcPts val="1200"/>
              </a:spcAft>
              <a:buSzPts val="1018"/>
              <a:buNone/>
            </a:pPr>
            <a:endParaRPr sz="1665"/>
          </a:p>
        </p:txBody>
      </p:sp>
      <p:pic>
        <p:nvPicPr>
          <p:cNvPr id="119" name="Google Shape;119;p22"/>
          <p:cNvPicPr preferRelativeResize="0"/>
          <p:nvPr/>
        </p:nvPicPr>
        <p:blipFill>
          <a:blip r:embed="rId3">
            <a:alphaModFix/>
          </a:blip>
          <a:stretch>
            <a:fillRect/>
          </a:stretch>
        </p:blipFill>
        <p:spPr>
          <a:xfrm>
            <a:off x="5068300" y="85925"/>
            <a:ext cx="3393250" cy="2176774"/>
          </a:xfrm>
          <a:prstGeom prst="rect">
            <a:avLst/>
          </a:prstGeom>
          <a:noFill/>
          <a:ln w="19050" cap="flat" cmpd="sng">
            <a:solidFill>
              <a:srgbClr val="000000"/>
            </a:solidFill>
            <a:prstDash val="solid"/>
            <a:round/>
            <a:headEnd type="none" w="sm" len="sm"/>
            <a:tailEnd type="none" w="sm" len="sm"/>
          </a:ln>
        </p:spPr>
      </p:pic>
      <p:pic>
        <p:nvPicPr>
          <p:cNvPr id="120" name="Google Shape;120;p22"/>
          <p:cNvPicPr preferRelativeResize="0"/>
          <p:nvPr/>
        </p:nvPicPr>
        <p:blipFill>
          <a:blip r:embed="rId4">
            <a:alphaModFix/>
          </a:blip>
          <a:stretch>
            <a:fillRect/>
          </a:stretch>
        </p:blipFill>
        <p:spPr>
          <a:xfrm>
            <a:off x="5634475" y="2393625"/>
            <a:ext cx="3339568" cy="258675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descr="The story of President Nixon's historic trip to the People's Republic of China in February 1972." title="Nixon in China: The Week that Changed the World">
            <a:hlinkClick r:id="rId3"/>
          </p:cNvPr>
          <p:cNvPicPr preferRelativeResize="0"/>
          <p:nvPr/>
        </p:nvPicPr>
        <p:blipFill>
          <a:blip r:embed="rId4">
            <a:alphaModFix/>
          </a:blip>
          <a:stretch>
            <a:fillRect/>
          </a:stretch>
        </p:blipFill>
        <p:spPr>
          <a:xfrm>
            <a:off x="152400" y="152400"/>
            <a:ext cx="8350400" cy="485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latin typeface="Love Ya Like A Sister"/>
                <a:ea typeface="Love Ya Like A Sister"/>
                <a:cs typeface="Love Ya Like A Sister"/>
                <a:sym typeface="Love Ya Like A Sister"/>
              </a:rPr>
              <a:t>How do you think the Soviet Union will respond?</a:t>
            </a:r>
            <a:endParaRPr>
              <a:latin typeface="Love Ya Like A Sister"/>
              <a:ea typeface="Love Ya Like A Sister"/>
              <a:cs typeface="Love Ya Like A Sister"/>
              <a:sym typeface="Love Ya Like A Sis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219650" y="99800"/>
            <a:ext cx="3867600" cy="832200"/>
          </a:xfrm>
          <a:prstGeom prst="rect">
            <a:avLst/>
          </a:prstGeom>
          <a:ln w="952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pPr marL="457200" lvl="0" indent="0" algn="ctr" rtl="0">
              <a:lnSpc>
                <a:spcPct val="95000"/>
              </a:lnSpc>
              <a:spcBef>
                <a:spcPts val="0"/>
              </a:spcBef>
              <a:spcAft>
                <a:spcPts val="1200"/>
              </a:spcAft>
              <a:buSzPts val="990"/>
              <a:buNone/>
            </a:pPr>
            <a:r>
              <a:rPr lang="en" sz="4547">
                <a:latin typeface="Alfa Slab One"/>
                <a:ea typeface="Alfa Slab One"/>
                <a:cs typeface="Alfa Slab One"/>
                <a:sym typeface="Alfa Slab One"/>
              </a:rPr>
              <a:t>S.A.L.T 1</a:t>
            </a:r>
            <a:endParaRPr sz="5420">
              <a:latin typeface="Alfa Slab One"/>
              <a:ea typeface="Alfa Slab One"/>
              <a:cs typeface="Alfa Slab One"/>
              <a:sym typeface="Alfa Slab One"/>
            </a:endParaRPr>
          </a:p>
        </p:txBody>
      </p:sp>
      <p:sp>
        <p:nvSpPr>
          <p:cNvPr id="136" name="Google Shape;136;p25"/>
          <p:cNvSpPr txBox="1">
            <a:spLocks noGrp="1"/>
          </p:cNvSpPr>
          <p:nvPr>
            <p:ph type="body" idx="1"/>
          </p:nvPr>
        </p:nvSpPr>
        <p:spPr>
          <a:xfrm>
            <a:off x="138075" y="1035600"/>
            <a:ext cx="4041300" cy="3882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829" b="1">
                <a:solidFill>
                  <a:srgbClr val="000000"/>
                </a:solidFill>
                <a:latin typeface="Playfair Display"/>
                <a:ea typeface="Playfair Display"/>
                <a:cs typeface="Playfair Display"/>
                <a:sym typeface="Playfair Display"/>
              </a:rPr>
              <a:t>The same year Nixon Visited China </a:t>
            </a:r>
            <a:r>
              <a:rPr lang="en" sz="1829">
                <a:solidFill>
                  <a:srgbClr val="000000"/>
                </a:solidFill>
                <a:latin typeface="Playfair Display"/>
                <a:ea typeface="Playfair Display"/>
                <a:cs typeface="Playfair Display"/>
                <a:sym typeface="Playfair Display"/>
              </a:rPr>
              <a:t>(1972), He was invited to meet with the Soviet Union - can you say jealous?!</a:t>
            </a:r>
            <a:endParaRPr sz="1829">
              <a:solidFill>
                <a:srgbClr val="000000"/>
              </a:solidFill>
              <a:latin typeface="Playfair Display"/>
              <a:ea typeface="Playfair Display"/>
              <a:cs typeface="Playfair Display"/>
              <a:sym typeface="Playfair Display"/>
            </a:endParaRPr>
          </a:p>
          <a:p>
            <a:pPr marL="457200" lvl="0" indent="-344805" algn="l" rtl="0">
              <a:lnSpc>
                <a:spcPct val="95000"/>
              </a:lnSpc>
              <a:spcBef>
                <a:spcPts val="1200"/>
              </a:spcBef>
              <a:spcAft>
                <a:spcPts val="0"/>
              </a:spcAft>
              <a:buClr>
                <a:srgbClr val="000000"/>
              </a:buClr>
              <a:buSzPts val="1830"/>
              <a:buFont typeface="Playfair Display"/>
              <a:buChar char="●"/>
            </a:pPr>
            <a:r>
              <a:rPr lang="en" sz="1829">
                <a:solidFill>
                  <a:srgbClr val="000000"/>
                </a:solidFill>
                <a:latin typeface="Playfair Display"/>
                <a:ea typeface="Playfair Display"/>
                <a:cs typeface="Playfair Display"/>
                <a:sym typeface="Playfair Display"/>
              </a:rPr>
              <a:t>He and the Soviet leaders signed </a:t>
            </a:r>
            <a:endParaRPr sz="1829">
              <a:solidFill>
                <a:srgbClr val="000000"/>
              </a:solidFill>
              <a:latin typeface="Playfair Display"/>
              <a:ea typeface="Playfair Display"/>
              <a:cs typeface="Playfair Display"/>
              <a:sym typeface="Playfair Display"/>
            </a:endParaRPr>
          </a:p>
          <a:p>
            <a:pPr marL="0" lvl="0" indent="0" algn="l" rtl="0">
              <a:lnSpc>
                <a:spcPct val="95000"/>
              </a:lnSpc>
              <a:spcBef>
                <a:spcPts val="1200"/>
              </a:spcBef>
              <a:spcAft>
                <a:spcPts val="0"/>
              </a:spcAft>
              <a:buNone/>
            </a:pPr>
            <a:r>
              <a:rPr lang="en" sz="2230" b="1">
                <a:solidFill>
                  <a:srgbClr val="000000"/>
                </a:solidFill>
                <a:highlight>
                  <a:srgbClr val="FFFF00"/>
                </a:highlight>
                <a:latin typeface="Playfair Display"/>
                <a:ea typeface="Playfair Display"/>
                <a:cs typeface="Playfair Display"/>
                <a:sym typeface="Playfair Display"/>
              </a:rPr>
              <a:t>S</a:t>
            </a:r>
            <a:r>
              <a:rPr lang="en" sz="1829">
                <a:solidFill>
                  <a:srgbClr val="000000"/>
                </a:solidFill>
                <a:highlight>
                  <a:srgbClr val="FFFF00"/>
                </a:highlight>
                <a:latin typeface="Playfair Display"/>
                <a:ea typeface="Playfair Display"/>
                <a:cs typeface="Playfair Display"/>
                <a:sym typeface="Playfair Display"/>
              </a:rPr>
              <a:t>trategic</a:t>
            </a:r>
            <a:r>
              <a:rPr lang="en" sz="2130">
                <a:solidFill>
                  <a:srgbClr val="000000"/>
                </a:solidFill>
                <a:highlight>
                  <a:srgbClr val="FFFF00"/>
                </a:highlight>
                <a:latin typeface="Playfair Display"/>
                <a:ea typeface="Playfair Display"/>
                <a:cs typeface="Playfair Display"/>
                <a:sym typeface="Playfair Display"/>
              </a:rPr>
              <a:t> </a:t>
            </a:r>
            <a:r>
              <a:rPr lang="en" sz="2130" b="1">
                <a:solidFill>
                  <a:srgbClr val="000000"/>
                </a:solidFill>
                <a:highlight>
                  <a:srgbClr val="FFFF00"/>
                </a:highlight>
                <a:latin typeface="Playfair Display"/>
                <a:ea typeface="Playfair Display"/>
                <a:cs typeface="Playfair Display"/>
                <a:sym typeface="Playfair Display"/>
              </a:rPr>
              <a:t>A</a:t>
            </a:r>
            <a:r>
              <a:rPr lang="en" sz="1829">
                <a:solidFill>
                  <a:srgbClr val="000000"/>
                </a:solidFill>
                <a:highlight>
                  <a:srgbClr val="FFFF00"/>
                </a:highlight>
                <a:latin typeface="Playfair Display"/>
                <a:ea typeface="Playfair Display"/>
                <a:cs typeface="Playfair Display"/>
                <a:sym typeface="Playfair Display"/>
              </a:rPr>
              <a:t>rms </a:t>
            </a:r>
            <a:r>
              <a:rPr lang="en" sz="2130" b="1">
                <a:solidFill>
                  <a:srgbClr val="000000"/>
                </a:solidFill>
                <a:highlight>
                  <a:srgbClr val="FFFF00"/>
                </a:highlight>
                <a:latin typeface="Playfair Display"/>
                <a:ea typeface="Playfair Display"/>
                <a:cs typeface="Playfair Display"/>
                <a:sym typeface="Playfair Display"/>
              </a:rPr>
              <a:t>L</a:t>
            </a:r>
            <a:r>
              <a:rPr lang="en" sz="1829">
                <a:solidFill>
                  <a:srgbClr val="000000"/>
                </a:solidFill>
                <a:highlight>
                  <a:srgbClr val="FFFF00"/>
                </a:highlight>
                <a:latin typeface="Playfair Display"/>
                <a:ea typeface="Playfair Display"/>
                <a:cs typeface="Playfair Display"/>
                <a:sym typeface="Playfair Display"/>
              </a:rPr>
              <a:t>imitation </a:t>
            </a:r>
            <a:r>
              <a:rPr lang="en" sz="2029" b="1">
                <a:solidFill>
                  <a:srgbClr val="000000"/>
                </a:solidFill>
                <a:highlight>
                  <a:srgbClr val="FFFF00"/>
                </a:highlight>
                <a:latin typeface="Playfair Display"/>
                <a:ea typeface="Playfair Display"/>
                <a:cs typeface="Playfair Display"/>
                <a:sym typeface="Playfair Display"/>
              </a:rPr>
              <a:t>T</a:t>
            </a:r>
            <a:r>
              <a:rPr lang="en" sz="1829">
                <a:solidFill>
                  <a:srgbClr val="000000"/>
                </a:solidFill>
                <a:highlight>
                  <a:srgbClr val="FFFF00"/>
                </a:highlight>
                <a:latin typeface="Playfair Display"/>
                <a:ea typeface="Playfair Display"/>
                <a:cs typeface="Playfair Display"/>
                <a:sym typeface="Playfair Display"/>
              </a:rPr>
              <a:t>reaty, </a:t>
            </a:r>
            <a:r>
              <a:rPr lang="en" sz="1829">
                <a:solidFill>
                  <a:srgbClr val="000000"/>
                </a:solidFill>
                <a:latin typeface="Playfair Display"/>
                <a:ea typeface="Playfair Display"/>
                <a:cs typeface="Playfair Display"/>
                <a:sym typeface="Playfair Display"/>
              </a:rPr>
              <a:t>which </a:t>
            </a:r>
            <a:r>
              <a:rPr lang="en" sz="1829" b="1">
                <a:solidFill>
                  <a:srgbClr val="000000"/>
                </a:solidFill>
                <a:highlight>
                  <a:srgbClr val="00FF00"/>
                </a:highlight>
                <a:latin typeface="Playfair Display"/>
                <a:ea typeface="Playfair Display"/>
                <a:cs typeface="Playfair Display"/>
                <a:sym typeface="Playfair Display"/>
              </a:rPr>
              <a:t>limited production </a:t>
            </a:r>
            <a:r>
              <a:rPr lang="en" sz="1829">
                <a:solidFill>
                  <a:srgbClr val="000000"/>
                </a:solidFill>
                <a:highlight>
                  <a:srgbClr val="00FF00"/>
                </a:highlight>
                <a:latin typeface="Playfair Display"/>
                <a:ea typeface="Playfair Display"/>
                <a:cs typeface="Playfair Display"/>
                <a:sym typeface="Playfair Display"/>
              </a:rPr>
              <a:t>of nuclear weapons in the </a:t>
            </a:r>
            <a:r>
              <a:rPr lang="en" sz="1829" b="1">
                <a:solidFill>
                  <a:srgbClr val="000000"/>
                </a:solidFill>
                <a:highlight>
                  <a:srgbClr val="00FF00"/>
                </a:highlight>
                <a:latin typeface="Playfair Display"/>
                <a:ea typeface="Playfair Display"/>
                <a:cs typeface="Playfair Display"/>
                <a:sym typeface="Playfair Display"/>
              </a:rPr>
              <a:t>U.S. </a:t>
            </a:r>
            <a:r>
              <a:rPr lang="en" sz="1829">
                <a:solidFill>
                  <a:srgbClr val="000000"/>
                </a:solidFill>
                <a:highlight>
                  <a:srgbClr val="00FF00"/>
                </a:highlight>
                <a:latin typeface="Playfair Display"/>
                <a:ea typeface="Playfair Display"/>
                <a:cs typeface="Playfair Display"/>
                <a:sym typeface="Playfair Display"/>
              </a:rPr>
              <a:t>and </a:t>
            </a:r>
            <a:r>
              <a:rPr lang="en" sz="1829" b="1">
                <a:solidFill>
                  <a:schemeClr val="dk1"/>
                </a:solidFill>
                <a:highlight>
                  <a:srgbClr val="00FF00"/>
                </a:highlight>
                <a:latin typeface="Playfair Display"/>
                <a:ea typeface="Playfair Display"/>
                <a:cs typeface="Playfair Display"/>
                <a:sym typeface="Playfair Display"/>
              </a:rPr>
              <a:t>Soviet Union. </a:t>
            </a:r>
            <a:endParaRPr sz="1829" b="1">
              <a:solidFill>
                <a:schemeClr val="dk1"/>
              </a:solidFill>
              <a:highlight>
                <a:srgbClr val="00FF00"/>
              </a:highlight>
              <a:latin typeface="Playfair Display"/>
              <a:ea typeface="Playfair Display"/>
              <a:cs typeface="Playfair Display"/>
              <a:sym typeface="Playfair Display"/>
            </a:endParaRPr>
          </a:p>
          <a:p>
            <a:pPr marL="0" lvl="0" indent="0" algn="l" rtl="0">
              <a:lnSpc>
                <a:spcPct val="95000"/>
              </a:lnSpc>
              <a:spcBef>
                <a:spcPts val="1200"/>
              </a:spcBef>
              <a:spcAft>
                <a:spcPts val="0"/>
              </a:spcAft>
              <a:buNone/>
            </a:pPr>
            <a:r>
              <a:rPr lang="en" sz="1829">
                <a:solidFill>
                  <a:srgbClr val="000000"/>
                </a:solidFill>
                <a:highlight>
                  <a:srgbClr val="00FF00"/>
                </a:highlight>
                <a:latin typeface="Playfair Display"/>
                <a:ea typeface="Playfair Display"/>
                <a:cs typeface="Playfair Display"/>
                <a:sym typeface="Playfair Display"/>
              </a:rPr>
              <a:t>**</a:t>
            </a:r>
            <a:r>
              <a:rPr lang="en" sz="1829">
                <a:solidFill>
                  <a:srgbClr val="000000"/>
                </a:solidFill>
                <a:latin typeface="Playfair Display"/>
                <a:ea typeface="Playfair Display"/>
                <a:cs typeface="Playfair Display"/>
                <a:sym typeface="Playfair Display"/>
              </a:rPr>
              <a:t>This was a </a:t>
            </a:r>
            <a:r>
              <a:rPr lang="en" sz="1829" b="1">
                <a:solidFill>
                  <a:srgbClr val="000000"/>
                </a:solidFill>
                <a:latin typeface="Playfair Display"/>
                <a:ea typeface="Playfair Display"/>
                <a:cs typeface="Playfair Display"/>
                <a:sym typeface="Playfair Display"/>
              </a:rPr>
              <a:t>MAJOR</a:t>
            </a:r>
            <a:r>
              <a:rPr lang="en" sz="1829">
                <a:solidFill>
                  <a:srgbClr val="000000"/>
                </a:solidFill>
                <a:latin typeface="Playfair Display"/>
                <a:ea typeface="Playfair Display"/>
                <a:cs typeface="Playfair Display"/>
                <a:sym typeface="Playfair Display"/>
              </a:rPr>
              <a:t> step in the direction of Detente.</a:t>
            </a:r>
            <a:endParaRPr sz="1829">
              <a:solidFill>
                <a:srgbClr val="000000"/>
              </a:solidFill>
              <a:latin typeface="Playfair Display"/>
              <a:ea typeface="Playfair Display"/>
              <a:cs typeface="Playfair Display"/>
              <a:sym typeface="Playfair Display"/>
            </a:endParaRPr>
          </a:p>
          <a:p>
            <a:pPr marL="0" lvl="0" indent="0" algn="l" rtl="0">
              <a:lnSpc>
                <a:spcPct val="95000"/>
              </a:lnSpc>
              <a:spcBef>
                <a:spcPts val="1200"/>
              </a:spcBef>
              <a:spcAft>
                <a:spcPts val="1200"/>
              </a:spcAft>
              <a:buSzPts val="935"/>
              <a:buNone/>
            </a:pPr>
            <a:endParaRPr sz="1829">
              <a:solidFill>
                <a:srgbClr val="000000"/>
              </a:solidFill>
            </a:endParaRPr>
          </a:p>
        </p:txBody>
      </p:sp>
      <p:pic>
        <p:nvPicPr>
          <p:cNvPr id="137" name="Google Shape;137;p25"/>
          <p:cNvPicPr preferRelativeResize="0"/>
          <p:nvPr/>
        </p:nvPicPr>
        <p:blipFill>
          <a:blip r:embed="rId3">
            <a:alphaModFix/>
          </a:blip>
          <a:stretch>
            <a:fillRect/>
          </a:stretch>
        </p:blipFill>
        <p:spPr>
          <a:xfrm>
            <a:off x="4092900" y="2571750"/>
            <a:ext cx="1668200" cy="2185175"/>
          </a:xfrm>
          <a:prstGeom prst="rect">
            <a:avLst/>
          </a:prstGeom>
          <a:noFill/>
          <a:ln>
            <a:noFill/>
          </a:ln>
        </p:spPr>
      </p:pic>
      <p:pic>
        <p:nvPicPr>
          <p:cNvPr id="138" name="Google Shape;138;p25"/>
          <p:cNvPicPr preferRelativeResize="0"/>
          <p:nvPr/>
        </p:nvPicPr>
        <p:blipFill>
          <a:blip r:embed="rId4">
            <a:alphaModFix/>
          </a:blip>
          <a:stretch>
            <a:fillRect/>
          </a:stretch>
        </p:blipFill>
        <p:spPr>
          <a:xfrm>
            <a:off x="4424050" y="150325"/>
            <a:ext cx="4531450" cy="2080025"/>
          </a:xfrm>
          <a:prstGeom prst="rect">
            <a:avLst/>
          </a:prstGeom>
          <a:noFill/>
          <a:ln>
            <a:noFill/>
          </a:ln>
        </p:spPr>
      </p:pic>
      <p:pic>
        <p:nvPicPr>
          <p:cNvPr id="139" name="Google Shape;139;p25"/>
          <p:cNvPicPr preferRelativeResize="0"/>
          <p:nvPr/>
        </p:nvPicPr>
        <p:blipFill>
          <a:blip r:embed="rId5">
            <a:alphaModFix/>
          </a:blip>
          <a:stretch>
            <a:fillRect/>
          </a:stretch>
        </p:blipFill>
        <p:spPr>
          <a:xfrm>
            <a:off x="5934900" y="2361800"/>
            <a:ext cx="3020600" cy="2608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152400" y="152400"/>
            <a:ext cx="8719275" cy="483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descr="Explore the circumstances surrounding the leaking of the Pentagon Papers, a top-secret Department of Defense study of U.S. political and military involvement in Vietnam from 1945 to 1967, to the public.&#10;&#10;Subscribe for more HISTORY:&#10;http://histv.co/SubscribeHistoryYT&#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What Were the Pentagon Papers? | History">
            <a:hlinkClick r:id="rId3"/>
          </p:cNvPr>
          <p:cNvPicPr preferRelativeResize="0"/>
          <p:nvPr/>
        </p:nvPicPr>
        <p:blipFill>
          <a:blip r:embed="rId4">
            <a:alphaModFix/>
          </a:blip>
          <a:stretch>
            <a:fillRect/>
          </a:stretch>
        </p:blipFill>
        <p:spPr>
          <a:xfrm>
            <a:off x="152400" y="152400"/>
            <a:ext cx="8629175" cy="467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165225" y="50000"/>
            <a:ext cx="72480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herry Cream Soda"/>
                <a:ea typeface="Cherry Cream Soda"/>
                <a:cs typeface="Cherry Cream Soda"/>
                <a:sym typeface="Cherry Cream Soda"/>
              </a:rPr>
              <a:t>The Pentagon Papers and the Plumbers</a:t>
            </a:r>
            <a:endParaRPr>
              <a:latin typeface="Cherry Cream Soda"/>
              <a:ea typeface="Cherry Cream Soda"/>
              <a:cs typeface="Cherry Cream Soda"/>
              <a:sym typeface="Cherry Cream Soda"/>
            </a:endParaRPr>
          </a:p>
        </p:txBody>
      </p:sp>
      <p:sp>
        <p:nvSpPr>
          <p:cNvPr id="155" name="Google Shape;155;p28"/>
          <p:cNvSpPr txBox="1">
            <a:spLocks noGrp="1"/>
          </p:cNvSpPr>
          <p:nvPr>
            <p:ph type="body" idx="1"/>
          </p:nvPr>
        </p:nvSpPr>
        <p:spPr>
          <a:xfrm>
            <a:off x="165225" y="749275"/>
            <a:ext cx="4506300" cy="43320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000000"/>
              </a:buClr>
              <a:buSzPts val="2500"/>
              <a:buFont typeface="Playfair Display"/>
              <a:buChar char="●"/>
            </a:pPr>
            <a:r>
              <a:rPr lang="en" sz="2500" b="1">
                <a:solidFill>
                  <a:srgbClr val="000000"/>
                </a:solidFill>
                <a:latin typeface="Playfair Display"/>
                <a:ea typeface="Playfair Display"/>
                <a:cs typeface="Playfair Display"/>
                <a:sym typeface="Playfair Display"/>
              </a:rPr>
              <a:t>Pentagon Papers</a:t>
            </a:r>
            <a:r>
              <a:rPr lang="en" sz="2500">
                <a:solidFill>
                  <a:srgbClr val="000000"/>
                </a:solidFill>
                <a:latin typeface="Playfair Display"/>
                <a:ea typeface="Playfair Display"/>
                <a:cs typeface="Playfair Display"/>
                <a:sym typeface="Playfair Display"/>
              </a:rPr>
              <a:t>: </a:t>
            </a:r>
            <a:r>
              <a:rPr lang="en" sz="2500">
                <a:solidFill>
                  <a:srgbClr val="000000"/>
                </a:solidFill>
                <a:latin typeface="Lora"/>
                <a:ea typeface="Lora"/>
                <a:cs typeface="Lora"/>
                <a:sym typeface="Lora"/>
              </a:rPr>
              <a:t>Documents leaked by Daniel Ellsberg.</a:t>
            </a:r>
            <a:r>
              <a:rPr lang="en" sz="2500">
                <a:solidFill>
                  <a:srgbClr val="000000"/>
                </a:solidFill>
                <a:highlight>
                  <a:srgbClr val="00FFFF"/>
                </a:highlight>
                <a:latin typeface="Lora"/>
                <a:ea typeface="Lora"/>
                <a:cs typeface="Lora"/>
                <a:sym typeface="Lora"/>
              </a:rPr>
              <a:t>  </a:t>
            </a:r>
            <a:endParaRPr sz="2500">
              <a:solidFill>
                <a:srgbClr val="000000"/>
              </a:solidFill>
              <a:highlight>
                <a:srgbClr val="00FFFF"/>
              </a:highlight>
              <a:latin typeface="Lora"/>
              <a:ea typeface="Lora"/>
              <a:cs typeface="Lora"/>
              <a:sym typeface="Lora"/>
            </a:endParaRPr>
          </a:p>
          <a:p>
            <a:pPr marL="457200" lvl="0" indent="-387350" algn="l" rtl="0">
              <a:spcBef>
                <a:spcPts val="0"/>
              </a:spcBef>
              <a:spcAft>
                <a:spcPts val="0"/>
              </a:spcAft>
              <a:buClr>
                <a:srgbClr val="000000"/>
              </a:buClr>
              <a:buSzPts val="2500"/>
              <a:buFont typeface="Lora"/>
              <a:buChar char="●"/>
            </a:pPr>
            <a:r>
              <a:rPr lang="en" sz="2500" b="1">
                <a:solidFill>
                  <a:srgbClr val="000000"/>
                </a:solidFill>
                <a:highlight>
                  <a:srgbClr val="00FFFF"/>
                </a:highlight>
                <a:latin typeface="Lora"/>
                <a:ea typeface="Lora"/>
                <a:cs typeface="Lora"/>
                <a:sym typeface="Lora"/>
              </a:rPr>
              <a:t>Showed the government </a:t>
            </a:r>
            <a:r>
              <a:rPr lang="en" sz="2500">
                <a:solidFill>
                  <a:srgbClr val="000000"/>
                </a:solidFill>
                <a:highlight>
                  <a:srgbClr val="00FFFF"/>
                </a:highlight>
                <a:latin typeface="Lora"/>
                <a:ea typeface="Lora"/>
                <a:cs typeface="Lora"/>
                <a:sym typeface="Lora"/>
              </a:rPr>
              <a:t>had been dishonest about its intentions in Vietnam.</a:t>
            </a:r>
            <a:endParaRPr sz="2500">
              <a:solidFill>
                <a:srgbClr val="000000"/>
              </a:solidFill>
              <a:highlight>
                <a:srgbClr val="00FFFF"/>
              </a:highlight>
              <a:latin typeface="Lora"/>
              <a:ea typeface="Lora"/>
              <a:cs typeface="Lora"/>
              <a:sym typeface="Lora"/>
            </a:endParaRPr>
          </a:p>
          <a:p>
            <a:pPr marL="457200" lvl="0" indent="-387350" algn="l" rtl="0">
              <a:spcBef>
                <a:spcPts val="0"/>
              </a:spcBef>
              <a:spcAft>
                <a:spcPts val="0"/>
              </a:spcAft>
              <a:buClr>
                <a:srgbClr val="000000"/>
              </a:buClr>
              <a:buSzPts val="2500"/>
              <a:buFont typeface="Lora"/>
              <a:buChar char="●"/>
            </a:pPr>
            <a:r>
              <a:rPr lang="en" sz="2500" b="1">
                <a:solidFill>
                  <a:srgbClr val="000000"/>
                </a:solidFill>
                <a:highlight>
                  <a:srgbClr val="00FFFF"/>
                </a:highlight>
                <a:latin typeface="Lora"/>
                <a:ea typeface="Lora"/>
                <a:cs typeface="Lora"/>
                <a:sym typeface="Lora"/>
              </a:rPr>
              <a:t>Effect:</a:t>
            </a:r>
            <a:r>
              <a:rPr lang="en" sz="2500">
                <a:solidFill>
                  <a:srgbClr val="000000"/>
                </a:solidFill>
                <a:highlight>
                  <a:srgbClr val="00FFFF"/>
                </a:highlight>
                <a:latin typeface="Lora"/>
                <a:ea typeface="Lora"/>
                <a:cs typeface="Lora"/>
                <a:sym typeface="Lora"/>
              </a:rPr>
              <a:t> </a:t>
            </a:r>
            <a:r>
              <a:rPr lang="en" sz="2500">
                <a:solidFill>
                  <a:srgbClr val="000000"/>
                </a:solidFill>
                <a:highlight>
                  <a:srgbClr val="FFE599"/>
                </a:highlight>
                <a:latin typeface="Lora"/>
                <a:ea typeface="Lora"/>
                <a:cs typeface="Lora"/>
                <a:sym typeface="Lora"/>
              </a:rPr>
              <a:t>This made Nixon paranoid of info leaks.</a:t>
            </a:r>
            <a:endParaRPr sz="2500">
              <a:solidFill>
                <a:srgbClr val="000000"/>
              </a:solidFill>
              <a:highlight>
                <a:srgbClr val="FFE599"/>
              </a:highlight>
              <a:latin typeface="Lora"/>
              <a:ea typeface="Lora"/>
              <a:cs typeface="Lora"/>
              <a:sym typeface="Lora"/>
            </a:endParaRPr>
          </a:p>
          <a:p>
            <a:pPr marL="0" lvl="0" indent="0" algn="l" rtl="0">
              <a:spcBef>
                <a:spcPts val="1200"/>
              </a:spcBef>
              <a:spcAft>
                <a:spcPts val="1200"/>
              </a:spcAft>
              <a:buNone/>
            </a:pPr>
            <a:endParaRPr sz="2400"/>
          </a:p>
        </p:txBody>
      </p:sp>
      <p:pic>
        <p:nvPicPr>
          <p:cNvPr id="156" name="Google Shape;156;p28"/>
          <p:cNvPicPr preferRelativeResize="0"/>
          <p:nvPr/>
        </p:nvPicPr>
        <p:blipFill>
          <a:blip r:embed="rId3">
            <a:alphaModFix/>
          </a:blip>
          <a:stretch>
            <a:fillRect/>
          </a:stretch>
        </p:blipFill>
        <p:spPr>
          <a:xfrm>
            <a:off x="4798300" y="749275"/>
            <a:ext cx="4117100" cy="4141074"/>
          </a:xfrm>
          <a:prstGeom prst="rect">
            <a:avLst/>
          </a:prstGeom>
          <a:noFill/>
          <a:ln w="38100" cap="flat" cmpd="sng">
            <a:solidFill>
              <a:srgbClr val="CC4125"/>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311700" y="0"/>
            <a:ext cx="4037700" cy="49941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Playfair Display"/>
              <a:buChar char="●"/>
            </a:pPr>
            <a:r>
              <a:rPr lang="en" sz="2300">
                <a:solidFill>
                  <a:schemeClr val="dk1"/>
                </a:solidFill>
                <a:latin typeface="Playfair Display"/>
                <a:ea typeface="Playfair Display"/>
                <a:cs typeface="Playfair Display"/>
                <a:sym typeface="Playfair Display"/>
              </a:rPr>
              <a:t>Nixon formed the </a:t>
            </a:r>
            <a:r>
              <a:rPr lang="en" sz="2300" b="1">
                <a:solidFill>
                  <a:schemeClr val="dk1"/>
                </a:solidFill>
                <a:latin typeface="Playfair Display"/>
                <a:ea typeface="Playfair Display"/>
                <a:cs typeface="Playfair Display"/>
                <a:sym typeface="Playfair Display"/>
              </a:rPr>
              <a:t>"White House Plumbers:</a:t>
            </a:r>
            <a:endParaRPr sz="2300" b="1">
              <a:solidFill>
                <a:schemeClr val="dk1"/>
              </a:solidFill>
              <a:latin typeface="Playfair Display"/>
              <a:ea typeface="Playfair Display"/>
              <a:cs typeface="Playfair Display"/>
              <a:sym typeface="Playfair Display"/>
            </a:endParaRPr>
          </a:p>
          <a:p>
            <a:pPr marL="914400" lvl="1" indent="-374650" algn="l" rtl="0">
              <a:spcBef>
                <a:spcPts val="0"/>
              </a:spcBef>
              <a:spcAft>
                <a:spcPts val="0"/>
              </a:spcAft>
              <a:buClr>
                <a:schemeClr val="dk1"/>
              </a:buClr>
              <a:buSzPts val="2300"/>
              <a:buFont typeface="Playfair Display"/>
              <a:buChar char="○"/>
            </a:pPr>
            <a:r>
              <a:rPr lang="en" sz="2300">
                <a:solidFill>
                  <a:schemeClr val="dk1"/>
                </a:solidFill>
                <a:latin typeface="Playfair Display"/>
                <a:ea typeface="Playfair Display"/>
                <a:cs typeface="Playfair Display"/>
                <a:sym typeface="Playfair Display"/>
              </a:rPr>
              <a:t>" </a:t>
            </a:r>
            <a:r>
              <a:rPr lang="en" sz="2300">
                <a:solidFill>
                  <a:schemeClr val="dk1"/>
                </a:solidFill>
                <a:highlight>
                  <a:srgbClr val="FFFF00"/>
                </a:highlight>
                <a:latin typeface="Playfair Display"/>
                <a:ea typeface="Playfair Display"/>
                <a:cs typeface="Playfair Display"/>
                <a:sym typeface="Playfair Display"/>
              </a:rPr>
              <a:t>a secret investigation group to prevent any other information leaks.</a:t>
            </a:r>
            <a:endParaRPr sz="2300">
              <a:solidFill>
                <a:schemeClr val="dk1"/>
              </a:solidFill>
              <a:highlight>
                <a:srgbClr val="FFFF00"/>
              </a:highlight>
              <a:latin typeface="Playfair Display"/>
              <a:ea typeface="Playfair Display"/>
              <a:cs typeface="Playfair Display"/>
              <a:sym typeface="Playfair Display"/>
            </a:endParaRPr>
          </a:p>
          <a:p>
            <a:pPr marL="457200" lvl="0" indent="-374650" algn="l" rtl="0">
              <a:spcBef>
                <a:spcPts val="0"/>
              </a:spcBef>
              <a:spcAft>
                <a:spcPts val="0"/>
              </a:spcAft>
              <a:buClr>
                <a:schemeClr val="dk1"/>
              </a:buClr>
              <a:buSzPts val="2300"/>
              <a:buFont typeface="Playfair Display"/>
              <a:buChar char="●"/>
            </a:pPr>
            <a:r>
              <a:rPr lang="en" sz="2300" b="1">
                <a:solidFill>
                  <a:schemeClr val="dk1"/>
                </a:solidFill>
                <a:latin typeface="Playfair Display"/>
                <a:ea typeface="Playfair Display"/>
                <a:cs typeface="Playfair Display"/>
                <a:sym typeface="Playfair Display"/>
              </a:rPr>
              <a:t>Nixon also ordered</a:t>
            </a:r>
            <a:r>
              <a:rPr lang="en" sz="2300">
                <a:solidFill>
                  <a:schemeClr val="dk1"/>
                </a:solidFill>
                <a:latin typeface="Playfair Display"/>
                <a:ea typeface="Playfair Display"/>
                <a:cs typeface="Playfair Display"/>
                <a:sym typeface="Playfair Display"/>
              </a:rPr>
              <a:t> </a:t>
            </a:r>
            <a:r>
              <a:rPr lang="en" sz="2300">
                <a:solidFill>
                  <a:schemeClr val="dk1"/>
                </a:solidFill>
                <a:highlight>
                  <a:srgbClr val="FFFF00"/>
                </a:highlight>
                <a:latin typeface="Playfair Display"/>
                <a:ea typeface="Playfair Display"/>
                <a:cs typeface="Playfair Display"/>
                <a:sym typeface="Playfair Display"/>
              </a:rPr>
              <a:t>a recording system to be installed in the White House</a:t>
            </a:r>
            <a:r>
              <a:rPr lang="en" sz="2300">
                <a:solidFill>
                  <a:schemeClr val="dk1"/>
                </a:solidFill>
                <a:latin typeface="Playfair Display"/>
                <a:ea typeface="Playfair Display"/>
                <a:cs typeface="Playfair Display"/>
                <a:sym typeface="Playfair Display"/>
              </a:rPr>
              <a:t> </a:t>
            </a:r>
            <a:r>
              <a:rPr lang="en" sz="2300" b="1">
                <a:solidFill>
                  <a:schemeClr val="dk1"/>
                </a:solidFill>
                <a:latin typeface="Playfair Display"/>
                <a:ea typeface="Playfair Display"/>
                <a:cs typeface="Playfair Display"/>
                <a:sym typeface="Playfair Display"/>
              </a:rPr>
              <a:t>to record all conversations in certain places</a:t>
            </a:r>
            <a:endParaRPr sz="2300" b="1">
              <a:solidFill>
                <a:schemeClr val="dk1"/>
              </a:solidFill>
              <a:latin typeface="Playfair Display"/>
              <a:ea typeface="Playfair Display"/>
              <a:cs typeface="Playfair Display"/>
              <a:sym typeface="Playfair Display"/>
            </a:endParaRPr>
          </a:p>
          <a:p>
            <a:pPr marL="457200" lvl="0" indent="0" algn="l" rtl="0">
              <a:lnSpc>
                <a:spcPct val="95000"/>
              </a:lnSpc>
              <a:spcBef>
                <a:spcPts val="1200"/>
              </a:spcBef>
              <a:spcAft>
                <a:spcPts val="1200"/>
              </a:spcAft>
              <a:buNone/>
            </a:pPr>
            <a:endParaRPr sz="2200"/>
          </a:p>
        </p:txBody>
      </p:sp>
      <p:pic>
        <p:nvPicPr>
          <p:cNvPr id="162" name="Google Shape;162;p29" descr="Ostroski Plumbing and Heating - 𝔽𝕌ℕ 𝔽𝔸ℂ𝕋 𝔽ℝ𝕀𝔻𝔸𝕐 While in office,  Richard Nixon set up a 𝐖𝐡𝐢𝐭𝐞 𝐇𝐨𝐮𝐬𝐞 𝐒𝐩𝐞𝐜𝐢𝐚𝐥  𝐈𝐧𝐯𝐞𝐬𝐭𝐢𝐠𝐚𝐭𝐢𝐨𝐧𝐬 𝐔𝐧𝐢𝐭 to stop the leaks of classified  information. These agents were referred"/>
          <p:cNvPicPr preferRelativeResize="0"/>
          <p:nvPr/>
        </p:nvPicPr>
        <p:blipFill>
          <a:blip r:embed="rId3">
            <a:alphaModFix/>
          </a:blip>
          <a:stretch>
            <a:fillRect/>
          </a:stretch>
        </p:blipFill>
        <p:spPr>
          <a:xfrm>
            <a:off x="4729200" y="138075"/>
            <a:ext cx="4269050" cy="4855850"/>
          </a:xfrm>
          <a:prstGeom prst="rect">
            <a:avLst/>
          </a:prstGeom>
          <a:noFill/>
          <a:ln>
            <a:noFill/>
          </a:ln>
        </p:spPr>
      </p:pic>
      <p:pic>
        <p:nvPicPr>
          <p:cNvPr id="163" name="Google Shape;163;p29" descr="Plumber Graphics and Animated Gifs | PicGifs.com"/>
          <p:cNvPicPr preferRelativeResize="0"/>
          <p:nvPr/>
        </p:nvPicPr>
        <p:blipFill>
          <a:blip r:embed="rId4">
            <a:alphaModFix/>
          </a:blip>
          <a:stretch>
            <a:fillRect/>
          </a:stretch>
        </p:blipFill>
        <p:spPr>
          <a:xfrm rot="-122581">
            <a:off x="4129821" y="3693703"/>
            <a:ext cx="848882" cy="119021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934625" y="190400"/>
            <a:ext cx="3115800" cy="572700"/>
          </a:xfrm>
          <a:prstGeom prst="rect">
            <a:avLst/>
          </a:prstGeom>
          <a:ln w="952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20">
                <a:latin typeface="Cherry Cream Soda"/>
                <a:ea typeface="Cherry Cream Soda"/>
                <a:cs typeface="Cherry Cream Soda"/>
                <a:sym typeface="Cherry Cream Soda"/>
              </a:rPr>
              <a:t>Watergate</a:t>
            </a:r>
            <a:endParaRPr sz="3520">
              <a:latin typeface="Cherry Cream Soda"/>
              <a:ea typeface="Cherry Cream Soda"/>
              <a:cs typeface="Cherry Cream Soda"/>
              <a:sym typeface="Cherry Cream Soda"/>
            </a:endParaRPr>
          </a:p>
        </p:txBody>
      </p:sp>
      <p:sp>
        <p:nvSpPr>
          <p:cNvPr id="169" name="Google Shape;169;p30"/>
          <p:cNvSpPr txBox="1">
            <a:spLocks noGrp="1"/>
          </p:cNvSpPr>
          <p:nvPr>
            <p:ph type="body" idx="1"/>
          </p:nvPr>
        </p:nvSpPr>
        <p:spPr>
          <a:xfrm>
            <a:off x="311700" y="859050"/>
            <a:ext cx="4624800" cy="3930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100">
                <a:latin typeface="Playfair Display"/>
                <a:ea typeface="Playfair Display"/>
                <a:cs typeface="Playfair Display"/>
                <a:sym typeface="Playfair Display"/>
              </a:rPr>
              <a:t>Some of the Plumbers were part of Nixon's re-election committee.</a:t>
            </a:r>
            <a:endParaRPr sz="2100">
              <a:latin typeface="Playfair Display"/>
              <a:ea typeface="Playfair Display"/>
              <a:cs typeface="Playfair Display"/>
              <a:sym typeface="Playfair Display"/>
            </a:endParaRPr>
          </a:p>
          <a:p>
            <a:pPr marL="457200" lvl="0" indent="-368300" algn="l" rtl="0">
              <a:lnSpc>
                <a:spcPct val="95000"/>
              </a:lnSpc>
              <a:spcBef>
                <a:spcPts val="1200"/>
              </a:spcBef>
              <a:spcAft>
                <a:spcPts val="0"/>
              </a:spcAft>
              <a:buSzPts val="2200"/>
              <a:buFont typeface="Playfair Display"/>
              <a:buChar char="●"/>
            </a:pPr>
            <a:r>
              <a:rPr lang="en" sz="2200">
                <a:latin typeface="Playfair Display"/>
                <a:ea typeface="Playfair Display"/>
                <a:cs typeface="Playfair Display"/>
                <a:sym typeface="Playfair Display"/>
              </a:rPr>
              <a:t>In the summer of 1972, Watergate-</a:t>
            </a:r>
            <a:r>
              <a:rPr lang="en" sz="2200" b="1">
                <a:solidFill>
                  <a:schemeClr val="dk1"/>
                </a:solidFill>
                <a:highlight>
                  <a:srgbClr val="00FFFF"/>
                </a:highlight>
                <a:latin typeface="Playfair Display"/>
                <a:ea typeface="Playfair Display"/>
                <a:cs typeface="Playfair Display"/>
                <a:sym typeface="Playfair Display"/>
              </a:rPr>
              <a:t>Nixon's re-election committee (CREEP) </a:t>
            </a:r>
            <a:r>
              <a:rPr lang="en" sz="2200" b="1">
                <a:solidFill>
                  <a:schemeClr val="dk1"/>
                </a:solidFill>
                <a:highlight>
                  <a:srgbClr val="FFFF00"/>
                </a:highlight>
                <a:latin typeface="Playfair Display"/>
                <a:ea typeface="Playfair Display"/>
                <a:cs typeface="Playfair Display"/>
                <a:sym typeface="Playfair Display"/>
              </a:rPr>
              <a:t>was caught breaking into the headquarters</a:t>
            </a:r>
            <a:r>
              <a:rPr lang="en" sz="2200" b="1">
                <a:solidFill>
                  <a:schemeClr val="dk1"/>
                </a:solidFill>
                <a:highlight>
                  <a:srgbClr val="00FFFF"/>
                </a:highlight>
                <a:latin typeface="Playfair Display"/>
                <a:ea typeface="Playfair Display"/>
                <a:cs typeface="Playfair Display"/>
                <a:sym typeface="Playfair Display"/>
              </a:rPr>
              <a:t> </a:t>
            </a:r>
            <a:r>
              <a:rPr lang="en" sz="2200" b="1">
                <a:solidFill>
                  <a:schemeClr val="dk1"/>
                </a:solidFill>
                <a:latin typeface="Playfair Display"/>
                <a:ea typeface="Playfair Display"/>
                <a:cs typeface="Playfair Display"/>
                <a:sym typeface="Playfair Display"/>
              </a:rPr>
              <a:t>and </a:t>
            </a:r>
            <a:r>
              <a:rPr lang="en" sz="2200" b="1">
                <a:solidFill>
                  <a:schemeClr val="dk1"/>
                </a:solidFill>
                <a:highlight>
                  <a:srgbClr val="EFEFEF"/>
                </a:highlight>
                <a:latin typeface="Playfair Display"/>
                <a:ea typeface="Playfair Display"/>
                <a:cs typeface="Playfair Display"/>
                <a:sym typeface="Playfair Display"/>
              </a:rPr>
              <a:t>wiretapping the phones of Nixon's opponent in the election.</a:t>
            </a:r>
            <a:endParaRPr sz="2200" b="1">
              <a:solidFill>
                <a:schemeClr val="dk1"/>
              </a:solidFill>
              <a:highlight>
                <a:srgbClr val="EFEFEF"/>
              </a:highlight>
              <a:latin typeface="Playfair Display"/>
              <a:ea typeface="Playfair Display"/>
              <a:cs typeface="Playfair Display"/>
              <a:sym typeface="Playfair Display"/>
            </a:endParaRPr>
          </a:p>
          <a:p>
            <a:pPr marL="457200" lvl="0" indent="-368300" algn="l" rtl="0">
              <a:lnSpc>
                <a:spcPct val="95000"/>
              </a:lnSpc>
              <a:spcBef>
                <a:spcPts val="0"/>
              </a:spcBef>
              <a:spcAft>
                <a:spcPts val="0"/>
              </a:spcAft>
              <a:buSzPts val="2200"/>
              <a:buFont typeface="Playfair Display"/>
              <a:buChar char="●"/>
            </a:pPr>
            <a:r>
              <a:rPr lang="en" sz="2200">
                <a:latin typeface="Playfair Display"/>
                <a:ea typeface="Playfair Display"/>
                <a:cs typeface="Playfair Display"/>
                <a:sym typeface="Playfair Display"/>
              </a:rPr>
              <a:t>But the Question remained, was Nixon involved?</a:t>
            </a:r>
            <a:endParaRPr sz="2200">
              <a:latin typeface="Playfair Display"/>
              <a:ea typeface="Playfair Display"/>
              <a:cs typeface="Playfair Display"/>
              <a:sym typeface="Playfair Display"/>
            </a:endParaRPr>
          </a:p>
          <a:p>
            <a:pPr marL="0" lvl="0" indent="0" algn="l" rtl="0">
              <a:lnSpc>
                <a:spcPct val="95000"/>
              </a:lnSpc>
              <a:spcBef>
                <a:spcPts val="1200"/>
              </a:spcBef>
              <a:spcAft>
                <a:spcPts val="1200"/>
              </a:spcAft>
              <a:buSzPts val="935"/>
              <a:buNone/>
            </a:pPr>
            <a:endParaRPr sz="1629"/>
          </a:p>
        </p:txBody>
      </p:sp>
      <p:pic>
        <p:nvPicPr>
          <p:cNvPr id="170" name="Google Shape;170;p30"/>
          <p:cNvPicPr preferRelativeResize="0"/>
          <p:nvPr/>
        </p:nvPicPr>
        <p:blipFill>
          <a:blip r:embed="rId3">
            <a:alphaModFix/>
          </a:blip>
          <a:stretch>
            <a:fillRect/>
          </a:stretch>
        </p:blipFill>
        <p:spPr>
          <a:xfrm>
            <a:off x="5310575" y="0"/>
            <a:ext cx="3503575" cy="3244899"/>
          </a:xfrm>
          <a:prstGeom prst="rect">
            <a:avLst/>
          </a:prstGeom>
          <a:noFill/>
          <a:ln w="9525" cap="flat" cmpd="sng">
            <a:solidFill>
              <a:schemeClr val="dk2"/>
            </a:solidFill>
            <a:prstDash val="solid"/>
            <a:round/>
            <a:headEnd type="none" w="sm" len="sm"/>
            <a:tailEnd type="none" w="sm" len="sm"/>
          </a:ln>
        </p:spPr>
      </p:pic>
      <p:pic>
        <p:nvPicPr>
          <p:cNvPr id="171" name="Google Shape;171;p30" descr="Watergate scandal | Summary, History, Timeline, Deep Throat, &amp; Facts |  Britannica"/>
          <p:cNvPicPr preferRelativeResize="0"/>
          <p:nvPr/>
        </p:nvPicPr>
        <p:blipFill>
          <a:blip r:embed="rId4">
            <a:alphaModFix/>
          </a:blip>
          <a:stretch>
            <a:fillRect/>
          </a:stretch>
        </p:blipFill>
        <p:spPr>
          <a:xfrm>
            <a:off x="4786800" y="3382550"/>
            <a:ext cx="4303500" cy="17145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descr="Them lights is keepin me up at night!&#10;&#10;Subscribe here: http://www.youtube.com/bestmoviequote&#10;Facebook: http://www.facebook.com/best.mov.quote&#10;Twitter: http://www.twitter.com/best_mov_quote" title="Forrest Gump (9/10) Best Movie Quote - Watergate Scandal (1994)">
            <a:hlinkClick r:id="rId3"/>
          </p:cNvPr>
          <p:cNvPicPr preferRelativeResize="0"/>
          <p:nvPr/>
        </p:nvPicPr>
        <p:blipFill>
          <a:blip r:embed="rId4">
            <a:alphaModFix/>
          </a:blip>
          <a:stretch>
            <a:fillRect/>
          </a:stretch>
        </p:blipFill>
        <p:spPr>
          <a:xfrm>
            <a:off x="397300" y="225500"/>
            <a:ext cx="8236050" cy="4628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3975" y="176575"/>
            <a:ext cx="506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a:latin typeface="Arial Black"/>
                <a:ea typeface="Arial Black"/>
                <a:cs typeface="Arial Black"/>
                <a:sym typeface="Arial Black"/>
              </a:rPr>
              <a:t>Nixon’s Domestic Policy</a:t>
            </a:r>
            <a:endParaRPr sz="2920">
              <a:latin typeface="Arial Black"/>
              <a:ea typeface="Arial Black"/>
              <a:cs typeface="Arial Black"/>
              <a:sym typeface="Arial Black"/>
            </a:endParaRPr>
          </a:p>
        </p:txBody>
      </p:sp>
      <p:sp>
        <p:nvSpPr>
          <p:cNvPr id="60" name="Google Shape;60;p14"/>
          <p:cNvSpPr txBox="1">
            <a:spLocks noGrp="1"/>
          </p:cNvSpPr>
          <p:nvPr>
            <p:ph type="body" idx="1"/>
          </p:nvPr>
        </p:nvSpPr>
        <p:spPr>
          <a:xfrm>
            <a:off x="149575" y="701900"/>
            <a:ext cx="5230200" cy="38670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Clr>
                <a:srgbClr val="000000"/>
              </a:buClr>
              <a:buSzPts val="2800"/>
              <a:buFont typeface="Playfair Display"/>
              <a:buChar char="●"/>
            </a:pPr>
            <a:r>
              <a:rPr lang="en" sz="2800">
                <a:solidFill>
                  <a:srgbClr val="000000"/>
                </a:solidFill>
                <a:latin typeface="Playfair Display"/>
                <a:ea typeface="Playfair Display"/>
                <a:cs typeface="Playfair Display"/>
                <a:sym typeface="Playfair Display"/>
              </a:rPr>
              <a:t>Nixon's Domestic Policy: </a:t>
            </a:r>
            <a:r>
              <a:rPr lang="en" sz="2800">
                <a:solidFill>
                  <a:srgbClr val="000000"/>
                </a:solidFill>
                <a:highlight>
                  <a:srgbClr val="00FFFF"/>
                </a:highlight>
                <a:latin typeface="Playfair Display"/>
                <a:ea typeface="Playfair Display"/>
                <a:cs typeface="Playfair Display"/>
                <a:sym typeface="Playfair Display"/>
              </a:rPr>
              <a:t>the New Federalism</a:t>
            </a:r>
            <a:endParaRPr sz="2800">
              <a:solidFill>
                <a:srgbClr val="000000"/>
              </a:solidFill>
              <a:latin typeface="Playfair Display"/>
              <a:ea typeface="Playfair Display"/>
              <a:cs typeface="Playfair Display"/>
              <a:sym typeface="Playfair Display"/>
            </a:endParaRPr>
          </a:p>
          <a:p>
            <a:pPr marL="914400" lvl="1" indent="-406400" algn="l" rtl="0">
              <a:spcBef>
                <a:spcPts val="0"/>
              </a:spcBef>
              <a:spcAft>
                <a:spcPts val="0"/>
              </a:spcAft>
              <a:buClr>
                <a:srgbClr val="000000"/>
              </a:buClr>
              <a:buSzPts val="2800"/>
              <a:buFont typeface="Playfair Display"/>
              <a:buChar char="○"/>
            </a:pPr>
            <a:r>
              <a:rPr lang="en" sz="2800">
                <a:solidFill>
                  <a:srgbClr val="000000"/>
                </a:solidFill>
                <a:latin typeface="Playfair Display"/>
                <a:ea typeface="Playfair Display"/>
                <a:cs typeface="Playfair Display"/>
                <a:sym typeface="Playfair Display"/>
              </a:rPr>
              <a:t>Based on saving taxpayer money by </a:t>
            </a:r>
            <a:r>
              <a:rPr lang="en" sz="2800">
                <a:solidFill>
                  <a:srgbClr val="000000"/>
                </a:solidFill>
                <a:highlight>
                  <a:srgbClr val="00FFFF"/>
                </a:highlight>
                <a:latin typeface="Playfair Display"/>
                <a:ea typeface="Playfair Display"/>
                <a:cs typeface="Playfair Display"/>
                <a:sym typeface="Playfair Display"/>
              </a:rPr>
              <a:t>cutting funding for </a:t>
            </a:r>
            <a:r>
              <a:rPr lang="en" sz="2800" b="1">
                <a:solidFill>
                  <a:srgbClr val="000000"/>
                </a:solidFill>
                <a:highlight>
                  <a:srgbClr val="00FFFF"/>
                </a:highlight>
                <a:latin typeface="Playfair Display"/>
                <a:ea typeface="Playfair Display"/>
                <a:cs typeface="Playfair Display"/>
                <a:sym typeface="Playfair Display"/>
              </a:rPr>
              <a:t>Great Society programs</a:t>
            </a:r>
            <a:endParaRPr sz="2800" b="1">
              <a:solidFill>
                <a:srgbClr val="000000"/>
              </a:solidFill>
              <a:highlight>
                <a:srgbClr val="00FFFF"/>
              </a:highlight>
              <a:latin typeface="Playfair Display"/>
              <a:ea typeface="Playfair Display"/>
              <a:cs typeface="Playfair Display"/>
              <a:sym typeface="Playfair Display"/>
            </a:endParaRPr>
          </a:p>
          <a:p>
            <a:pPr marL="1371600" lvl="2" indent="-381000" algn="l" rtl="0">
              <a:spcBef>
                <a:spcPts val="0"/>
              </a:spcBef>
              <a:spcAft>
                <a:spcPts val="0"/>
              </a:spcAft>
              <a:buClr>
                <a:srgbClr val="000000"/>
              </a:buClr>
              <a:buSzPts val="2400"/>
              <a:buFont typeface="Playfair Display"/>
              <a:buChar char="■"/>
            </a:pPr>
            <a:r>
              <a:rPr lang="en" sz="2400">
                <a:solidFill>
                  <a:srgbClr val="000000"/>
                </a:solidFill>
                <a:highlight>
                  <a:srgbClr val="00FFFF"/>
                </a:highlight>
                <a:latin typeface="Playfair Display"/>
                <a:ea typeface="Playfair Display"/>
                <a:cs typeface="Playfair Display"/>
                <a:sym typeface="Playfair Display"/>
              </a:rPr>
              <a:t>(Medicare and Job Corps).</a:t>
            </a:r>
            <a:endParaRPr sz="2400">
              <a:solidFill>
                <a:srgbClr val="000000"/>
              </a:solidFill>
              <a:highlight>
                <a:srgbClr val="00FFFF"/>
              </a:highlight>
              <a:latin typeface="Playfair Display"/>
              <a:ea typeface="Playfair Display"/>
              <a:cs typeface="Playfair Display"/>
              <a:sym typeface="Playfair Display"/>
            </a:endParaRPr>
          </a:p>
        </p:txBody>
      </p:sp>
      <p:pic>
        <p:nvPicPr>
          <p:cNvPr id="61" name="Google Shape;61;p14"/>
          <p:cNvPicPr preferRelativeResize="0"/>
          <p:nvPr/>
        </p:nvPicPr>
        <p:blipFill>
          <a:blip r:embed="rId3">
            <a:alphaModFix/>
          </a:blip>
          <a:stretch>
            <a:fillRect/>
          </a:stretch>
        </p:blipFill>
        <p:spPr>
          <a:xfrm>
            <a:off x="5534575" y="311400"/>
            <a:ext cx="3227625" cy="440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4488475" y="96650"/>
            <a:ext cx="4343700" cy="418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Walter Turncoat"/>
                <a:ea typeface="Walter Turncoat"/>
                <a:cs typeface="Walter Turncoat"/>
                <a:sym typeface="Walter Turncoat"/>
              </a:rPr>
              <a:t>The Watergate Tapes</a:t>
            </a:r>
            <a:endParaRPr>
              <a:latin typeface="Walter Turncoat"/>
              <a:ea typeface="Walter Turncoat"/>
              <a:cs typeface="Walter Turncoat"/>
              <a:sym typeface="Walter Turncoat"/>
            </a:endParaRPr>
          </a:p>
        </p:txBody>
      </p:sp>
      <p:sp>
        <p:nvSpPr>
          <p:cNvPr id="182" name="Google Shape;182;p32"/>
          <p:cNvSpPr txBox="1">
            <a:spLocks noGrp="1"/>
          </p:cNvSpPr>
          <p:nvPr>
            <p:ph type="body" idx="1"/>
          </p:nvPr>
        </p:nvSpPr>
        <p:spPr>
          <a:xfrm>
            <a:off x="4488475" y="621350"/>
            <a:ext cx="4477800" cy="429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60">
                <a:latin typeface="Playfair Display"/>
                <a:ea typeface="Playfair Display"/>
                <a:cs typeface="Playfair Display"/>
                <a:sym typeface="Playfair Display"/>
              </a:rPr>
              <a:t>The Justice Department ordered Nixon to hand over the tapes, but Nixon refused to turn them over</a:t>
            </a:r>
            <a:endParaRPr sz="1860">
              <a:latin typeface="Playfair Display"/>
              <a:ea typeface="Playfair Display"/>
              <a:cs typeface="Playfair Display"/>
              <a:sym typeface="Playfair Display"/>
            </a:endParaRPr>
          </a:p>
          <a:p>
            <a:pPr marL="457200" lvl="0" indent="-346710" algn="l" rtl="0">
              <a:lnSpc>
                <a:spcPct val="100000"/>
              </a:lnSpc>
              <a:spcBef>
                <a:spcPts val="1200"/>
              </a:spcBef>
              <a:spcAft>
                <a:spcPts val="0"/>
              </a:spcAft>
              <a:buSzPts val="1860"/>
              <a:buFont typeface="Playfair Display"/>
              <a:buChar char="↠"/>
            </a:pPr>
            <a:r>
              <a:rPr lang="en" sz="1860">
                <a:latin typeface="Playfair Display"/>
                <a:ea typeface="Playfair Display"/>
                <a:cs typeface="Playfair Display"/>
                <a:sym typeface="Playfair Display"/>
              </a:rPr>
              <a:t>tried to fire the investigators and others.</a:t>
            </a:r>
            <a:endParaRPr sz="1860">
              <a:latin typeface="Playfair Display"/>
              <a:ea typeface="Playfair Display"/>
              <a:cs typeface="Playfair Display"/>
              <a:sym typeface="Playfair Display"/>
            </a:endParaRPr>
          </a:p>
          <a:p>
            <a:pPr marL="457200" lvl="0" indent="-346710" algn="l" rtl="0">
              <a:lnSpc>
                <a:spcPct val="100000"/>
              </a:lnSpc>
              <a:spcBef>
                <a:spcPts val="0"/>
              </a:spcBef>
              <a:spcAft>
                <a:spcPts val="0"/>
              </a:spcAft>
              <a:buSzPts val="1860"/>
              <a:buFont typeface="Playfair Display"/>
              <a:buChar char="↠"/>
            </a:pPr>
            <a:r>
              <a:rPr lang="en" sz="1860">
                <a:latin typeface="Playfair Display"/>
                <a:ea typeface="Playfair Display"/>
                <a:cs typeface="Playfair Display"/>
                <a:sym typeface="Playfair Display"/>
              </a:rPr>
              <a:t> </a:t>
            </a:r>
            <a:r>
              <a:rPr lang="en" sz="1860">
                <a:highlight>
                  <a:srgbClr val="00FF00"/>
                </a:highlight>
                <a:latin typeface="Playfair Display"/>
                <a:ea typeface="Playfair Display"/>
                <a:cs typeface="Playfair Display"/>
                <a:sym typeface="Playfair Display"/>
              </a:rPr>
              <a:t>Nixon had to give them the tapes and some of them </a:t>
            </a:r>
            <a:r>
              <a:rPr lang="en" sz="1860" b="1">
                <a:solidFill>
                  <a:schemeClr val="dk1"/>
                </a:solidFill>
                <a:highlight>
                  <a:srgbClr val="FFE599"/>
                </a:highlight>
                <a:latin typeface="Playfair Display"/>
                <a:ea typeface="Playfair Display"/>
                <a:cs typeface="Playfair Display"/>
                <a:sym typeface="Playfair Display"/>
              </a:rPr>
              <a:t>revealed that Nixon had given his approval to a plan to cover up the Watergate break-ins.</a:t>
            </a:r>
            <a:endParaRPr sz="1860" b="1">
              <a:solidFill>
                <a:schemeClr val="dk1"/>
              </a:solidFill>
              <a:highlight>
                <a:srgbClr val="FFE599"/>
              </a:highlight>
              <a:latin typeface="Playfair Display"/>
              <a:ea typeface="Playfair Display"/>
              <a:cs typeface="Playfair Display"/>
              <a:sym typeface="Playfair Display"/>
            </a:endParaRPr>
          </a:p>
          <a:p>
            <a:pPr marL="457200" lvl="0" indent="-346710" algn="l" rtl="0">
              <a:lnSpc>
                <a:spcPct val="100000"/>
              </a:lnSpc>
              <a:spcBef>
                <a:spcPts val="0"/>
              </a:spcBef>
              <a:spcAft>
                <a:spcPts val="0"/>
              </a:spcAft>
              <a:buSzPts val="1860"/>
              <a:buFont typeface="Playfair Display"/>
              <a:buChar char="↠"/>
            </a:pPr>
            <a:r>
              <a:rPr lang="en" sz="1860">
                <a:latin typeface="Playfair Display"/>
                <a:ea typeface="Playfair Display"/>
                <a:cs typeface="Playfair Display"/>
                <a:sym typeface="Playfair Display"/>
              </a:rPr>
              <a:t>This is </a:t>
            </a:r>
            <a:r>
              <a:rPr lang="en" sz="1860" b="1">
                <a:solidFill>
                  <a:schemeClr val="dk1"/>
                </a:solidFill>
                <a:latin typeface="Playfair Display"/>
                <a:ea typeface="Playfair Display"/>
                <a:cs typeface="Playfair Display"/>
                <a:sym typeface="Playfair Display"/>
              </a:rPr>
              <a:t>OBSTRUCTION OF JUSTICE!!</a:t>
            </a:r>
            <a:r>
              <a:rPr lang="en" sz="1860">
                <a:latin typeface="Playfair Display"/>
                <a:ea typeface="Playfair Display"/>
                <a:cs typeface="Playfair Display"/>
                <a:sym typeface="Playfair Display"/>
              </a:rPr>
              <a:t>! </a:t>
            </a:r>
            <a:endParaRPr sz="1860">
              <a:latin typeface="Playfair Display"/>
              <a:ea typeface="Playfair Display"/>
              <a:cs typeface="Playfair Display"/>
              <a:sym typeface="Playfair Display"/>
            </a:endParaRPr>
          </a:p>
          <a:p>
            <a:pPr marL="914400" lvl="1" indent="-346710" algn="l" rtl="0">
              <a:lnSpc>
                <a:spcPct val="100000"/>
              </a:lnSpc>
              <a:spcBef>
                <a:spcPts val="0"/>
              </a:spcBef>
              <a:spcAft>
                <a:spcPts val="0"/>
              </a:spcAft>
              <a:buSzPts val="1860"/>
              <a:buFont typeface="Playfair Display"/>
              <a:buChar char="○"/>
            </a:pPr>
            <a:r>
              <a:rPr lang="en" sz="1860">
                <a:latin typeface="Playfair Display"/>
                <a:ea typeface="Playfair Display"/>
                <a:cs typeface="Playfair Display"/>
                <a:sym typeface="Playfair Display"/>
              </a:rPr>
              <a:t>Nixon was almost guaranteed to be impeached</a:t>
            </a:r>
            <a:endParaRPr sz="1860">
              <a:latin typeface="Playfair Display"/>
              <a:ea typeface="Playfair Display"/>
              <a:cs typeface="Playfair Display"/>
              <a:sym typeface="Playfair Display"/>
            </a:endParaRPr>
          </a:p>
          <a:p>
            <a:pPr marL="0" lvl="0" indent="0" algn="l" rtl="0">
              <a:lnSpc>
                <a:spcPct val="100000"/>
              </a:lnSpc>
              <a:spcBef>
                <a:spcPts val="1200"/>
              </a:spcBef>
              <a:spcAft>
                <a:spcPts val="1200"/>
              </a:spcAft>
              <a:buSzPts val="770"/>
              <a:buNone/>
            </a:pPr>
            <a:endParaRPr sz="1260"/>
          </a:p>
        </p:txBody>
      </p:sp>
      <p:pic>
        <p:nvPicPr>
          <p:cNvPr id="183" name="Google Shape;183;p32"/>
          <p:cNvPicPr preferRelativeResize="0"/>
          <p:nvPr/>
        </p:nvPicPr>
        <p:blipFill>
          <a:blip r:embed="rId3">
            <a:alphaModFix/>
          </a:blip>
          <a:stretch>
            <a:fillRect/>
          </a:stretch>
        </p:blipFill>
        <p:spPr>
          <a:xfrm>
            <a:off x="115150" y="96650"/>
            <a:ext cx="4233750" cy="49548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3" descr="November 17, 1973" title="Richard Nixon - &quot;I'm not a crook&quot;">
            <a:hlinkClick r:id="rId3"/>
          </p:cNvPr>
          <p:cNvPicPr preferRelativeResize="0"/>
          <p:nvPr/>
        </p:nvPicPr>
        <p:blipFill>
          <a:blip r:embed="rId4">
            <a:alphaModFix/>
          </a:blip>
          <a:stretch>
            <a:fillRect/>
          </a:stretch>
        </p:blipFill>
        <p:spPr>
          <a:xfrm>
            <a:off x="375825" y="204025"/>
            <a:ext cx="8214575" cy="4617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94575" y="156650"/>
            <a:ext cx="38439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20">
                <a:latin typeface="Cherry Cream Soda"/>
                <a:ea typeface="Cherry Cream Soda"/>
                <a:cs typeface="Cherry Cream Soda"/>
                <a:sym typeface="Cherry Cream Soda"/>
              </a:rPr>
              <a:t>Nixon Resigns</a:t>
            </a:r>
            <a:endParaRPr sz="3520">
              <a:latin typeface="Cherry Cream Soda"/>
              <a:ea typeface="Cherry Cream Soda"/>
              <a:cs typeface="Cherry Cream Soda"/>
              <a:sym typeface="Cherry Cream Soda"/>
            </a:endParaRPr>
          </a:p>
        </p:txBody>
      </p:sp>
      <p:sp>
        <p:nvSpPr>
          <p:cNvPr id="194" name="Google Shape;194;p34"/>
          <p:cNvSpPr txBox="1">
            <a:spLocks noGrp="1"/>
          </p:cNvSpPr>
          <p:nvPr>
            <p:ph type="body" idx="1"/>
          </p:nvPr>
        </p:nvSpPr>
        <p:spPr>
          <a:xfrm>
            <a:off x="118425" y="837575"/>
            <a:ext cx="4710300" cy="37419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Playfair Display"/>
              <a:buChar char="●"/>
            </a:pPr>
            <a:r>
              <a:rPr lang="en" sz="2600">
                <a:highlight>
                  <a:srgbClr val="00FFFF"/>
                </a:highlight>
                <a:latin typeface="Playfair Display"/>
                <a:ea typeface="Playfair Display"/>
                <a:cs typeface="Playfair Display"/>
                <a:sym typeface="Playfair Display"/>
              </a:rPr>
              <a:t>Nixon </a:t>
            </a:r>
            <a:r>
              <a:rPr lang="en" sz="2600" b="1">
                <a:solidFill>
                  <a:schemeClr val="dk1"/>
                </a:solidFill>
                <a:highlight>
                  <a:srgbClr val="00FFFF"/>
                </a:highlight>
                <a:latin typeface="Playfair Display"/>
                <a:ea typeface="Playfair Display"/>
                <a:cs typeface="Playfair Display"/>
                <a:sym typeface="Playfair Display"/>
              </a:rPr>
              <a:t>decided to resign before he could be impeached. </a:t>
            </a:r>
            <a:endParaRPr sz="2600" b="1">
              <a:solidFill>
                <a:schemeClr val="dk1"/>
              </a:solidFill>
              <a:highlight>
                <a:srgbClr val="00FFFF"/>
              </a:highlight>
              <a:latin typeface="Playfair Display"/>
              <a:ea typeface="Playfair Display"/>
              <a:cs typeface="Playfair Display"/>
              <a:sym typeface="Playfair Display"/>
            </a:endParaRPr>
          </a:p>
          <a:p>
            <a:pPr marL="457200" lvl="0" indent="-393700" algn="l" rtl="0">
              <a:spcBef>
                <a:spcPts val="0"/>
              </a:spcBef>
              <a:spcAft>
                <a:spcPts val="0"/>
              </a:spcAft>
              <a:buSzPts val="2600"/>
              <a:buFont typeface="Playfair Display"/>
              <a:buChar char="●"/>
            </a:pPr>
            <a:r>
              <a:rPr lang="en" sz="2600">
                <a:latin typeface="Playfair Display"/>
                <a:ea typeface="Playfair Display"/>
                <a:cs typeface="Playfair Display"/>
                <a:sym typeface="Playfair Display"/>
              </a:rPr>
              <a:t>This made him the only president in U.S. history </a:t>
            </a:r>
            <a:r>
              <a:rPr lang="en" sz="2600" b="1" i="1">
                <a:solidFill>
                  <a:schemeClr val="dk1"/>
                </a:solidFill>
                <a:latin typeface="Playfair Display"/>
                <a:ea typeface="Playfair Display"/>
                <a:cs typeface="Playfair Display"/>
                <a:sym typeface="Playfair Display"/>
              </a:rPr>
              <a:t>to ever resign the presidency. </a:t>
            </a:r>
            <a:endParaRPr sz="2600" b="1" i="1">
              <a:solidFill>
                <a:schemeClr val="dk1"/>
              </a:solidFill>
              <a:latin typeface="Playfair Display"/>
              <a:ea typeface="Playfair Display"/>
              <a:cs typeface="Playfair Display"/>
              <a:sym typeface="Playfair Display"/>
            </a:endParaRPr>
          </a:p>
          <a:p>
            <a:pPr marL="914400" lvl="1" indent="-368300" algn="l" rtl="0">
              <a:spcBef>
                <a:spcPts val="0"/>
              </a:spcBef>
              <a:spcAft>
                <a:spcPts val="0"/>
              </a:spcAft>
              <a:buSzPts val="2200"/>
              <a:buFont typeface="Playfair Display"/>
              <a:buChar char="○"/>
            </a:pPr>
            <a:r>
              <a:rPr lang="en" sz="2200">
                <a:latin typeface="Playfair Display"/>
                <a:ea typeface="Playfair Display"/>
                <a:cs typeface="Playfair Display"/>
                <a:sym typeface="Playfair Display"/>
              </a:rPr>
              <a:t>He could still face criminal charges as a civilian, though.</a:t>
            </a:r>
            <a:endParaRPr sz="2200">
              <a:latin typeface="Playfair Display"/>
              <a:ea typeface="Playfair Display"/>
              <a:cs typeface="Playfair Display"/>
              <a:sym typeface="Playfair Display"/>
            </a:endParaRPr>
          </a:p>
        </p:txBody>
      </p:sp>
      <p:pic>
        <p:nvPicPr>
          <p:cNvPr id="195" name="Google Shape;195;p34"/>
          <p:cNvPicPr preferRelativeResize="0"/>
          <p:nvPr/>
        </p:nvPicPr>
        <p:blipFill>
          <a:blip r:embed="rId3">
            <a:alphaModFix/>
          </a:blip>
          <a:stretch>
            <a:fillRect/>
          </a:stretch>
        </p:blipFill>
        <p:spPr>
          <a:xfrm>
            <a:off x="4828725" y="214750"/>
            <a:ext cx="4135000" cy="460660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5" title="Nixon Resigns">
            <a:hlinkClick r:id="rId3"/>
          </p:cNvPr>
          <p:cNvPicPr preferRelativeResize="0"/>
          <p:nvPr/>
        </p:nvPicPr>
        <p:blipFill>
          <a:blip r:embed="rId4">
            <a:alphaModFix/>
          </a:blip>
          <a:stretch>
            <a:fillRect/>
          </a:stretch>
        </p:blipFill>
        <p:spPr>
          <a:xfrm>
            <a:off x="322150" y="184325"/>
            <a:ext cx="8418575" cy="464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96950" y="112150"/>
            <a:ext cx="47244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a:latin typeface="Love Ya Like A Sister"/>
                <a:ea typeface="Love Ya Like A Sister"/>
                <a:cs typeface="Love Ya Like A Sister"/>
                <a:sym typeface="Love Ya Like A Sister"/>
              </a:rPr>
              <a:t>Leaving the Gold Standard</a:t>
            </a:r>
            <a:endParaRPr sz="2720">
              <a:latin typeface="Love Ya Like A Sister"/>
              <a:ea typeface="Love Ya Like A Sister"/>
              <a:cs typeface="Love Ya Like A Sister"/>
              <a:sym typeface="Love Ya Like A Sister"/>
            </a:endParaRPr>
          </a:p>
        </p:txBody>
      </p:sp>
      <p:sp>
        <p:nvSpPr>
          <p:cNvPr id="67" name="Google Shape;67;p15"/>
          <p:cNvSpPr txBox="1">
            <a:spLocks noGrp="1"/>
          </p:cNvSpPr>
          <p:nvPr>
            <p:ph type="body" idx="1"/>
          </p:nvPr>
        </p:nvSpPr>
        <p:spPr>
          <a:xfrm>
            <a:off x="311700" y="826075"/>
            <a:ext cx="4144500" cy="3742800"/>
          </a:xfrm>
          <a:prstGeom prst="rect">
            <a:avLst/>
          </a:prstGeom>
        </p:spPr>
        <p:txBody>
          <a:bodyPr spcFirstLastPara="1" wrap="square" lIns="91425" tIns="91425" rIns="91425" bIns="91425" anchor="t" anchorCtr="0">
            <a:noAutofit/>
          </a:bodyPr>
          <a:lstStyle/>
          <a:p>
            <a:pPr marL="457200" lvl="0" indent="-347027" algn="l" rtl="0">
              <a:lnSpc>
                <a:spcPct val="105000"/>
              </a:lnSpc>
              <a:spcBef>
                <a:spcPts val="0"/>
              </a:spcBef>
              <a:spcAft>
                <a:spcPts val="0"/>
              </a:spcAft>
              <a:buClr>
                <a:srgbClr val="000000"/>
              </a:buClr>
              <a:buSzPts val="1865"/>
              <a:buFont typeface="Playfair Display"/>
              <a:buChar char="●"/>
            </a:pPr>
            <a:r>
              <a:rPr lang="en" sz="1865">
                <a:solidFill>
                  <a:srgbClr val="000000"/>
                </a:solidFill>
                <a:latin typeface="Playfair Display"/>
                <a:ea typeface="Playfair Display"/>
                <a:cs typeface="Playfair Display"/>
                <a:sym typeface="Playfair Display"/>
              </a:rPr>
              <a:t>One of Nixon's most infamous moves was </a:t>
            </a:r>
            <a:r>
              <a:rPr lang="en" sz="1865" b="1">
                <a:solidFill>
                  <a:srgbClr val="000000"/>
                </a:solidFill>
                <a:highlight>
                  <a:srgbClr val="00FFFF"/>
                </a:highlight>
                <a:latin typeface="Playfair Display"/>
                <a:ea typeface="Playfair Display"/>
                <a:cs typeface="Playfair Display"/>
                <a:sym typeface="Playfair Display"/>
              </a:rPr>
              <a:t>taking the U.S. off of the gold standard.</a:t>
            </a:r>
            <a:endParaRPr sz="1865" b="1">
              <a:solidFill>
                <a:srgbClr val="000000"/>
              </a:solidFill>
              <a:highlight>
                <a:srgbClr val="00FFFF"/>
              </a:highlight>
              <a:latin typeface="Playfair Display"/>
              <a:ea typeface="Playfair Display"/>
              <a:cs typeface="Playfair Display"/>
              <a:sym typeface="Playfair Display"/>
            </a:endParaRPr>
          </a:p>
          <a:p>
            <a:pPr marL="457200" lvl="0" indent="-347027" algn="l" rtl="0">
              <a:lnSpc>
                <a:spcPct val="105000"/>
              </a:lnSpc>
              <a:spcBef>
                <a:spcPts val="0"/>
              </a:spcBef>
              <a:spcAft>
                <a:spcPts val="0"/>
              </a:spcAft>
              <a:buClr>
                <a:srgbClr val="000000"/>
              </a:buClr>
              <a:buSzPts val="1865"/>
              <a:buFont typeface="Playfair Display"/>
              <a:buChar char="●"/>
            </a:pPr>
            <a:r>
              <a:rPr lang="en" sz="1865">
                <a:solidFill>
                  <a:srgbClr val="000000"/>
                </a:solidFill>
                <a:latin typeface="Playfair Display"/>
                <a:ea typeface="Playfair Display"/>
                <a:cs typeface="Playfair Display"/>
                <a:sym typeface="Playfair Display"/>
              </a:rPr>
              <a:t>He enacted </a:t>
            </a:r>
            <a:r>
              <a:rPr lang="en" sz="1865" b="1">
                <a:solidFill>
                  <a:srgbClr val="000000"/>
                </a:solidFill>
                <a:highlight>
                  <a:srgbClr val="00FFFF"/>
                </a:highlight>
                <a:latin typeface="Playfair Display"/>
                <a:ea typeface="Playfair Display"/>
                <a:cs typeface="Playfair Display"/>
                <a:sym typeface="Playfair Display"/>
              </a:rPr>
              <a:t>price freezes</a:t>
            </a:r>
            <a:r>
              <a:rPr lang="en" sz="1865" b="1">
                <a:solidFill>
                  <a:srgbClr val="000000"/>
                </a:solidFill>
                <a:latin typeface="Playfair Display"/>
                <a:ea typeface="Playfair Display"/>
                <a:cs typeface="Playfair Display"/>
                <a:sym typeface="Playfair Display"/>
              </a:rPr>
              <a:t> </a:t>
            </a:r>
            <a:r>
              <a:rPr lang="en" sz="1865">
                <a:solidFill>
                  <a:srgbClr val="000000"/>
                </a:solidFill>
                <a:latin typeface="Playfair Display"/>
                <a:ea typeface="Playfair Display"/>
                <a:cs typeface="Playfair Display"/>
                <a:sym typeface="Playfair Display"/>
              </a:rPr>
              <a:t>that were incredibly unpopular. </a:t>
            </a:r>
            <a:endParaRPr sz="1865">
              <a:solidFill>
                <a:srgbClr val="000000"/>
              </a:solidFill>
              <a:latin typeface="Playfair Display"/>
              <a:ea typeface="Playfair Display"/>
              <a:cs typeface="Playfair Display"/>
              <a:sym typeface="Playfair Display"/>
            </a:endParaRPr>
          </a:p>
          <a:p>
            <a:pPr marL="914400" lvl="1" indent="-347027" algn="l" rtl="0">
              <a:lnSpc>
                <a:spcPct val="105000"/>
              </a:lnSpc>
              <a:spcBef>
                <a:spcPts val="0"/>
              </a:spcBef>
              <a:spcAft>
                <a:spcPts val="0"/>
              </a:spcAft>
              <a:buClr>
                <a:srgbClr val="000000"/>
              </a:buClr>
              <a:buSzPts val="1865"/>
              <a:buFont typeface="Playfair Display"/>
              <a:buChar char="○"/>
            </a:pPr>
            <a:r>
              <a:rPr lang="en" sz="1865">
                <a:solidFill>
                  <a:srgbClr val="000000"/>
                </a:solidFill>
                <a:latin typeface="Playfair Display"/>
                <a:ea typeface="Playfair Display"/>
                <a:cs typeface="Playfair Display"/>
                <a:sym typeface="Playfair Display"/>
              </a:rPr>
              <a:t>resulted in </a:t>
            </a:r>
            <a:r>
              <a:rPr lang="en" sz="1865" b="1">
                <a:solidFill>
                  <a:srgbClr val="000000"/>
                </a:solidFill>
                <a:highlight>
                  <a:srgbClr val="00FFFF"/>
                </a:highlight>
                <a:latin typeface="Playfair Display"/>
                <a:ea typeface="Playfair Display"/>
                <a:cs typeface="Playfair Display"/>
                <a:sym typeface="Playfair Display"/>
              </a:rPr>
              <a:t>farmers destroying product rather than sell it at a loss.</a:t>
            </a:r>
            <a:endParaRPr sz="1865" b="1">
              <a:solidFill>
                <a:srgbClr val="000000"/>
              </a:solidFill>
              <a:highlight>
                <a:srgbClr val="00FFFF"/>
              </a:highlight>
              <a:latin typeface="Playfair Display"/>
              <a:ea typeface="Playfair Display"/>
              <a:cs typeface="Playfair Display"/>
              <a:sym typeface="Playfair Display"/>
            </a:endParaRPr>
          </a:p>
          <a:p>
            <a:pPr marL="457200" lvl="0" indent="-347027" algn="l" rtl="0">
              <a:lnSpc>
                <a:spcPct val="105000"/>
              </a:lnSpc>
              <a:spcBef>
                <a:spcPts val="0"/>
              </a:spcBef>
              <a:spcAft>
                <a:spcPts val="0"/>
              </a:spcAft>
              <a:buClr>
                <a:srgbClr val="000000"/>
              </a:buClr>
              <a:buSzPts val="1865"/>
              <a:buFont typeface="Playfair Display"/>
              <a:buChar char="●"/>
            </a:pPr>
            <a:r>
              <a:rPr lang="en" sz="1865">
                <a:solidFill>
                  <a:srgbClr val="000000"/>
                </a:solidFill>
                <a:latin typeface="Playfair Display"/>
                <a:ea typeface="Playfair Display"/>
                <a:cs typeface="Playfair Display"/>
                <a:sym typeface="Playfair Display"/>
              </a:rPr>
              <a:t>Nixon said the dollar would retain its value. It's now worth only 19 cents in 1971 dollars.</a:t>
            </a:r>
            <a:endParaRPr sz="1865">
              <a:solidFill>
                <a:srgbClr val="000000"/>
              </a:solidFill>
              <a:latin typeface="Playfair Display"/>
              <a:ea typeface="Playfair Display"/>
              <a:cs typeface="Playfair Display"/>
              <a:sym typeface="Playfair Display"/>
            </a:endParaRPr>
          </a:p>
          <a:p>
            <a:pPr marL="0" lvl="0" indent="0" algn="l" rtl="0">
              <a:lnSpc>
                <a:spcPct val="105000"/>
              </a:lnSpc>
              <a:spcBef>
                <a:spcPts val="1200"/>
              </a:spcBef>
              <a:spcAft>
                <a:spcPts val="1200"/>
              </a:spcAft>
              <a:buSzPts val="1018"/>
              <a:buNone/>
            </a:pPr>
            <a:endParaRPr sz="1665"/>
          </a:p>
        </p:txBody>
      </p:sp>
      <p:pic>
        <p:nvPicPr>
          <p:cNvPr id="68" name="Google Shape;68;p15"/>
          <p:cNvPicPr preferRelativeResize="0"/>
          <p:nvPr/>
        </p:nvPicPr>
        <p:blipFill>
          <a:blip r:embed="rId3">
            <a:alphaModFix/>
          </a:blip>
          <a:stretch>
            <a:fillRect/>
          </a:stretch>
        </p:blipFill>
        <p:spPr>
          <a:xfrm>
            <a:off x="5244675" y="239400"/>
            <a:ext cx="3706800" cy="4445525"/>
          </a:xfrm>
          <a:prstGeom prst="rect">
            <a:avLst/>
          </a:prstGeom>
          <a:noFill/>
          <a:ln>
            <a:noFill/>
          </a:ln>
        </p:spPr>
      </p:pic>
      <p:pic>
        <p:nvPicPr>
          <p:cNvPr id="69" name="Google Shape;69;p15" descr="Gold Bar Stock Illustrations – 37,186 Gold Bar Stock Illustrations, Vectors  &amp; Clipart - Dreamstime"/>
          <p:cNvPicPr preferRelativeResize="0"/>
          <p:nvPr/>
        </p:nvPicPr>
        <p:blipFill>
          <a:blip r:embed="rId4">
            <a:alphaModFix/>
          </a:blip>
          <a:stretch>
            <a:fillRect/>
          </a:stretch>
        </p:blipFill>
        <p:spPr>
          <a:xfrm>
            <a:off x="3757125" y="4034525"/>
            <a:ext cx="1927050" cy="90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33175" y="276425"/>
            <a:ext cx="5324400" cy="5799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20">
                <a:latin typeface="Playfair Display"/>
                <a:ea typeface="Playfair Display"/>
                <a:cs typeface="Playfair Display"/>
                <a:sym typeface="Playfair Display"/>
              </a:rPr>
              <a:t>Environmental Legislation</a:t>
            </a:r>
            <a:endParaRPr sz="2720">
              <a:latin typeface="Playfair Display"/>
              <a:ea typeface="Playfair Display"/>
              <a:cs typeface="Playfair Display"/>
              <a:sym typeface="Playfair Display"/>
            </a:endParaRPr>
          </a:p>
        </p:txBody>
      </p:sp>
      <p:sp>
        <p:nvSpPr>
          <p:cNvPr id="75" name="Google Shape;75;p16"/>
          <p:cNvSpPr txBox="1">
            <a:spLocks noGrp="1"/>
          </p:cNvSpPr>
          <p:nvPr>
            <p:ph type="body" idx="1"/>
          </p:nvPr>
        </p:nvSpPr>
        <p:spPr>
          <a:xfrm>
            <a:off x="396000" y="1012600"/>
            <a:ext cx="4176000" cy="376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000000"/>
                </a:solidFill>
                <a:latin typeface="Playfair Display"/>
                <a:ea typeface="Playfair Display"/>
                <a:cs typeface="Playfair Display"/>
                <a:sym typeface="Playfair Display"/>
              </a:rPr>
              <a:t>The Environmental Protection Agency (EPA): </a:t>
            </a:r>
            <a:endParaRPr sz="2100" b="1">
              <a:solidFill>
                <a:srgbClr val="000000"/>
              </a:solidFill>
              <a:latin typeface="Playfair Display"/>
              <a:ea typeface="Playfair Display"/>
              <a:cs typeface="Playfair Display"/>
              <a:sym typeface="Playfair Display"/>
            </a:endParaRPr>
          </a:p>
          <a:p>
            <a:pPr marL="457200" lvl="0" indent="-361950" algn="l" rtl="0">
              <a:spcBef>
                <a:spcPts val="1200"/>
              </a:spcBef>
              <a:spcAft>
                <a:spcPts val="0"/>
              </a:spcAft>
              <a:buClr>
                <a:srgbClr val="000000"/>
              </a:buClr>
              <a:buSzPts val="2100"/>
              <a:buFont typeface="Playfair Display"/>
              <a:buChar char="➔"/>
            </a:pPr>
            <a:r>
              <a:rPr lang="en" sz="2100">
                <a:solidFill>
                  <a:srgbClr val="000000"/>
                </a:solidFill>
                <a:latin typeface="Playfair Display"/>
                <a:ea typeface="Playfair Display"/>
                <a:cs typeface="Playfair Display"/>
                <a:sym typeface="Playfair Display"/>
              </a:rPr>
              <a:t>Created in 1970 by the Nixon Agency due to </a:t>
            </a:r>
            <a:r>
              <a:rPr lang="en" sz="2100" b="1">
                <a:solidFill>
                  <a:srgbClr val="000000"/>
                </a:solidFill>
                <a:latin typeface="Playfair Display"/>
                <a:ea typeface="Playfair Display"/>
                <a:cs typeface="Playfair Display"/>
                <a:sym typeface="Playfair Display"/>
              </a:rPr>
              <a:t>an increased national concern for the environment. </a:t>
            </a:r>
            <a:endParaRPr sz="2100" b="1">
              <a:solidFill>
                <a:srgbClr val="000000"/>
              </a:solidFill>
              <a:latin typeface="Playfair Display"/>
              <a:ea typeface="Playfair Display"/>
              <a:cs typeface="Playfair Display"/>
              <a:sym typeface="Playfair Display"/>
            </a:endParaRPr>
          </a:p>
          <a:p>
            <a:pPr marL="457200" lvl="0" indent="-374650" algn="l" rtl="0">
              <a:spcBef>
                <a:spcPts val="0"/>
              </a:spcBef>
              <a:spcAft>
                <a:spcPts val="0"/>
              </a:spcAft>
              <a:buClr>
                <a:srgbClr val="000000"/>
              </a:buClr>
              <a:buSzPts val="2300"/>
              <a:buFont typeface="Playfair Display"/>
              <a:buChar char="➔"/>
            </a:pPr>
            <a:r>
              <a:rPr lang="en" sz="1900">
                <a:solidFill>
                  <a:srgbClr val="000000"/>
                </a:solidFill>
                <a:highlight>
                  <a:srgbClr val="00FFFF"/>
                </a:highlight>
                <a:latin typeface="Playfair Display"/>
                <a:ea typeface="Playfair Display"/>
                <a:cs typeface="Playfair Display"/>
                <a:sym typeface="Playfair Display"/>
              </a:rPr>
              <a:t>Set standards to reduce pollution.</a:t>
            </a:r>
            <a:endParaRPr sz="1900">
              <a:solidFill>
                <a:srgbClr val="000000"/>
              </a:solidFill>
              <a:highlight>
                <a:srgbClr val="00FFFF"/>
              </a:highlight>
              <a:latin typeface="Playfair Display"/>
              <a:ea typeface="Playfair Display"/>
              <a:cs typeface="Playfair Display"/>
              <a:sym typeface="Playfair Display"/>
            </a:endParaRPr>
          </a:p>
          <a:p>
            <a:pPr marL="457200" lvl="0" indent="0" algn="l" rtl="0">
              <a:spcBef>
                <a:spcPts val="1200"/>
              </a:spcBef>
              <a:spcAft>
                <a:spcPts val="1200"/>
              </a:spcAft>
              <a:buNone/>
            </a:pPr>
            <a:endParaRPr sz="2100"/>
          </a:p>
        </p:txBody>
      </p:sp>
      <p:pic>
        <p:nvPicPr>
          <p:cNvPr id="76" name="Google Shape;76;p16"/>
          <p:cNvPicPr preferRelativeResize="0"/>
          <p:nvPr/>
        </p:nvPicPr>
        <p:blipFill>
          <a:blip r:embed="rId3">
            <a:alphaModFix/>
          </a:blip>
          <a:stretch>
            <a:fillRect/>
          </a:stretch>
        </p:blipFill>
        <p:spPr>
          <a:xfrm>
            <a:off x="5672825" y="138300"/>
            <a:ext cx="2266825" cy="1806325"/>
          </a:xfrm>
          <a:prstGeom prst="rect">
            <a:avLst/>
          </a:prstGeom>
          <a:noFill/>
          <a:ln>
            <a:noFill/>
          </a:ln>
        </p:spPr>
      </p:pic>
      <p:pic>
        <p:nvPicPr>
          <p:cNvPr id="77" name="Google Shape;77;p16"/>
          <p:cNvPicPr preferRelativeResize="0"/>
          <p:nvPr/>
        </p:nvPicPr>
        <p:blipFill>
          <a:blip r:embed="rId4">
            <a:alphaModFix/>
          </a:blip>
          <a:stretch>
            <a:fillRect/>
          </a:stretch>
        </p:blipFill>
        <p:spPr>
          <a:xfrm>
            <a:off x="4441600" y="2059700"/>
            <a:ext cx="4533625" cy="287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57525" y="253150"/>
            <a:ext cx="3843300" cy="43158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Font typeface="Playfair Display"/>
              <a:buChar char="●"/>
            </a:pPr>
            <a:r>
              <a:rPr lang="en" sz="2100" b="1">
                <a:solidFill>
                  <a:schemeClr val="dk1"/>
                </a:solidFill>
                <a:latin typeface="Playfair Display"/>
                <a:ea typeface="Playfair Display"/>
                <a:cs typeface="Playfair Display"/>
                <a:sym typeface="Playfair Display"/>
              </a:rPr>
              <a:t>The Clean Air Act of 1972: </a:t>
            </a:r>
            <a:r>
              <a:rPr lang="en" sz="2100">
                <a:solidFill>
                  <a:schemeClr val="dk1"/>
                </a:solidFill>
                <a:latin typeface="Playfair Display"/>
                <a:ea typeface="Playfair Display"/>
                <a:cs typeface="Playfair Display"/>
                <a:sym typeface="Playfair Display"/>
              </a:rPr>
              <a:t>Established </a:t>
            </a:r>
            <a:r>
              <a:rPr lang="en" sz="2100">
                <a:solidFill>
                  <a:schemeClr val="dk1"/>
                </a:solidFill>
                <a:highlight>
                  <a:srgbClr val="00FFFF"/>
                </a:highlight>
                <a:latin typeface="Playfair Display"/>
                <a:ea typeface="Playfair Display"/>
                <a:cs typeface="Playfair Display"/>
                <a:sym typeface="Playfair Display"/>
              </a:rPr>
              <a:t>emission standards for factories</a:t>
            </a:r>
            <a:r>
              <a:rPr lang="en" sz="2100">
                <a:solidFill>
                  <a:schemeClr val="dk1"/>
                </a:solidFill>
                <a:latin typeface="Playfair Display"/>
                <a:ea typeface="Playfair Display"/>
                <a:cs typeface="Playfair Display"/>
                <a:sym typeface="Playfair Display"/>
              </a:rPr>
              <a:t> and </a:t>
            </a:r>
            <a:r>
              <a:rPr lang="en" sz="2100">
                <a:solidFill>
                  <a:schemeClr val="dk1"/>
                </a:solidFill>
                <a:highlight>
                  <a:srgbClr val="00FFFF"/>
                </a:highlight>
                <a:latin typeface="Playfair Display"/>
                <a:ea typeface="Playfair Display"/>
                <a:cs typeface="Playfair Display"/>
                <a:sym typeface="Playfair Display"/>
              </a:rPr>
              <a:t>cars</a:t>
            </a:r>
            <a:endParaRPr sz="2100">
              <a:solidFill>
                <a:schemeClr val="dk1"/>
              </a:solidFill>
              <a:latin typeface="Playfair Display"/>
              <a:ea typeface="Playfair Display"/>
              <a:cs typeface="Playfair Display"/>
              <a:sym typeface="Playfair Display"/>
            </a:endParaRPr>
          </a:p>
          <a:p>
            <a:pPr marL="457200" lvl="0" indent="-361950" algn="l" rtl="0">
              <a:spcBef>
                <a:spcPts val="0"/>
              </a:spcBef>
              <a:spcAft>
                <a:spcPts val="0"/>
              </a:spcAft>
              <a:buClr>
                <a:schemeClr val="dk1"/>
              </a:buClr>
              <a:buSzPts val="2100"/>
              <a:buFont typeface="Playfair Display"/>
              <a:buChar char="●"/>
            </a:pPr>
            <a:r>
              <a:rPr lang="en" sz="2100">
                <a:solidFill>
                  <a:schemeClr val="dk1"/>
                </a:solidFill>
                <a:latin typeface="Playfair Display"/>
                <a:ea typeface="Playfair Display"/>
                <a:cs typeface="Playfair Display"/>
                <a:sym typeface="Playfair Display"/>
              </a:rPr>
              <a:t> </a:t>
            </a:r>
            <a:r>
              <a:rPr lang="en" sz="2100">
                <a:solidFill>
                  <a:schemeClr val="dk1"/>
                </a:solidFill>
                <a:highlight>
                  <a:srgbClr val="CFE2F3"/>
                </a:highlight>
                <a:latin typeface="Playfair Display"/>
                <a:ea typeface="Playfair Display"/>
                <a:cs typeface="Playfair Display"/>
                <a:sym typeface="Playfair Display"/>
              </a:rPr>
              <a:t>Restricted dumping pollutants into rivers and lakes</a:t>
            </a:r>
            <a:endParaRPr sz="2100">
              <a:solidFill>
                <a:schemeClr val="dk1"/>
              </a:solidFill>
              <a:highlight>
                <a:srgbClr val="CFE2F3"/>
              </a:highlight>
              <a:latin typeface="Playfair Display"/>
              <a:ea typeface="Playfair Display"/>
              <a:cs typeface="Playfair Display"/>
              <a:sym typeface="Playfair Display"/>
            </a:endParaRPr>
          </a:p>
          <a:p>
            <a:pPr marL="0" lvl="0" indent="0" algn="l" rtl="0">
              <a:spcBef>
                <a:spcPts val="1200"/>
              </a:spcBef>
              <a:spcAft>
                <a:spcPts val="1200"/>
              </a:spcAft>
              <a:buNone/>
            </a:pPr>
            <a:endParaRPr/>
          </a:p>
        </p:txBody>
      </p:sp>
      <p:pic>
        <p:nvPicPr>
          <p:cNvPr id="83" name="Google Shape;83;p17" descr="Maryland plans to adjust vehicle emissions test requirements | PHOTOS -  Baltimore Sun"/>
          <p:cNvPicPr preferRelativeResize="0"/>
          <p:nvPr/>
        </p:nvPicPr>
        <p:blipFill>
          <a:blip r:embed="rId3">
            <a:alphaModFix/>
          </a:blip>
          <a:stretch>
            <a:fillRect/>
          </a:stretch>
        </p:blipFill>
        <p:spPr>
          <a:xfrm>
            <a:off x="4222975" y="125800"/>
            <a:ext cx="4487600" cy="4868125"/>
          </a:xfrm>
          <a:prstGeom prst="rect">
            <a:avLst/>
          </a:prstGeom>
          <a:noFill/>
          <a:ln w="38100" cap="flat" cmpd="sng">
            <a:solidFill>
              <a:srgbClr val="000000"/>
            </a:solidFill>
            <a:prstDash val="solid"/>
            <a:round/>
            <a:headEnd type="none" w="sm" len="sm"/>
            <a:tailEnd type="none" w="sm" len="sm"/>
          </a:ln>
        </p:spPr>
      </p:pic>
      <p:pic>
        <p:nvPicPr>
          <p:cNvPr id="84" name="Google Shape;84;p17" descr="MD_MVA on Twitter: &quot;Up for an emissions test? Visit our convenient  self-service VEIP kiosk at the Beltsville branch office. Available 24/7  @PrinceGeorgesMD https://t.co/6uGcuADuZS&quot; / Twitter"/>
          <p:cNvPicPr preferRelativeResize="0"/>
          <p:nvPr/>
        </p:nvPicPr>
        <p:blipFill>
          <a:blip r:embed="rId4">
            <a:alphaModFix/>
          </a:blip>
          <a:stretch>
            <a:fillRect/>
          </a:stretch>
        </p:blipFill>
        <p:spPr>
          <a:xfrm>
            <a:off x="230125" y="3106800"/>
            <a:ext cx="3774200"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219650" y="310675"/>
            <a:ext cx="2818200" cy="42468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Font typeface="Playfair Display"/>
              <a:buChar char="●"/>
            </a:pPr>
            <a:r>
              <a:rPr lang="en" sz="2100" b="1">
                <a:solidFill>
                  <a:schemeClr val="dk1"/>
                </a:solidFill>
                <a:latin typeface="Playfair Display"/>
                <a:ea typeface="Playfair Display"/>
                <a:cs typeface="Playfair Display"/>
                <a:sym typeface="Playfair Display"/>
              </a:rPr>
              <a:t>Endangered Species Act of 1973:</a:t>
            </a:r>
            <a:r>
              <a:rPr lang="en" sz="2100">
                <a:solidFill>
                  <a:schemeClr val="dk1"/>
                </a:solidFill>
                <a:latin typeface="Playfair Display"/>
                <a:ea typeface="Playfair Display"/>
                <a:cs typeface="Playfair Display"/>
                <a:sym typeface="Playfair Display"/>
              </a:rPr>
              <a:t> </a:t>
            </a:r>
            <a:r>
              <a:rPr lang="en" sz="2100">
                <a:solidFill>
                  <a:schemeClr val="dk1"/>
                </a:solidFill>
                <a:highlight>
                  <a:srgbClr val="00FFFF"/>
                </a:highlight>
                <a:latin typeface="Playfair Display"/>
                <a:ea typeface="Playfair Display"/>
                <a:cs typeface="Playfair Display"/>
                <a:sym typeface="Playfair Display"/>
              </a:rPr>
              <a:t>Created plans to save threatened animal and plant species.</a:t>
            </a:r>
            <a:endParaRPr sz="2100">
              <a:solidFill>
                <a:schemeClr val="dk1"/>
              </a:solidFill>
              <a:highlight>
                <a:srgbClr val="00FFFF"/>
              </a:highlight>
              <a:latin typeface="Playfair Display"/>
              <a:ea typeface="Playfair Display"/>
              <a:cs typeface="Playfair Display"/>
              <a:sym typeface="Playfair Display"/>
            </a:endParaRPr>
          </a:p>
          <a:p>
            <a:pPr marL="0" lvl="0" indent="0" algn="l" rtl="0">
              <a:spcBef>
                <a:spcPts val="1200"/>
              </a:spcBef>
              <a:spcAft>
                <a:spcPts val="1200"/>
              </a:spcAft>
              <a:buNone/>
            </a:pPr>
            <a:endParaRPr/>
          </a:p>
        </p:txBody>
      </p:sp>
      <p:pic>
        <p:nvPicPr>
          <p:cNvPr id="90" name="Google Shape;90;p18"/>
          <p:cNvPicPr preferRelativeResize="0"/>
          <p:nvPr/>
        </p:nvPicPr>
        <p:blipFill>
          <a:blip r:embed="rId3">
            <a:alphaModFix/>
          </a:blip>
          <a:stretch>
            <a:fillRect/>
          </a:stretch>
        </p:blipFill>
        <p:spPr>
          <a:xfrm>
            <a:off x="3440500" y="138075"/>
            <a:ext cx="5546250" cy="48551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80550"/>
            <a:ext cx="38760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latin typeface="Cherry Cream Soda"/>
                <a:ea typeface="Cherry Cream Soda"/>
                <a:cs typeface="Cherry Cream Soda"/>
                <a:sym typeface="Cherry Cream Soda"/>
              </a:rPr>
              <a:t>Henry Kissinger</a:t>
            </a:r>
            <a:endParaRPr sz="3020">
              <a:latin typeface="Cherry Cream Soda"/>
              <a:ea typeface="Cherry Cream Soda"/>
              <a:cs typeface="Cherry Cream Soda"/>
              <a:sym typeface="Cherry Cream Soda"/>
            </a:endParaRPr>
          </a:p>
        </p:txBody>
      </p:sp>
      <p:sp>
        <p:nvSpPr>
          <p:cNvPr id="96" name="Google Shape;96;p19"/>
          <p:cNvSpPr txBox="1">
            <a:spLocks noGrp="1"/>
          </p:cNvSpPr>
          <p:nvPr>
            <p:ph type="body" idx="1"/>
          </p:nvPr>
        </p:nvSpPr>
        <p:spPr>
          <a:xfrm>
            <a:off x="239700" y="818775"/>
            <a:ext cx="4055700" cy="4140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Playfair Display"/>
              <a:buChar char="●"/>
            </a:pPr>
            <a:r>
              <a:rPr lang="en" sz="2100" b="1">
                <a:solidFill>
                  <a:srgbClr val="000000"/>
                </a:solidFill>
                <a:highlight>
                  <a:srgbClr val="00FFFF"/>
                </a:highlight>
                <a:latin typeface="Playfair Display"/>
                <a:ea typeface="Playfair Display"/>
                <a:cs typeface="Playfair Display"/>
                <a:sym typeface="Playfair Display"/>
              </a:rPr>
              <a:t>Henry Kissinger</a:t>
            </a:r>
            <a:r>
              <a:rPr lang="en" sz="2000">
                <a:solidFill>
                  <a:srgbClr val="000000"/>
                </a:solidFill>
                <a:highlight>
                  <a:srgbClr val="00FFFF"/>
                </a:highlight>
                <a:latin typeface="Playfair Display"/>
                <a:ea typeface="Playfair Display"/>
                <a:cs typeface="Playfair Display"/>
                <a:sym typeface="Playfair Display"/>
              </a:rPr>
              <a:t> was </a:t>
            </a:r>
            <a:r>
              <a:rPr lang="en" sz="2000" b="1">
                <a:solidFill>
                  <a:srgbClr val="000000"/>
                </a:solidFill>
                <a:highlight>
                  <a:srgbClr val="00FFFF"/>
                </a:highlight>
                <a:latin typeface="Playfair Display"/>
                <a:ea typeface="Playfair Display"/>
                <a:cs typeface="Playfair Display"/>
                <a:sym typeface="Playfair Display"/>
              </a:rPr>
              <a:t>Nixon's National Security Adviser and eventually Secretary of State</a:t>
            </a:r>
            <a:endParaRPr sz="2000" b="1">
              <a:solidFill>
                <a:srgbClr val="000000"/>
              </a:solidFill>
              <a:highlight>
                <a:srgbClr val="00FFFF"/>
              </a:highlight>
              <a:latin typeface="Playfair Display"/>
              <a:ea typeface="Playfair Display"/>
              <a:cs typeface="Playfair Display"/>
              <a:sym typeface="Playfair Display"/>
            </a:endParaRPr>
          </a:p>
          <a:p>
            <a:pPr marL="914400" lvl="1" indent="-330200" algn="l" rtl="0">
              <a:spcBef>
                <a:spcPts val="0"/>
              </a:spcBef>
              <a:spcAft>
                <a:spcPts val="0"/>
              </a:spcAft>
              <a:buClr>
                <a:srgbClr val="000000"/>
              </a:buClr>
              <a:buSzPts val="1600"/>
              <a:buFont typeface="Playfair Display"/>
              <a:buChar char="○"/>
            </a:pPr>
            <a:r>
              <a:rPr lang="en" sz="1600">
                <a:solidFill>
                  <a:srgbClr val="000000"/>
                </a:solidFill>
                <a:highlight>
                  <a:srgbClr val="00FFFF"/>
                </a:highlight>
                <a:latin typeface="Playfair Display"/>
                <a:ea typeface="Playfair Display"/>
                <a:cs typeface="Playfair Display"/>
                <a:sym typeface="Playfair Display"/>
              </a:rPr>
              <a:t>He is best known as Nixon's partner in the presidency</a:t>
            </a:r>
            <a:r>
              <a:rPr lang="en" sz="1600">
                <a:solidFill>
                  <a:srgbClr val="000000"/>
                </a:solidFill>
                <a:latin typeface="Playfair Display"/>
                <a:ea typeface="Playfair Display"/>
                <a:cs typeface="Playfair Display"/>
                <a:sym typeface="Playfair Display"/>
              </a:rPr>
              <a:t>.</a:t>
            </a:r>
            <a:endParaRPr sz="1600">
              <a:solidFill>
                <a:srgbClr val="000000"/>
              </a:solidFill>
              <a:latin typeface="Playfair Display"/>
              <a:ea typeface="Playfair Display"/>
              <a:cs typeface="Playfair Display"/>
              <a:sym typeface="Playfair Display"/>
            </a:endParaRPr>
          </a:p>
          <a:p>
            <a:pPr marL="914400" lvl="1" indent="-330200" algn="l" rtl="0">
              <a:spcBef>
                <a:spcPts val="0"/>
              </a:spcBef>
              <a:spcAft>
                <a:spcPts val="0"/>
              </a:spcAft>
              <a:buClr>
                <a:srgbClr val="000000"/>
              </a:buClr>
              <a:buSzPts val="1600"/>
              <a:buFont typeface="Playfair Display"/>
              <a:buChar char="○"/>
            </a:pPr>
            <a:r>
              <a:rPr lang="en" sz="1600">
                <a:solidFill>
                  <a:srgbClr val="000000"/>
                </a:solidFill>
                <a:latin typeface="Playfair Display"/>
                <a:ea typeface="Playfair Display"/>
                <a:cs typeface="Playfair Display"/>
                <a:sym typeface="Playfair Display"/>
              </a:rPr>
              <a:t> Nixon and Kissinger took over almost the entirety of U.S. foreign policy (and more) during Nixon's time as President.</a:t>
            </a:r>
            <a:endParaRPr sz="1600">
              <a:solidFill>
                <a:srgbClr val="000000"/>
              </a:solidFill>
              <a:latin typeface="Playfair Display"/>
              <a:ea typeface="Playfair Display"/>
              <a:cs typeface="Playfair Display"/>
              <a:sym typeface="Playfair Display"/>
            </a:endParaRPr>
          </a:p>
          <a:p>
            <a:pPr marL="1371600" lvl="2" indent="-330200" algn="l" rtl="0">
              <a:spcBef>
                <a:spcPts val="0"/>
              </a:spcBef>
              <a:spcAft>
                <a:spcPts val="0"/>
              </a:spcAft>
              <a:buClr>
                <a:srgbClr val="000000"/>
              </a:buClr>
              <a:buSzPts val="1600"/>
              <a:buFont typeface="Playfair Display"/>
              <a:buChar char="■"/>
            </a:pPr>
            <a:r>
              <a:rPr lang="en" sz="1600">
                <a:solidFill>
                  <a:srgbClr val="000000"/>
                </a:solidFill>
                <a:latin typeface="Playfair Display"/>
                <a:ea typeface="Playfair Display"/>
                <a:cs typeface="Playfair Display"/>
                <a:sym typeface="Playfair Display"/>
              </a:rPr>
              <a:t>Kissinger had his hands in almost every event of Nixon's presidency.</a:t>
            </a:r>
            <a:endParaRPr sz="1600">
              <a:solidFill>
                <a:srgbClr val="000000"/>
              </a:solidFill>
              <a:latin typeface="Playfair Display"/>
              <a:ea typeface="Playfair Display"/>
              <a:cs typeface="Playfair Display"/>
              <a:sym typeface="Playfair Display"/>
            </a:endParaRPr>
          </a:p>
        </p:txBody>
      </p:sp>
      <p:pic>
        <p:nvPicPr>
          <p:cNvPr id="97" name="Google Shape;97;p19"/>
          <p:cNvPicPr preferRelativeResize="0"/>
          <p:nvPr/>
        </p:nvPicPr>
        <p:blipFill>
          <a:blip r:embed="rId3">
            <a:alphaModFix/>
          </a:blip>
          <a:stretch>
            <a:fillRect/>
          </a:stretch>
        </p:blipFill>
        <p:spPr>
          <a:xfrm rot="-720244">
            <a:off x="4504625" y="372900"/>
            <a:ext cx="1449725" cy="1814700"/>
          </a:xfrm>
          <a:prstGeom prst="rect">
            <a:avLst/>
          </a:prstGeom>
          <a:noFill/>
          <a:ln>
            <a:noFill/>
          </a:ln>
        </p:spPr>
      </p:pic>
      <p:pic>
        <p:nvPicPr>
          <p:cNvPr id="98" name="Google Shape;98;p19"/>
          <p:cNvPicPr preferRelativeResize="0"/>
          <p:nvPr/>
        </p:nvPicPr>
        <p:blipFill>
          <a:blip r:embed="rId4">
            <a:alphaModFix/>
          </a:blip>
          <a:stretch>
            <a:fillRect/>
          </a:stretch>
        </p:blipFill>
        <p:spPr>
          <a:xfrm>
            <a:off x="6066975" y="80550"/>
            <a:ext cx="2965800" cy="4970900"/>
          </a:xfrm>
          <a:prstGeom prst="rect">
            <a:avLst/>
          </a:prstGeom>
          <a:noFill/>
          <a:ln>
            <a:noFill/>
          </a:ln>
        </p:spPr>
      </p:pic>
      <p:pic>
        <p:nvPicPr>
          <p:cNvPr id="99" name="Google Shape;99;p19"/>
          <p:cNvPicPr preferRelativeResize="0"/>
          <p:nvPr/>
        </p:nvPicPr>
        <p:blipFill>
          <a:blip r:embed="rId5">
            <a:alphaModFix/>
          </a:blip>
          <a:stretch>
            <a:fillRect/>
          </a:stretch>
        </p:blipFill>
        <p:spPr>
          <a:xfrm>
            <a:off x="4317950" y="2353000"/>
            <a:ext cx="1823075" cy="141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187925" y="111350"/>
            <a:ext cx="41961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herry Cream Soda"/>
                <a:ea typeface="Cherry Cream Soda"/>
                <a:cs typeface="Cherry Cream Soda"/>
                <a:sym typeface="Cherry Cream Soda"/>
              </a:rPr>
              <a:t>Nixon’s Foreign Policy</a:t>
            </a:r>
            <a:endParaRPr>
              <a:latin typeface="Cherry Cream Soda"/>
              <a:ea typeface="Cherry Cream Soda"/>
              <a:cs typeface="Cherry Cream Soda"/>
              <a:sym typeface="Cherry Cream Soda"/>
            </a:endParaRPr>
          </a:p>
        </p:txBody>
      </p:sp>
      <p:sp>
        <p:nvSpPr>
          <p:cNvPr id="105" name="Google Shape;105;p20"/>
          <p:cNvSpPr txBox="1">
            <a:spLocks noGrp="1"/>
          </p:cNvSpPr>
          <p:nvPr>
            <p:ph type="body" idx="1"/>
          </p:nvPr>
        </p:nvSpPr>
        <p:spPr>
          <a:xfrm>
            <a:off x="187925" y="759450"/>
            <a:ext cx="5370000" cy="41769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000000"/>
              </a:buClr>
              <a:buSzPts val="2500"/>
              <a:buFont typeface="Playfair Display"/>
              <a:buChar char="●"/>
            </a:pPr>
            <a:r>
              <a:rPr lang="en" sz="2500">
                <a:solidFill>
                  <a:srgbClr val="000000"/>
                </a:solidFill>
                <a:latin typeface="Playfair Display"/>
                <a:ea typeface="Playfair Display"/>
                <a:cs typeface="Playfair Display"/>
                <a:sym typeface="Playfair Display"/>
              </a:rPr>
              <a:t>Nixon's policy of dealing with the Cold War is called </a:t>
            </a:r>
            <a:r>
              <a:rPr lang="en" sz="2500" b="1">
                <a:solidFill>
                  <a:srgbClr val="000000"/>
                </a:solidFill>
                <a:latin typeface="Playfair Display"/>
                <a:ea typeface="Playfair Display"/>
                <a:cs typeface="Playfair Display"/>
                <a:sym typeface="Playfair Display"/>
              </a:rPr>
              <a:t>"détente."</a:t>
            </a:r>
            <a:r>
              <a:rPr lang="en" sz="2500">
                <a:solidFill>
                  <a:srgbClr val="000000"/>
                </a:solidFill>
                <a:latin typeface="Playfair Display"/>
                <a:ea typeface="Playfair Display"/>
                <a:cs typeface="Playfair Display"/>
                <a:sym typeface="Playfair Display"/>
              </a:rPr>
              <a:t>--French for "relaxation," </a:t>
            </a:r>
            <a:endParaRPr sz="2500">
              <a:solidFill>
                <a:srgbClr val="000000"/>
              </a:solidFill>
              <a:highlight>
                <a:srgbClr val="00FF00"/>
              </a:highlight>
              <a:latin typeface="Playfair Display"/>
              <a:ea typeface="Playfair Display"/>
              <a:cs typeface="Playfair Display"/>
              <a:sym typeface="Playfair Display"/>
            </a:endParaRPr>
          </a:p>
          <a:p>
            <a:pPr marL="457200" lvl="0" indent="-393700" algn="l" rtl="0">
              <a:spcBef>
                <a:spcPts val="0"/>
              </a:spcBef>
              <a:spcAft>
                <a:spcPts val="0"/>
              </a:spcAft>
              <a:buClr>
                <a:srgbClr val="000000"/>
              </a:buClr>
              <a:buSzPts val="2600"/>
              <a:buFont typeface="Playfair Display"/>
              <a:buChar char="●"/>
            </a:pPr>
            <a:r>
              <a:rPr lang="en" sz="2600" b="1">
                <a:solidFill>
                  <a:srgbClr val="000000"/>
                </a:solidFill>
                <a:highlight>
                  <a:srgbClr val="00FF00"/>
                </a:highlight>
                <a:latin typeface="Playfair Display"/>
                <a:ea typeface="Playfair Display"/>
                <a:cs typeface="Playfair Display"/>
                <a:sym typeface="Playfair Display"/>
              </a:rPr>
              <a:t>Designed to </a:t>
            </a:r>
            <a:r>
              <a:rPr lang="en" sz="2600">
                <a:solidFill>
                  <a:srgbClr val="000000"/>
                </a:solidFill>
                <a:highlight>
                  <a:srgbClr val="00FF00"/>
                </a:highlight>
                <a:latin typeface="Playfair Display"/>
                <a:ea typeface="Playfair Display"/>
                <a:cs typeface="Playfair Display"/>
                <a:sym typeface="Playfair Display"/>
              </a:rPr>
              <a:t>relax tensions with the </a:t>
            </a:r>
            <a:r>
              <a:rPr lang="en" sz="2600" b="1">
                <a:solidFill>
                  <a:srgbClr val="000000"/>
                </a:solidFill>
                <a:highlight>
                  <a:srgbClr val="00FF00"/>
                </a:highlight>
                <a:latin typeface="Playfair Display"/>
                <a:ea typeface="Playfair Display"/>
                <a:cs typeface="Playfair Display"/>
                <a:sym typeface="Playfair Display"/>
              </a:rPr>
              <a:t>Soviet Union</a:t>
            </a:r>
            <a:endParaRPr sz="2600">
              <a:solidFill>
                <a:srgbClr val="000000"/>
              </a:solidFill>
              <a:highlight>
                <a:srgbClr val="00FF00"/>
              </a:highlight>
              <a:latin typeface="Playfair Display"/>
              <a:ea typeface="Playfair Display"/>
              <a:cs typeface="Playfair Display"/>
              <a:sym typeface="Playfair Display"/>
            </a:endParaRPr>
          </a:p>
          <a:p>
            <a:pPr marL="1371600" lvl="2" indent="-393700" algn="l" rtl="0">
              <a:spcBef>
                <a:spcPts val="0"/>
              </a:spcBef>
              <a:spcAft>
                <a:spcPts val="0"/>
              </a:spcAft>
              <a:buClr>
                <a:srgbClr val="000000"/>
              </a:buClr>
              <a:buSzPts val="2600"/>
              <a:buFont typeface="Playfair Display"/>
              <a:buChar char="■"/>
            </a:pPr>
            <a:r>
              <a:rPr lang="en" sz="2600" b="1">
                <a:solidFill>
                  <a:srgbClr val="000000"/>
                </a:solidFill>
                <a:highlight>
                  <a:srgbClr val="00FF00"/>
                </a:highlight>
                <a:latin typeface="Playfair Display"/>
                <a:ea typeface="Playfair Display"/>
                <a:cs typeface="Playfair Display"/>
                <a:sym typeface="Playfair Display"/>
              </a:rPr>
              <a:t>reduce nuclear arsenals</a:t>
            </a:r>
            <a:endParaRPr sz="2600">
              <a:solidFill>
                <a:srgbClr val="000000"/>
              </a:solidFill>
              <a:highlight>
                <a:srgbClr val="00FF00"/>
              </a:highlight>
              <a:latin typeface="Playfair Display"/>
              <a:ea typeface="Playfair Display"/>
              <a:cs typeface="Playfair Display"/>
              <a:sym typeface="Playfair Display"/>
            </a:endParaRPr>
          </a:p>
          <a:p>
            <a:pPr marL="1371600" lvl="2" indent="-393700" algn="l" rtl="0">
              <a:spcBef>
                <a:spcPts val="0"/>
              </a:spcBef>
              <a:spcAft>
                <a:spcPts val="0"/>
              </a:spcAft>
              <a:buClr>
                <a:srgbClr val="000000"/>
              </a:buClr>
              <a:buSzPts val="2600"/>
              <a:buFont typeface="Playfair Display"/>
              <a:buChar char="■"/>
            </a:pPr>
            <a:r>
              <a:rPr lang="en" sz="2600">
                <a:solidFill>
                  <a:srgbClr val="000000"/>
                </a:solidFill>
                <a:highlight>
                  <a:srgbClr val="00FF00"/>
                </a:highlight>
                <a:latin typeface="Playfair Display"/>
                <a:ea typeface="Playfair Display"/>
                <a:cs typeface="Playfair Display"/>
                <a:sym typeface="Playfair Display"/>
              </a:rPr>
              <a:t>limit military commitments.</a:t>
            </a:r>
            <a:endParaRPr sz="2600">
              <a:solidFill>
                <a:srgbClr val="000000"/>
              </a:solidFill>
              <a:highlight>
                <a:srgbClr val="00FF00"/>
              </a:highlight>
              <a:latin typeface="Playfair Display"/>
              <a:ea typeface="Playfair Display"/>
              <a:cs typeface="Playfair Display"/>
              <a:sym typeface="Playfair Display"/>
            </a:endParaRPr>
          </a:p>
          <a:p>
            <a:pPr marL="914400" lvl="0" indent="0" algn="l" rtl="0">
              <a:spcBef>
                <a:spcPts val="1200"/>
              </a:spcBef>
              <a:spcAft>
                <a:spcPts val="1200"/>
              </a:spcAft>
              <a:buNone/>
            </a:pPr>
            <a:endParaRPr sz="1900">
              <a:solidFill>
                <a:srgbClr val="000000"/>
              </a:solidFill>
              <a:latin typeface="Playfair Display"/>
              <a:ea typeface="Playfair Display"/>
              <a:cs typeface="Playfair Display"/>
              <a:sym typeface="Playfair Display"/>
            </a:endParaRPr>
          </a:p>
        </p:txBody>
      </p:sp>
      <p:pic>
        <p:nvPicPr>
          <p:cNvPr id="106" name="Google Shape;106;p20"/>
          <p:cNvPicPr preferRelativeResize="0"/>
          <p:nvPr/>
        </p:nvPicPr>
        <p:blipFill>
          <a:blip r:embed="rId3">
            <a:alphaModFix/>
          </a:blip>
          <a:stretch>
            <a:fillRect/>
          </a:stretch>
        </p:blipFill>
        <p:spPr>
          <a:xfrm>
            <a:off x="5657425" y="228550"/>
            <a:ext cx="3350275" cy="42737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218625" y="175425"/>
            <a:ext cx="4441525" cy="4691925"/>
          </a:xfrm>
          <a:prstGeom prst="rect">
            <a:avLst/>
          </a:prstGeom>
          <a:noFill/>
          <a:ln w="28575" cap="flat" cmpd="sng">
            <a:solidFill>
              <a:schemeClr val="dk2"/>
            </a:solidFill>
            <a:prstDash val="solid"/>
            <a:round/>
            <a:headEnd type="none" w="sm" len="sm"/>
            <a:tailEnd type="none" w="sm" len="sm"/>
          </a:ln>
        </p:spPr>
      </p:pic>
      <p:pic>
        <p:nvPicPr>
          <p:cNvPr id="112" name="Google Shape;112;p21"/>
          <p:cNvPicPr preferRelativeResize="0"/>
          <p:nvPr/>
        </p:nvPicPr>
        <p:blipFill>
          <a:blip r:embed="rId4">
            <a:alphaModFix/>
          </a:blip>
          <a:stretch>
            <a:fillRect/>
          </a:stretch>
        </p:blipFill>
        <p:spPr>
          <a:xfrm>
            <a:off x="4812550" y="152400"/>
            <a:ext cx="3829000" cy="479547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982</Words>
  <Application>Microsoft Office PowerPoint</Application>
  <PresentationFormat>On-screen Show (16:9)</PresentationFormat>
  <Paragraphs>75</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Walter Turncoat</vt:lpstr>
      <vt:lpstr>Calibri</vt:lpstr>
      <vt:lpstr>Arial</vt:lpstr>
      <vt:lpstr>Roboto</vt:lpstr>
      <vt:lpstr>Arial Black</vt:lpstr>
      <vt:lpstr>Love Ya Like A Sister</vt:lpstr>
      <vt:lpstr>Lora</vt:lpstr>
      <vt:lpstr>Cherry Cream Soda</vt:lpstr>
      <vt:lpstr>Alfa Slab One</vt:lpstr>
      <vt:lpstr>Playfair Display</vt:lpstr>
      <vt:lpstr>Georgia</vt:lpstr>
      <vt:lpstr>Caveat</vt:lpstr>
      <vt:lpstr>Simple Light</vt:lpstr>
      <vt:lpstr>1970s: Nixon </vt:lpstr>
      <vt:lpstr>Nixon’s Domestic Policy</vt:lpstr>
      <vt:lpstr>Leaving the Gold Standard</vt:lpstr>
      <vt:lpstr>Environmental Legislation</vt:lpstr>
      <vt:lpstr>PowerPoint Presentation</vt:lpstr>
      <vt:lpstr>PowerPoint Presentation</vt:lpstr>
      <vt:lpstr>Henry Kissinger</vt:lpstr>
      <vt:lpstr>Nixon’s Foreign Policy</vt:lpstr>
      <vt:lpstr>PowerPoint Presentation</vt:lpstr>
      <vt:lpstr>How to Détente</vt:lpstr>
      <vt:lpstr>PowerPoint Presentation</vt:lpstr>
      <vt:lpstr>How do you think the Soviet Union will respond?</vt:lpstr>
      <vt:lpstr>S.A.L.T 1</vt:lpstr>
      <vt:lpstr>PowerPoint Presentation</vt:lpstr>
      <vt:lpstr>PowerPoint Presentation</vt:lpstr>
      <vt:lpstr>The Pentagon Papers and the Plumbers</vt:lpstr>
      <vt:lpstr>PowerPoint Presentation</vt:lpstr>
      <vt:lpstr>Watergate</vt:lpstr>
      <vt:lpstr>PowerPoint Presentation</vt:lpstr>
      <vt:lpstr>The Watergate Tapes</vt:lpstr>
      <vt:lpstr>PowerPoint Presentation</vt:lpstr>
      <vt:lpstr>Nixon Resigns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1970s: Nixon </dc:title>
  <dc:creator>Greg Scott</dc:creator>
  <cp:lastModifiedBy>Greg Scott</cp:lastModifiedBy>
  <cp:revision>1</cp:revision>
  <dcterms:modified xsi:type="dcterms:W3CDTF">2024-02-29T19:19:28Z</dcterms:modified>
</cp:coreProperties>
</file>