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Bookman Old Style" panose="02050604050505020204" pitchFamily="18" charset="0"/>
      <p:regular r:id="rId18"/>
      <p:bold r:id="rId19"/>
      <p:italic r:id="rId20"/>
      <p:boldItalic r:id="rId21"/>
    </p:embeddedFont>
    <p:embeddedFont>
      <p:font typeface="Cherry Cream Soda" panose="020B0604020202020204" charset="0"/>
      <p:regular r:id="rId22"/>
    </p:embeddedFont>
    <p:embeddedFont>
      <p:font typeface="Georgia" panose="02040502050405020303" pitchFamily="18" charset="0"/>
      <p:regular r:id="rId23"/>
      <p:bold r:id="rId24"/>
      <p:italic r:id="rId25"/>
      <p:boldItalic r:id="rId26"/>
    </p:embeddedFont>
    <p:embeddedFont>
      <p:font typeface="Playfair Display" panose="00000500000000000000" pitchFamily="2"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29B11-CF49-4CD3-A00F-2267AD1DC7CD}" v="1" dt="2024-02-29T19:20:40.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418"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6/11/relationships/changesInfo" Target="changesInfos/changesInfo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cott" userId="c650d04ab2c8d8e3" providerId="LiveId" clId="{44229B11-CF49-4CD3-A00F-2267AD1DC7CD}"/>
    <pc:docChg chg="custSel modSld">
      <pc:chgData name="Greg Scott" userId="c650d04ab2c8d8e3" providerId="LiveId" clId="{44229B11-CF49-4CD3-A00F-2267AD1DC7CD}" dt="2024-02-29T19:20:40.622" v="2" actId="27636"/>
      <pc:docMkLst>
        <pc:docMk/>
      </pc:docMkLst>
      <pc:sldChg chg="modSp mod">
        <pc:chgData name="Greg Scott" userId="c650d04ab2c8d8e3" providerId="LiveId" clId="{44229B11-CF49-4CD3-A00F-2267AD1DC7CD}" dt="2024-02-29T19:20:40.606" v="0" actId="27636"/>
        <pc:sldMkLst>
          <pc:docMk/>
          <pc:sldMk cId="0" sldId="258"/>
        </pc:sldMkLst>
        <pc:spChg chg="mod">
          <ac:chgData name="Greg Scott" userId="c650d04ab2c8d8e3" providerId="LiveId" clId="{44229B11-CF49-4CD3-A00F-2267AD1DC7CD}" dt="2024-02-29T19:20:40.606" v="0" actId="27636"/>
          <ac:spMkLst>
            <pc:docMk/>
            <pc:sldMk cId="0" sldId="258"/>
            <ac:spMk id="82" creationId="{00000000-0000-0000-0000-000000000000}"/>
          </ac:spMkLst>
        </pc:spChg>
      </pc:sldChg>
      <pc:sldChg chg="modSp mod">
        <pc:chgData name="Greg Scott" userId="c650d04ab2c8d8e3" providerId="LiveId" clId="{44229B11-CF49-4CD3-A00F-2267AD1DC7CD}" dt="2024-02-29T19:20:40.606" v="1" actId="27636"/>
        <pc:sldMkLst>
          <pc:docMk/>
          <pc:sldMk cId="0" sldId="263"/>
        </pc:sldMkLst>
        <pc:spChg chg="mod">
          <ac:chgData name="Greg Scott" userId="c650d04ab2c8d8e3" providerId="LiveId" clId="{44229B11-CF49-4CD3-A00F-2267AD1DC7CD}" dt="2024-02-29T19:20:40.606" v="1" actId="27636"/>
          <ac:spMkLst>
            <pc:docMk/>
            <pc:sldMk cId="0" sldId="263"/>
            <ac:spMk id="119" creationId="{00000000-0000-0000-0000-000000000000}"/>
          </ac:spMkLst>
        </pc:spChg>
      </pc:sldChg>
      <pc:sldChg chg="modSp mod">
        <pc:chgData name="Greg Scott" userId="c650d04ab2c8d8e3" providerId="LiveId" clId="{44229B11-CF49-4CD3-A00F-2267AD1DC7CD}" dt="2024-02-29T19:20:40.622" v="2" actId="27636"/>
        <pc:sldMkLst>
          <pc:docMk/>
          <pc:sldMk cId="0" sldId="268"/>
        </pc:sldMkLst>
        <pc:spChg chg="mod">
          <ac:chgData name="Greg Scott" userId="c650d04ab2c8d8e3" providerId="LiveId" clId="{44229B11-CF49-4CD3-A00F-2267AD1DC7CD}" dt="2024-02-29T19:20:40.622" v="2" actId="27636"/>
          <ac:spMkLst>
            <pc:docMk/>
            <pc:sldMk cId="0" sldId="268"/>
            <ac:spMk id="15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591662-8226-4763-AECF-8001041086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C410E3-D905-769E-AC01-C85375067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B4739A-517B-45D6-B793-7BA0EC197C69}" type="datetimeFigureOut">
              <a:rPr lang="en-US" smtClean="0"/>
              <a:t>2/29/2024</a:t>
            </a:fld>
            <a:endParaRPr lang="en-US"/>
          </a:p>
        </p:txBody>
      </p:sp>
      <p:sp>
        <p:nvSpPr>
          <p:cNvPr id="4" name="Footer Placeholder 3">
            <a:extLst>
              <a:ext uri="{FF2B5EF4-FFF2-40B4-BE49-F238E27FC236}">
                <a16:creationId xmlns:a16="http://schemas.microsoft.com/office/drawing/2014/main" id="{4D1A505F-1238-E04B-ABA4-AEA2466E2F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www.glscott.org</a:t>
            </a:r>
          </a:p>
        </p:txBody>
      </p:sp>
      <p:sp>
        <p:nvSpPr>
          <p:cNvPr id="5" name="Slide Number Placeholder 4">
            <a:extLst>
              <a:ext uri="{FF2B5EF4-FFF2-40B4-BE49-F238E27FC236}">
                <a16:creationId xmlns:a16="http://schemas.microsoft.com/office/drawing/2014/main" id="{442D6225-6B2D-4901-51AB-92015E4563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C45E79-E883-47F8-A5C4-F9E3854CF936}" type="slidenum">
              <a:rPr lang="en-US" smtClean="0"/>
              <a:t>‹#›</a:t>
            </a:fld>
            <a:endParaRPr lang="en-US"/>
          </a:p>
        </p:txBody>
      </p:sp>
    </p:spTree>
    <p:extLst>
      <p:ext uri="{BB962C8B-B14F-4D97-AF65-F5344CB8AC3E}">
        <p14:creationId xmlns:p14="http://schemas.microsoft.com/office/powerpoint/2010/main" val="356842260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rishtimes.com/news/the-agent-behind-the-argo-mask-1.131427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JW3WfSFgrV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863e8a3f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863e8a3f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9ae269cf6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9ae269cf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02124"/>
                </a:solidFill>
                <a:highlight>
                  <a:srgbClr val="FFFFFF"/>
                </a:highlight>
                <a:latin typeface="Roboto"/>
                <a:ea typeface="Roboto"/>
                <a:cs typeface="Roboto"/>
                <a:sym typeface="Roboto"/>
              </a:rPr>
              <a:t>The group of six would remain guests of the Canadian diplomats for almost three months. </a:t>
            </a:r>
            <a:r>
              <a:rPr lang="en" sz="1200" b="1">
                <a:solidFill>
                  <a:srgbClr val="202124"/>
                </a:solidFill>
                <a:highlight>
                  <a:srgbClr val="FFFFFF"/>
                </a:highlight>
                <a:latin typeface="Roboto"/>
                <a:ea typeface="Roboto"/>
                <a:cs typeface="Roboto"/>
                <a:sym typeface="Roboto"/>
              </a:rPr>
              <a:t>On January 28, 1980 they were rescued in a CIA extraction operation</a:t>
            </a:r>
            <a:r>
              <a:rPr lang="en" sz="1200">
                <a:solidFill>
                  <a:srgbClr val="202124"/>
                </a:solidFill>
                <a:highlight>
                  <a:srgbClr val="FFFFFF"/>
                </a:highlight>
                <a:latin typeface="Roboto"/>
                <a:ea typeface="Roboto"/>
                <a:cs typeface="Roboto"/>
                <a:sym typeface="Roboto"/>
              </a:rPr>
              <a:t>, led by operative Tony Mendez, in which the group posed as a Canadian film production team scouting locations in Tehran.</a:t>
            </a:r>
            <a:endParaRPr sz="120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200">
              <a:solidFill>
                <a:srgbClr val="202124"/>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500">
                <a:solidFill>
                  <a:srgbClr val="2A2A2A"/>
                </a:solidFill>
                <a:latin typeface="Georgia"/>
                <a:ea typeface="Georgia"/>
                <a:cs typeface="Georgia"/>
                <a:sym typeface="Georgia"/>
              </a:rPr>
              <a:t>Mr. Mendez was promoted to chief of the agency’s authentication branch in December 1979, his efforts shifted to rescuing the six Canadian “houseguests,” as the American diplomats were euphemistically called. Their very existence was kept hidden from the public in an effort to protect them from the Iranians.</a:t>
            </a:r>
            <a:endParaRPr sz="1500">
              <a:solidFill>
                <a:srgbClr val="2A2A2A"/>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500">
              <a:solidFill>
                <a:srgbClr val="2A2A2A"/>
              </a:solidFill>
              <a:latin typeface="Georgia"/>
              <a:ea typeface="Georgia"/>
              <a:cs typeface="Georgia"/>
              <a:sym typeface="Georgia"/>
            </a:endParaRPr>
          </a:p>
          <a:p>
            <a:pPr marL="0" lvl="0" indent="0" algn="l" rtl="0">
              <a:lnSpc>
                <a:spcPct val="175000"/>
              </a:lnSpc>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With a Canadian passport in hand, Mr. Mendez flew to Tehran on Jan. 25, under the name Kevin Costa Harkins. (He chose an Irish identity, he </a:t>
            </a:r>
            <a:r>
              <a:rPr lang="en" sz="1200">
                <a:solidFill>
                  <a:srgbClr val="1955A5"/>
                </a:solidFill>
                <a:uFill>
                  <a:noFill/>
                </a:uFill>
                <a:latin typeface="Georgia"/>
                <a:ea typeface="Georgia"/>
                <a:cs typeface="Georgia"/>
                <a:sym typeface="Georgia"/>
                <a:hlinkClick r:id="rId3">
                  <a:extLst>
                    <a:ext uri="{A12FA001-AC4F-418D-AE19-62706E023703}">
                      <ahyp:hlinkClr xmlns:ahyp="http://schemas.microsoft.com/office/drawing/2018/hyperlinkcolor" val="tx"/>
                    </a:ext>
                  </a:extLst>
                </a:hlinkClick>
              </a:rPr>
              <a:t>later said</a:t>
            </a:r>
            <a:r>
              <a:rPr lang="en" sz="1200">
                <a:solidFill>
                  <a:schemeClr val="dk1"/>
                </a:solidFill>
                <a:latin typeface="Georgia"/>
                <a:ea typeface="Georgia"/>
                <a:cs typeface="Georgia"/>
                <a:sym typeface="Georgia"/>
              </a:rPr>
              <a:t>, because the Irish are “nonthreatening” and “ubiquitous around the world.”) Supported by a second CIA agent known as Julio, he spent a few days coaching the six diplomats, teaching them their new identities — including as a cameraman and set designer — and preparing them for potential interrogations at the airport.</a:t>
            </a:r>
            <a:endParaRPr sz="1200">
              <a:solidFill>
                <a:schemeClr val="dk1"/>
              </a:solidFill>
              <a:latin typeface="Georgia"/>
              <a:ea typeface="Georgia"/>
              <a:cs typeface="Georgia"/>
              <a:sym typeface="Georgia"/>
            </a:endParaRPr>
          </a:p>
          <a:p>
            <a:pPr marL="0" lvl="0" indent="0" algn="l" rtl="0">
              <a:lnSpc>
                <a:spcPct val="175000"/>
              </a:lnSpc>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Before dawn on Jan. 28, they headed to Tehran Mehrabad International Airport for an early Swissair flight to Zurich. After being delayed for an hour because of a mechanical problem, the flight took off and cleared Iranian airspace, leading Mr. Mendez to celebrate by ordering a bloody mary and delivering a toast: “We’re home free.”</a:t>
            </a:r>
            <a:endParaRPr sz="1200">
              <a:solidFill>
                <a:schemeClr val="dk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AD</a:t>
            </a:r>
            <a:endParaRPr sz="1200">
              <a:solidFill>
                <a:schemeClr val="dk1"/>
              </a:solidFill>
            </a:endParaRPr>
          </a:p>
          <a:p>
            <a:pPr marL="0" lvl="0" indent="0" algn="l" rtl="0">
              <a:lnSpc>
                <a:spcPct val="175000"/>
              </a:lnSpc>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The diplomats returned to a heroes’ welcome in the United States, where Canadian flags were flown from town halls, and billboards reading “Thank you, Canada” cropped up around the country. Mr. Mendez met with Carter in the Oval Office and received the Intelligence Star, one of the CIA’s highest honors. But his and the CIA’s role in the rescue operation was concealed until 1997, when Mr. Mendez was honored as one of 50 “trailblazers” who shaped the agency’s first 50 years.</a:t>
            </a:r>
            <a:endParaRPr sz="1200">
              <a:solidFill>
                <a:srgbClr val="202124"/>
              </a:solidFill>
              <a:highlight>
                <a:srgbClr val="FFFFFF"/>
              </a:highlight>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a95d5dca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ca95d5dc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2A2A2A"/>
                </a:solidFill>
                <a:latin typeface="Georgia"/>
                <a:ea typeface="Georgia"/>
                <a:cs typeface="Georgia"/>
                <a:sym typeface="Georgia"/>
              </a:rPr>
              <a:t>Disguising himself as an Irish filmmaker, Mr. Mendez successfully smuggled six State Department employees out of Tehran during the 1979-1981 Iran hostage crisis, passing them off as a Canadian movie crew in a daring mission that formed the basis of the </a:t>
            </a:r>
            <a:r>
              <a:rPr lang="en" sz="1500">
                <a:solidFill>
                  <a:srgbClr val="1955A5"/>
                </a:solidFill>
                <a:uFill>
                  <a:noFill/>
                </a:uFill>
                <a:latin typeface="Georgia"/>
                <a:ea typeface="Georgia"/>
                <a:cs typeface="Georgia"/>
                <a:sym typeface="Georgia"/>
                <a:hlinkClick r:id="rId3">
                  <a:extLst>
                    <a:ext uri="{A12FA001-AC4F-418D-AE19-62706E023703}">
                      <ahyp:hlinkClr xmlns:ahyp="http://schemas.microsoft.com/office/drawing/2018/hyperlinkcolor" val="tx"/>
                    </a:ext>
                  </a:extLst>
                </a:hlinkClick>
              </a:rPr>
              <a:t>Oscar-winning movie “Argo”</a:t>
            </a:r>
            <a:r>
              <a:rPr lang="en" sz="1500">
                <a:solidFill>
                  <a:srgbClr val="2A2A2A"/>
                </a:solidFill>
                <a:latin typeface="Georgia"/>
                <a:ea typeface="Georgia"/>
                <a:cs typeface="Georgia"/>
                <a:sym typeface="Georgia"/>
              </a:rPr>
              <a:t> (2012).</a:t>
            </a:r>
            <a:endParaRPr sz="1500">
              <a:solidFill>
                <a:srgbClr val="2A2A2A"/>
              </a:solidFill>
              <a:latin typeface="Georgia"/>
              <a:ea typeface="Georgia"/>
              <a:cs typeface="Georgia"/>
              <a:sym typeface="Georgia"/>
            </a:endParaRPr>
          </a:p>
          <a:p>
            <a:pPr marL="0" lvl="0" indent="0" algn="l" rtl="0">
              <a:spcBef>
                <a:spcPts val="0"/>
              </a:spcBef>
              <a:spcAft>
                <a:spcPts val="0"/>
              </a:spcAft>
              <a:buNone/>
            </a:pPr>
            <a:endParaRPr sz="1500">
              <a:solidFill>
                <a:srgbClr val="2A2A2A"/>
              </a:solidFill>
              <a:latin typeface="Georgia"/>
              <a:ea typeface="Georgia"/>
              <a:cs typeface="Georgia"/>
              <a:sym typeface="Georgia"/>
            </a:endParaRPr>
          </a:p>
          <a:p>
            <a:pPr marL="0" lvl="0" indent="0" algn="l" rtl="0">
              <a:spcBef>
                <a:spcPts val="0"/>
              </a:spcBef>
              <a:spcAft>
                <a:spcPts val="0"/>
              </a:spcAft>
              <a:buNone/>
            </a:pPr>
            <a:r>
              <a:rPr lang="en" sz="1500">
                <a:solidFill>
                  <a:srgbClr val="2A2A2A"/>
                </a:solidFill>
                <a:latin typeface="Georgia"/>
                <a:ea typeface="Georgia"/>
                <a:cs typeface="Georgia"/>
                <a:sym typeface="Georgia"/>
              </a:rPr>
              <a:t>*ARGO TRAILER…</a:t>
            </a:r>
            <a:endParaRPr sz="1500">
              <a:solidFill>
                <a:srgbClr val="2A2A2A"/>
              </a:solidFill>
              <a:latin typeface="Georgia"/>
              <a:ea typeface="Georgia"/>
              <a:cs typeface="Georgia"/>
              <a:sym typeface="Georgi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d583df76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d583df76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d583df76a_0_1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1d583df76a_0_1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Jimmy Carter's greatest accomplishment were undoubtedly the Camp David Accords. </a:t>
            </a:r>
            <a:endParaRPr/>
          </a:p>
          <a:p>
            <a:pPr marL="0" lvl="0" indent="0" algn="l" rtl="0">
              <a:spcBef>
                <a:spcPts val="0"/>
              </a:spcBef>
              <a:spcAft>
                <a:spcPts val="0"/>
              </a:spcAft>
              <a:buNone/>
            </a:pPr>
            <a:r>
              <a:rPr lang="en"/>
              <a:t>The result of thirteen days of secret talks between Israeli Prime Minister Menachem Begin, and Egyptian President Anwar El Sadat, the Camp David Accords created peaceful relations between Israel and Egypt.</a:t>
            </a:r>
            <a:endParaRPr/>
          </a:p>
          <a:p>
            <a:pPr marL="0" lvl="0" indent="0" algn="l" rtl="0">
              <a:spcBef>
                <a:spcPts val="0"/>
              </a:spcBef>
              <a:spcAft>
                <a:spcPts val="0"/>
              </a:spcAft>
              <a:buNone/>
            </a:pPr>
            <a:r>
              <a:rPr lang="en"/>
              <a:t>At the time, Egypt was considered to be the most powerful military in the Arab world and very influential in the region.</a:t>
            </a:r>
            <a:endParaRPr/>
          </a:p>
          <a:p>
            <a:pPr marL="0" lvl="0" indent="0" algn="l" rtl="0">
              <a:spcBef>
                <a:spcPts val="0"/>
              </a:spcBef>
              <a:spcAft>
                <a:spcPts val="0"/>
              </a:spcAft>
              <a:buNone/>
            </a:pPr>
            <a:endParaRPr/>
          </a:p>
          <a:p>
            <a:pPr marL="0" lvl="0" indent="0" algn="l" rtl="0">
              <a:spcBef>
                <a:spcPts val="0"/>
              </a:spcBef>
              <a:spcAft>
                <a:spcPts val="0"/>
              </a:spcAft>
              <a:buNone/>
            </a:pPr>
            <a:r>
              <a:rPr lang="en"/>
              <a:t>Why did they happen????  The ultimate goal of the Camp David Accords was to establish a framework for peace in the Middle East by formalizing Arab recognition of Israel's right to exist, developing a procedure for the withdrawal of Israeli forces and citizens from the so-called “Occupied Territories” of the West Bank (which would enable the</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d583df76a_0_15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d583df76a_0_1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6a73268b15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6a73268b1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d583df76a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d583df76a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d583df76a_0_69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d583df76a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6863e8a3f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6863e8a3f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1100"/>
              <a:buFont typeface="Arial"/>
              <a:buNone/>
            </a:pPr>
            <a:r>
              <a:rPr lang="en" sz="2100">
                <a:solidFill>
                  <a:schemeClr val="dk1"/>
                </a:solidFill>
                <a:latin typeface="Playfair Display"/>
                <a:ea typeface="Playfair Display"/>
                <a:cs typeface="Playfair Display"/>
                <a:sym typeface="Playfair Display"/>
              </a:rPr>
              <a:t>The </a:t>
            </a:r>
            <a:r>
              <a:rPr lang="en" sz="2100">
                <a:solidFill>
                  <a:schemeClr val="dk1"/>
                </a:solidFill>
                <a:highlight>
                  <a:srgbClr val="00FFFF"/>
                </a:highlight>
                <a:latin typeface="Playfair Display"/>
                <a:ea typeface="Playfair Display"/>
                <a:cs typeface="Playfair Display"/>
                <a:sym typeface="Playfair Display"/>
              </a:rPr>
              <a:t>Organization of Petroleum Exporting Countries (OPEC) was formed in 1960</a:t>
            </a:r>
            <a:r>
              <a:rPr lang="en" sz="2100">
                <a:solidFill>
                  <a:schemeClr val="dk1"/>
                </a:solidFill>
                <a:latin typeface="Playfair Display"/>
                <a:ea typeface="Playfair Display"/>
                <a:cs typeface="Playfair Display"/>
                <a:sym typeface="Playfair Display"/>
              </a:rPr>
              <a:t> (in order for oil producing countries to maintain control over their resources and control oil prices)</a:t>
            </a:r>
            <a:endParaRPr sz="2100">
              <a:solidFill>
                <a:schemeClr val="dk1"/>
              </a:solidFill>
              <a:latin typeface="Playfair Display"/>
              <a:ea typeface="Playfair Display"/>
              <a:cs typeface="Playfair Display"/>
              <a:sym typeface="Playfair Display"/>
            </a:endParaRPr>
          </a:p>
          <a:p>
            <a:pPr marL="457200" lvl="0" indent="-361950" algn="l" rtl="0">
              <a:lnSpc>
                <a:spcPct val="95000"/>
              </a:lnSpc>
              <a:spcBef>
                <a:spcPts val="1200"/>
              </a:spcBef>
              <a:spcAft>
                <a:spcPts val="0"/>
              </a:spcAft>
              <a:buClr>
                <a:schemeClr val="dk1"/>
              </a:buClr>
              <a:buSzPts val="2100"/>
              <a:buFont typeface="Playfair Display"/>
              <a:buChar char="●"/>
            </a:pPr>
            <a:r>
              <a:rPr lang="en" sz="2100">
                <a:solidFill>
                  <a:schemeClr val="dk1"/>
                </a:solidFill>
                <a:latin typeface="Playfair Display"/>
                <a:ea typeface="Playfair Display"/>
                <a:cs typeface="Playfair Display"/>
                <a:sym typeface="Playfair Display"/>
              </a:rPr>
              <a:t>In 1973, the Yom Kippur War broke out between Israel and several Arab nations, including members of OPEC. </a:t>
            </a:r>
            <a:endParaRPr sz="2100">
              <a:solidFill>
                <a:schemeClr val="dk1"/>
              </a:solidFill>
              <a:latin typeface="Playfair Display"/>
              <a:ea typeface="Playfair Display"/>
              <a:cs typeface="Playfair Display"/>
              <a:sym typeface="Playfair Display"/>
            </a:endParaRPr>
          </a:p>
          <a:p>
            <a:pPr marL="914400" lvl="1" indent="-361950" algn="l" rtl="0">
              <a:lnSpc>
                <a:spcPct val="95000"/>
              </a:lnSpc>
              <a:spcBef>
                <a:spcPts val="0"/>
              </a:spcBef>
              <a:spcAft>
                <a:spcPts val="0"/>
              </a:spcAft>
              <a:buClr>
                <a:schemeClr val="dk1"/>
              </a:buClr>
              <a:buSzPts val="2100"/>
              <a:buFont typeface="Playfair Display"/>
              <a:buChar char="○"/>
            </a:pPr>
            <a:r>
              <a:rPr lang="en" sz="2100">
                <a:solidFill>
                  <a:schemeClr val="dk1"/>
                </a:solidFill>
                <a:highlight>
                  <a:srgbClr val="00FFFF"/>
                </a:highlight>
                <a:latin typeface="Playfair Display"/>
                <a:ea typeface="Playfair Display"/>
                <a:cs typeface="Playfair Display"/>
                <a:sym typeface="Playfair Display"/>
              </a:rPr>
              <a:t>The United States helped the Israeli military </a:t>
            </a:r>
            <a:endParaRPr sz="2100">
              <a:solidFill>
                <a:schemeClr val="dk1"/>
              </a:solidFill>
              <a:highlight>
                <a:srgbClr val="00FFFF"/>
              </a:highlight>
              <a:latin typeface="Playfair Display"/>
              <a:ea typeface="Playfair Display"/>
              <a:cs typeface="Playfair Display"/>
              <a:sym typeface="Playfair Display"/>
            </a:endParaRPr>
          </a:p>
          <a:p>
            <a:pPr marL="914400" lvl="1" indent="-361950" algn="l" rtl="0">
              <a:lnSpc>
                <a:spcPct val="95000"/>
              </a:lnSpc>
              <a:spcBef>
                <a:spcPts val="0"/>
              </a:spcBef>
              <a:spcAft>
                <a:spcPts val="0"/>
              </a:spcAft>
              <a:buClr>
                <a:schemeClr val="dk1"/>
              </a:buClr>
              <a:buSzPts val="2100"/>
              <a:buFont typeface="Playfair Display"/>
              <a:buChar char="○"/>
            </a:pPr>
            <a:r>
              <a:rPr lang="en" sz="2100">
                <a:solidFill>
                  <a:schemeClr val="dk1"/>
                </a:solidFill>
                <a:highlight>
                  <a:srgbClr val="00FFFF"/>
                </a:highlight>
                <a:latin typeface="Playfair Display"/>
                <a:ea typeface="Playfair Display"/>
                <a:cs typeface="Playfair Display"/>
                <a:sym typeface="Playfair Display"/>
              </a:rPr>
              <a:t>In response, OPEC initiated an oil embargo.</a:t>
            </a:r>
            <a:endParaRPr sz="2100">
              <a:solidFill>
                <a:schemeClr val="dk1"/>
              </a:solidFill>
              <a:highlight>
                <a:srgbClr val="00FFFF"/>
              </a:highlight>
              <a:latin typeface="Playfair Display"/>
              <a:ea typeface="Playfair Display"/>
              <a:cs typeface="Playfair Display"/>
              <a:sym typeface="Playfair Display"/>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6863e8a3f_0_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6863e8a3f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d583df76a_0_8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1d583df76a_0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d583df76a_0_1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d583df76a_0_1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chemeClr val="dk1"/>
              </a:buClr>
              <a:buSzPts val="2200"/>
              <a:buFont typeface="Playfair Display"/>
              <a:buChar char="●"/>
            </a:pPr>
            <a:r>
              <a:rPr lang="en" sz="2200">
                <a:solidFill>
                  <a:schemeClr val="dk1"/>
                </a:solidFill>
                <a:latin typeface="Playfair Display"/>
                <a:ea typeface="Playfair Display"/>
                <a:cs typeface="Playfair Display"/>
                <a:sym typeface="Playfair Display"/>
              </a:rPr>
              <a:t>Prior to 1953, Iran had been ruled by a constitutional monarchy. </a:t>
            </a:r>
            <a:endParaRPr sz="2200">
              <a:solidFill>
                <a:schemeClr val="dk1"/>
              </a:solidFill>
              <a:latin typeface="Playfair Display"/>
              <a:ea typeface="Playfair Display"/>
              <a:cs typeface="Playfair Display"/>
              <a:sym typeface="Playfair Display"/>
            </a:endParaRPr>
          </a:p>
          <a:p>
            <a:pPr marL="457200" lvl="0" indent="-368300" algn="l" rtl="0">
              <a:lnSpc>
                <a:spcPct val="115000"/>
              </a:lnSpc>
              <a:spcBef>
                <a:spcPts val="0"/>
              </a:spcBef>
              <a:spcAft>
                <a:spcPts val="0"/>
              </a:spcAft>
              <a:buClr>
                <a:schemeClr val="dk1"/>
              </a:buClr>
              <a:buSzPts val="2200"/>
              <a:buFont typeface="Playfair Display"/>
              <a:buChar char="●"/>
            </a:pPr>
            <a:r>
              <a:rPr lang="en" sz="2200">
                <a:solidFill>
                  <a:schemeClr val="dk1"/>
                </a:solidFill>
                <a:latin typeface="Playfair Display"/>
                <a:ea typeface="Playfair Display"/>
                <a:cs typeface="Playfair Display"/>
                <a:sym typeface="Playfair Display"/>
              </a:rPr>
              <a:t>1953 the United States and Great Britain orchestrated a coup to help the Shah (king) go from being a figurehead to a dictator. </a:t>
            </a:r>
            <a:endParaRPr sz="2200">
              <a:solidFill>
                <a:schemeClr val="dk1"/>
              </a:solidFill>
              <a:latin typeface="Playfair Display"/>
              <a:ea typeface="Playfair Display"/>
              <a:cs typeface="Playfair Display"/>
              <a:sym typeface="Playfair Display"/>
            </a:endParaRPr>
          </a:p>
          <a:p>
            <a:pPr marL="457200" lvl="0" indent="-368300" algn="l" rtl="0">
              <a:lnSpc>
                <a:spcPct val="115000"/>
              </a:lnSpc>
              <a:spcBef>
                <a:spcPts val="0"/>
              </a:spcBef>
              <a:spcAft>
                <a:spcPts val="0"/>
              </a:spcAft>
              <a:buClr>
                <a:schemeClr val="dk1"/>
              </a:buClr>
              <a:buSzPts val="2200"/>
              <a:buFont typeface="Playfair Display"/>
              <a:buChar char="●"/>
            </a:pPr>
            <a:r>
              <a:rPr lang="en" sz="2200">
                <a:solidFill>
                  <a:schemeClr val="dk1"/>
                </a:solidFill>
                <a:latin typeface="Playfair Display"/>
                <a:ea typeface="Playfair Display"/>
                <a:cs typeface="Playfair Display"/>
                <a:sym typeface="Playfair Display"/>
              </a:rPr>
              <a:t>In 1979, this came back to bite the U.S.</a:t>
            </a:r>
            <a:endParaRPr sz="2200">
              <a:solidFill>
                <a:schemeClr val="dk1"/>
              </a:solidFill>
              <a:latin typeface="Playfair Display"/>
              <a:ea typeface="Playfair Display"/>
              <a:cs typeface="Playfair Display"/>
              <a:sym typeface="Playfair Display"/>
            </a:endParaRPr>
          </a:p>
          <a:p>
            <a:pPr marL="457200" lvl="0" indent="-368300" algn="l" rtl="0">
              <a:lnSpc>
                <a:spcPct val="115000"/>
              </a:lnSpc>
              <a:spcBef>
                <a:spcPts val="0"/>
              </a:spcBef>
              <a:spcAft>
                <a:spcPts val="0"/>
              </a:spcAft>
              <a:buClr>
                <a:schemeClr val="dk1"/>
              </a:buClr>
              <a:buSzPts val="2200"/>
              <a:buFont typeface="Playfair Display"/>
              <a:buChar char="●"/>
            </a:pPr>
            <a:r>
              <a:rPr lang="en" sz="2200">
                <a:solidFill>
                  <a:schemeClr val="dk1"/>
                </a:solidFill>
                <a:latin typeface="Playfair Display"/>
                <a:ea typeface="Playfair Display"/>
                <a:cs typeface="Playfair Display"/>
                <a:sym typeface="Playfair Display"/>
              </a:rPr>
              <a:t> A popular revolution overthrew the American-friendly Shah in favor of the </a:t>
            </a:r>
            <a:r>
              <a:rPr lang="en" sz="2200" b="1">
                <a:solidFill>
                  <a:schemeClr val="dk1"/>
                </a:solidFill>
                <a:latin typeface="Playfair Display"/>
                <a:ea typeface="Playfair Display"/>
                <a:cs typeface="Playfair Display"/>
                <a:sym typeface="Playfair Display"/>
              </a:rPr>
              <a:t>anti-American</a:t>
            </a:r>
            <a:r>
              <a:rPr lang="en" sz="2200">
                <a:solidFill>
                  <a:schemeClr val="dk1"/>
                </a:solidFill>
                <a:latin typeface="Playfair Display"/>
                <a:ea typeface="Playfair Display"/>
                <a:cs typeface="Playfair Display"/>
                <a:sym typeface="Playfair Display"/>
              </a:rPr>
              <a:t> Ayatollah Khomeini.</a:t>
            </a:r>
            <a:endParaRPr sz="2200">
              <a:solidFill>
                <a:schemeClr val="dk1"/>
              </a:solidFill>
              <a:latin typeface="Playfair Display"/>
              <a:ea typeface="Playfair Display"/>
              <a:cs typeface="Playfair Display"/>
              <a:sym typeface="Playfair Display"/>
            </a:endParaRPr>
          </a:p>
          <a:p>
            <a:pPr marL="457200" lvl="0" indent="-368300" algn="l" rtl="0">
              <a:lnSpc>
                <a:spcPct val="115000"/>
              </a:lnSpc>
              <a:spcBef>
                <a:spcPts val="0"/>
              </a:spcBef>
              <a:spcAft>
                <a:spcPts val="0"/>
              </a:spcAft>
              <a:buClr>
                <a:schemeClr val="dk1"/>
              </a:buClr>
              <a:buSzPts val="2200"/>
              <a:buFont typeface="Playfair Display"/>
              <a:buChar char="●"/>
            </a:pPr>
            <a:r>
              <a:rPr lang="en" sz="2200">
                <a:solidFill>
                  <a:schemeClr val="dk1"/>
                </a:solidFill>
                <a:latin typeface="Playfair Display"/>
                <a:ea typeface="Playfair Display"/>
                <a:cs typeface="Playfair Display"/>
                <a:sym typeface="Playfair Display"/>
              </a:rPr>
              <a:t>After the Shah had been kicked out of Iran, he was diagnosed with terminal cancer. </a:t>
            </a:r>
            <a:endParaRPr sz="2200">
              <a:solidFill>
                <a:schemeClr val="dk1"/>
              </a:solidFill>
              <a:latin typeface="Playfair Display"/>
              <a:ea typeface="Playfair Display"/>
              <a:cs typeface="Playfair Display"/>
              <a:sym typeface="Playfair Display"/>
            </a:endParaRPr>
          </a:p>
          <a:p>
            <a:pPr marL="457200" lvl="0" indent="-368300" algn="l" rtl="0">
              <a:lnSpc>
                <a:spcPct val="115000"/>
              </a:lnSpc>
              <a:spcBef>
                <a:spcPts val="0"/>
              </a:spcBef>
              <a:spcAft>
                <a:spcPts val="0"/>
              </a:spcAft>
              <a:buClr>
                <a:schemeClr val="dk1"/>
              </a:buClr>
              <a:buSzPts val="2200"/>
              <a:buFont typeface="Playfair Display"/>
              <a:buChar char="●"/>
            </a:pPr>
            <a:r>
              <a:rPr lang="en" sz="2200">
                <a:solidFill>
                  <a:schemeClr val="dk1"/>
                </a:solidFill>
                <a:latin typeface="Playfair Display"/>
                <a:ea typeface="Playfair Display"/>
                <a:cs typeface="Playfair Display"/>
                <a:sym typeface="Playfair Display"/>
              </a:rPr>
              <a:t>The U.S. allowed him to enter the country for treatment in 1979, enraging Iranians. </a:t>
            </a:r>
            <a:endParaRPr sz="2200">
              <a:solidFill>
                <a:schemeClr val="dk1"/>
              </a:solidFill>
              <a:latin typeface="Playfair Display"/>
              <a:ea typeface="Playfair Display"/>
              <a:cs typeface="Playfair Display"/>
              <a:sym typeface="Playfair Display"/>
            </a:endParaRPr>
          </a:p>
          <a:p>
            <a:pPr marL="457200" lvl="0" indent="0" algn="l" rtl="0">
              <a:lnSpc>
                <a:spcPct val="115000"/>
              </a:lnSpc>
              <a:spcBef>
                <a:spcPts val="1200"/>
              </a:spcBef>
              <a:spcAft>
                <a:spcPts val="0"/>
              </a:spcAft>
              <a:buNone/>
            </a:pPr>
            <a:endParaRPr sz="2200">
              <a:solidFill>
                <a:schemeClr val="dk1"/>
              </a:solidFill>
              <a:latin typeface="Playfair Display"/>
              <a:ea typeface="Playfair Display"/>
              <a:cs typeface="Playfair Display"/>
              <a:sym typeface="Playfair Display"/>
            </a:endParaRPr>
          </a:p>
          <a:p>
            <a:pPr marL="0" lvl="0" indent="0" algn="l" rtl="0">
              <a:spcBef>
                <a:spcPts val="12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d583df76a_0_118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d583df76a_0_1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November 4th, 1979, Iranian students took over the U.S. embassy in Tehran, taking the American diplomats there hostage.</a:t>
            </a:r>
            <a:endParaRPr/>
          </a:p>
          <a:p>
            <a:pPr marL="0" lvl="0" indent="0" algn="l" rtl="0">
              <a:spcBef>
                <a:spcPts val="0"/>
              </a:spcBef>
              <a:spcAft>
                <a:spcPts val="0"/>
              </a:spcAft>
              <a:buNone/>
            </a:pPr>
            <a:r>
              <a:rPr lang="en"/>
              <a:t>In April 1980, Carter authorized a rescue mission, Operation Eagle Claw. </a:t>
            </a:r>
            <a:endParaRPr/>
          </a:p>
          <a:p>
            <a:pPr marL="0" lvl="0" indent="0" algn="l" rtl="0">
              <a:spcBef>
                <a:spcPts val="0"/>
              </a:spcBef>
              <a:spcAft>
                <a:spcPts val="0"/>
              </a:spcAft>
              <a:buNone/>
            </a:pPr>
            <a:r>
              <a:rPr lang="en"/>
              <a:t>Extremely over-complicated, the operation was an embarrassing failure in which 8 U.S. servicemen died and two aircraft crashed. Carter still tried to get the Iranians to release the hostages, eventually agreeing to unfreeze several billion dollars of Iranian money sitting in American banks. </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ransparent Shapes">
  <p:cSld name="BLANK_1">
    <p:bg>
      <p:bgPr>
        <a:solidFill>
          <a:srgbClr val="3796BF"/>
        </a:solidFill>
        <a:effectLst/>
      </p:bgPr>
    </p:bg>
    <p:spTree>
      <p:nvGrpSpPr>
        <p:cNvPr id="1" name="Shape 50"/>
        <p:cNvGrpSpPr/>
        <p:nvPr/>
      </p:nvGrpSpPr>
      <p:grpSpPr>
        <a:xfrm>
          <a:off x="0" y="0"/>
          <a:ext cx="0" cy="0"/>
          <a:chOff x="0" y="0"/>
          <a:chExt cx="0" cy="0"/>
        </a:xfrm>
      </p:grpSpPr>
      <p:grpSp>
        <p:nvGrpSpPr>
          <p:cNvPr id="51" name="Google Shape;51;p13"/>
          <p:cNvGrpSpPr/>
          <p:nvPr/>
        </p:nvGrpSpPr>
        <p:grpSpPr>
          <a:xfrm>
            <a:off x="6172200" y="2656118"/>
            <a:ext cx="2971754" cy="2886151"/>
            <a:chOff x="6172200" y="2656118"/>
            <a:chExt cx="2971754" cy="2886151"/>
          </a:xfrm>
        </p:grpSpPr>
        <p:sp>
          <p:nvSpPr>
            <p:cNvPr id="52" name="Google Shape;52;p13"/>
            <p:cNvSpPr/>
            <p:nvPr/>
          </p:nvSpPr>
          <p:spPr>
            <a:xfrm rot="9208626" flipH="1">
              <a:off x="6704904" y="4110434"/>
              <a:ext cx="484232" cy="120400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rot="9208633" flipH="1">
              <a:off x="7804300" y="3279013"/>
              <a:ext cx="877624" cy="218213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rot="9208606" flipH="1">
              <a:off x="7481789" y="4276913"/>
              <a:ext cx="408796" cy="1016449"/>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rot="9208678" flipH="1">
              <a:off x="6287617" y="4657701"/>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57" name="Google Shape;57;p13"/>
          <p:cNvGrpSpPr/>
          <p:nvPr/>
        </p:nvGrpSpPr>
        <p:grpSpPr>
          <a:xfrm>
            <a:off x="-32" y="-228027"/>
            <a:ext cx="2163561" cy="1347300"/>
            <a:chOff x="-32" y="-215963"/>
            <a:chExt cx="2163561" cy="1347300"/>
          </a:xfrm>
        </p:grpSpPr>
        <p:sp>
          <p:nvSpPr>
            <p:cNvPr id="58" name="Google Shape;58;p13"/>
            <p:cNvSpPr/>
            <p:nvPr/>
          </p:nvSpPr>
          <p:spPr>
            <a:xfrm rot="-1591408" flipH="1">
              <a:off x="1362169" y="-63166"/>
              <a:ext cx="205103" cy="509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rot="-1591371" flipH="1">
              <a:off x="239463" y="-151890"/>
              <a:ext cx="434754" cy="1080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rot="-1591339" flipH="1">
              <a:off x="892401" y="-169347"/>
              <a:ext cx="504374" cy="1254067"/>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rot="-1591322" flipH="1">
              <a:off x="1818452" y="-76292"/>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
        <p:nvSpPr>
          <p:cNvPr id="63" name="Google Shape;63;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T29kIOXpj6o"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mbc9ElB5vfQ"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E-WgNf6mn2k"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184650" y="152400"/>
            <a:ext cx="8783499" cy="483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body" idx="1"/>
          </p:nvPr>
        </p:nvSpPr>
        <p:spPr>
          <a:xfrm>
            <a:off x="311700" y="369275"/>
            <a:ext cx="4805400" cy="4199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000">
                <a:highlight>
                  <a:srgbClr val="00FFFF"/>
                </a:highlight>
              </a:rPr>
              <a:t>The hostages were released the moment Reagan finished his inauguration speech - 444 days after they were captured.</a:t>
            </a:r>
            <a:endParaRPr sz="3000"/>
          </a:p>
        </p:txBody>
      </p:sp>
      <p:pic>
        <p:nvPicPr>
          <p:cNvPr id="135" name="Google Shape;135;p23" descr="Iran frees US hostages after 444 days in captivity – archive, 1981 | Iran |  The Guardian"/>
          <p:cNvPicPr preferRelativeResize="0"/>
          <p:nvPr/>
        </p:nvPicPr>
        <p:blipFill>
          <a:blip r:embed="rId3">
            <a:alphaModFix/>
          </a:blip>
          <a:stretch>
            <a:fillRect/>
          </a:stretch>
        </p:blipFill>
        <p:spPr>
          <a:xfrm>
            <a:off x="4800600" y="250575"/>
            <a:ext cx="4141175" cy="1743075"/>
          </a:xfrm>
          <a:prstGeom prst="rect">
            <a:avLst/>
          </a:prstGeom>
          <a:noFill/>
          <a:ln>
            <a:noFill/>
          </a:ln>
        </p:spPr>
      </p:pic>
      <p:pic>
        <p:nvPicPr>
          <p:cNvPr id="136" name="Google Shape;136;p23" descr="Remembering the Iran Hostage Crisis – Dolphin Media"/>
          <p:cNvPicPr preferRelativeResize="0"/>
          <p:nvPr/>
        </p:nvPicPr>
        <p:blipFill>
          <a:blip r:embed="rId4">
            <a:alphaModFix/>
          </a:blip>
          <a:stretch>
            <a:fillRect/>
          </a:stretch>
        </p:blipFill>
        <p:spPr>
          <a:xfrm>
            <a:off x="4932475" y="2307975"/>
            <a:ext cx="4141175" cy="2677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http://argothemovie.com&#10;https://www.facebook.com/argomovie&#10;In theaters October 12th.&#10;Based on real events, the dramatic thriller &quot;Argo&quot; chronicles the life-or-death covert operation to rescue six Americans, which unfolded behind the scenes of the Iran hostage crisis, focusing on the little-known role that the CIA and Hollywood played—information that was not declassified until many years after the event. Starring Ben Affleck, Alan Arkin, Bryan Cranston, and John Goodman." title="Argo - Official Trailer 1 [HD]">
            <a:hlinkClick r:id="rId3"/>
          </p:cNvPr>
          <p:cNvPicPr preferRelativeResize="0"/>
          <p:nvPr/>
        </p:nvPicPr>
        <p:blipFill>
          <a:blip r:embed="rId4">
            <a:alphaModFix/>
          </a:blip>
          <a:stretch>
            <a:fillRect/>
          </a:stretch>
        </p:blipFill>
        <p:spPr>
          <a:xfrm>
            <a:off x="152400" y="152400"/>
            <a:ext cx="8796450" cy="4795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5"/>
          <p:cNvPicPr preferRelativeResize="0"/>
          <p:nvPr/>
        </p:nvPicPr>
        <p:blipFill>
          <a:blip r:embed="rId3">
            <a:alphaModFix/>
          </a:blip>
          <a:stretch>
            <a:fillRect/>
          </a:stretch>
        </p:blipFill>
        <p:spPr>
          <a:xfrm>
            <a:off x="197825" y="152400"/>
            <a:ext cx="5077551" cy="4838702"/>
          </a:xfrm>
          <a:prstGeom prst="rect">
            <a:avLst/>
          </a:prstGeom>
          <a:noFill/>
          <a:ln w="28575" cap="flat" cmpd="sng">
            <a:solidFill>
              <a:schemeClr val="dk1"/>
            </a:solidFill>
            <a:prstDash val="solid"/>
            <a:round/>
            <a:headEnd type="none" w="sm" len="sm"/>
            <a:tailEnd type="none" w="sm" len="sm"/>
          </a:ln>
        </p:spPr>
      </p:pic>
      <p:pic>
        <p:nvPicPr>
          <p:cNvPr id="147" name="Google Shape;147;p25"/>
          <p:cNvPicPr preferRelativeResize="0"/>
          <p:nvPr/>
        </p:nvPicPr>
        <p:blipFill>
          <a:blip r:embed="rId4">
            <a:alphaModFix/>
          </a:blip>
          <a:stretch>
            <a:fillRect/>
          </a:stretch>
        </p:blipFill>
        <p:spPr>
          <a:xfrm>
            <a:off x="5401400" y="2917549"/>
            <a:ext cx="3563826" cy="2073550"/>
          </a:xfrm>
          <a:prstGeom prst="rect">
            <a:avLst/>
          </a:prstGeom>
          <a:noFill/>
          <a:ln>
            <a:noFill/>
          </a:ln>
        </p:spPr>
      </p:pic>
      <p:pic>
        <p:nvPicPr>
          <p:cNvPr id="148" name="Google Shape;148;p25"/>
          <p:cNvPicPr preferRelativeResize="0"/>
          <p:nvPr/>
        </p:nvPicPr>
        <p:blipFill>
          <a:blip r:embed="rId5">
            <a:alphaModFix/>
          </a:blip>
          <a:stretch>
            <a:fillRect/>
          </a:stretch>
        </p:blipFill>
        <p:spPr>
          <a:xfrm>
            <a:off x="5427774" y="152400"/>
            <a:ext cx="3483663" cy="26127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103300" y="77625"/>
            <a:ext cx="5013900" cy="680700"/>
          </a:xfrm>
          <a:prstGeom prst="rect">
            <a:avLst/>
          </a:prstGeom>
          <a:ln w="28575" cap="flat" cmpd="sng">
            <a:solidFill>
              <a:srgbClr val="000000"/>
            </a:solidFill>
            <a:prstDash val="dash"/>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t>The Camp David Accords </a:t>
            </a:r>
            <a:endParaRPr sz="3600"/>
          </a:p>
        </p:txBody>
      </p:sp>
      <p:sp>
        <p:nvSpPr>
          <p:cNvPr id="154" name="Google Shape;154;p26"/>
          <p:cNvSpPr/>
          <p:nvPr/>
        </p:nvSpPr>
        <p:spPr>
          <a:xfrm>
            <a:off x="5874900" y="2490300"/>
            <a:ext cx="3269100" cy="265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6"/>
          <p:cNvSpPr txBox="1">
            <a:spLocks noGrp="1"/>
          </p:cNvSpPr>
          <p:nvPr>
            <p:ph type="body" idx="1"/>
          </p:nvPr>
        </p:nvSpPr>
        <p:spPr>
          <a:xfrm>
            <a:off x="32175" y="1479300"/>
            <a:ext cx="4539900" cy="3130800"/>
          </a:xfrm>
          <a:prstGeom prst="rect">
            <a:avLst/>
          </a:prstGeom>
          <a:ln>
            <a:noFill/>
          </a:ln>
        </p:spPr>
        <p:txBody>
          <a:bodyPr spcFirstLastPara="1" wrap="square" lIns="91425" tIns="91425" rIns="91425" bIns="91425" anchor="t" anchorCtr="0">
            <a:normAutofit fontScale="85000" lnSpcReduction="20000"/>
          </a:bodyPr>
          <a:lstStyle/>
          <a:p>
            <a:pPr marL="457200" lvl="0" indent="-386080" algn="l" rtl="0">
              <a:spcBef>
                <a:spcPts val="0"/>
              </a:spcBef>
              <a:spcAft>
                <a:spcPts val="0"/>
              </a:spcAft>
              <a:buClr>
                <a:srgbClr val="000000"/>
              </a:buClr>
              <a:buSzPct val="100000"/>
              <a:buChar char="●"/>
            </a:pPr>
            <a:r>
              <a:rPr lang="en" sz="3200">
                <a:solidFill>
                  <a:srgbClr val="000000"/>
                </a:solidFill>
              </a:rPr>
              <a:t>President Carter was the peacemaker who helped negotiate between Egypt &amp; Israel</a:t>
            </a:r>
            <a:endParaRPr sz="3200">
              <a:solidFill>
                <a:srgbClr val="000000"/>
              </a:solidFill>
            </a:endParaRPr>
          </a:p>
          <a:p>
            <a:pPr marL="457200" lvl="0" indent="-386080" algn="l" rtl="0">
              <a:spcBef>
                <a:spcPts val="0"/>
              </a:spcBef>
              <a:spcAft>
                <a:spcPts val="0"/>
              </a:spcAft>
              <a:buClr>
                <a:srgbClr val="000000"/>
              </a:buClr>
              <a:buSzPct val="100000"/>
              <a:buChar char="●"/>
            </a:pPr>
            <a:r>
              <a:rPr lang="en" sz="3200">
                <a:solidFill>
                  <a:srgbClr val="000000"/>
                </a:solidFill>
              </a:rPr>
              <a:t>Created peaceful relations between Israel and Egypt.</a:t>
            </a:r>
            <a:endParaRPr sz="3200">
              <a:solidFill>
                <a:srgbClr val="000000"/>
              </a:solidFill>
            </a:endParaRPr>
          </a:p>
          <a:p>
            <a:pPr marL="0" lvl="0" indent="0" algn="l" rtl="0">
              <a:spcBef>
                <a:spcPts val="1200"/>
              </a:spcBef>
              <a:spcAft>
                <a:spcPts val="1200"/>
              </a:spcAft>
              <a:buNone/>
            </a:pPr>
            <a:endParaRPr sz="3200">
              <a:solidFill>
                <a:srgbClr val="000000"/>
              </a:solidFill>
            </a:endParaRPr>
          </a:p>
        </p:txBody>
      </p:sp>
      <p:pic>
        <p:nvPicPr>
          <p:cNvPr id="156" name="Google Shape;156;p26"/>
          <p:cNvPicPr preferRelativeResize="0"/>
          <p:nvPr/>
        </p:nvPicPr>
        <p:blipFill>
          <a:blip r:embed="rId3">
            <a:alphaModFix/>
          </a:blip>
          <a:stretch>
            <a:fillRect/>
          </a:stretch>
        </p:blipFill>
        <p:spPr>
          <a:xfrm>
            <a:off x="4648275" y="844051"/>
            <a:ext cx="4303325" cy="4066874"/>
          </a:xfrm>
          <a:prstGeom prst="rect">
            <a:avLst/>
          </a:prstGeom>
          <a:noFill/>
          <a:ln w="76200" cap="flat" cmpd="sng">
            <a:solidFill>
              <a:srgbClr val="0000FF"/>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7" descr="Learn about the contentious history between Israel and Egypt and President Carter's role in bringing both leaders — Israeli Prime Minister Begin and Egyptian President Sadat — to Camp David to establish a framework for peace in the Middle East.&#10;Subscribe for more HISTORY:&#10;http://www.youtube.com/subscription_center?add_user=historychannel&#10;&#10;Newsletter: https://www.history.com/newsletter&#10;Website - http://www.history.com&#10;/posts&#10;Facebook - https://www.facebook.com/History&#10;Twitter - https://twitter.com/history&#10;&#10;HISTORY Topical Video&#10;Season 1&#10;&#10;Whether you're looking for more on American Revolution battles, WWII generals, architectural wonders, secrets of the ancient world, U.S. presidents, Civil War leaders, famous explorers or the stories behind your favorite holiday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Here's How the Camp David Accords Impacted the Middle East | History">
            <a:hlinkClick r:id="rId3"/>
          </p:cNvPr>
          <p:cNvPicPr preferRelativeResize="0"/>
          <p:nvPr/>
        </p:nvPicPr>
        <p:blipFill>
          <a:blip r:embed="rId4">
            <a:alphaModFix/>
          </a:blip>
          <a:stretch>
            <a:fillRect/>
          </a:stretch>
        </p:blipFill>
        <p:spPr>
          <a:xfrm>
            <a:off x="0" y="-64775"/>
            <a:ext cx="9060475" cy="5273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118625" y="134750"/>
            <a:ext cx="6727800" cy="5727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39th President Jimmy Carter (1977-1981)</a:t>
            </a:r>
            <a:endParaRPr b="1"/>
          </a:p>
        </p:txBody>
      </p:sp>
      <p:sp>
        <p:nvSpPr>
          <p:cNvPr id="74" name="Google Shape;74;p15"/>
          <p:cNvSpPr txBox="1">
            <a:spLocks noGrp="1"/>
          </p:cNvSpPr>
          <p:nvPr>
            <p:ph type="body" idx="1"/>
          </p:nvPr>
        </p:nvSpPr>
        <p:spPr>
          <a:xfrm>
            <a:off x="311700" y="817775"/>
            <a:ext cx="4260300" cy="40845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Clr>
                <a:schemeClr val="dk1"/>
              </a:buClr>
              <a:buSzPts val="1800"/>
              <a:buFont typeface="Bookman Old Style"/>
              <a:buChar char="●"/>
            </a:pPr>
            <a:r>
              <a:rPr lang="en">
                <a:solidFill>
                  <a:schemeClr val="dk1"/>
                </a:solidFill>
                <a:latin typeface="Bookman Old Style"/>
                <a:ea typeface="Bookman Old Style"/>
                <a:cs typeface="Bookman Old Style"/>
                <a:sym typeface="Bookman Old Style"/>
              </a:rPr>
              <a:t>Baptist Sunday School teacher</a:t>
            </a:r>
            <a:endParaRPr>
              <a:solidFill>
                <a:schemeClr val="dk1"/>
              </a:solidFill>
              <a:latin typeface="Bookman Old Style"/>
              <a:ea typeface="Bookman Old Style"/>
              <a:cs typeface="Bookman Old Style"/>
              <a:sym typeface="Bookman Old Style"/>
            </a:endParaRPr>
          </a:p>
          <a:p>
            <a:pPr marL="457200" lvl="0" indent="-342900" algn="l" rtl="0">
              <a:lnSpc>
                <a:spcPct val="100000"/>
              </a:lnSpc>
              <a:spcBef>
                <a:spcPts val="0"/>
              </a:spcBef>
              <a:spcAft>
                <a:spcPts val="0"/>
              </a:spcAft>
              <a:buClr>
                <a:schemeClr val="dk1"/>
              </a:buClr>
              <a:buSzPts val="1800"/>
              <a:buFont typeface="Bookman Old Style"/>
              <a:buChar char="●"/>
            </a:pPr>
            <a:r>
              <a:rPr lang="en">
                <a:solidFill>
                  <a:schemeClr val="dk1"/>
                </a:solidFill>
                <a:latin typeface="Bookman Old Style"/>
                <a:ea typeface="Bookman Old Style"/>
                <a:cs typeface="Bookman Old Style"/>
                <a:sym typeface="Bookman Old Style"/>
              </a:rPr>
              <a:t>Governor of Georgia and peanut farmer</a:t>
            </a:r>
            <a:endParaRPr>
              <a:solidFill>
                <a:schemeClr val="dk1"/>
              </a:solidFill>
              <a:latin typeface="Bookman Old Style"/>
              <a:ea typeface="Bookman Old Style"/>
              <a:cs typeface="Bookman Old Style"/>
              <a:sym typeface="Bookman Old Style"/>
            </a:endParaRPr>
          </a:p>
          <a:p>
            <a:pPr marL="457200" lvl="0" indent="-342900" algn="l" rtl="0">
              <a:lnSpc>
                <a:spcPct val="100000"/>
              </a:lnSpc>
              <a:spcBef>
                <a:spcPts val="0"/>
              </a:spcBef>
              <a:spcAft>
                <a:spcPts val="0"/>
              </a:spcAft>
              <a:buClr>
                <a:schemeClr val="dk1"/>
              </a:buClr>
              <a:buSzPts val="1800"/>
              <a:buFont typeface="Bookman Old Style"/>
              <a:buChar char="●"/>
            </a:pPr>
            <a:r>
              <a:rPr lang="en">
                <a:solidFill>
                  <a:schemeClr val="dk1"/>
                </a:solidFill>
                <a:latin typeface="Bookman Old Style"/>
                <a:ea typeface="Bookman Old Style"/>
                <a:cs typeface="Bookman Old Style"/>
                <a:sym typeface="Bookman Old Style"/>
              </a:rPr>
              <a:t>Pro-African-American Civil Rights</a:t>
            </a:r>
            <a:endParaRPr>
              <a:solidFill>
                <a:schemeClr val="dk1"/>
              </a:solidFill>
              <a:latin typeface="Bookman Old Style"/>
              <a:ea typeface="Bookman Old Style"/>
              <a:cs typeface="Bookman Old Style"/>
              <a:sym typeface="Bookman Old Style"/>
            </a:endParaRPr>
          </a:p>
          <a:p>
            <a:pPr marL="457200" lvl="0" indent="-342900" algn="l" rtl="0">
              <a:lnSpc>
                <a:spcPct val="100000"/>
              </a:lnSpc>
              <a:spcBef>
                <a:spcPts val="0"/>
              </a:spcBef>
              <a:spcAft>
                <a:spcPts val="0"/>
              </a:spcAft>
              <a:buClr>
                <a:schemeClr val="dk1"/>
              </a:buClr>
              <a:buSzPts val="1800"/>
              <a:buFont typeface="Bookman Old Style"/>
              <a:buChar char="●"/>
            </a:pPr>
            <a:r>
              <a:rPr lang="en">
                <a:solidFill>
                  <a:schemeClr val="dk1"/>
                </a:solidFill>
                <a:latin typeface="Bookman Old Style"/>
                <a:ea typeface="Bookman Old Style"/>
                <a:cs typeface="Bookman Old Style"/>
                <a:sym typeface="Bookman Old Style"/>
              </a:rPr>
              <a:t>Supported gay rights</a:t>
            </a:r>
            <a:endParaRPr>
              <a:solidFill>
                <a:schemeClr val="dk1"/>
              </a:solidFill>
              <a:latin typeface="Bookman Old Style"/>
              <a:ea typeface="Bookman Old Style"/>
              <a:cs typeface="Bookman Old Style"/>
              <a:sym typeface="Bookman Old Style"/>
            </a:endParaRPr>
          </a:p>
          <a:p>
            <a:pPr marL="457200" lvl="0" indent="-342900" algn="l" rtl="0">
              <a:lnSpc>
                <a:spcPct val="100000"/>
              </a:lnSpc>
              <a:spcBef>
                <a:spcPts val="0"/>
              </a:spcBef>
              <a:spcAft>
                <a:spcPts val="0"/>
              </a:spcAft>
              <a:buClr>
                <a:schemeClr val="dk1"/>
              </a:buClr>
              <a:buSzPts val="1800"/>
              <a:buFont typeface="Bookman Old Style"/>
              <a:buChar char="●"/>
            </a:pPr>
            <a:r>
              <a:rPr lang="en">
                <a:solidFill>
                  <a:schemeClr val="dk1"/>
                </a:solidFill>
                <a:latin typeface="Bookman Old Style"/>
                <a:ea typeface="Bookman Old Style"/>
                <a:cs typeface="Bookman Old Style"/>
                <a:sym typeface="Bookman Old Style"/>
              </a:rPr>
              <a:t>Anti-abortion, but upheld Roe v. Wade</a:t>
            </a:r>
            <a:endParaRPr>
              <a:solidFill>
                <a:schemeClr val="dk1"/>
              </a:solidFill>
              <a:latin typeface="Bookman Old Style"/>
              <a:ea typeface="Bookman Old Style"/>
              <a:cs typeface="Bookman Old Style"/>
              <a:sym typeface="Bookman Old Style"/>
            </a:endParaRPr>
          </a:p>
          <a:p>
            <a:pPr marL="914400" lvl="1" indent="-317500" algn="l" rtl="0">
              <a:lnSpc>
                <a:spcPct val="100000"/>
              </a:lnSpc>
              <a:spcBef>
                <a:spcPts val="0"/>
              </a:spcBef>
              <a:spcAft>
                <a:spcPts val="0"/>
              </a:spcAft>
              <a:buClr>
                <a:schemeClr val="dk1"/>
              </a:buClr>
              <a:buSzPts val="1400"/>
              <a:buFont typeface="Bookman Old Style"/>
              <a:buChar char="○"/>
            </a:pPr>
            <a:r>
              <a:rPr lang="en">
                <a:solidFill>
                  <a:schemeClr val="dk1"/>
                </a:solidFill>
                <a:latin typeface="Bookman Old Style"/>
                <a:ea typeface="Bookman Old Style"/>
                <a:cs typeface="Bookman Old Style"/>
                <a:sym typeface="Bookman Old Style"/>
              </a:rPr>
              <a:t>Attempted to make abortion less necessary</a:t>
            </a:r>
            <a:endParaRPr>
              <a:solidFill>
                <a:schemeClr val="dk1"/>
              </a:solidFill>
              <a:latin typeface="Bookman Old Style"/>
              <a:ea typeface="Bookman Old Style"/>
              <a:cs typeface="Bookman Old Style"/>
              <a:sym typeface="Bookman Old Style"/>
            </a:endParaRPr>
          </a:p>
          <a:p>
            <a:pPr marL="914400" lvl="1" indent="-317500" algn="l" rtl="0">
              <a:lnSpc>
                <a:spcPct val="100000"/>
              </a:lnSpc>
              <a:spcBef>
                <a:spcPts val="0"/>
              </a:spcBef>
              <a:spcAft>
                <a:spcPts val="0"/>
              </a:spcAft>
              <a:buClr>
                <a:schemeClr val="dk1"/>
              </a:buClr>
              <a:buSzPts val="1400"/>
              <a:buFont typeface="Bookman Old Style"/>
              <a:buChar char="○"/>
            </a:pPr>
            <a:r>
              <a:rPr lang="en">
                <a:solidFill>
                  <a:schemeClr val="dk1"/>
                </a:solidFill>
                <a:latin typeface="Bookman Old Style"/>
                <a:ea typeface="Bookman Old Style"/>
                <a:cs typeface="Bookman Old Style"/>
                <a:sym typeface="Bookman Old Style"/>
              </a:rPr>
              <a:t>Easier to adopt </a:t>
            </a:r>
            <a:endParaRPr>
              <a:solidFill>
                <a:schemeClr val="dk1"/>
              </a:solidFill>
              <a:latin typeface="Bookman Old Style"/>
              <a:ea typeface="Bookman Old Style"/>
              <a:cs typeface="Bookman Old Style"/>
              <a:sym typeface="Bookman Old Style"/>
            </a:endParaRPr>
          </a:p>
          <a:p>
            <a:pPr marL="914400" lvl="1" indent="-317500" algn="l" rtl="0">
              <a:lnSpc>
                <a:spcPct val="100000"/>
              </a:lnSpc>
              <a:spcBef>
                <a:spcPts val="0"/>
              </a:spcBef>
              <a:spcAft>
                <a:spcPts val="0"/>
              </a:spcAft>
              <a:buClr>
                <a:schemeClr val="dk1"/>
              </a:buClr>
              <a:buSzPts val="1400"/>
              <a:buFont typeface="Bookman Old Style"/>
              <a:buChar char="○"/>
            </a:pPr>
            <a:r>
              <a:rPr lang="en">
                <a:solidFill>
                  <a:schemeClr val="dk1"/>
                </a:solidFill>
                <a:latin typeface="Bookman Old Style"/>
                <a:ea typeface="Bookman Old Style"/>
                <a:cs typeface="Bookman Old Style"/>
                <a:sym typeface="Bookman Old Style"/>
              </a:rPr>
              <a:t>Improved conditions for mothers (WIC)</a:t>
            </a:r>
            <a:endParaRPr>
              <a:solidFill>
                <a:schemeClr val="dk1"/>
              </a:solidFill>
              <a:latin typeface="Bookman Old Style"/>
              <a:ea typeface="Bookman Old Style"/>
              <a:cs typeface="Bookman Old Style"/>
              <a:sym typeface="Bookman Old Style"/>
            </a:endParaRPr>
          </a:p>
          <a:p>
            <a:pPr marL="457200" lvl="0" indent="-342900" algn="l" rtl="0">
              <a:lnSpc>
                <a:spcPct val="100000"/>
              </a:lnSpc>
              <a:spcBef>
                <a:spcPts val="0"/>
              </a:spcBef>
              <a:spcAft>
                <a:spcPts val="0"/>
              </a:spcAft>
              <a:buClr>
                <a:schemeClr val="dk1"/>
              </a:buClr>
              <a:buSzPts val="1800"/>
              <a:buFont typeface="Bookman Old Style"/>
              <a:buChar char="●"/>
            </a:pPr>
            <a:r>
              <a:rPr lang="en">
                <a:solidFill>
                  <a:schemeClr val="dk1"/>
                </a:solidFill>
                <a:latin typeface="Bookman Old Style"/>
                <a:ea typeface="Bookman Old Style"/>
                <a:cs typeface="Bookman Old Style"/>
                <a:sym typeface="Bookman Old Style"/>
              </a:rPr>
              <a:t>Anti-death penalty</a:t>
            </a:r>
            <a:endParaRPr>
              <a:solidFill>
                <a:schemeClr val="dk1"/>
              </a:solidFill>
              <a:latin typeface="Bookman Old Style"/>
              <a:ea typeface="Bookman Old Style"/>
              <a:cs typeface="Bookman Old Style"/>
              <a:sym typeface="Bookman Old Style"/>
            </a:endParaRPr>
          </a:p>
          <a:p>
            <a:pPr marL="457200" lvl="0" indent="-342900" algn="l" rtl="0">
              <a:lnSpc>
                <a:spcPct val="100000"/>
              </a:lnSpc>
              <a:spcBef>
                <a:spcPts val="0"/>
              </a:spcBef>
              <a:spcAft>
                <a:spcPts val="0"/>
              </a:spcAft>
              <a:buClr>
                <a:schemeClr val="dk1"/>
              </a:buClr>
              <a:buSzPts val="1800"/>
              <a:buFont typeface="Bookman Old Style"/>
              <a:buChar char="●"/>
            </a:pPr>
            <a:r>
              <a:rPr lang="en">
                <a:solidFill>
                  <a:schemeClr val="dk1"/>
                </a:solidFill>
                <a:latin typeface="Bookman Old Style"/>
                <a:ea typeface="Bookman Old Style"/>
                <a:cs typeface="Bookman Old Style"/>
                <a:sym typeface="Bookman Old Style"/>
              </a:rPr>
              <a:t>Pardoned draft dodgers</a:t>
            </a:r>
            <a:endParaRPr>
              <a:solidFill>
                <a:schemeClr val="dk1"/>
              </a:solidFill>
              <a:latin typeface="Bookman Old Style"/>
              <a:ea typeface="Bookman Old Style"/>
              <a:cs typeface="Bookman Old Style"/>
              <a:sym typeface="Bookman Old Style"/>
            </a:endParaRPr>
          </a:p>
        </p:txBody>
      </p:sp>
      <p:pic>
        <p:nvPicPr>
          <p:cNvPr id="75" name="Google Shape;75;p15"/>
          <p:cNvPicPr preferRelativeResize="0"/>
          <p:nvPr/>
        </p:nvPicPr>
        <p:blipFill>
          <a:blip r:embed="rId3">
            <a:alphaModFix/>
          </a:blip>
          <a:stretch>
            <a:fillRect/>
          </a:stretch>
        </p:blipFill>
        <p:spPr>
          <a:xfrm>
            <a:off x="4848500" y="949475"/>
            <a:ext cx="3342475" cy="3676900"/>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2175" y="124525"/>
            <a:ext cx="4930500" cy="680700"/>
          </a:xfrm>
          <a:prstGeom prst="rect">
            <a:avLst/>
          </a:prstGeom>
          <a:ln w="9525" cap="flat" cmpd="sng">
            <a:solidFill>
              <a:schemeClr val="dk1"/>
            </a:solidFill>
            <a:prstDash val="dash"/>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t>Carter’s Administration </a:t>
            </a:r>
            <a:endParaRPr sz="3600"/>
          </a:p>
        </p:txBody>
      </p:sp>
      <p:sp>
        <p:nvSpPr>
          <p:cNvPr id="81" name="Google Shape;81;p16"/>
          <p:cNvSpPr/>
          <p:nvPr/>
        </p:nvSpPr>
        <p:spPr>
          <a:xfrm>
            <a:off x="5874900" y="2490300"/>
            <a:ext cx="3269100" cy="265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txBox="1">
            <a:spLocks noGrp="1"/>
          </p:cNvSpPr>
          <p:nvPr>
            <p:ph type="body" idx="1"/>
          </p:nvPr>
        </p:nvSpPr>
        <p:spPr>
          <a:xfrm>
            <a:off x="32175" y="923200"/>
            <a:ext cx="4539900" cy="3839400"/>
          </a:xfrm>
          <a:prstGeom prst="rect">
            <a:avLst/>
          </a:prstGeom>
          <a:ln>
            <a:noFill/>
          </a:ln>
        </p:spPr>
        <p:txBody>
          <a:bodyPr spcFirstLastPara="1" wrap="square" lIns="91425" tIns="91425" rIns="91425" bIns="91425" anchor="t" anchorCtr="0">
            <a:normAutofit fontScale="92500" lnSpcReduction="20000"/>
          </a:bodyPr>
          <a:lstStyle/>
          <a:p>
            <a:pPr marL="457200" lvl="0" indent="-401320" algn="l" rtl="0">
              <a:spcBef>
                <a:spcPts val="0"/>
              </a:spcBef>
              <a:spcAft>
                <a:spcPts val="0"/>
              </a:spcAft>
              <a:buClr>
                <a:srgbClr val="000000"/>
              </a:buClr>
              <a:buSzPct val="100000"/>
              <a:buChar char="●"/>
            </a:pPr>
            <a:r>
              <a:rPr lang="en" sz="3200" b="1">
                <a:solidFill>
                  <a:srgbClr val="000000"/>
                </a:solidFill>
              </a:rPr>
              <a:t>Appoints</a:t>
            </a:r>
            <a:r>
              <a:rPr lang="en" sz="3200">
                <a:solidFill>
                  <a:srgbClr val="000000"/>
                </a:solidFill>
              </a:rPr>
              <a:t> more </a:t>
            </a:r>
            <a:r>
              <a:rPr lang="en" sz="3200" b="1">
                <a:solidFill>
                  <a:srgbClr val="000000"/>
                </a:solidFill>
                <a:highlight>
                  <a:srgbClr val="FFFF00"/>
                </a:highlight>
              </a:rPr>
              <a:t>women</a:t>
            </a:r>
            <a:r>
              <a:rPr lang="en" sz="3200">
                <a:solidFill>
                  <a:srgbClr val="000000"/>
                </a:solidFill>
              </a:rPr>
              <a:t> &amp; </a:t>
            </a:r>
            <a:r>
              <a:rPr lang="en" sz="3200">
                <a:solidFill>
                  <a:srgbClr val="000000"/>
                </a:solidFill>
                <a:highlight>
                  <a:srgbClr val="FFFF00"/>
                </a:highlight>
              </a:rPr>
              <a:t>minorities</a:t>
            </a:r>
            <a:r>
              <a:rPr lang="en" sz="3200">
                <a:solidFill>
                  <a:srgbClr val="000000"/>
                </a:solidFill>
              </a:rPr>
              <a:t> than any other president</a:t>
            </a:r>
            <a:endParaRPr sz="3200">
              <a:solidFill>
                <a:srgbClr val="000000"/>
              </a:solidFill>
            </a:endParaRPr>
          </a:p>
          <a:p>
            <a:pPr marL="457200" lvl="0" indent="-401320" algn="l" rtl="0">
              <a:spcBef>
                <a:spcPts val="0"/>
              </a:spcBef>
              <a:spcAft>
                <a:spcPts val="0"/>
              </a:spcAft>
              <a:buClr>
                <a:srgbClr val="000000"/>
              </a:buClr>
              <a:buSzPct val="100000"/>
              <a:buChar char="●"/>
            </a:pPr>
            <a:r>
              <a:rPr lang="en" sz="3200" b="1">
                <a:solidFill>
                  <a:srgbClr val="000000"/>
                </a:solidFill>
              </a:rPr>
              <a:t>Tries to find</a:t>
            </a:r>
            <a:r>
              <a:rPr lang="en" sz="3200">
                <a:solidFill>
                  <a:srgbClr val="000000"/>
                </a:solidFill>
              </a:rPr>
              <a:t> </a:t>
            </a:r>
            <a:r>
              <a:rPr lang="en" sz="3200">
                <a:solidFill>
                  <a:srgbClr val="000000"/>
                </a:solidFill>
                <a:highlight>
                  <a:srgbClr val="FFFF00"/>
                </a:highlight>
              </a:rPr>
              <a:t>alternative fuel/energy sources</a:t>
            </a:r>
            <a:r>
              <a:rPr lang="en" sz="3200">
                <a:solidFill>
                  <a:srgbClr val="000000"/>
                </a:solidFill>
              </a:rPr>
              <a:t> (nuclear power)</a:t>
            </a:r>
            <a:endParaRPr sz="3200">
              <a:solidFill>
                <a:srgbClr val="000000"/>
              </a:solidFill>
            </a:endParaRPr>
          </a:p>
          <a:p>
            <a:pPr marL="0" lvl="0" indent="0" algn="l" rtl="0">
              <a:spcBef>
                <a:spcPts val="1200"/>
              </a:spcBef>
              <a:spcAft>
                <a:spcPts val="1200"/>
              </a:spcAft>
              <a:buNone/>
            </a:pPr>
            <a:endParaRPr sz="3200">
              <a:solidFill>
                <a:srgbClr val="000000"/>
              </a:solidFill>
            </a:endParaRPr>
          </a:p>
        </p:txBody>
      </p:sp>
      <p:pic>
        <p:nvPicPr>
          <p:cNvPr id="83" name="Google Shape;83;p16"/>
          <p:cNvPicPr preferRelativeResize="0"/>
          <p:nvPr/>
        </p:nvPicPr>
        <p:blipFill rotWithShape="1">
          <a:blip r:embed="rId3">
            <a:alphaModFix/>
          </a:blip>
          <a:srcRect l="21544" t="18566"/>
          <a:stretch/>
        </p:blipFill>
        <p:spPr>
          <a:xfrm>
            <a:off x="4800600" y="124525"/>
            <a:ext cx="4160500" cy="4838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2175" y="111350"/>
            <a:ext cx="5842800" cy="680700"/>
          </a:xfrm>
          <a:prstGeom prst="rect">
            <a:avLst/>
          </a:prstGeom>
          <a:noFill/>
          <a:ln w="9525" cap="flat" cmpd="sng">
            <a:solidFill>
              <a:schemeClr val="dk1"/>
            </a:solidFill>
            <a:prstDash val="dashDot"/>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t>Community Reinvestment Act </a:t>
            </a:r>
            <a:endParaRPr sz="3600"/>
          </a:p>
        </p:txBody>
      </p:sp>
      <p:sp>
        <p:nvSpPr>
          <p:cNvPr id="89" name="Google Shape;89;p17"/>
          <p:cNvSpPr/>
          <p:nvPr/>
        </p:nvSpPr>
        <p:spPr>
          <a:xfrm>
            <a:off x="5874900" y="2490300"/>
            <a:ext cx="3269100" cy="265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txBox="1">
            <a:spLocks noGrp="1"/>
          </p:cNvSpPr>
          <p:nvPr>
            <p:ph type="body" idx="1"/>
          </p:nvPr>
        </p:nvSpPr>
        <p:spPr>
          <a:xfrm>
            <a:off x="32175" y="1631700"/>
            <a:ext cx="4539900" cy="3130800"/>
          </a:xfrm>
          <a:prstGeom prst="rect">
            <a:avLst/>
          </a:prstGeom>
          <a:ln>
            <a:noFill/>
          </a:ln>
        </p:spPr>
        <p:txBody>
          <a:bodyPr spcFirstLastPara="1" wrap="square" lIns="91425" tIns="91425" rIns="91425" bIns="91425" anchor="t" anchorCtr="0">
            <a:normAutofit/>
          </a:bodyPr>
          <a:lstStyle/>
          <a:p>
            <a:pPr marL="457200" lvl="0" indent="-431800" algn="l" rtl="0">
              <a:spcBef>
                <a:spcPts val="0"/>
              </a:spcBef>
              <a:spcAft>
                <a:spcPts val="0"/>
              </a:spcAft>
              <a:buClr>
                <a:srgbClr val="000000"/>
              </a:buClr>
              <a:buSzPts val="3200"/>
              <a:buChar char="●"/>
            </a:pPr>
            <a:r>
              <a:rPr lang="en" sz="3200">
                <a:solidFill>
                  <a:srgbClr val="000000"/>
                </a:solidFill>
              </a:rPr>
              <a:t>Encouraged banks to give loans to </a:t>
            </a:r>
            <a:r>
              <a:rPr lang="en" sz="3200">
                <a:solidFill>
                  <a:srgbClr val="FF0000"/>
                </a:solidFill>
              </a:rPr>
              <a:t>help low-income neighborhoods</a:t>
            </a:r>
            <a:endParaRPr sz="3200">
              <a:solidFill>
                <a:srgbClr val="FF0000"/>
              </a:solidFill>
            </a:endParaRPr>
          </a:p>
          <a:p>
            <a:pPr marL="0" lvl="0" indent="0" algn="l" rtl="0">
              <a:spcBef>
                <a:spcPts val="1200"/>
              </a:spcBef>
              <a:spcAft>
                <a:spcPts val="1200"/>
              </a:spcAft>
              <a:buNone/>
            </a:pPr>
            <a:endParaRPr sz="3200">
              <a:solidFill>
                <a:srgbClr val="000000"/>
              </a:solidFill>
            </a:endParaRPr>
          </a:p>
        </p:txBody>
      </p:sp>
      <p:pic>
        <p:nvPicPr>
          <p:cNvPr id="91" name="Google Shape;91;p17"/>
          <p:cNvPicPr preferRelativeResize="0"/>
          <p:nvPr/>
        </p:nvPicPr>
        <p:blipFill>
          <a:blip r:embed="rId3">
            <a:alphaModFix/>
          </a:blip>
          <a:stretch>
            <a:fillRect/>
          </a:stretch>
        </p:blipFill>
        <p:spPr>
          <a:xfrm>
            <a:off x="4450075" y="870450"/>
            <a:ext cx="4286250" cy="401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175425" y="122900"/>
            <a:ext cx="4799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244">
                <a:solidFill>
                  <a:srgbClr val="000000"/>
                </a:solidFill>
                <a:latin typeface="Cherry Cream Soda"/>
                <a:ea typeface="Cherry Cream Soda"/>
                <a:cs typeface="Cherry Cream Soda"/>
                <a:sym typeface="Cherry Cream Soda"/>
              </a:rPr>
              <a:t>Economic Problems of the 70s</a:t>
            </a:r>
            <a:endParaRPr sz="3244">
              <a:solidFill>
                <a:srgbClr val="000000"/>
              </a:solidFill>
              <a:latin typeface="Cherry Cream Soda"/>
              <a:ea typeface="Cherry Cream Soda"/>
              <a:cs typeface="Cherry Cream Soda"/>
              <a:sym typeface="Cherry Cream Soda"/>
            </a:endParaRPr>
          </a:p>
        </p:txBody>
      </p:sp>
      <p:sp>
        <p:nvSpPr>
          <p:cNvPr id="97" name="Google Shape;97;p18"/>
          <p:cNvSpPr txBox="1">
            <a:spLocks noGrp="1"/>
          </p:cNvSpPr>
          <p:nvPr>
            <p:ph type="body" idx="1"/>
          </p:nvPr>
        </p:nvSpPr>
        <p:spPr>
          <a:xfrm>
            <a:off x="311700" y="695600"/>
            <a:ext cx="4946400" cy="38733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Font typeface="Playfair Display"/>
              <a:buChar char="●"/>
            </a:pPr>
            <a:r>
              <a:rPr lang="en" sz="2400">
                <a:highlight>
                  <a:srgbClr val="FFFF00"/>
                </a:highlight>
                <a:latin typeface="Playfair Display"/>
                <a:ea typeface="Playfair Display"/>
                <a:cs typeface="Playfair Display"/>
                <a:sym typeface="Playfair Display"/>
              </a:rPr>
              <a:t>Energy Crises</a:t>
            </a:r>
            <a:r>
              <a:rPr lang="en" sz="2400">
                <a:latin typeface="Playfair Display"/>
                <a:ea typeface="Playfair Display"/>
                <a:cs typeface="Playfair Display"/>
                <a:sym typeface="Playfair Display"/>
              </a:rPr>
              <a:t> of 73 &amp; 79</a:t>
            </a:r>
            <a:endParaRPr sz="2400">
              <a:latin typeface="Playfair Display"/>
              <a:ea typeface="Playfair Display"/>
              <a:cs typeface="Playfair Display"/>
              <a:sym typeface="Playfair Display"/>
            </a:endParaRPr>
          </a:p>
          <a:p>
            <a:pPr marL="457200" lvl="0" indent="-381000" algn="l" rtl="0">
              <a:spcBef>
                <a:spcPts val="0"/>
              </a:spcBef>
              <a:spcAft>
                <a:spcPts val="0"/>
              </a:spcAft>
              <a:buSzPts val="2400"/>
              <a:buFont typeface="Playfair Display"/>
              <a:buChar char="●"/>
            </a:pPr>
            <a:r>
              <a:rPr lang="en" sz="2400">
                <a:latin typeface="Playfair Display"/>
                <a:ea typeface="Playfair Display"/>
                <a:cs typeface="Playfair Display"/>
                <a:sym typeface="Playfair Display"/>
              </a:rPr>
              <a:t>The </a:t>
            </a:r>
            <a:r>
              <a:rPr lang="en" sz="2400">
                <a:highlight>
                  <a:srgbClr val="FFFF00"/>
                </a:highlight>
                <a:latin typeface="Playfair Display"/>
                <a:ea typeface="Playfair Display"/>
                <a:cs typeface="Playfair Display"/>
                <a:sym typeface="Playfair Display"/>
              </a:rPr>
              <a:t>Oil </a:t>
            </a:r>
            <a:r>
              <a:rPr lang="en" sz="2400">
                <a:latin typeface="Playfair Display"/>
                <a:ea typeface="Playfair Display"/>
                <a:cs typeface="Playfair Display"/>
                <a:sym typeface="Playfair Display"/>
              </a:rPr>
              <a:t>Embargo of 73 from </a:t>
            </a:r>
            <a:r>
              <a:rPr lang="en" sz="2400">
                <a:highlight>
                  <a:srgbClr val="FFFF00"/>
                </a:highlight>
                <a:latin typeface="Playfair Display"/>
                <a:ea typeface="Playfair Display"/>
                <a:cs typeface="Playfair Display"/>
                <a:sym typeface="Playfair Display"/>
              </a:rPr>
              <a:t>OPEC</a:t>
            </a:r>
            <a:endParaRPr sz="2400">
              <a:highlight>
                <a:srgbClr val="FFFF00"/>
              </a:highlight>
              <a:latin typeface="Playfair Display"/>
              <a:ea typeface="Playfair Display"/>
              <a:cs typeface="Playfair Display"/>
              <a:sym typeface="Playfair Display"/>
            </a:endParaRPr>
          </a:p>
          <a:p>
            <a:pPr marL="914400" lvl="1" indent="-355600" algn="l" rtl="0">
              <a:spcBef>
                <a:spcPts val="0"/>
              </a:spcBef>
              <a:spcAft>
                <a:spcPts val="0"/>
              </a:spcAft>
              <a:buSzPts val="2000"/>
              <a:buFont typeface="Playfair Display"/>
              <a:buChar char="○"/>
            </a:pPr>
            <a:r>
              <a:rPr lang="en" sz="2000">
                <a:latin typeface="Playfair Display"/>
                <a:ea typeface="Playfair Display"/>
                <a:cs typeface="Playfair Display"/>
                <a:sym typeface="Playfair Display"/>
              </a:rPr>
              <a:t> issues with Iran in 79 caused extreme gas shortages </a:t>
            </a:r>
            <a:endParaRPr sz="2000">
              <a:latin typeface="Playfair Display"/>
              <a:ea typeface="Playfair Display"/>
              <a:cs typeface="Playfair Display"/>
              <a:sym typeface="Playfair Display"/>
            </a:endParaRPr>
          </a:p>
          <a:p>
            <a:pPr marL="0" lvl="0" indent="0" algn="l" rtl="0">
              <a:spcBef>
                <a:spcPts val="1200"/>
              </a:spcBef>
              <a:spcAft>
                <a:spcPts val="1200"/>
              </a:spcAft>
              <a:buNone/>
            </a:pPr>
            <a:endParaRPr sz="2400">
              <a:latin typeface="Playfair Display"/>
              <a:ea typeface="Playfair Display"/>
              <a:cs typeface="Playfair Display"/>
              <a:sym typeface="Playfair Display"/>
            </a:endParaRPr>
          </a:p>
        </p:txBody>
      </p:sp>
      <p:pic>
        <p:nvPicPr>
          <p:cNvPr id="98" name="Google Shape;98;p18"/>
          <p:cNvPicPr preferRelativeResize="0"/>
          <p:nvPr/>
        </p:nvPicPr>
        <p:blipFill>
          <a:blip r:embed="rId3">
            <a:alphaModFix/>
          </a:blip>
          <a:stretch>
            <a:fillRect/>
          </a:stretch>
        </p:blipFill>
        <p:spPr>
          <a:xfrm>
            <a:off x="7334950" y="122900"/>
            <a:ext cx="1619250" cy="2466975"/>
          </a:xfrm>
          <a:prstGeom prst="rect">
            <a:avLst/>
          </a:prstGeom>
          <a:noFill/>
          <a:ln>
            <a:noFill/>
          </a:ln>
        </p:spPr>
      </p:pic>
      <p:pic>
        <p:nvPicPr>
          <p:cNvPr id="99" name="Google Shape;99;p18"/>
          <p:cNvPicPr preferRelativeResize="0"/>
          <p:nvPr/>
        </p:nvPicPr>
        <p:blipFill>
          <a:blip r:embed="rId4">
            <a:alphaModFix/>
          </a:blip>
          <a:stretch>
            <a:fillRect/>
          </a:stretch>
        </p:blipFill>
        <p:spPr>
          <a:xfrm>
            <a:off x="118125" y="2780050"/>
            <a:ext cx="2541700" cy="2009775"/>
          </a:xfrm>
          <a:prstGeom prst="rect">
            <a:avLst/>
          </a:prstGeom>
          <a:noFill/>
          <a:ln w="28575" cap="flat" cmpd="sng">
            <a:solidFill>
              <a:srgbClr val="000000"/>
            </a:solidFill>
            <a:prstDash val="solid"/>
            <a:round/>
            <a:headEnd type="none" w="sm" len="sm"/>
            <a:tailEnd type="none" w="sm" len="sm"/>
          </a:ln>
        </p:spPr>
      </p:pic>
      <p:pic>
        <p:nvPicPr>
          <p:cNvPr id="100" name="Google Shape;100;p18"/>
          <p:cNvPicPr preferRelativeResize="0"/>
          <p:nvPr/>
        </p:nvPicPr>
        <p:blipFill>
          <a:blip r:embed="rId5">
            <a:alphaModFix/>
          </a:blip>
          <a:stretch>
            <a:fillRect/>
          </a:stretch>
        </p:blipFill>
        <p:spPr>
          <a:xfrm>
            <a:off x="5473063" y="610475"/>
            <a:ext cx="1363950" cy="1363950"/>
          </a:xfrm>
          <a:prstGeom prst="rect">
            <a:avLst/>
          </a:prstGeom>
          <a:noFill/>
          <a:ln>
            <a:noFill/>
          </a:ln>
        </p:spPr>
      </p:pic>
      <p:pic>
        <p:nvPicPr>
          <p:cNvPr id="101" name="Google Shape;101;p18"/>
          <p:cNvPicPr preferRelativeResize="0"/>
          <p:nvPr/>
        </p:nvPicPr>
        <p:blipFill>
          <a:blip r:embed="rId6">
            <a:alphaModFix/>
          </a:blip>
          <a:stretch>
            <a:fillRect/>
          </a:stretch>
        </p:blipFill>
        <p:spPr>
          <a:xfrm>
            <a:off x="3151375" y="2867050"/>
            <a:ext cx="2893500" cy="2136850"/>
          </a:xfrm>
          <a:prstGeom prst="rect">
            <a:avLst/>
          </a:prstGeom>
          <a:noFill/>
          <a:ln w="28575" cap="flat" cmpd="sng">
            <a:solidFill>
              <a:srgbClr val="000000"/>
            </a:solidFill>
            <a:prstDash val="solid"/>
            <a:round/>
            <a:headEnd type="none" w="sm" len="sm"/>
            <a:tailEnd type="none" w="sm" len="sm"/>
          </a:ln>
        </p:spPr>
      </p:pic>
      <p:pic>
        <p:nvPicPr>
          <p:cNvPr id="102" name="Google Shape;102;p18"/>
          <p:cNvPicPr preferRelativeResize="0"/>
          <p:nvPr/>
        </p:nvPicPr>
        <p:blipFill>
          <a:blip r:embed="rId7">
            <a:alphaModFix/>
          </a:blip>
          <a:stretch>
            <a:fillRect/>
          </a:stretch>
        </p:blipFill>
        <p:spPr>
          <a:xfrm>
            <a:off x="6536400" y="2867050"/>
            <a:ext cx="2483525" cy="1869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9"/>
          <p:cNvPicPr preferRelativeResize="0"/>
          <p:nvPr/>
        </p:nvPicPr>
        <p:blipFill>
          <a:blip r:embed="rId3">
            <a:alphaModFix/>
          </a:blip>
          <a:stretch>
            <a:fillRect/>
          </a:stretch>
        </p:blipFill>
        <p:spPr>
          <a:xfrm>
            <a:off x="150325" y="218850"/>
            <a:ext cx="8740725" cy="47058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0" descr="Explore the chain of events that set off the Iran hostage crisis - an diplomatic standoff that would keep Americans on edge and shape the course of Jimmy Carter’s presidency.&#10;&#10;Subscribe for more HISTORY shows: &#10;http://www.youtube.com/subscription_center?add_user=historychannel &#10;&#10;&quot;Newsletter: https://www.history.com/newsletter&#10;Website - http://www.history.com&#10;/posts&#10;Facebook - https://www.facebook.com/History&#10;Twitter - https://twitter.com/history&quot;&#10;&#10;HISTORY Topical Video&#10;Season 1&#10;Episode 1&#10;&#10;Whether you're looking for more on American Revolution battles, WWII generals, architectural wonders, secrets of the ancient world, U.S. presidents, Civil War leaders, famous explorers or the stories behind your favorite holiday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What Was the Iran Hostage Crisis? | History">
            <a:hlinkClick r:id="rId3"/>
          </p:cNvPr>
          <p:cNvPicPr preferRelativeResize="0"/>
          <p:nvPr/>
        </p:nvPicPr>
        <p:blipFill>
          <a:blip r:embed="rId4">
            <a:alphaModFix/>
          </a:blip>
          <a:stretch>
            <a:fillRect/>
          </a:stretch>
        </p:blipFill>
        <p:spPr>
          <a:xfrm>
            <a:off x="131875" y="0"/>
            <a:ext cx="89286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116500" y="196350"/>
            <a:ext cx="5871000" cy="680700"/>
          </a:xfrm>
          <a:prstGeom prst="rect">
            <a:avLst/>
          </a:prstGeom>
          <a:ln w="28575" cap="flat" cmpd="sng">
            <a:solidFill>
              <a:srgbClr val="000000"/>
            </a:solidFill>
            <a:prstDash val="dashDot"/>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t>Iran Hostage Crisis (CAUSE:)</a:t>
            </a:r>
            <a:endParaRPr sz="3600"/>
          </a:p>
        </p:txBody>
      </p:sp>
      <p:sp>
        <p:nvSpPr>
          <p:cNvPr id="118" name="Google Shape;118;p21"/>
          <p:cNvSpPr/>
          <p:nvPr/>
        </p:nvSpPr>
        <p:spPr>
          <a:xfrm>
            <a:off x="4958200" y="4738425"/>
            <a:ext cx="4158900" cy="286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Clr>
                <a:schemeClr val="dk1"/>
              </a:buClr>
              <a:buSzPts val="1100"/>
              <a:buFont typeface="Arial"/>
              <a:buNone/>
            </a:pPr>
            <a:r>
              <a:rPr lang="en" sz="1600">
                <a:solidFill>
                  <a:schemeClr val="dk2"/>
                </a:solidFill>
              </a:rPr>
              <a:t>Shah Mohammad Reza</a:t>
            </a:r>
            <a:endParaRPr/>
          </a:p>
        </p:txBody>
      </p:sp>
      <p:sp>
        <p:nvSpPr>
          <p:cNvPr id="119" name="Google Shape;119;p21"/>
          <p:cNvSpPr txBox="1">
            <a:spLocks noGrp="1"/>
          </p:cNvSpPr>
          <p:nvPr>
            <p:ph type="body" idx="1"/>
          </p:nvPr>
        </p:nvSpPr>
        <p:spPr>
          <a:xfrm>
            <a:off x="218625" y="1068275"/>
            <a:ext cx="4353600" cy="3541800"/>
          </a:xfrm>
          <a:prstGeom prst="rect">
            <a:avLst/>
          </a:prstGeom>
          <a:ln>
            <a:noFill/>
          </a:ln>
        </p:spPr>
        <p:txBody>
          <a:bodyPr spcFirstLastPara="1" wrap="square" lIns="91425" tIns="91425" rIns="91425" bIns="91425" anchor="t" anchorCtr="0">
            <a:normAutofit fontScale="85000" lnSpcReduction="20000"/>
          </a:bodyPr>
          <a:lstStyle/>
          <a:p>
            <a:pPr marL="457200" lvl="0" indent="-386080" algn="l" rtl="0">
              <a:spcBef>
                <a:spcPts val="0"/>
              </a:spcBef>
              <a:spcAft>
                <a:spcPts val="0"/>
              </a:spcAft>
              <a:buClr>
                <a:srgbClr val="000000"/>
              </a:buClr>
              <a:buSzPct val="100000"/>
              <a:buChar char="●"/>
            </a:pPr>
            <a:r>
              <a:rPr lang="en" sz="3200">
                <a:solidFill>
                  <a:srgbClr val="000000"/>
                </a:solidFill>
              </a:rPr>
              <a:t>The </a:t>
            </a:r>
            <a:r>
              <a:rPr lang="en" sz="3200">
                <a:solidFill>
                  <a:srgbClr val="000000"/>
                </a:solidFill>
                <a:highlight>
                  <a:srgbClr val="FFFF00"/>
                </a:highlight>
              </a:rPr>
              <a:t>US allowed the Shah of Iran in(the United States) after he was forced into exile </a:t>
            </a:r>
            <a:r>
              <a:rPr lang="en" sz="3200">
                <a:solidFill>
                  <a:srgbClr val="000000"/>
                </a:solidFill>
              </a:rPr>
              <a:t>after the Islamic Revolution</a:t>
            </a:r>
            <a:endParaRPr sz="3200">
              <a:solidFill>
                <a:srgbClr val="000000"/>
              </a:solidFill>
            </a:endParaRPr>
          </a:p>
          <a:p>
            <a:pPr marL="457200" lvl="0" indent="-386080" algn="l" rtl="0">
              <a:spcBef>
                <a:spcPts val="0"/>
              </a:spcBef>
              <a:spcAft>
                <a:spcPts val="0"/>
              </a:spcAft>
              <a:buClr>
                <a:srgbClr val="000000"/>
              </a:buClr>
              <a:buSzPct val="100000"/>
              <a:buChar char="●"/>
            </a:pPr>
            <a:r>
              <a:rPr lang="en" sz="3200">
                <a:solidFill>
                  <a:srgbClr val="000000"/>
                </a:solidFill>
                <a:highlight>
                  <a:srgbClr val="FFFF00"/>
                </a:highlight>
              </a:rPr>
              <a:t>Iran was a source of oil</a:t>
            </a:r>
            <a:r>
              <a:rPr lang="en" sz="3200">
                <a:solidFill>
                  <a:srgbClr val="000000"/>
                </a:solidFill>
              </a:rPr>
              <a:t> and pro-Western</a:t>
            </a:r>
            <a:endParaRPr sz="3200">
              <a:solidFill>
                <a:srgbClr val="000000"/>
              </a:solidFill>
            </a:endParaRPr>
          </a:p>
          <a:p>
            <a:pPr marL="0" lvl="0" indent="0" algn="l" rtl="0">
              <a:spcBef>
                <a:spcPts val="1200"/>
              </a:spcBef>
              <a:spcAft>
                <a:spcPts val="1200"/>
              </a:spcAft>
              <a:buNone/>
            </a:pPr>
            <a:endParaRPr sz="3200">
              <a:solidFill>
                <a:srgbClr val="000000"/>
              </a:solidFill>
            </a:endParaRPr>
          </a:p>
        </p:txBody>
      </p:sp>
      <p:pic>
        <p:nvPicPr>
          <p:cNvPr id="120" name="Google Shape;120;p21"/>
          <p:cNvPicPr preferRelativeResize="0"/>
          <p:nvPr/>
        </p:nvPicPr>
        <p:blipFill>
          <a:blip r:embed="rId3">
            <a:alphaModFix/>
          </a:blip>
          <a:stretch>
            <a:fillRect/>
          </a:stretch>
        </p:blipFill>
        <p:spPr>
          <a:xfrm>
            <a:off x="5403100" y="1068275"/>
            <a:ext cx="3269100" cy="3597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195300" y="117200"/>
            <a:ext cx="5805600" cy="680700"/>
          </a:xfrm>
          <a:prstGeom prst="rect">
            <a:avLst/>
          </a:prstGeom>
          <a:ln w="28575" cap="flat" cmpd="sng">
            <a:solidFill>
              <a:srgbClr val="000000"/>
            </a:solidFill>
            <a:prstDash val="dashDot"/>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t>Iran Hostage Crisis (EFFECT)</a:t>
            </a:r>
            <a:endParaRPr sz="3600"/>
          </a:p>
        </p:txBody>
      </p:sp>
      <p:sp>
        <p:nvSpPr>
          <p:cNvPr id="126" name="Google Shape;126;p22"/>
          <p:cNvSpPr/>
          <p:nvPr/>
        </p:nvSpPr>
        <p:spPr>
          <a:xfrm>
            <a:off x="5874900" y="2490300"/>
            <a:ext cx="3269100" cy="265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txBox="1">
            <a:spLocks noGrp="1"/>
          </p:cNvSpPr>
          <p:nvPr>
            <p:ph type="body" idx="1"/>
          </p:nvPr>
        </p:nvSpPr>
        <p:spPr>
          <a:xfrm>
            <a:off x="32175" y="1055075"/>
            <a:ext cx="4539900" cy="3555000"/>
          </a:xfrm>
          <a:prstGeom prst="rect">
            <a:avLst/>
          </a:prstGeom>
          <a:ln>
            <a:noFill/>
          </a:ln>
        </p:spPr>
        <p:txBody>
          <a:bodyPr spcFirstLastPara="1" wrap="square" lIns="91425" tIns="91425" rIns="91425" bIns="91425" anchor="t" anchorCtr="0">
            <a:normAutofit fontScale="92500"/>
          </a:bodyPr>
          <a:lstStyle/>
          <a:p>
            <a:pPr marL="457200" lvl="0" indent="-416560" algn="l" rtl="0">
              <a:spcBef>
                <a:spcPts val="0"/>
              </a:spcBef>
              <a:spcAft>
                <a:spcPts val="0"/>
              </a:spcAft>
              <a:buClr>
                <a:srgbClr val="000000"/>
              </a:buClr>
              <a:buSzPct val="100000"/>
              <a:buChar char="●"/>
            </a:pPr>
            <a:r>
              <a:rPr lang="en" sz="3200">
                <a:solidFill>
                  <a:srgbClr val="000000"/>
                </a:solidFill>
              </a:rPr>
              <a:t>Iranian Revolutionaries kidnapped US citizens who were held hostage for 444 days in the Iran Embassy</a:t>
            </a:r>
            <a:endParaRPr sz="3200">
              <a:solidFill>
                <a:srgbClr val="000000"/>
              </a:solidFill>
            </a:endParaRPr>
          </a:p>
          <a:p>
            <a:pPr marL="0" lvl="0" indent="0" algn="l" rtl="0">
              <a:spcBef>
                <a:spcPts val="1200"/>
              </a:spcBef>
              <a:spcAft>
                <a:spcPts val="1200"/>
              </a:spcAft>
              <a:buNone/>
            </a:pPr>
            <a:endParaRPr sz="3200">
              <a:solidFill>
                <a:srgbClr val="000000"/>
              </a:solidFill>
            </a:endParaRPr>
          </a:p>
        </p:txBody>
      </p:sp>
      <p:pic>
        <p:nvPicPr>
          <p:cNvPr id="128" name="Google Shape;128;p22"/>
          <p:cNvPicPr preferRelativeResize="0"/>
          <p:nvPr/>
        </p:nvPicPr>
        <p:blipFill>
          <a:blip r:embed="rId3">
            <a:alphaModFix/>
          </a:blip>
          <a:stretch>
            <a:fillRect/>
          </a:stretch>
        </p:blipFill>
        <p:spPr>
          <a:xfrm>
            <a:off x="4849075" y="797900"/>
            <a:ext cx="4019026" cy="3934125"/>
          </a:xfrm>
          <a:prstGeom prst="rect">
            <a:avLst/>
          </a:prstGeom>
          <a:noFill/>
          <a:ln w="38100" cap="flat" cmpd="sng">
            <a:solidFill>
              <a:schemeClr val="dk1"/>
            </a:solidFill>
            <a:prstDash val="solid"/>
            <a:round/>
            <a:headEnd type="none" w="sm" len="sm"/>
            <a:tailEnd type="none" w="sm" len="sm"/>
          </a:ln>
        </p:spPr>
      </p:pic>
      <p:pic>
        <p:nvPicPr>
          <p:cNvPr id="129" name="Google Shape;129;p22"/>
          <p:cNvPicPr preferRelativeResize="0"/>
          <p:nvPr/>
        </p:nvPicPr>
        <p:blipFill>
          <a:blip r:embed="rId4">
            <a:alphaModFix/>
          </a:blip>
          <a:stretch>
            <a:fillRect/>
          </a:stretch>
        </p:blipFill>
        <p:spPr>
          <a:xfrm>
            <a:off x="2345075" y="3326875"/>
            <a:ext cx="2226925" cy="15921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1029</Words>
  <Application>Microsoft Office PowerPoint</Application>
  <PresentationFormat>On-screen Show (16:9)</PresentationFormat>
  <Paragraphs>59</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Georgia</vt:lpstr>
      <vt:lpstr>Roboto</vt:lpstr>
      <vt:lpstr>Playfair Display</vt:lpstr>
      <vt:lpstr>Bookman Old Style</vt:lpstr>
      <vt:lpstr>Cherry Cream Soda</vt:lpstr>
      <vt:lpstr>Arial</vt:lpstr>
      <vt:lpstr>Simple Light</vt:lpstr>
      <vt:lpstr>PowerPoint Presentation</vt:lpstr>
      <vt:lpstr>39th President Jimmy Carter (1977-1981)</vt:lpstr>
      <vt:lpstr>Carter’s Administration </vt:lpstr>
      <vt:lpstr>Community Reinvestment Act </vt:lpstr>
      <vt:lpstr>Economic Problems of the 70s</vt:lpstr>
      <vt:lpstr>PowerPoint Presentation</vt:lpstr>
      <vt:lpstr>PowerPoint Presentation</vt:lpstr>
      <vt:lpstr>Iran Hostage Crisis (CAUSE:)</vt:lpstr>
      <vt:lpstr>Iran Hostage Crisis (EFFECT)</vt:lpstr>
      <vt:lpstr>PowerPoint Presentation</vt:lpstr>
      <vt:lpstr>PowerPoint Presentation</vt:lpstr>
      <vt:lpstr>PowerPoint Presentation</vt:lpstr>
      <vt:lpstr>The Camp David Accords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Scott</dc:creator>
  <cp:lastModifiedBy>Greg Scott</cp:lastModifiedBy>
  <cp:revision>1</cp:revision>
  <dcterms:modified xsi:type="dcterms:W3CDTF">2024-02-29T19:20:43Z</dcterms:modified>
</cp:coreProperties>
</file>