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7" r:id="rId2"/>
    <p:sldId id="258" r:id="rId3"/>
    <p:sldId id="298" r:id="rId4"/>
    <p:sldId id="297" r:id="rId5"/>
    <p:sldId id="288" r:id="rId6"/>
    <p:sldId id="299" r:id="rId7"/>
    <p:sldId id="261" r:id="rId8"/>
    <p:sldId id="275" r:id="rId9"/>
    <p:sldId id="284" r:id="rId10"/>
    <p:sldId id="300" r:id="rId11"/>
    <p:sldId id="306" r:id="rId12"/>
    <p:sldId id="312" r:id="rId13"/>
    <p:sldId id="289" r:id="rId14"/>
    <p:sldId id="313" r:id="rId15"/>
    <p:sldId id="285" r:id="rId16"/>
    <p:sldId id="283" r:id="rId17"/>
    <p:sldId id="311" r:id="rId18"/>
    <p:sldId id="307" r:id="rId19"/>
    <p:sldId id="290" r:id="rId20"/>
    <p:sldId id="309" r:id="rId21"/>
    <p:sldId id="308" r:id="rId22"/>
    <p:sldId id="310" r:id="rId23"/>
    <p:sldId id="262" r:id="rId24"/>
    <p:sldId id="266" r:id="rId25"/>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85" autoAdjust="0"/>
  </p:normalViewPr>
  <p:slideViewPr>
    <p:cSldViewPr>
      <p:cViewPr>
        <p:scale>
          <a:sx n="66" d="100"/>
          <a:sy n="66" d="100"/>
        </p:scale>
        <p:origin x="808"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28" tIns="45714" rIns="91428" bIns="45714" rtlCol="0"/>
          <a:lstStyle>
            <a:lvl1pPr algn="r">
              <a:defRPr sz="1200"/>
            </a:lvl1pPr>
          </a:lstStyle>
          <a:p>
            <a:fld id="{71BEE24D-D06E-40F5-962A-1517A9C0B139}" type="datetimeFigureOut">
              <a:rPr lang="en-US" smtClean="0"/>
              <a:t>2/23/2016</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28" tIns="45714" rIns="91428" bIns="45714" rtlCol="0" anchor="b"/>
          <a:lstStyle>
            <a:lvl1pPr algn="l">
              <a:defRPr sz="1200"/>
            </a:lvl1pPr>
          </a:lstStyle>
          <a:p>
            <a:r>
              <a:rPr lang="en-US" smtClean="0"/>
              <a:t>www.glscott.org</a:t>
            </a:r>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28" tIns="45714" rIns="91428" bIns="45714" rtlCol="0" anchor="b"/>
          <a:lstStyle>
            <a:lvl1pPr algn="r">
              <a:defRPr sz="1200"/>
            </a:lvl1pPr>
          </a:lstStyle>
          <a:p>
            <a:fld id="{A250CB48-84DC-4A60-ACA4-3616C52DE6DA}" type="slidenum">
              <a:rPr lang="en-US" smtClean="0"/>
              <a:t>‹#›</a:t>
            </a:fld>
            <a:endParaRPr lang="en-US"/>
          </a:p>
        </p:txBody>
      </p:sp>
    </p:spTree>
    <p:extLst>
      <p:ext uri="{BB962C8B-B14F-4D97-AF65-F5344CB8AC3E}">
        <p14:creationId xmlns:p14="http://schemas.microsoft.com/office/powerpoint/2010/main" val="8874718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28" tIns="45714" rIns="91428" bIns="45714" rtlCol="0"/>
          <a:lstStyle>
            <a:lvl1pPr algn="r">
              <a:defRPr sz="1200"/>
            </a:lvl1pPr>
          </a:lstStyle>
          <a:p>
            <a:fld id="{6200FCA8-7F3F-4137-83AD-8F1EDF2D438C}" type="datetimeFigureOut">
              <a:rPr lang="en-US" smtClean="0"/>
              <a:pPr/>
              <a:t>2/23/2016</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5693"/>
          </a:xfrm>
          <a:prstGeom prst="rect">
            <a:avLst/>
          </a:prstGeom>
        </p:spPr>
        <p:txBody>
          <a:bodyPr vert="horz" lIns="91428" tIns="45714" rIns="91428" bIns="45714" rtlCol="0" anchor="b"/>
          <a:lstStyle>
            <a:lvl1pPr algn="l">
              <a:defRPr sz="1200"/>
            </a:lvl1pPr>
          </a:lstStyle>
          <a:p>
            <a:r>
              <a:rPr lang="en-US" smtClean="0"/>
              <a:t>www.glscott.org</a:t>
            </a:r>
            <a:endParaRPr lang="en-US"/>
          </a:p>
        </p:txBody>
      </p:sp>
      <p:sp>
        <p:nvSpPr>
          <p:cNvPr id="7" name="Slide Number Placeholder 6"/>
          <p:cNvSpPr>
            <a:spLocks noGrp="1"/>
          </p:cNvSpPr>
          <p:nvPr>
            <p:ph type="sldNum" sz="quarter" idx="5"/>
          </p:nvPr>
        </p:nvSpPr>
        <p:spPr>
          <a:xfrm>
            <a:off x="3884613" y="8846554"/>
            <a:ext cx="2971800" cy="465693"/>
          </a:xfrm>
          <a:prstGeom prst="rect">
            <a:avLst/>
          </a:prstGeom>
        </p:spPr>
        <p:txBody>
          <a:bodyPr vert="horz" lIns="91428" tIns="45714" rIns="91428" bIns="45714" rtlCol="0" anchor="b"/>
          <a:lstStyle>
            <a:lvl1pPr algn="r">
              <a:defRPr sz="1200"/>
            </a:lvl1pPr>
          </a:lstStyle>
          <a:p>
            <a:fld id="{6FA78C6B-7C5A-415C-8951-0E68B7BC0D5A}" type="slidenum">
              <a:rPr lang="en-US" smtClean="0"/>
              <a:pPr/>
              <a:t>‹#›</a:t>
            </a:fld>
            <a:endParaRPr lang="en-US"/>
          </a:p>
        </p:txBody>
      </p:sp>
    </p:spTree>
    <p:extLst>
      <p:ext uri="{BB962C8B-B14F-4D97-AF65-F5344CB8AC3E}">
        <p14:creationId xmlns:p14="http://schemas.microsoft.com/office/powerpoint/2010/main" val="9067559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Moral_universalism" TargetMode="External"/><Relationship Id="rId7" Type="http://schemas.openxmlformats.org/officeDocument/2006/relationships/hyperlink" Target="https://en.wikipedia.org/wiki/Declaration_of_the_Rights_of_Man_and_of_the_Citizen#cite_note-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Democracy" TargetMode="External"/><Relationship Id="rId5" Type="http://schemas.openxmlformats.org/officeDocument/2006/relationships/hyperlink" Target="https://en.wikipedia.org/wiki/Freedom" TargetMode="External"/><Relationship Id="rId4" Type="http://schemas.openxmlformats.org/officeDocument/2006/relationships/hyperlink" Target="https://en.wikipedia.org/wiki/American_Revolut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D4B63-6F7A-4D70-AA9E-F6305B0AEAA1}" type="slidenum">
              <a:rPr lang="en-US"/>
              <a:pPr/>
              <a:t>1</a:t>
            </a:fld>
            <a:endParaRPr lang="en-US"/>
          </a:p>
        </p:txBody>
      </p:sp>
      <p:sp>
        <p:nvSpPr>
          <p:cNvPr id="104450"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
        <p:nvSpPr>
          <p:cNvPr id="2" name="Footer Placeholder 1"/>
          <p:cNvSpPr>
            <a:spLocks noGrp="1"/>
          </p:cNvSpPr>
          <p:nvPr>
            <p:ph type="ftr" sz="quarter" idx="10"/>
          </p:nvPr>
        </p:nvSpPr>
        <p:spPr/>
        <p:txBody>
          <a:bodyPr/>
          <a:lstStyle/>
          <a:p>
            <a:r>
              <a:rPr lang="en-US" smtClean="0"/>
              <a:t>www.glscott.org</a:t>
            </a:r>
            <a:endParaRPr lang="en-US"/>
          </a:p>
        </p:txBody>
      </p:sp>
    </p:spTree>
    <p:extLst>
      <p:ext uri="{BB962C8B-B14F-4D97-AF65-F5344CB8AC3E}">
        <p14:creationId xmlns:p14="http://schemas.microsoft.com/office/powerpoint/2010/main" val="273427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3. American Revolution was a conservative political movement    </a:t>
            </a:r>
          </a:p>
          <a:p>
            <a:pPr algn="l"/>
            <a:r>
              <a:rPr lang="en-US" dirty="0" smtClean="0">
                <a:solidFill>
                  <a:schemeClr val="tx1"/>
                </a:solidFill>
                <a:latin typeface="Times New Roman" panose="02020603050405020304" pitchFamily="18" charset="0"/>
                <a:cs typeface="Times New Roman" panose="02020603050405020304" pitchFamily="18" charset="0"/>
              </a:rPr>
              <a:t> a. aimed to preserve colonial liberties, rather than gain new ones    </a:t>
            </a:r>
          </a:p>
          <a:p>
            <a:pPr algn="l"/>
            <a:r>
              <a:rPr lang="en-US" dirty="0" smtClean="0">
                <a:solidFill>
                  <a:schemeClr val="tx1"/>
                </a:solidFill>
                <a:latin typeface="Times New Roman" panose="02020603050405020304" pitchFamily="18" charset="0"/>
                <a:cs typeface="Times New Roman" panose="02020603050405020304" pitchFamily="18" charset="0"/>
              </a:rPr>
              <a:t> b. for most of seventeenth and eighteenth centuries, the British North American colonies had much local autonomy    </a:t>
            </a:r>
          </a:p>
          <a:p>
            <a:pPr algn="l"/>
            <a:r>
              <a:rPr lang="en-US" dirty="0" smtClean="0">
                <a:solidFill>
                  <a:schemeClr val="tx1"/>
                </a:solidFill>
                <a:latin typeface="Times New Roman" panose="02020603050405020304" pitchFamily="18" charset="0"/>
                <a:cs typeface="Times New Roman" panose="02020603050405020304" pitchFamily="18" charset="0"/>
              </a:rPr>
              <a:t> c. colonists regarded autonomy as their birthright    </a:t>
            </a:r>
          </a:p>
          <a:p>
            <a:pPr algn="l"/>
            <a:r>
              <a:rPr lang="en-US" dirty="0" smtClean="0">
                <a:solidFill>
                  <a:schemeClr val="tx1"/>
                </a:solidFill>
                <a:latin typeface="Times New Roman" panose="02020603050405020304" pitchFamily="18" charset="0"/>
                <a:cs typeface="Times New Roman" panose="02020603050405020304" pitchFamily="18" charset="0"/>
              </a:rPr>
              <a:t> d. few thought of breaking away from Britain before 1750  </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10</a:t>
            </a:fld>
            <a:endParaRPr lang="en-US"/>
          </a:p>
        </p:txBody>
      </p:sp>
    </p:spTree>
    <p:extLst>
      <p:ext uri="{BB962C8B-B14F-4D97-AF65-F5344CB8AC3E}">
        <p14:creationId xmlns:p14="http://schemas.microsoft.com/office/powerpoint/2010/main" val="57276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4. Colonial society</a:t>
            </a:r>
          </a:p>
          <a:p>
            <a:pPr algn="l"/>
            <a:r>
              <a:rPr lang="en-US" dirty="0" smtClean="0">
                <a:solidFill>
                  <a:schemeClr val="tx1"/>
                </a:solidFill>
                <a:latin typeface="Times New Roman" panose="02020603050405020304" pitchFamily="18" charset="0"/>
                <a:cs typeface="Times New Roman" panose="02020603050405020304" pitchFamily="18" charset="0"/>
              </a:rPr>
              <a:t>  a. Was far more egalitarian than in Europe    </a:t>
            </a:r>
          </a:p>
          <a:p>
            <a:pPr algn="l"/>
            <a:r>
              <a:rPr lang="en-US" dirty="0" smtClean="0">
                <a:solidFill>
                  <a:schemeClr val="tx1"/>
                </a:solidFill>
                <a:latin typeface="Times New Roman" panose="02020603050405020304" pitchFamily="18" charset="0"/>
                <a:cs typeface="Times New Roman" panose="02020603050405020304" pitchFamily="18" charset="0"/>
              </a:rPr>
              <a:t>  b. In manners, they were republican well before the revolution  </a:t>
            </a:r>
          </a:p>
          <a:p>
            <a:pPr algn="l"/>
            <a:endParaRPr lang="en-US" dirty="0" smtClean="0">
              <a:solidFill>
                <a:schemeClr val="tx1"/>
              </a:solidFill>
              <a:latin typeface="Times New Roman" panose="02020603050405020304" pitchFamily="18" charset="0"/>
              <a:cs typeface="Times New Roman" panose="02020603050405020304" pitchFamily="18" charset="0"/>
            </a:endParaRPr>
          </a:p>
          <a:p>
            <a:pPr algn="l"/>
            <a:r>
              <a:rPr lang="en-US" sz="1100" dirty="0"/>
              <a:t>believing in the principle that all people are equal and deserve equal rights and opportunities</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11</a:t>
            </a:fld>
            <a:endParaRPr lang="en-US"/>
          </a:p>
        </p:txBody>
      </p:sp>
    </p:spTree>
    <p:extLst>
      <p:ext uri="{BB962C8B-B14F-4D97-AF65-F5344CB8AC3E}">
        <p14:creationId xmlns:p14="http://schemas.microsoft.com/office/powerpoint/2010/main" val="155008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5</a:t>
            </a:r>
            <a:r>
              <a:rPr lang="en-US" dirty="0" smtClean="0">
                <a:solidFill>
                  <a:schemeClr val="tx1"/>
                </a:solidFill>
                <a:latin typeface="Times New Roman" panose="02020603050405020304" pitchFamily="18" charset="0"/>
                <a:cs typeface="Times New Roman" panose="02020603050405020304" pitchFamily="18" charset="0"/>
              </a:rPr>
              <a:t>. Britain made a new drive to control the colonies and get more revenue from them in the 1760s    </a:t>
            </a:r>
          </a:p>
          <a:p>
            <a:pPr algn="l"/>
            <a:r>
              <a:rPr lang="en-US" dirty="0" smtClean="0">
                <a:solidFill>
                  <a:schemeClr val="tx1"/>
                </a:solidFill>
                <a:latin typeface="Times New Roman" panose="02020603050405020304" pitchFamily="18" charset="0"/>
                <a:cs typeface="Times New Roman" panose="02020603050405020304" pitchFamily="18" charset="0"/>
              </a:rPr>
              <a:t>  a. Britain needed money for its global war with France    </a:t>
            </a:r>
          </a:p>
          <a:p>
            <a:pPr algn="l"/>
            <a:r>
              <a:rPr lang="en-US" dirty="0" smtClean="0">
                <a:solidFill>
                  <a:schemeClr val="tx1"/>
                </a:solidFill>
                <a:latin typeface="Times New Roman" panose="02020603050405020304" pitchFamily="18" charset="0"/>
                <a:cs typeface="Times New Roman" panose="02020603050405020304" pitchFamily="18" charset="0"/>
              </a:rPr>
              <a:t>  B. Imposed a number of new taxes and tariffs on the colonies    </a:t>
            </a:r>
          </a:p>
          <a:p>
            <a:pPr algn="l"/>
            <a:r>
              <a:rPr lang="en-US" dirty="0" smtClean="0">
                <a:solidFill>
                  <a:schemeClr val="tx1"/>
                </a:solidFill>
                <a:latin typeface="Times New Roman" panose="02020603050405020304" pitchFamily="18" charset="0"/>
                <a:cs typeface="Times New Roman" panose="02020603050405020304" pitchFamily="18" charset="0"/>
              </a:rPr>
              <a:t>  c. Colonists were not represented in the British parliament     </a:t>
            </a:r>
          </a:p>
          <a:p>
            <a:pPr algn="l"/>
            <a:r>
              <a:rPr lang="en-US" dirty="0" smtClean="0">
                <a:solidFill>
                  <a:schemeClr val="tx1"/>
                </a:solidFill>
                <a:latin typeface="Times New Roman" panose="02020603050405020304" pitchFamily="18" charset="0"/>
                <a:cs typeface="Times New Roman" panose="02020603050405020304" pitchFamily="18" charset="0"/>
              </a:rPr>
              <a:t>  d. Appeared to deny the colonists’ identity as true Englishmen    </a:t>
            </a:r>
          </a:p>
          <a:p>
            <a:pPr algn="l"/>
            <a:r>
              <a:rPr lang="en-US" dirty="0" smtClean="0">
                <a:solidFill>
                  <a:schemeClr val="tx1"/>
                </a:solidFill>
                <a:latin typeface="Times New Roman" panose="02020603050405020304" pitchFamily="18" charset="0"/>
                <a:cs typeface="Times New Roman" panose="02020603050405020304" pitchFamily="18" charset="0"/>
              </a:rPr>
              <a:t>  e. Challenged colonial economic interests   </a:t>
            </a:r>
          </a:p>
          <a:p>
            <a:pPr algn="l"/>
            <a:r>
              <a:rPr lang="en-US" dirty="0" smtClean="0">
                <a:solidFill>
                  <a:schemeClr val="tx1"/>
                </a:solidFill>
                <a:latin typeface="Times New Roman" panose="02020603050405020304" pitchFamily="18" charset="0"/>
                <a:cs typeface="Times New Roman" panose="02020603050405020304" pitchFamily="18" charset="0"/>
              </a:rPr>
              <a:t>  f. Attacked established traditions of local autonomy  </a:t>
            </a:r>
            <a:endParaRPr lang="en-US" dirty="0" smtClean="0">
              <a:solidFill>
                <a:schemeClr val="tx1"/>
              </a:solidFill>
              <a:latin typeface="Times New Roman" panose="02020603050405020304" pitchFamily="18" charset="0"/>
              <a:cs typeface="Times New Roman" panose="02020603050405020304" pitchFamily="18" charset="0"/>
            </a:endParaRPr>
          </a:p>
          <a:p>
            <a:pPr algn="l"/>
            <a:endParaRPr lang="en-US" dirty="0" smtClean="0">
              <a:solidFill>
                <a:schemeClr val="tx1"/>
              </a:solidFill>
              <a:latin typeface="Times New Roman" panose="02020603050405020304" pitchFamily="18" charset="0"/>
              <a:cs typeface="Times New Roman" panose="02020603050405020304" pitchFamily="18" charset="0"/>
            </a:endParaRPr>
          </a:p>
          <a:p>
            <a:pPr algn="l"/>
            <a:r>
              <a:rPr lang="en-US" sz="1100" dirty="0"/>
              <a:t>believing in the principle that all people are equal and deserve equal rights and opportunities</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12</a:t>
            </a:fld>
            <a:endParaRPr lang="en-US"/>
          </a:p>
        </p:txBody>
      </p:sp>
    </p:spTree>
    <p:extLst>
      <p:ext uri="{BB962C8B-B14F-4D97-AF65-F5344CB8AC3E}">
        <p14:creationId xmlns:p14="http://schemas.microsoft.com/office/powerpoint/2010/main" val="53223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Times New Roman" panose="02020603050405020304" pitchFamily="18" charset="0"/>
                <a:cs typeface="Times New Roman" panose="02020603050405020304" pitchFamily="18" charset="0"/>
              </a:rPr>
              <a:t>6. British North America was revolutionary for the society that had already emerged, not for the revolution itself    </a:t>
            </a:r>
          </a:p>
          <a:p>
            <a:pPr algn="l"/>
            <a:r>
              <a:rPr lang="en-US" dirty="0">
                <a:latin typeface="Times New Roman" panose="02020603050405020304" pitchFamily="18" charset="0"/>
                <a:cs typeface="Times New Roman" panose="02020603050405020304" pitchFamily="18" charset="0"/>
              </a:rPr>
              <a:t>  a. no significant social transformation came with independence from Britain    </a:t>
            </a:r>
          </a:p>
          <a:p>
            <a:pPr algn="l"/>
            <a:r>
              <a:rPr lang="en-US" dirty="0">
                <a:latin typeface="Times New Roman" panose="02020603050405020304" pitchFamily="18" charset="0"/>
                <a:cs typeface="Times New Roman" panose="02020603050405020304" pitchFamily="18" charset="0"/>
              </a:rPr>
              <a:t>  b. accelerated democratic tendencies that were already established    </a:t>
            </a:r>
          </a:p>
          <a:p>
            <a:pPr algn="l"/>
            <a:r>
              <a:rPr lang="en-US" dirty="0">
                <a:latin typeface="Times New Roman" panose="02020603050405020304" pitchFamily="18" charset="0"/>
                <a:cs typeface="Times New Roman" panose="02020603050405020304" pitchFamily="18" charset="0"/>
              </a:rPr>
              <a:t>  c. political power remained in the hands of existing elites  </a:t>
            </a:r>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13</a:t>
            </a:fld>
            <a:endParaRPr lang="en-US"/>
          </a:p>
        </p:txBody>
      </p:sp>
    </p:spTree>
    <p:extLst>
      <p:ext uri="{BB962C8B-B14F-4D97-AF65-F5344CB8AC3E}">
        <p14:creationId xmlns:p14="http://schemas.microsoft.com/office/powerpoint/2010/main" val="254700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Many Americans </a:t>
            </a:r>
            <a:r>
              <a:rPr lang="en-US" i="1" dirty="0">
                <a:latin typeface="Times New Roman" panose="02020603050405020304" pitchFamily="18" charset="0"/>
                <a:cs typeface="Times New Roman" panose="02020603050405020304" pitchFamily="18" charset="0"/>
              </a:rPr>
              <a:t>thought</a:t>
            </a:r>
            <a:r>
              <a:rPr lang="en-US" dirty="0">
                <a:latin typeface="Times New Roman" panose="02020603050405020304" pitchFamily="18" charset="0"/>
                <a:cs typeface="Times New Roman" panose="02020603050405020304" pitchFamily="18" charset="0"/>
              </a:rPr>
              <a:t> they were creating a new world order    </a:t>
            </a:r>
          </a:p>
          <a:p>
            <a:pPr algn="l"/>
            <a:r>
              <a:rPr lang="en-US" dirty="0">
                <a:latin typeface="Times New Roman" panose="02020603050405020304" pitchFamily="18" charset="0"/>
                <a:cs typeface="Times New Roman" panose="02020603050405020304" pitchFamily="18" charset="0"/>
              </a:rPr>
              <a:t>  a. overseas supporters acclaimed the United States as “the hope and model of the human race”    </a:t>
            </a:r>
          </a:p>
          <a:p>
            <a:pPr algn="l"/>
            <a:r>
              <a:rPr lang="en-US" dirty="0">
                <a:latin typeface="Times New Roman" panose="02020603050405020304" pitchFamily="18" charset="0"/>
                <a:cs typeface="Times New Roman" panose="02020603050405020304" pitchFamily="18" charset="0"/>
              </a:rPr>
              <a:t>  b. declaration of the “right to revolution” inspired other colonies around the world    </a:t>
            </a:r>
          </a:p>
          <a:p>
            <a:pPr algn="l"/>
            <a:r>
              <a:rPr lang="en-US" dirty="0">
                <a:latin typeface="Times New Roman" panose="02020603050405020304" pitchFamily="18" charset="0"/>
                <a:cs typeface="Times New Roman" panose="02020603050405020304" pitchFamily="18" charset="0"/>
              </a:rPr>
              <a:t>  c. the U.S. Constitution was one of the first lasting efforts to put Enlightenment political ideas into practice</a:t>
            </a:r>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14</a:t>
            </a:fld>
            <a:endParaRPr lang="en-US"/>
          </a:p>
        </p:txBody>
      </p:sp>
    </p:spTree>
    <p:extLst>
      <p:ext uri="{BB962C8B-B14F-4D97-AF65-F5344CB8AC3E}">
        <p14:creationId xmlns:p14="http://schemas.microsoft.com/office/powerpoint/2010/main" val="2231554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15</a:t>
            </a:fld>
            <a:endParaRPr lang="en-US"/>
          </a:p>
        </p:txBody>
      </p:sp>
    </p:spTree>
    <p:extLst>
      <p:ext uri="{BB962C8B-B14F-4D97-AF65-F5344CB8AC3E}">
        <p14:creationId xmlns:p14="http://schemas.microsoft.com/office/powerpoint/2010/main" val="313500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1. Thousands of French soldiers had fought for the American revolutionaries</a:t>
            </a:r>
          </a:p>
          <a:p>
            <a:pPr algn="l"/>
            <a:r>
              <a:rPr lang="en-US" dirty="0" smtClean="0">
                <a:solidFill>
                  <a:schemeClr val="tx1"/>
                </a:solidFill>
                <a:latin typeface="Times New Roman" panose="02020603050405020304" pitchFamily="18" charset="0"/>
                <a:cs typeface="Times New Roman" panose="02020603050405020304" pitchFamily="18" charset="0"/>
              </a:rPr>
              <a:t>2. French government was facing bankruptcy    </a:t>
            </a:r>
          </a:p>
          <a:p>
            <a:pPr algn="l"/>
            <a:r>
              <a:rPr lang="en-US" dirty="0" smtClean="0">
                <a:solidFill>
                  <a:schemeClr val="tx1"/>
                </a:solidFill>
                <a:latin typeface="Times New Roman" panose="02020603050405020304" pitchFamily="18" charset="0"/>
                <a:cs typeface="Times New Roman" panose="02020603050405020304" pitchFamily="18" charset="0"/>
              </a:rPr>
              <a:t>  a. had long attempted to modernize the tax system and make it fairer, but was opposed by the privileged classes    </a:t>
            </a:r>
          </a:p>
          <a:p>
            <a:pPr algn="l"/>
            <a:r>
              <a:rPr lang="en-US" dirty="0" smtClean="0">
                <a:solidFill>
                  <a:schemeClr val="tx1"/>
                </a:solidFill>
                <a:latin typeface="Times New Roman" panose="02020603050405020304" pitchFamily="18" charset="0"/>
                <a:cs typeface="Times New Roman" panose="02020603050405020304" pitchFamily="18" charset="0"/>
              </a:rPr>
              <a:t>  b. King Louis XVI called the Estates General into session in a new effort to raise taxes    </a:t>
            </a:r>
          </a:p>
          <a:p>
            <a:pPr algn="l"/>
            <a:r>
              <a:rPr lang="en-US" dirty="0" smtClean="0">
                <a:solidFill>
                  <a:schemeClr val="tx1"/>
                </a:solidFill>
                <a:latin typeface="Times New Roman" panose="02020603050405020304" pitchFamily="18" charset="0"/>
                <a:cs typeface="Times New Roman" panose="02020603050405020304" pitchFamily="18" charset="0"/>
              </a:rPr>
              <a:t>  c</a:t>
            </a:r>
            <a:r>
              <a:rPr lang="en-US" dirty="0" smtClean="0">
                <a:solidFill>
                  <a:schemeClr val="tx1"/>
                </a:solidFill>
                <a:latin typeface="Times New Roman" panose="02020603050405020304" pitchFamily="18" charset="0"/>
                <a:cs typeface="Times New Roman" panose="02020603050405020304" pitchFamily="18" charset="0"/>
              </a:rPr>
              <a:t>. First </a:t>
            </a:r>
            <a:r>
              <a:rPr lang="en-US" dirty="0" smtClean="0">
                <a:solidFill>
                  <a:schemeClr val="tx1"/>
                </a:solidFill>
                <a:latin typeface="Times New Roman" panose="02020603050405020304" pitchFamily="18" charset="0"/>
                <a:cs typeface="Times New Roman" panose="02020603050405020304" pitchFamily="18" charset="0"/>
              </a:rPr>
              <a:t>two estates (clergy and nobility) were about 2 percent of population; third estate included everybody else  </a:t>
            </a:r>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16</a:t>
            </a:fld>
            <a:endParaRPr lang="en-US"/>
          </a:p>
        </p:txBody>
      </p:sp>
    </p:spTree>
    <p:extLst>
      <p:ext uri="{BB962C8B-B14F-4D97-AF65-F5344CB8AC3E}">
        <p14:creationId xmlns:p14="http://schemas.microsoft.com/office/powerpoint/2010/main" val="325031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3</a:t>
            </a:r>
            <a:r>
              <a:rPr lang="en-US" dirty="0" smtClean="0">
                <a:solidFill>
                  <a:schemeClr val="tx1"/>
                </a:solidFill>
                <a:latin typeface="Times New Roman" panose="02020603050405020304" pitchFamily="18" charset="0"/>
                <a:cs typeface="Times New Roman" panose="02020603050405020304" pitchFamily="18" charset="0"/>
              </a:rPr>
              <a:t>. when the Estates General convened in 1789, third estate representatives broke loose and declared themselves the National Assembly    </a:t>
            </a:r>
          </a:p>
          <a:p>
            <a:pPr>
              <a:lnSpc>
                <a:spcPct val="110000"/>
              </a:lnSpc>
            </a:pPr>
            <a:r>
              <a:rPr lang="en-US" dirty="0" smtClean="0">
                <a:solidFill>
                  <a:schemeClr val="tx1"/>
                </a:solidFill>
                <a:latin typeface="Times New Roman" panose="02020603050405020304" pitchFamily="18" charset="0"/>
                <a:cs typeface="Times New Roman" panose="02020603050405020304" pitchFamily="18" charset="0"/>
              </a:rPr>
              <a:t>  a. </a:t>
            </a:r>
            <a:r>
              <a:rPr lang="en-US" dirty="0" smtClean="0">
                <a:solidFill>
                  <a:schemeClr val="tx1"/>
                </a:solidFill>
                <a:latin typeface="Times New Roman" panose="02020603050405020304" pitchFamily="18" charset="0"/>
                <a:cs typeface="Times New Roman" panose="02020603050405020304" pitchFamily="18" charset="0"/>
              </a:rPr>
              <a:t>Drew up the Declaration of the Rights of Man and Citizen </a:t>
            </a:r>
          </a:p>
          <a:p>
            <a:pPr algn="l"/>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b. launched the French Revolution  </a:t>
            </a:r>
          </a:p>
          <a:p>
            <a:endParaRPr lang="en-US" dirty="0" smtClean="0"/>
          </a:p>
          <a:p>
            <a:r>
              <a:rPr lang="en-US" dirty="0" smtClean="0">
                <a:effectLst/>
                <a:latin typeface="Times New Roman" panose="02020603050405020304" pitchFamily="18" charset="0"/>
                <a:cs typeface="Times New Roman" panose="02020603050405020304" pitchFamily="18" charset="0"/>
              </a:rPr>
              <a:t>the rights of man are held to be </a:t>
            </a:r>
            <a:r>
              <a:rPr lang="en-US" dirty="0" smtClean="0">
                <a:effectLst/>
                <a:latin typeface="Times New Roman" panose="02020603050405020304" pitchFamily="18" charset="0"/>
                <a:cs typeface="Times New Roman" panose="02020603050405020304" pitchFamily="18" charset="0"/>
                <a:hlinkClick r:id="rId3" tooltip="Moral universalism"/>
              </a:rPr>
              <a:t>universal</a:t>
            </a:r>
            <a:r>
              <a:rPr lang="en-US" dirty="0" smtClean="0">
                <a:effectLst/>
                <a:latin typeface="Times New Roman" panose="02020603050405020304" pitchFamily="18" charset="0"/>
                <a:cs typeface="Times New Roman" panose="02020603050405020304" pitchFamily="18" charset="0"/>
              </a:rPr>
              <a:t>: valid at all times and in every place, pertaining to human nature itself. It became the basis for a nation of free individuals protected equally by law. It is included in the preamble of the constitutions of both the Fourth French Republic (1946) and Fifth Republic (1958) and is still current. Inspired in part by the </a:t>
            </a:r>
            <a:r>
              <a:rPr lang="en-US" dirty="0" smtClean="0">
                <a:effectLst/>
                <a:latin typeface="Times New Roman" panose="02020603050405020304" pitchFamily="18" charset="0"/>
                <a:cs typeface="Times New Roman" panose="02020603050405020304" pitchFamily="18" charset="0"/>
                <a:hlinkClick r:id="rId4" tooltip="American Revolution"/>
              </a:rPr>
              <a:t>American Revolution</a:t>
            </a:r>
            <a:r>
              <a:rPr lang="en-US" dirty="0" smtClean="0">
                <a:effectLst/>
                <a:latin typeface="Times New Roman" panose="02020603050405020304" pitchFamily="18" charset="0"/>
                <a:cs typeface="Times New Roman" panose="02020603050405020304" pitchFamily="18" charset="0"/>
              </a:rPr>
              <a:t>, and also by the Enlightenment philosophers, the Declaration was a core statement of the values of the French Revolution and had a major impact on the development of </a:t>
            </a:r>
            <a:r>
              <a:rPr lang="en-US" dirty="0" smtClean="0">
                <a:effectLst/>
                <a:latin typeface="Times New Roman" panose="02020603050405020304" pitchFamily="18" charset="0"/>
                <a:cs typeface="Times New Roman" panose="02020603050405020304" pitchFamily="18" charset="0"/>
                <a:hlinkClick r:id="rId5" tooltip="Freedom"/>
              </a:rPr>
              <a:t>freedom</a:t>
            </a:r>
            <a:r>
              <a:rPr lang="en-US" dirty="0" smtClean="0">
                <a:effectLst/>
                <a:latin typeface="Times New Roman" panose="02020603050405020304" pitchFamily="18" charset="0"/>
                <a:cs typeface="Times New Roman" panose="02020603050405020304" pitchFamily="18" charset="0"/>
              </a:rPr>
              <a:t> and </a:t>
            </a:r>
            <a:r>
              <a:rPr lang="en-US" dirty="0" smtClean="0">
                <a:effectLst/>
                <a:latin typeface="Times New Roman" panose="02020603050405020304" pitchFamily="18" charset="0"/>
                <a:cs typeface="Times New Roman" panose="02020603050405020304" pitchFamily="18" charset="0"/>
                <a:hlinkClick r:id="rId6" tooltip="Democracy"/>
              </a:rPr>
              <a:t>democracy</a:t>
            </a:r>
            <a:r>
              <a:rPr lang="en-US" dirty="0" smtClean="0">
                <a:effectLst/>
                <a:latin typeface="Times New Roman" panose="02020603050405020304" pitchFamily="18" charset="0"/>
                <a:cs typeface="Times New Roman" panose="02020603050405020304" pitchFamily="18" charset="0"/>
              </a:rPr>
              <a:t> in Europe and worldwide.</a:t>
            </a:r>
            <a:r>
              <a:rPr lang="en-US" b="0" i="0" baseline="30000" dirty="0" smtClean="0">
                <a:effectLst/>
                <a:latin typeface="Times New Roman" panose="02020603050405020304" pitchFamily="18" charset="0"/>
                <a:cs typeface="Times New Roman" panose="02020603050405020304" pitchFamily="18" charset="0"/>
                <a:hlinkClick r:id="rId7"/>
              </a:rPr>
              <a:t>[</a:t>
            </a:r>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17</a:t>
            </a:fld>
            <a:endParaRPr lang="en-US"/>
          </a:p>
        </p:txBody>
      </p:sp>
    </p:spTree>
    <p:extLst>
      <p:ext uri="{BB962C8B-B14F-4D97-AF65-F5344CB8AC3E}">
        <p14:creationId xmlns:p14="http://schemas.microsoft.com/office/powerpoint/2010/main" val="153255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4. unlike the American Revolution, the French rising was driven by pronounced social conflicts    </a:t>
            </a:r>
          </a:p>
          <a:p>
            <a:pPr algn="l"/>
            <a:r>
              <a:rPr lang="en-US" dirty="0" smtClean="0">
                <a:solidFill>
                  <a:schemeClr val="tx1"/>
                </a:solidFill>
                <a:latin typeface="Times New Roman" panose="02020603050405020304" pitchFamily="18" charset="0"/>
                <a:cs typeface="Times New Roman" panose="02020603050405020304" pitchFamily="18" charset="0"/>
              </a:rPr>
              <a:t>  a. titled nobility resisted monarchic efforts to tax them    </a:t>
            </a:r>
          </a:p>
          <a:p>
            <a:pPr algn="l"/>
            <a:r>
              <a:rPr lang="en-US" dirty="0" smtClean="0">
                <a:solidFill>
                  <a:schemeClr val="tx1"/>
                </a:solidFill>
                <a:latin typeface="Times New Roman" panose="02020603050405020304" pitchFamily="18" charset="0"/>
                <a:cs typeface="Times New Roman" panose="02020603050405020304" pitchFamily="18" charset="0"/>
              </a:rPr>
              <a:t>  b. middle class resented aristocratic privileges    </a:t>
            </a:r>
          </a:p>
          <a:p>
            <a:pPr algn="l"/>
            <a:r>
              <a:rPr lang="en-US" dirty="0" smtClean="0">
                <a:solidFill>
                  <a:schemeClr val="tx1"/>
                </a:solidFill>
                <a:latin typeface="Times New Roman" panose="02020603050405020304" pitchFamily="18" charset="0"/>
                <a:cs typeface="Times New Roman" panose="02020603050405020304" pitchFamily="18" charset="0"/>
              </a:rPr>
              <a:t>  c. urban poor suffered from inflation and unemployment    </a:t>
            </a:r>
          </a:p>
          <a:p>
            <a:pPr algn="l"/>
            <a:r>
              <a:rPr lang="en-US" dirty="0" smtClean="0">
                <a:solidFill>
                  <a:schemeClr val="tx1"/>
                </a:solidFill>
                <a:latin typeface="Times New Roman" panose="02020603050405020304" pitchFamily="18" charset="0"/>
                <a:cs typeface="Times New Roman" panose="02020603050405020304" pitchFamily="18" charset="0"/>
              </a:rPr>
              <a:t>  d. the peasants were oppressed  </a:t>
            </a:r>
          </a:p>
          <a:p>
            <a:pPr algn="l"/>
            <a:r>
              <a:rPr lang="en-US" dirty="0" smtClean="0">
                <a:solidFill>
                  <a:schemeClr val="tx1"/>
                </a:solidFill>
                <a:latin typeface="Times New Roman" panose="02020603050405020304" pitchFamily="18" charset="0"/>
                <a:cs typeface="Times New Roman" panose="02020603050405020304" pitchFamily="18" charset="0"/>
              </a:rPr>
              <a:t>5. Enlightenment ideas gave people a language to articulate grievances  </a:t>
            </a:r>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18</a:t>
            </a:fld>
            <a:endParaRPr lang="en-US"/>
          </a:p>
        </p:txBody>
      </p:sp>
    </p:spTree>
    <p:extLst>
      <p:ext uri="{BB962C8B-B14F-4D97-AF65-F5344CB8AC3E}">
        <p14:creationId xmlns:p14="http://schemas.microsoft.com/office/powerpoint/2010/main" val="1329887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6. French Revolution was more violent, far-reaching, and radical than American Revolution    </a:t>
            </a:r>
          </a:p>
          <a:p>
            <a:pPr algn="l"/>
            <a:r>
              <a:rPr lang="en-US" dirty="0" smtClean="0">
                <a:solidFill>
                  <a:schemeClr val="tx1"/>
                </a:solidFill>
                <a:latin typeface="Times New Roman" panose="02020603050405020304" pitchFamily="18" charset="0"/>
                <a:cs typeface="Times New Roman" panose="02020603050405020304" pitchFamily="18" charset="0"/>
              </a:rPr>
              <a:t>  a. ended hereditary privilege    </a:t>
            </a:r>
          </a:p>
          <a:p>
            <a:pPr algn="l"/>
            <a:r>
              <a:rPr lang="en-US" dirty="0" smtClean="0">
                <a:solidFill>
                  <a:schemeClr val="tx1"/>
                </a:solidFill>
                <a:latin typeface="Times New Roman" panose="02020603050405020304" pitchFamily="18" charset="0"/>
                <a:cs typeface="Times New Roman" panose="02020603050405020304" pitchFamily="18" charset="0"/>
              </a:rPr>
              <a:t>  b. even abolished slavery (for a time)    </a:t>
            </a:r>
          </a:p>
          <a:p>
            <a:pPr algn="l"/>
            <a:r>
              <a:rPr lang="en-US" dirty="0" smtClean="0">
                <a:solidFill>
                  <a:schemeClr val="tx1"/>
                </a:solidFill>
                <a:latin typeface="Times New Roman" panose="02020603050405020304" pitchFamily="18" charset="0"/>
                <a:cs typeface="Times New Roman" panose="02020603050405020304" pitchFamily="18" charset="0"/>
              </a:rPr>
              <a:t>  c. the Church was subjected to government authority    </a:t>
            </a:r>
          </a:p>
          <a:p>
            <a:pPr algn="l"/>
            <a:r>
              <a:rPr lang="en-US" dirty="0" smtClean="0">
                <a:solidFill>
                  <a:schemeClr val="tx1"/>
                </a:solidFill>
                <a:latin typeface="Times New Roman" panose="02020603050405020304" pitchFamily="18" charset="0"/>
                <a:cs typeface="Times New Roman" panose="02020603050405020304" pitchFamily="18" charset="0"/>
              </a:rPr>
              <a:t>  d. king and queen were executed (1793)    </a:t>
            </a:r>
          </a:p>
          <a:p>
            <a:pPr algn="l"/>
            <a:r>
              <a:rPr lang="en-US" dirty="0" smtClean="0">
                <a:solidFill>
                  <a:schemeClr val="tx1"/>
                </a:solidFill>
                <a:latin typeface="Times New Roman" panose="02020603050405020304" pitchFamily="18" charset="0"/>
                <a:cs typeface="Times New Roman" panose="02020603050405020304" pitchFamily="18" charset="0"/>
              </a:rPr>
              <a:t>  e. the Terror (1793–1794) killed tens of thousands of people regarded as enemies of the revolution  </a:t>
            </a:r>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19</a:t>
            </a:fld>
            <a:endParaRPr lang="en-US"/>
          </a:p>
        </p:txBody>
      </p:sp>
    </p:spTree>
    <p:extLst>
      <p:ext uri="{BB962C8B-B14F-4D97-AF65-F5344CB8AC3E}">
        <p14:creationId xmlns:p14="http://schemas.microsoft.com/office/powerpoint/2010/main" val="193854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2B50B-D2C5-43DA-A2FC-ADD552980829}" type="slidenum">
              <a:rPr lang="en-US"/>
              <a:pPr/>
              <a:t>2</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www.glscott.org</a:t>
            </a:r>
            <a:endParaRPr lang="en-US"/>
          </a:p>
        </p:txBody>
      </p:sp>
    </p:spTree>
    <p:extLst>
      <p:ext uri="{BB962C8B-B14F-4D97-AF65-F5344CB8AC3E}">
        <p14:creationId xmlns:p14="http://schemas.microsoft.com/office/powerpoint/2010/main" val="3231341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solidFill>
                  <a:schemeClr val="tx1"/>
                </a:solidFill>
                <a:latin typeface="Times New Roman" panose="02020603050405020304" pitchFamily="18" charset="0"/>
                <a:cs typeface="Times New Roman" panose="02020603050405020304" pitchFamily="18" charset="0"/>
              </a:rPr>
              <a:t>7. effort to create a wholly new society    </a:t>
            </a:r>
          </a:p>
          <a:p>
            <a:pPr algn="l"/>
            <a:r>
              <a:rPr lang="en-US" dirty="0" smtClean="0">
                <a:solidFill>
                  <a:schemeClr val="tx1"/>
                </a:solidFill>
                <a:latin typeface="Times New Roman" panose="02020603050405020304" pitchFamily="18" charset="0"/>
                <a:cs typeface="Times New Roman" panose="02020603050405020304" pitchFamily="18" charset="0"/>
              </a:rPr>
              <a:t>  a. 1792 became Year I of a new calendar    </a:t>
            </a:r>
          </a:p>
          <a:p>
            <a:pPr algn="l"/>
            <a:r>
              <a:rPr lang="en-US" dirty="0" smtClean="0">
                <a:solidFill>
                  <a:schemeClr val="tx1"/>
                </a:solidFill>
                <a:latin typeface="Times New Roman" panose="02020603050405020304" pitchFamily="18" charset="0"/>
                <a:cs typeface="Times New Roman" panose="02020603050405020304" pitchFamily="18" charset="0"/>
              </a:rPr>
              <a:t>  b. briefly passed a law for universal male suffrage   </a:t>
            </a:r>
          </a:p>
          <a:p>
            <a:pPr algn="l"/>
            <a:r>
              <a:rPr lang="en-US" dirty="0" smtClean="0">
                <a:solidFill>
                  <a:schemeClr val="tx1"/>
                </a:solidFill>
                <a:latin typeface="Times New Roman" panose="02020603050405020304" pitchFamily="18" charset="0"/>
                <a:cs typeface="Times New Roman" panose="02020603050405020304" pitchFamily="18" charset="0"/>
              </a:rPr>
              <a:t>  c. France was divided into 83 territorial departments    </a:t>
            </a:r>
          </a:p>
          <a:p>
            <a:pPr algn="l"/>
            <a:r>
              <a:rPr lang="en-US" dirty="0" smtClean="0">
                <a:solidFill>
                  <a:schemeClr val="tx1"/>
                </a:solidFill>
                <a:latin typeface="Times New Roman" panose="02020603050405020304" pitchFamily="18" charset="0"/>
                <a:cs typeface="Times New Roman" panose="02020603050405020304" pitchFamily="18" charset="0"/>
              </a:rPr>
              <a:t>  d. created a massive army (some 800,000 men) to fight threatening neighbors    </a:t>
            </a:r>
          </a:p>
          <a:p>
            <a:pPr algn="l"/>
            <a:r>
              <a:rPr lang="en-US" dirty="0" smtClean="0">
                <a:solidFill>
                  <a:schemeClr val="tx1"/>
                </a:solidFill>
                <a:latin typeface="Times New Roman" panose="02020603050405020304" pitchFamily="18" charset="0"/>
                <a:cs typeface="Times New Roman" panose="02020603050405020304" pitchFamily="18" charset="0"/>
              </a:rPr>
              <a:t>  e. spurt of nationalism, with revolutionary state at the center    </a:t>
            </a:r>
          </a:p>
          <a:p>
            <a:pPr algn="l"/>
            <a:r>
              <a:rPr lang="en-US" dirty="0" smtClean="0">
                <a:solidFill>
                  <a:schemeClr val="tx1"/>
                </a:solidFill>
                <a:latin typeface="Times New Roman" panose="02020603050405020304" pitchFamily="18" charset="0"/>
                <a:cs typeface="Times New Roman" panose="02020603050405020304" pitchFamily="18" charset="0"/>
              </a:rPr>
              <a:t>  f. radicals especially pushed the idea of new beginnings  </a:t>
            </a:r>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20</a:t>
            </a:fld>
            <a:endParaRPr lang="en-US"/>
          </a:p>
        </p:txBody>
      </p:sp>
    </p:spTree>
    <p:extLst>
      <p:ext uri="{BB962C8B-B14F-4D97-AF65-F5344CB8AC3E}">
        <p14:creationId xmlns:p14="http://schemas.microsoft.com/office/powerpoint/2010/main" val="981793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latin typeface="Times New Roman" panose="02020603050405020304" pitchFamily="18" charset="0"/>
                <a:cs typeface="Times New Roman" panose="02020603050405020304" pitchFamily="18" charset="0"/>
              </a:rPr>
              <a:t>8. Influence of French Revolution spread through conquest    </a:t>
            </a:r>
          </a:p>
          <a:p>
            <a:pPr>
              <a:lnSpc>
                <a:spcPct val="110000"/>
              </a:lnSpc>
            </a:pPr>
            <a:r>
              <a:rPr lang="en-US" dirty="0">
                <a:latin typeface="Times New Roman" panose="02020603050405020304" pitchFamily="18" charset="0"/>
                <a:cs typeface="Times New Roman" panose="02020603050405020304" pitchFamily="18" charset="0"/>
              </a:rPr>
              <a:t> a. Napoleon Bonaparte (r. 1799–1814) seized power in 1799    </a:t>
            </a:r>
          </a:p>
          <a:p>
            <a:pPr>
              <a:lnSpc>
                <a:spcPct val="110000"/>
              </a:lnSpc>
            </a:pPr>
            <a:r>
              <a:rPr lang="en-US" dirty="0">
                <a:latin typeface="Times New Roman" panose="02020603050405020304" pitchFamily="18" charset="0"/>
                <a:cs typeface="Times New Roman" panose="02020603050405020304" pitchFamily="18" charset="0"/>
              </a:rPr>
              <a:t> b. preserved many moderate elements of the revolution    </a:t>
            </a:r>
          </a:p>
          <a:p>
            <a:pPr>
              <a:lnSpc>
                <a:spcPct val="110000"/>
              </a:lnSpc>
            </a:pPr>
            <a:r>
              <a:rPr lang="en-US" dirty="0">
                <a:latin typeface="Times New Roman" panose="02020603050405020304" pitchFamily="18" charset="0"/>
                <a:cs typeface="Times New Roman" panose="02020603050405020304" pitchFamily="18" charset="0"/>
              </a:rPr>
              <a:t> c. kept social equality, but got rid of liberty    </a:t>
            </a:r>
          </a:p>
          <a:p>
            <a:pPr>
              <a:lnSpc>
                <a:spcPct val="110000"/>
              </a:lnSpc>
            </a:pPr>
            <a:r>
              <a:rPr lang="en-US" dirty="0">
                <a:latin typeface="Times New Roman" panose="02020603050405020304" pitchFamily="18" charset="0"/>
                <a:cs typeface="Times New Roman" panose="02020603050405020304" pitchFamily="18" charset="0"/>
              </a:rPr>
              <a:t> d. subdued most of Europe    </a:t>
            </a:r>
          </a:p>
          <a:p>
            <a:pPr>
              <a:lnSpc>
                <a:spcPct val="110000"/>
              </a:lnSpc>
            </a:pPr>
            <a:r>
              <a:rPr lang="en-US" dirty="0">
                <a:latin typeface="Times New Roman" panose="02020603050405020304" pitchFamily="18" charset="0"/>
                <a:cs typeface="Times New Roman" panose="02020603050405020304" pitchFamily="18" charset="0"/>
              </a:rPr>
              <a:t> e. imposed revolutionary practices on conquered regions    </a:t>
            </a:r>
          </a:p>
          <a:p>
            <a:pPr>
              <a:lnSpc>
                <a:spcPct val="110000"/>
              </a:lnSpc>
            </a:pPr>
            <a:r>
              <a:rPr lang="en-US" dirty="0">
                <a:latin typeface="Times New Roman" panose="02020603050405020304" pitchFamily="18" charset="0"/>
                <a:cs typeface="Times New Roman" panose="02020603050405020304" pitchFamily="18" charset="0"/>
              </a:rPr>
              <a:t> f. resentment of French domination stimulated national consciousness throughout Europe</a:t>
            </a:r>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21</a:t>
            </a:fld>
            <a:endParaRPr lang="en-US"/>
          </a:p>
        </p:txBody>
      </p:sp>
    </p:spTree>
    <p:extLst>
      <p:ext uri="{BB962C8B-B14F-4D97-AF65-F5344CB8AC3E}">
        <p14:creationId xmlns:p14="http://schemas.microsoft.com/office/powerpoint/2010/main" val="2923366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latin typeface="Times New Roman" panose="02020603050405020304" pitchFamily="18" charset="0"/>
                <a:cs typeface="Times New Roman" panose="02020603050405020304" pitchFamily="18" charset="0"/>
              </a:rPr>
              <a:t>8. Influence of French Revolution spread through conquest    </a:t>
            </a:r>
          </a:p>
          <a:p>
            <a:pPr>
              <a:lnSpc>
                <a:spcPct val="110000"/>
              </a:lnSpc>
            </a:pPr>
            <a:r>
              <a:rPr lang="en-US" dirty="0">
                <a:latin typeface="Times New Roman" panose="02020603050405020304" pitchFamily="18" charset="0"/>
                <a:cs typeface="Times New Roman" panose="02020603050405020304" pitchFamily="18" charset="0"/>
              </a:rPr>
              <a:t> a. Napoleon Bonaparte (r. 1799–1814) seized power in 1799    </a:t>
            </a:r>
          </a:p>
          <a:p>
            <a:pPr>
              <a:lnSpc>
                <a:spcPct val="110000"/>
              </a:lnSpc>
            </a:pPr>
            <a:r>
              <a:rPr lang="en-US" dirty="0">
                <a:latin typeface="Times New Roman" panose="02020603050405020304" pitchFamily="18" charset="0"/>
                <a:cs typeface="Times New Roman" panose="02020603050405020304" pitchFamily="18" charset="0"/>
              </a:rPr>
              <a:t> b. preserved many moderate elements of the revolution    </a:t>
            </a:r>
          </a:p>
          <a:p>
            <a:pPr>
              <a:lnSpc>
                <a:spcPct val="110000"/>
              </a:lnSpc>
            </a:pPr>
            <a:r>
              <a:rPr lang="en-US" dirty="0">
                <a:latin typeface="Times New Roman" panose="02020603050405020304" pitchFamily="18" charset="0"/>
                <a:cs typeface="Times New Roman" panose="02020603050405020304" pitchFamily="18" charset="0"/>
              </a:rPr>
              <a:t> c. kept social equality, but got rid of liberty    </a:t>
            </a:r>
          </a:p>
          <a:p>
            <a:pPr>
              <a:lnSpc>
                <a:spcPct val="110000"/>
              </a:lnSpc>
            </a:pPr>
            <a:r>
              <a:rPr lang="en-US" dirty="0">
                <a:latin typeface="Times New Roman" panose="02020603050405020304" pitchFamily="18" charset="0"/>
                <a:cs typeface="Times New Roman" panose="02020603050405020304" pitchFamily="18" charset="0"/>
              </a:rPr>
              <a:t> d. subdued most of Europe    </a:t>
            </a:r>
          </a:p>
          <a:p>
            <a:pPr>
              <a:lnSpc>
                <a:spcPct val="110000"/>
              </a:lnSpc>
            </a:pPr>
            <a:r>
              <a:rPr lang="en-US" dirty="0">
                <a:latin typeface="Times New Roman" panose="02020603050405020304" pitchFamily="18" charset="0"/>
                <a:cs typeface="Times New Roman" panose="02020603050405020304" pitchFamily="18" charset="0"/>
              </a:rPr>
              <a:t> e. imposed revolutionary practices on conquered regions    </a:t>
            </a:r>
          </a:p>
          <a:p>
            <a:pPr>
              <a:lnSpc>
                <a:spcPct val="110000"/>
              </a:lnSpc>
            </a:pPr>
            <a:r>
              <a:rPr lang="en-US" dirty="0">
                <a:latin typeface="Times New Roman" panose="02020603050405020304" pitchFamily="18" charset="0"/>
                <a:cs typeface="Times New Roman" panose="02020603050405020304" pitchFamily="18" charset="0"/>
              </a:rPr>
              <a:t> f. resentment of French domination stimulated national consciousness throughout Europe</a:t>
            </a:r>
          </a:p>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22</a:t>
            </a:fld>
            <a:endParaRPr lang="en-US"/>
          </a:p>
        </p:txBody>
      </p:sp>
    </p:spTree>
    <p:extLst>
      <p:ext uri="{BB962C8B-B14F-4D97-AF65-F5344CB8AC3E}">
        <p14:creationId xmlns:p14="http://schemas.microsoft.com/office/powerpoint/2010/main" val="149176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6169D-9288-4C5E-9E70-80772D585143}" type="slidenum">
              <a:rPr lang="en-US"/>
              <a:pPr/>
              <a:t>23</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www.glscott.org</a:t>
            </a:r>
            <a:endParaRPr lang="en-US"/>
          </a:p>
        </p:txBody>
      </p:sp>
    </p:spTree>
    <p:extLst>
      <p:ext uri="{BB962C8B-B14F-4D97-AF65-F5344CB8AC3E}">
        <p14:creationId xmlns:p14="http://schemas.microsoft.com/office/powerpoint/2010/main" val="455759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BFFB2-A7F5-4446-90B8-C4C15115E694}" type="slidenum">
              <a:rPr lang="en-US"/>
              <a:pPr/>
              <a:t>24</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www.glscott.org</a:t>
            </a:r>
            <a:endParaRPr lang="en-US"/>
          </a:p>
        </p:txBody>
      </p:sp>
    </p:spTree>
    <p:extLst>
      <p:ext uri="{BB962C8B-B14F-4D97-AF65-F5344CB8AC3E}">
        <p14:creationId xmlns:p14="http://schemas.microsoft.com/office/powerpoint/2010/main" val="343357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2B50B-D2C5-43DA-A2FC-ADD552980829}" type="slidenum">
              <a:rPr lang="en-US"/>
              <a:pPr/>
              <a:t>3</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www.glscott.org</a:t>
            </a:r>
            <a:endParaRPr lang="en-US"/>
          </a:p>
        </p:txBody>
      </p:sp>
    </p:spTree>
    <p:extLst>
      <p:ext uri="{BB962C8B-B14F-4D97-AF65-F5344CB8AC3E}">
        <p14:creationId xmlns:p14="http://schemas.microsoft.com/office/powerpoint/2010/main" val="402697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4</a:t>
            </a:fld>
            <a:endParaRPr lang="en-US"/>
          </a:p>
        </p:txBody>
      </p:sp>
    </p:spTree>
    <p:extLst>
      <p:ext uri="{BB962C8B-B14F-4D97-AF65-F5344CB8AC3E}">
        <p14:creationId xmlns:p14="http://schemas.microsoft.com/office/powerpoint/2010/main" val="147206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 Notion that it is possible to engineer, and 	improve, political and social life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 Traditional ways of thinking were no longer sacrosanct - (</a:t>
            </a:r>
            <a:r>
              <a:rPr lang="en-US" dirty="0"/>
              <a:t>regarded as too important or valuable to be interfered with)</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5</a:t>
            </a:fld>
            <a:endParaRPr lang="en-US"/>
          </a:p>
        </p:txBody>
      </p:sp>
    </p:spTree>
    <p:extLst>
      <p:ext uri="{BB962C8B-B14F-4D97-AF65-F5344CB8AC3E}">
        <p14:creationId xmlns:p14="http://schemas.microsoft.com/office/powerpoint/2010/main" val="171485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 but in the long term, the revolutions gave ammunition to groups without political rights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 their goal was to extend political rights further than ever before, thus they can be called “democratic revolutions”  </a:t>
            </a:r>
            <a:br>
              <a:rPr lang="en-US" dirty="0">
                <a:latin typeface="Times New Roman" panose="02020603050405020304" pitchFamily="18" charset="0"/>
                <a:cs typeface="Times New Roman" panose="02020603050405020304" pitchFamily="18" charset="0"/>
              </a:rPr>
            </a:br>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6</a:t>
            </a:fld>
            <a:endParaRPr lang="en-US"/>
          </a:p>
        </p:txBody>
      </p:sp>
    </p:spTree>
    <p:extLst>
      <p:ext uri="{BB962C8B-B14F-4D97-AF65-F5344CB8AC3E}">
        <p14:creationId xmlns:p14="http://schemas.microsoft.com/office/powerpoint/2010/main" val="50214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1F065A-F3D3-4273-B7DC-1F1EF4565A3C}" type="slidenum">
              <a:rPr lang="en-US"/>
              <a:pPr/>
              <a:t>7</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www.glscott.org</a:t>
            </a:r>
            <a:endParaRPr lang="en-US"/>
          </a:p>
        </p:txBody>
      </p:sp>
    </p:spTree>
    <p:extLst>
      <p:ext uri="{BB962C8B-B14F-4D97-AF65-F5344CB8AC3E}">
        <p14:creationId xmlns:p14="http://schemas.microsoft.com/office/powerpoint/2010/main" val="226183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8</a:t>
            </a:fld>
            <a:endParaRPr lang="en-US"/>
          </a:p>
        </p:txBody>
      </p:sp>
    </p:spTree>
    <p:extLst>
      <p:ext uri="{BB962C8B-B14F-4D97-AF65-F5344CB8AC3E}">
        <p14:creationId xmlns:p14="http://schemas.microsoft.com/office/powerpoint/2010/main" val="118710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www.glscott.org</a:t>
            </a:r>
            <a:endParaRPr lang="en-US"/>
          </a:p>
        </p:txBody>
      </p:sp>
      <p:sp>
        <p:nvSpPr>
          <p:cNvPr id="5" name="Slide Number Placeholder 4"/>
          <p:cNvSpPr>
            <a:spLocks noGrp="1"/>
          </p:cNvSpPr>
          <p:nvPr>
            <p:ph type="sldNum" sz="quarter" idx="11"/>
          </p:nvPr>
        </p:nvSpPr>
        <p:spPr/>
        <p:txBody>
          <a:bodyPr/>
          <a:lstStyle/>
          <a:p>
            <a:fld id="{6FA78C6B-7C5A-415C-8951-0E68B7BC0D5A}" type="slidenum">
              <a:rPr lang="en-US" smtClean="0"/>
              <a:pPr/>
              <a:t>9</a:t>
            </a:fld>
            <a:endParaRPr lang="en-US"/>
          </a:p>
        </p:txBody>
      </p:sp>
    </p:spTree>
    <p:extLst>
      <p:ext uri="{BB962C8B-B14F-4D97-AF65-F5344CB8AC3E}">
        <p14:creationId xmlns:p14="http://schemas.microsoft.com/office/powerpoint/2010/main" val="367658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C40A8C-1CC5-48EB-A26C-90D273E51B7D}" type="datetimeFigureOut">
              <a:rPr lang="en-US" smtClean="0"/>
              <a:pPr/>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C40A8C-1CC5-48EB-A26C-90D273E51B7D}" type="datetimeFigureOut">
              <a:rPr lang="en-US" smtClean="0"/>
              <a:pPr/>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C40A8C-1CC5-48EB-A26C-90D273E51B7D}" type="datetimeFigureOut">
              <a:rPr lang="en-US" smtClean="0"/>
              <a:pPr/>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C40A8C-1CC5-48EB-A26C-90D273E51B7D}" type="datetimeFigureOut">
              <a:rPr lang="en-US" smtClean="0"/>
              <a:pPr/>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C40A8C-1CC5-48EB-A26C-90D273E51B7D}" type="datetimeFigureOut">
              <a:rPr lang="en-US" smtClean="0"/>
              <a:pPr/>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C40A8C-1CC5-48EB-A26C-90D273E51B7D}" type="datetimeFigureOut">
              <a:rPr lang="en-US" smtClean="0"/>
              <a:pPr/>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C40A8C-1CC5-48EB-A26C-90D273E51B7D}" type="datetimeFigureOut">
              <a:rPr lang="en-US" smtClean="0"/>
              <a:pPr/>
              <a:t>2/23/2016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C40A8C-1CC5-48EB-A26C-90D273E51B7D}" type="datetimeFigureOut">
              <a:rPr lang="en-US" smtClean="0"/>
              <a:pPr/>
              <a:t>2/23/2016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40A8C-1CC5-48EB-A26C-90D273E51B7D}" type="datetimeFigureOut">
              <a:rPr lang="en-US" smtClean="0"/>
              <a:pPr/>
              <a:t>2/23/2016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C40A8C-1CC5-48EB-A26C-90D273E51B7D}" type="datetimeFigureOut">
              <a:rPr lang="en-US" smtClean="0"/>
              <a:pPr/>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C40A8C-1CC5-48EB-A26C-90D273E51B7D}" type="datetimeFigureOut">
              <a:rPr lang="en-US" smtClean="0"/>
              <a:pPr/>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E6F2B-5B8F-4F53-8360-BB20E59F2C8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40A8C-1CC5-48EB-A26C-90D273E51B7D}" type="datetimeFigureOut">
              <a:rPr lang="en-US" smtClean="0"/>
              <a:pPr/>
              <a:t>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E6F2B-5B8F-4F53-8360-BB20E59F2C8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lTTvKwCylFY&amp;feature=em-share_video_in_list_user&amp;list=PLBDA2E52FB1EF80C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http://i1.ytimg.com/vi/lTTvKwCylFY/hqdefault.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j0qbzNHmfW0&amp;feature=em-share_video_in_list_user&amp;list=PLBDA2E52FB1EF80C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http://i3.ytimg.com/vi/j0qbzNHmfW0/hqdefault.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HlUiSBXQHCw&amp;feature=em-share_video_in_list_user&amp;list=PLBDA2E52FB1EF80C9"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http://i1.ytimg.com/vi/HlUiSBXQHCw/hqdefault.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304800" y="1524000"/>
            <a:ext cx="8534400" cy="2590800"/>
          </a:xfrm>
        </p:spPr>
        <p:txBody>
          <a:bodyPr/>
          <a:lstStyle/>
          <a:p>
            <a:r>
              <a:rPr lang="en-US" sz="4500" b="1" dirty="0">
                <a:solidFill>
                  <a:schemeClr val="tx1"/>
                </a:solidFill>
                <a:latin typeface="Times New Roman" panose="02020603050405020304" pitchFamily="18" charset="0"/>
                <a:cs typeface="Times New Roman" panose="02020603050405020304" pitchFamily="18" charset="0"/>
              </a:rPr>
              <a:t>Ways of the World:</a:t>
            </a:r>
            <a:br>
              <a:rPr lang="en-US" sz="4500" b="1" dirty="0">
                <a:solidFill>
                  <a:schemeClr val="tx1"/>
                </a:solidFill>
                <a:latin typeface="Times New Roman" panose="02020603050405020304" pitchFamily="18" charset="0"/>
                <a:cs typeface="Times New Roman" panose="02020603050405020304" pitchFamily="18" charset="0"/>
              </a:rPr>
            </a:br>
            <a:r>
              <a:rPr lang="en-US" sz="4500" b="1" dirty="0">
                <a:solidFill>
                  <a:schemeClr val="tx1"/>
                </a:solidFill>
                <a:latin typeface="Times New Roman" panose="02020603050405020304" pitchFamily="18" charset="0"/>
                <a:cs typeface="Times New Roman" panose="02020603050405020304" pitchFamily="18" charset="0"/>
              </a:rPr>
              <a:t>A Brief Global History</a:t>
            </a:r>
            <a:br>
              <a:rPr lang="en-US" sz="4500" b="1" dirty="0">
                <a:solidFill>
                  <a:schemeClr val="tx1"/>
                </a:solidFill>
                <a:latin typeface="Times New Roman" panose="02020603050405020304" pitchFamily="18" charset="0"/>
                <a:cs typeface="Times New Roman" panose="02020603050405020304" pitchFamily="18" charset="0"/>
              </a:rPr>
            </a:br>
            <a:r>
              <a:rPr lang="en-US" sz="45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First Edition</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2403" name="Rectangle 3"/>
          <p:cNvSpPr>
            <a:spLocks noGrp="1" noChangeArrowheads="1"/>
          </p:cNvSpPr>
          <p:nvPr>
            <p:ph type="subTitle" idx="1"/>
          </p:nvPr>
        </p:nvSpPr>
        <p:spPr>
          <a:xfrm>
            <a:off x="152400" y="4114800"/>
            <a:ext cx="8839200" cy="2209800"/>
          </a:xfrm>
        </p:spPr>
        <p:txBody>
          <a:bodyPr/>
          <a:lstStyle/>
          <a:p>
            <a:pPr>
              <a:lnSpc>
                <a:spcPct val="90000"/>
              </a:lnSpc>
            </a:pPr>
            <a:r>
              <a:rPr lang="en-US" b="1" i="1" dirty="0">
                <a:solidFill>
                  <a:schemeClr val="tx1"/>
                </a:solidFill>
                <a:latin typeface="Times New Roman" panose="02020603050405020304" pitchFamily="18" charset="0"/>
                <a:cs typeface="Times New Roman" panose="02020603050405020304" pitchFamily="18" charset="0"/>
              </a:rPr>
              <a:t>CHAPTER </a:t>
            </a:r>
            <a:r>
              <a:rPr lang="en-US" b="1" i="1" dirty="0" smtClean="0">
                <a:solidFill>
                  <a:schemeClr val="tx1"/>
                </a:solidFill>
                <a:latin typeface="Times New Roman" panose="02020603050405020304" pitchFamily="18" charset="0"/>
                <a:cs typeface="Times New Roman" panose="02020603050405020304" pitchFamily="18" charset="0"/>
              </a:rPr>
              <a:t>XVII</a:t>
            </a:r>
            <a:endParaRPr lang="en-US" i="1" dirty="0">
              <a:solidFill>
                <a:schemeClr val="tx1"/>
              </a:solidFill>
              <a:latin typeface="Times New Roman" panose="02020603050405020304" pitchFamily="18" charset="0"/>
              <a:cs typeface="Times New Roman" panose="02020603050405020304" pitchFamily="18" charset="0"/>
            </a:endParaRPr>
          </a:p>
          <a:p>
            <a:pPr>
              <a:lnSpc>
                <a:spcPct val="90000"/>
              </a:lnSpc>
            </a:pPr>
            <a:r>
              <a:rPr lang="en-US" dirty="0">
                <a:solidFill>
                  <a:schemeClr val="tx1"/>
                </a:solidFill>
                <a:latin typeface="Times New Roman" panose="02020603050405020304" pitchFamily="18" charset="0"/>
                <a:cs typeface="Times New Roman" panose="02020603050405020304" pitchFamily="18" charset="0"/>
              </a:rPr>
              <a:t>Atlantic Revolutions and Their Echoes</a:t>
            </a:r>
          </a:p>
          <a:p>
            <a:pPr>
              <a:lnSpc>
                <a:spcPct val="90000"/>
              </a:lnSpc>
            </a:pPr>
            <a:r>
              <a:rPr lang="en-US" sz="2800" dirty="0">
                <a:solidFill>
                  <a:schemeClr val="tx1"/>
                </a:solidFill>
                <a:latin typeface="Times New Roman" panose="02020603050405020304" pitchFamily="18" charset="0"/>
                <a:cs typeface="Times New Roman" panose="02020603050405020304" pitchFamily="18" charset="0"/>
              </a:rPr>
              <a:t>1750–1914</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02405" name="Text Box 5"/>
          <p:cNvSpPr txBox="1">
            <a:spLocks noChangeArrowheads="1"/>
          </p:cNvSpPr>
          <p:nvPr/>
        </p:nvSpPr>
        <p:spPr bwMode="auto">
          <a:xfrm>
            <a:off x="419100" y="762000"/>
            <a:ext cx="8305800" cy="369332"/>
          </a:xfrm>
          <a:prstGeom prst="rect">
            <a:avLst/>
          </a:prstGeom>
          <a:noFill/>
          <a:ln w="9525">
            <a:noFill/>
            <a:miter lim="800000"/>
            <a:headEnd/>
            <a:tailEnd/>
          </a:ln>
          <a:effectLst/>
        </p:spPr>
        <p:txBody>
          <a:bodyPr>
            <a:spAutoFit/>
          </a:bodyPr>
          <a:lstStyle/>
          <a:p>
            <a:pPr algn="ctr">
              <a:spcBef>
                <a:spcPct val="50000"/>
              </a:spcBef>
            </a:pPr>
            <a:r>
              <a:rPr lang="en-US" dirty="0">
                <a:latin typeface="Times New Roman" panose="02020603050405020304" pitchFamily="18" charset="0"/>
                <a:cs typeface="Times New Roman" panose="02020603050405020304" pitchFamily="18" charset="0"/>
              </a:rPr>
              <a:t>Robert W. </a:t>
            </a:r>
            <a:r>
              <a:rPr lang="en-US" dirty="0" err="1">
                <a:latin typeface="Times New Roman" panose="02020603050405020304" pitchFamily="18" charset="0"/>
                <a:cs typeface="Times New Roman" panose="02020603050405020304" pitchFamily="18" charset="0"/>
              </a:rPr>
              <a:t>Strayer</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7000" r="-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9372600" cy="1103745"/>
          </a:xfrm>
        </p:spPr>
        <p:txBody>
          <a:bodyPr>
            <a:normAutofit fontScale="90000"/>
          </a:bodyPr>
          <a:lstStyle/>
          <a:p>
            <a:r>
              <a:rPr lang="en-US" sz="4000" i="1" dirty="0" smtClean="0">
                <a:latin typeface="Times New Roman" panose="02020603050405020304" pitchFamily="18" charset="0"/>
                <a:cs typeface="Times New Roman" panose="02020603050405020304" pitchFamily="18" charset="0"/>
              </a:rPr>
              <a:t>The North American Revolution, 1775–1787</a:t>
            </a:r>
            <a:r>
              <a:rPr lang="en-US" i="1" dirty="0" smtClean="0">
                <a:latin typeface="Times New Roman" panose="02020603050405020304" pitchFamily="18" charset="0"/>
                <a:cs typeface="Times New Roman" panose="02020603050405020304" pitchFamily="18" charset="0"/>
              </a:rPr>
              <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0" y="838200"/>
            <a:ext cx="9372600" cy="6096000"/>
          </a:xfrm>
        </p:spPr>
        <p:txBody>
          <a:bodyPr>
            <a:noAutofit/>
          </a:bodyPr>
          <a:lstStyle/>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1. Basic facts of the American Revolution are well known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2. A bigger question is what it changed  </a:t>
            </a:r>
          </a:p>
          <a:p>
            <a:pPr algn="l">
              <a:lnSpc>
                <a:spcPct val="120000"/>
              </a:lnSpc>
              <a:spcBef>
                <a:spcPts val="0"/>
              </a:spcBef>
            </a:pPr>
            <a:endParaRPr lang="en-US" sz="2800" dirty="0">
              <a:solidFill>
                <a:schemeClr val="tx1"/>
              </a:solidFill>
              <a:latin typeface="Times New Roman" panose="02020603050405020304" pitchFamily="18" charset="0"/>
              <a:cs typeface="Times New Roman" panose="02020603050405020304" pitchFamily="18" charset="0"/>
            </a:endParaRP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3. American Revolution was a conservative political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movement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a.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b.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c.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d.   </a:t>
            </a:r>
          </a:p>
          <a:p>
            <a:pPr algn="l">
              <a:lnSpc>
                <a:spcPct val="120000"/>
              </a:lnSpc>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8757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5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p:cTn id="1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7" dur="50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18" dur="500"/>
                                        <p:tgtEl>
                                          <p:spTgt spid="5">
                                            <p:txEl>
                                              <p:pRg st="4" end="4"/>
                                            </p:txEl>
                                          </p:spTgt>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p:cTn id="21"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3" dur="5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24" dur="500"/>
                                        <p:tgtEl>
                                          <p:spTgt spid="5">
                                            <p:txEl>
                                              <p:pRg st="5" end="5"/>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p:cTn id="2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29"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30" dur="500"/>
                                        <p:tgtEl>
                                          <p:spTgt spid="5">
                                            <p:txEl>
                                              <p:pRg st="6" end="6"/>
                                            </p:txEl>
                                          </p:spTgt>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p:cTn id="33"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35"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36" dur="500"/>
                                        <p:tgtEl>
                                          <p:spTgt spid="5">
                                            <p:txEl>
                                              <p:pRg st="7" end="7"/>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p:cTn id="39"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1" dur="500" fill="hold"/>
                                        <p:tgtEl>
                                          <p:spTgt spid="5">
                                            <p:txEl>
                                              <p:pRg st="8" end="8"/>
                                            </p:txEl>
                                          </p:spTgt>
                                        </p:tgtEl>
                                        <p:attrNameLst>
                                          <p:attrName>style.rotation</p:attrName>
                                        </p:attrNameLst>
                                      </p:cBhvr>
                                      <p:tavLst>
                                        <p:tav tm="0">
                                          <p:val>
                                            <p:fltVal val="360"/>
                                          </p:val>
                                        </p:tav>
                                        <p:tav tm="100000">
                                          <p:val>
                                            <p:fltVal val="0"/>
                                          </p:val>
                                        </p:tav>
                                      </p:tavLst>
                                    </p:anim>
                                    <p:animEffect transition="in" filter="fade">
                                      <p:cBhvr>
                                        <p:cTn id="42" dur="500"/>
                                        <p:tgtEl>
                                          <p:spTgt spid="5">
                                            <p:txEl>
                                              <p:pRg st="8" end="8"/>
                                            </p:txEl>
                                          </p:spTgt>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 calcmode="lin" valueType="num">
                                      <p:cBhvr>
                                        <p:cTn id="4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5">
                                            <p:txEl>
                                              <p:pRg st="9" end="9"/>
                                            </p:txEl>
                                          </p:spTgt>
                                        </p:tgtEl>
                                        <p:attrNameLst>
                                          <p:attrName>ppt_h</p:attrName>
                                        </p:attrNameLst>
                                      </p:cBhvr>
                                      <p:tavLst>
                                        <p:tav tm="0">
                                          <p:val>
                                            <p:fltVal val="0"/>
                                          </p:val>
                                        </p:tav>
                                        <p:tav tm="100000">
                                          <p:val>
                                            <p:strVal val="#ppt_h"/>
                                          </p:val>
                                        </p:tav>
                                      </p:tavLst>
                                    </p:anim>
                                    <p:anim calcmode="lin" valueType="num">
                                      <p:cBhvr>
                                        <p:cTn id="47" dur="5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4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9372600" cy="1103745"/>
          </a:xfrm>
        </p:spPr>
        <p:txBody>
          <a:bodyPr>
            <a:normAutofit fontScale="90000"/>
          </a:bodyPr>
          <a:lstStyle/>
          <a:p>
            <a:r>
              <a:rPr lang="en-US" sz="4000" i="1" dirty="0" smtClean="0">
                <a:latin typeface="Times New Roman" panose="02020603050405020304" pitchFamily="18" charset="0"/>
                <a:cs typeface="Times New Roman" panose="02020603050405020304" pitchFamily="18" charset="0"/>
              </a:rPr>
              <a:t>The North American Revolution, 1775–1787</a:t>
            </a:r>
            <a:r>
              <a:rPr lang="en-US" i="1" dirty="0" smtClean="0">
                <a:latin typeface="Times New Roman" panose="02020603050405020304" pitchFamily="18" charset="0"/>
                <a:cs typeface="Times New Roman" panose="02020603050405020304" pitchFamily="18" charset="0"/>
              </a:rPr>
              <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228600" y="1275195"/>
            <a:ext cx="9372600" cy="6096000"/>
          </a:xfrm>
        </p:spPr>
        <p:txBody>
          <a:bodyPr>
            <a:noAutofit/>
          </a:bodyPr>
          <a:lstStyle/>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4</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Colonial society</a:t>
            </a: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a. Was far more egalitarian than in Europe  </a:t>
            </a:r>
            <a:r>
              <a:rPr lang="en-US" sz="2400" dirty="0">
                <a:solidFill>
                  <a:schemeClr val="tx1"/>
                </a:solidFill>
                <a:latin typeface="Times New Roman" panose="02020603050405020304" pitchFamily="18" charset="0"/>
                <a:cs typeface="Times New Roman" panose="02020603050405020304" pitchFamily="18" charset="0"/>
              </a:rPr>
              <a:t>  </a:t>
            </a:r>
          </a:p>
          <a:p>
            <a:pPr algn="l"/>
            <a:endParaRPr lang="en-US" sz="2400" dirty="0" smtClean="0">
              <a:solidFill>
                <a:schemeClr val="tx1"/>
              </a:solidFill>
              <a:latin typeface="Times New Roman" panose="02020603050405020304" pitchFamily="18" charset="0"/>
              <a:cs typeface="Times New Roman" panose="02020603050405020304" pitchFamily="18" charset="0"/>
            </a:endParaRPr>
          </a:p>
          <a:p>
            <a:pPr algn="l"/>
            <a:endParaRPr lang="en-US" sz="2400" dirty="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b</a:t>
            </a:r>
            <a:r>
              <a:rPr lang="en-US" sz="2800" dirty="0">
                <a:solidFill>
                  <a:schemeClr val="tx1"/>
                </a:solidFill>
                <a:latin typeface="Times New Roman" panose="02020603050405020304" pitchFamily="18" charset="0"/>
                <a:cs typeface="Times New Roman" panose="02020603050405020304" pitchFamily="18" charset="0"/>
              </a:rPr>
              <a:t>. In manners, they were republican well before the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revolution</a:t>
            </a:r>
            <a:r>
              <a:rPr lang="en-US" sz="2400" dirty="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a:t>
            </a:r>
            <a:endParaRPr lang="en-US" sz="105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15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5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 calcmode="lin" valueType="num">
                                      <p:cBhvr>
                                        <p:cTn id="1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17" dur="5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18" dur="500"/>
                                        <p:tgtEl>
                                          <p:spTgt spid="5">
                                            <p:txEl>
                                              <p:pRg st="5" end="5"/>
                                            </p:txEl>
                                          </p:spTgt>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 calcmode="lin" valueType="num">
                                      <p:cBhvr>
                                        <p:cTn id="2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23"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9372600" cy="1103745"/>
          </a:xfrm>
        </p:spPr>
        <p:txBody>
          <a:bodyPr>
            <a:normAutofit fontScale="90000"/>
          </a:bodyPr>
          <a:lstStyle/>
          <a:p>
            <a:r>
              <a:rPr lang="en-US" sz="4000" i="1" dirty="0" smtClean="0">
                <a:latin typeface="Times New Roman" panose="02020603050405020304" pitchFamily="18" charset="0"/>
                <a:cs typeface="Times New Roman" panose="02020603050405020304" pitchFamily="18" charset="0"/>
              </a:rPr>
              <a:t>The North American Revolution, 1775–1787</a:t>
            </a:r>
            <a:r>
              <a:rPr lang="en-US" i="1" dirty="0" smtClean="0">
                <a:latin typeface="Times New Roman" panose="02020603050405020304" pitchFamily="18" charset="0"/>
                <a:cs typeface="Times New Roman" panose="02020603050405020304" pitchFamily="18" charset="0"/>
              </a:rPr>
              <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0" y="838200"/>
            <a:ext cx="9372600" cy="6096000"/>
          </a:xfrm>
        </p:spPr>
        <p:txBody>
          <a:bodyPr>
            <a:noAutofit/>
          </a:bodyPr>
          <a:lstStyle/>
          <a:p>
            <a:pPr algn="l">
              <a:spcBef>
                <a:spcPts val="0"/>
              </a:spcBef>
            </a:pPr>
            <a:endParaRPr lang="en-US" sz="105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5</a:t>
            </a:r>
            <a:r>
              <a:rPr lang="en-US" sz="2800" dirty="0">
                <a:solidFill>
                  <a:schemeClr val="tx1"/>
                </a:solidFill>
                <a:latin typeface="Times New Roman" panose="02020603050405020304" pitchFamily="18" charset="0"/>
                <a:cs typeface="Times New Roman" panose="02020603050405020304" pitchFamily="18" charset="0"/>
              </a:rPr>
              <a:t>. Britain made a new drive to control the </a:t>
            </a:r>
            <a:r>
              <a:rPr lang="en-US" sz="2800" dirty="0" smtClean="0">
                <a:solidFill>
                  <a:schemeClr val="tx1"/>
                </a:solidFill>
                <a:latin typeface="Times New Roman" panose="02020603050405020304" pitchFamily="18" charset="0"/>
                <a:cs typeface="Times New Roman" panose="02020603050405020304" pitchFamily="18" charset="0"/>
              </a:rPr>
              <a:t>colonies/get </a:t>
            </a:r>
            <a:r>
              <a:rPr lang="en-US" sz="2800" dirty="0">
                <a:solidFill>
                  <a:schemeClr val="tx1"/>
                </a:solidFill>
                <a:latin typeface="Times New Roman" panose="02020603050405020304" pitchFamily="18" charset="0"/>
                <a:cs typeface="Times New Roman" panose="02020603050405020304" pitchFamily="18" charset="0"/>
              </a:rPr>
              <a:t>more </a:t>
            </a:r>
            <a:r>
              <a:rPr lang="en-US" sz="28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revenue </a:t>
            </a:r>
            <a:r>
              <a:rPr lang="en-US" sz="2800" dirty="0">
                <a:solidFill>
                  <a:schemeClr val="tx1"/>
                </a:solidFill>
                <a:latin typeface="Times New Roman" panose="02020603050405020304" pitchFamily="18" charset="0"/>
                <a:cs typeface="Times New Roman" panose="02020603050405020304" pitchFamily="18" charset="0"/>
              </a:rPr>
              <a:t>from them in the 1760s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a. Britain needed money for its global war with </a:t>
            </a:r>
            <a:r>
              <a:rPr lang="en-US" sz="2400" dirty="0" smtClean="0">
                <a:solidFill>
                  <a:schemeClr val="tx1"/>
                </a:solidFill>
                <a:latin typeface="Times New Roman" panose="02020603050405020304" pitchFamily="18" charset="0"/>
                <a:cs typeface="Times New Roman" panose="02020603050405020304" pitchFamily="18" charset="0"/>
              </a:rPr>
              <a:t>France</a:t>
            </a:r>
          </a:p>
          <a:p>
            <a:pPr algn="l"/>
            <a:r>
              <a:rPr lang="en-US" sz="1200" dirty="0">
                <a:solidFill>
                  <a:schemeClr val="tx1"/>
                </a:solidFill>
                <a:latin typeface="Times New Roman" panose="02020603050405020304" pitchFamily="18" charset="0"/>
                <a:cs typeface="Times New Roman" panose="02020603050405020304" pitchFamily="18" charset="0"/>
              </a:rPr>
              <a:t>  </a:t>
            </a:r>
            <a:r>
              <a:rPr lang="en-US" sz="500" dirty="0">
                <a:solidFill>
                  <a:schemeClr val="tx1"/>
                </a:solidFill>
                <a:latin typeface="Times New Roman" panose="02020603050405020304" pitchFamily="18" charset="0"/>
                <a:cs typeface="Times New Roman" panose="02020603050405020304" pitchFamily="18" charset="0"/>
              </a:rPr>
              <a:t>  </a:t>
            </a:r>
            <a:endParaRPr lang="en-US" sz="900" dirty="0">
              <a:solidFill>
                <a:schemeClr val="tx1"/>
              </a:solidFill>
              <a:latin typeface="Times New Roman" panose="02020603050405020304" pitchFamily="18" charset="0"/>
              <a:cs typeface="Times New Roman" panose="02020603050405020304" pitchFamily="18" charset="0"/>
            </a:endParaRP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b. </a:t>
            </a:r>
            <a:r>
              <a:rPr lang="en-US" sz="2400" dirty="0">
                <a:solidFill>
                  <a:schemeClr val="tx1"/>
                </a:solidFill>
                <a:latin typeface="Times New Roman" panose="02020603050405020304" pitchFamily="18" charset="0"/>
                <a:cs typeface="Times New Roman" panose="02020603050405020304" pitchFamily="18" charset="0"/>
              </a:rPr>
              <a:t>Imposed a number of new taxes and tariffs on the colonies    </a:t>
            </a:r>
          </a:p>
          <a:p>
            <a:pPr algn="l"/>
            <a:endParaRPr lang="en-US" sz="1400" dirty="0" smtClean="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c</a:t>
            </a:r>
            <a:r>
              <a:rPr lang="en-US" sz="2400" dirty="0">
                <a:solidFill>
                  <a:schemeClr val="tx1"/>
                </a:solidFill>
                <a:latin typeface="Times New Roman" panose="02020603050405020304" pitchFamily="18" charset="0"/>
                <a:cs typeface="Times New Roman" panose="02020603050405020304" pitchFamily="18" charset="0"/>
              </a:rPr>
              <a:t>. Colonists were not represented in the British parliament </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endParaRPr lang="en-US" sz="12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d</a:t>
            </a:r>
            <a:r>
              <a:rPr lang="en-US" sz="2400" dirty="0">
                <a:solidFill>
                  <a:schemeClr val="tx1"/>
                </a:solidFill>
                <a:latin typeface="Times New Roman" panose="02020603050405020304" pitchFamily="18" charset="0"/>
                <a:cs typeface="Times New Roman" panose="02020603050405020304" pitchFamily="18" charset="0"/>
              </a:rPr>
              <a:t>.  Appeared to deny the colonists’ identity as </a:t>
            </a:r>
            <a:r>
              <a:rPr lang="en-US" sz="2400" dirty="0" smtClean="0">
                <a:solidFill>
                  <a:schemeClr val="tx1"/>
                </a:solidFill>
                <a:latin typeface="Times New Roman" panose="02020603050405020304" pitchFamily="18" charset="0"/>
                <a:cs typeface="Times New Roman" panose="02020603050405020304" pitchFamily="18" charset="0"/>
              </a:rPr>
              <a:t>true Englishmen</a:t>
            </a:r>
          </a:p>
          <a:p>
            <a:pPr algn="l">
              <a:spcBef>
                <a:spcPts val="0"/>
              </a:spcBef>
            </a:pPr>
            <a:endParaRPr lang="en-US" sz="12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e</a:t>
            </a:r>
            <a:r>
              <a:rPr lang="en-US" sz="2400" dirty="0">
                <a:solidFill>
                  <a:schemeClr val="tx1"/>
                </a:solidFill>
                <a:latin typeface="Times New Roman" panose="02020603050405020304" pitchFamily="18" charset="0"/>
                <a:cs typeface="Times New Roman" panose="02020603050405020304" pitchFamily="18" charset="0"/>
              </a:rPr>
              <a:t>.  Challenged colonial economic interests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endParaRPr lang="en-US" sz="1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f</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Attacked </a:t>
            </a:r>
            <a:r>
              <a:rPr lang="en-US" sz="2400" dirty="0">
                <a:solidFill>
                  <a:schemeClr val="tx1"/>
                </a:solidFill>
                <a:latin typeface="Times New Roman" panose="02020603050405020304" pitchFamily="18" charset="0"/>
                <a:cs typeface="Times New Roman" panose="02020603050405020304" pitchFamily="18" charset="0"/>
              </a:rPr>
              <a:t>established traditions of local autonomy  </a:t>
            </a:r>
          </a:p>
        </p:txBody>
      </p:sp>
    </p:spTree>
    <p:extLst>
      <p:ext uri="{BB962C8B-B14F-4D97-AF65-F5344CB8AC3E}">
        <p14:creationId xmlns:p14="http://schemas.microsoft.com/office/powerpoint/2010/main" val="373604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 calcmode="lin" valueType="num">
                                      <p:cBhvr>
                                        <p:cTn id="45"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7"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48" dur="1000"/>
                                        <p:tgtEl>
                                          <p:spTgt spid="5">
                                            <p:txEl>
                                              <p:pRg st="7" end="7"/>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p:cTn id="51"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2"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54" dur="1000"/>
                                        <p:tgtEl>
                                          <p:spTgt spid="5">
                                            <p:txEl>
                                              <p:pRg st="8" end="8"/>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p:cTn id="57"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8"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60" dur="1000"/>
                                        <p:tgtEl>
                                          <p:spTgt spid="5">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5">
                                            <p:txEl>
                                              <p:pRg st="12" end="12"/>
                                            </p:txEl>
                                          </p:spTgt>
                                        </p:tgtEl>
                                        <p:attrNameLst>
                                          <p:attrName>style.visibility</p:attrName>
                                        </p:attrNameLst>
                                      </p:cBhvr>
                                      <p:to>
                                        <p:strVal val="visible"/>
                                      </p:to>
                                    </p:set>
                                    <p:anim calcmode="lin" valueType="num">
                                      <p:cBhvr>
                                        <p:cTn id="65" dur="10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66" dur="1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67" dur="1000" fill="hold"/>
                                        <p:tgtEl>
                                          <p:spTgt spid="5">
                                            <p:txEl>
                                              <p:pRg st="12" end="12"/>
                                            </p:txEl>
                                          </p:spTgt>
                                        </p:tgtEl>
                                        <p:attrNameLst>
                                          <p:attrName>style.rotation</p:attrName>
                                        </p:attrNameLst>
                                      </p:cBhvr>
                                      <p:tavLst>
                                        <p:tav tm="0">
                                          <p:val>
                                            <p:fltVal val="90"/>
                                          </p:val>
                                        </p:tav>
                                        <p:tav tm="100000">
                                          <p:val>
                                            <p:fltVal val="0"/>
                                          </p:val>
                                        </p:tav>
                                      </p:tavLst>
                                    </p:anim>
                                    <p:animEffect transition="in" filter="fade">
                                      <p:cBhvr>
                                        <p:cTn id="68" dur="1000"/>
                                        <p:tgtEl>
                                          <p:spTgt spid="5">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5">
                                            <p:txEl>
                                              <p:pRg st="15" end="15"/>
                                            </p:txEl>
                                          </p:spTgt>
                                        </p:tgtEl>
                                        <p:attrNameLst>
                                          <p:attrName>style.visibility</p:attrName>
                                        </p:attrNameLst>
                                      </p:cBhvr>
                                      <p:to>
                                        <p:strVal val="visible"/>
                                      </p:to>
                                    </p:set>
                                    <p:anim calcmode="lin" valueType="num">
                                      <p:cBhvr>
                                        <p:cTn id="73" dur="1000" fill="hold"/>
                                        <p:tgtEl>
                                          <p:spTgt spid="5">
                                            <p:txEl>
                                              <p:pRg st="15" end="15"/>
                                            </p:txEl>
                                          </p:spTgt>
                                        </p:tgtEl>
                                        <p:attrNameLst>
                                          <p:attrName>ppt_w</p:attrName>
                                        </p:attrNameLst>
                                      </p:cBhvr>
                                      <p:tavLst>
                                        <p:tav tm="0">
                                          <p:val>
                                            <p:fltVal val="0"/>
                                          </p:val>
                                        </p:tav>
                                        <p:tav tm="100000">
                                          <p:val>
                                            <p:strVal val="#ppt_w"/>
                                          </p:val>
                                        </p:tav>
                                      </p:tavLst>
                                    </p:anim>
                                    <p:anim calcmode="lin" valueType="num">
                                      <p:cBhvr>
                                        <p:cTn id="74" dur="1000" fill="hold"/>
                                        <p:tgtEl>
                                          <p:spTgt spid="5">
                                            <p:txEl>
                                              <p:pRg st="15" end="15"/>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15" end="15"/>
                                            </p:txEl>
                                          </p:spTgt>
                                        </p:tgtEl>
                                        <p:attrNameLst>
                                          <p:attrName>style.rotation</p:attrName>
                                        </p:attrNameLst>
                                      </p:cBhvr>
                                      <p:tavLst>
                                        <p:tav tm="0">
                                          <p:val>
                                            <p:fltVal val="90"/>
                                          </p:val>
                                        </p:tav>
                                        <p:tav tm="100000">
                                          <p:val>
                                            <p:fltVal val="0"/>
                                          </p:val>
                                        </p:tav>
                                      </p:tavLst>
                                    </p:anim>
                                    <p:animEffect transition="in" filter="fade">
                                      <p:cBhvr>
                                        <p:cTn id="76" dur="1000"/>
                                        <p:tgtEl>
                                          <p:spTgt spid="5">
                                            <p:txEl>
                                              <p:pRg st="15" end="1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nodeType="clickEffect">
                                  <p:stCondLst>
                                    <p:cond delay="0"/>
                                  </p:stCondLst>
                                  <p:childTnLst>
                                    <p:set>
                                      <p:cBhvr>
                                        <p:cTn id="80" dur="1" fill="hold">
                                          <p:stCondLst>
                                            <p:cond delay="0"/>
                                          </p:stCondLst>
                                        </p:cTn>
                                        <p:tgtEl>
                                          <p:spTgt spid="5">
                                            <p:txEl>
                                              <p:pRg st="3" end="3"/>
                                            </p:txEl>
                                          </p:spTgt>
                                        </p:tgtEl>
                                        <p:attrNameLst>
                                          <p:attrName>style.visibility</p:attrName>
                                        </p:attrNameLst>
                                      </p:cBhvr>
                                      <p:to>
                                        <p:strVal val="visible"/>
                                      </p:to>
                                    </p:set>
                                    <p:anim calcmode="lin" valueType="num">
                                      <p:cBhvr>
                                        <p:cTn id="8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2" dur="500" fill="hold"/>
                                        <p:tgtEl>
                                          <p:spTgt spid="5">
                                            <p:txEl>
                                              <p:pRg st="3" end="3"/>
                                            </p:txEl>
                                          </p:spTgt>
                                        </p:tgtEl>
                                        <p:attrNameLst>
                                          <p:attrName>ppt_h</p:attrName>
                                        </p:attrNameLst>
                                      </p:cBhvr>
                                      <p:tavLst>
                                        <p:tav tm="0">
                                          <p:val>
                                            <p:fltVal val="0"/>
                                          </p:val>
                                        </p:tav>
                                        <p:tav tm="100000">
                                          <p:val>
                                            <p:strVal val="#ppt_h"/>
                                          </p:val>
                                        </p:tav>
                                      </p:tavLst>
                                    </p:anim>
                                    <p:anim calcmode="lin" valueType="num">
                                      <p:cBhvr>
                                        <p:cTn id="83" dur="5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84" dur="500"/>
                                        <p:tgtEl>
                                          <p:spTgt spid="5">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5">
                                            <p:txEl>
                                              <p:pRg st="5" end="5"/>
                                            </p:txEl>
                                          </p:spTgt>
                                        </p:tgtEl>
                                        <p:attrNameLst>
                                          <p:attrName>style.visibility</p:attrName>
                                        </p:attrNameLst>
                                      </p:cBhvr>
                                      <p:to>
                                        <p:strVal val="visible"/>
                                      </p:to>
                                    </p:set>
                                    <p:anim calcmode="lin" valueType="num">
                                      <p:cBhvr>
                                        <p:cTn id="8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90"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91" dur="5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92" dur="500"/>
                                        <p:tgtEl>
                                          <p:spTgt spid="5">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nodeType="clickEffect">
                                  <p:stCondLst>
                                    <p:cond delay="0"/>
                                  </p:stCondLst>
                                  <p:childTnLst>
                                    <p:set>
                                      <p:cBhvr>
                                        <p:cTn id="96" dur="1" fill="hold">
                                          <p:stCondLst>
                                            <p:cond delay="0"/>
                                          </p:stCondLst>
                                        </p:cTn>
                                        <p:tgtEl>
                                          <p:spTgt spid="5">
                                            <p:txEl>
                                              <p:pRg st="7" end="7"/>
                                            </p:txEl>
                                          </p:spTgt>
                                        </p:tgtEl>
                                        <p:attrNameLst>
                                          <p:attrName>style.visibility</p:attrName>
                                        </p:attrNameLst>
                                      </p:cBhvr>
                                      <p:to>
                                        <p:strVal val="visible"/>
                                      </p:to>
                                    </p:set>
                                    <p:anim calcmode="lin" valueType="num">
                                      <p:cBhvr>
                                        <p:cTn id="9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98"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99"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100" dur="500"/>
                                        <p:tgtEl>
                                          <p:spTgt spid="5">
                                            <p:txEl>
                                              <p:pRg st="7" end="7"/>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9" presetClass="entr" presetSubtype="0" decel="100000" fill="hold" nodeType="clickEffect">
                                  <p:stCondLst>
                                    <p:cond delay="0"/>
                                  </p:stCondLst>
                                  <p:childTnLst>
                                    <p:set>
                                      <p:cBhvr>
                                        <p:cTn id="104" dur="1" fill="hold">
                                          <p:stCondLst>
                                            <p:cond delay="0"/>
                                          </p:stCondLst>
                                        </p:cTn>
                                        <p:tgtEl>
                                          <p:spTgt spid="5">
                                            <p:txEl>
                                              <p:pRg st="9" end="9"/>
                                            </p:txEl>
                                          </p:spTgt>
                                        </p:tgtEl>
                                        <p:attrNameLst>
                                          <p:attrName>style.visibility</p:attrName>
                                        </p:attrNameLst>
                                      </p:cBhvr>
                                      <p:to>
                                        <p:strVal val="visible"/>
                                      </p:to>
                                    </p:set>
                                    <p:anim calcmode="lin" valueType="num">
                                      <p:cBhvr>
                                        <p:cTn id="10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106" dur="500" fill="hold"/>
                                        <p:tgtEl>
                                          <p:spTgt spid="5">
                                            <p:txEl>
                                              <p:pRg st="9" end="9"/>
                                            </p:txEl>
                                          </p:spTgt>
                                        </p:tgtEl>
                                        <p:attrNameLst>
                                          <p:attrName>ppt_h</p:attrName>
                                        </p:attrNameLst>
                                      </p:cBhvr>
                                      <p:tavLst>
                                        <p:tav tm="0">
                                          <p:val>
                                            <p:fltVal val="0"/>
                                          </p:val>
                                        </p:tav>
                                        <p:tav tm="100000">
                                          <p:val>
                                            <p:strVal val="#ppt_h"/>
                                          </p:val>
                                        </p:tav>
                                      </p:tavLst>
                                    </p:anim>
                                    <p:anim calcmode="lin" valueType="num">
                                      <p:cBhvr>
                                        <p:cTn id="107" dur="5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108" dur="500"/>
                                        <p:tgtEl>
                                          <p:spTgt spid="5">
                                            <p:txEl>
                                              <p:pRg st="9" end="9"/>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49" presetClass="entr" presetSubtype="0" decel="100000" fill="hold" nodeType="clickEffect">
                                  <p:stCondLst>
                                    <p:cond delay="0"/>
                                  </p:stCondLst>
                                  <p:childTnLst>
                                    <p:set>
                                      <p:cBhvr>
                                        <p:cTn id="112" dur="1" fill="hold">
                                          <p:stCondLst>
                                            <p:cond delay="0"/>
                                          </p:stCondLst>
                                        </p:cTn>
                                        <p:tgtEl>
                                          <p:spTgt spid="5">
                                            <p:txEl>
                                              <p:pRg st="12" end="12"/>
                                            </p:txEl>
                                          </p:spTgt>
                                        </p:tgtEl>
                                        <p:attrNameLst>
                                          <p:attrName>style.visibility</p:attrName>
                                        </p:attrNameLst>
                                      </p:cBhvr>
                                      <p:to>
                                        <p:strVal val="visible"/>
                                      </p:to>
                                    </p:set>
                                    <p:anim calcmode="lin" valueType="num">
                                      <p:cBhvr>
                                        <p:cTn id="113" dur="5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114" dur="5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115" dur="500" fill="hold"/>
                                        <p:tgtEl>
                                          <p:spTgt spid="5">
                                            <p:txEl>
                                              <p:pRg st="12" end="12"/>
                                            </p:txEl>
                                          </p:spTgt>
                                        </p:tgtEl>
                                        <p:attrNameLst>
                                          <p:attrName>style.rotation</p:attrName>
                                        </p:attrNameLst>
                                      </p:cBhvr>
                                      <p:tavLst>
                                        <p:tav tm="0">
                                          <p:val>
                                            <p:fltVal val="360"/>
                                          </p:val>
                                        </p:tav>
                                        <p:tav tm="100000">
                                          <p:val>
                                            <p:fltVal val="0"/>
                                          </p:val>
                                        </p:tav>
                                      </p:tavLst>
                                    </p:anim>
                                    <p:animEffect transition="in" filter="fade">
                                      <p:cBhvr>
                                        <p:cTn id="116" dur="500"/>
                                        <p:tgtEl>
                                          <p:spTgt spid="5">
                                            <p:txEl>
                                              <p:pRg st="12" end="12"/>
                                            </p:txEl>
                                          </p:spTgt>
                                        </p:tgtEl>
                                      </p:cBhvr>
                                    </p:animEffect>
                                  </p:childTnLst>
                                </p:cTn>
                              </p:par>
                              <p:par>
                                <p:cTn id="117" presetID="49" presetClass="entr" presetSubtype="0" decel="100000" fill="hold" nodeType="withEffect">
                                  <p:stCondLst>
                                    <p:cond delay="0"/>
                                  </p:stCondLst>
                                  <p:childTnLst>
                                    <p:set>
                                      <p:cBhvr>
                                        <p:cTn id="118" dur="1" fill="hold">
                                          <p:stCondLst>
                                            <p:cond delay="0"/>
                                          </p:stCondLst>
                                        </p:cTn>
                                        <p:tgtEl>
                                          <p:spTgt spid="5">
                                            <p:txEl>
                                              <p:pRg st="13" end="13"/>
                                            </p:txEl>
                                          </p:spTgt>
                                        </p:tgtEl>
                                        <p:attrNameLst>
                                          <p:attrName>style.visibility</p:attrName>
                                        </p:attrNameLst>
                                      </p:cBhvr>
                                      <p:to>
                                        <p:strVal val="visible"/>
                                      </p:to>
                                    </p:set>
                                    <p:anim calcmode="lin" valueType="num">
                                      <p:cBhvr>
                                        <p:cTn id="119" dur="500" fill="hold"/>
                                        <p:tgtEl>
                                          <p:spTgt spid="5">
                                            <p:txEl>
                                              <p:pRg st="13" end="13"/>
                                            </p:txEl>
                                          </p:spTgt>
                                        </p:tgtEl>
                                        <p:attrNameLst>
                                          <p:attrName>ppt_w</p:attrName>
                                        </p:attrNameLst>
                                      </p:cBhvr>
                                      <p:tavLst>
                                        <p:tav tm="0">
                                          <p:val>
                                            <p:fltVal val="0"/>
                                          </p:val>
                                        </p:tav>
                                        <p:tav tm="100000">
                                          <p:val>
                                            <p:strVal val="#ppt_w"/>
                                          </p:val>
                                        </p:tav>
                                      </p:tavLst>
                                    </p:anim>
                                    <p:anim calcmode="lin" valueType="num">
                                      <p:cBhvr>
                                        <p:cTn id="120" dur="500" fill="hold"/>
                                        <p:tgtEl>
                                          <p:spTgt spid="5">
                                            <p:txEl>
                                              <p:pRg st="13" end="13"/>
                                            </p:txEl>
                                          </p:spTgt>
                                        </p:tgtEl>
                                        <p:attrNameLst>
                                          <p:attrName>ppt_h</p:attrName>
                                        </p:attrNameLst>
                                      </p:cBhvr>
                                      <p:tavLst>
                                        <p:tav tm="0">
                                          <p:val>
                                            <p:fltVal val="0"/>
                                          </p:val>
                                        </p:tav>
                                        <p:tav tm="100000">
                                          <p:val>
                                            <p:strVal val="#ppt_h"/>
                                          </p:val>
                                        </p:tav>
                                      </p:tavLst>
                                    </p:anim>
                                    <p:anim calcmode="lin" valueType="num">
                                      <p:cBhvr>
                                        <p:cTn id="121" dur="500" fill="hold"/>
                                        <p:tgtEl>
                                          <p:spTgt spid="5">
                                            <p:txEl>
                                              <p:pRg st="13" end="13"/>
                                            </p:txEl>
                                          </p:spTgt>
                                        </p:tgtEl>
                                        <p:attrNameLst>
                                          <p:attrName>style.rotation</p:attrName>
                                        </p:attrNameLst>
                                      </p:cBhvr>
                                      <p:tavLst>
                                        <p:tav tm="0">
                                          <p:val>
                                            <p:fltVal val="360"/>
                                          </p:val>
                                        </p:tav>
                                        <p:tav tm="100000">
                                          <p:val>
                                            <p:fltVal val="0"/>
                                          </p:val>
                                        </p:tav>
                                      </p:tavLst>
                                    </p:anim>
                                    <p:animEffect transition="in" filter="fade">
                                      <p:cBhvr>
                                        <p:cTn id="122" dur="500"/>
                                        <p:tgtEl>
                                          <p:spTgt spid="5">
                                            <p:txEl>
                                              <p:pRg st="13" end="1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nodeType="clickEffect">
                                  <p:stCondLst>
                                    <p:cond delay="0"/>
                                  </p:stCondLst>
                                  <p:childTnLst>
                                    <p:set>
                                      <p:cBhvr>
                                        <p:cTn id="126" dur="1" fill="hold">
                                          <p:stCondLst>
                                            <p:cond delay="0"/>
                                          </p:stCondLst>
                                        </p:cTn>
                                        <p:tgtEl>
                                          <p:spTgt spid="5">
                                            <p:txEl>
                                              <p:pRg st="15" end="15"/>
                                            </p:txEl>
                                          </p:spTgt>
                                        </p:tgtEl>
                                        <p:attrNameLst>
                                          <p:attrName>style.visibility</p:attrName>
                                        </p:attrNameLst>
                                      </p:cBhvr>
                                      <p:to>
                                        <p:strVal val="visible"/>
                                      </p:to>
                                    </p:set>
                                    <p:anim calcmode="lin" valueType="num">
                                      <p:cBhvr>
                                        <p:cTn id="127" dur="500" fill="hold"/>
                                        <p:tgtEl>
                                          <p:spTgt spid="5">
                                            <p:txEl>
                                              <p:pRg st="15" end="15"/>
                                            </p:txEl>
                                          </p:spTgt>
                                        </p:tgtEl>
                                        <p:attrNameLst>
                                          <p:attrName>ppt_w</p:attrName>
                                        </p:attrNameLst>
                                      </p:cBhvr>
                                      <p:tavLst>
                                        <p:tav tm="0">
                                          <p:val>
                                            <p:fltVal val="0"/>
                                          </p:val>
                                        </p:tav>
                                        <p:tav tm="100000">
                                          <p:val>
                                            <p:strVal val="#ppt_w"/>
                                          </p:val>
                                        </p:tav>
                                      </p:tavLst>
                                    </p:anim>
                                    <p:anim calcmode="lin" valueType="num">
                                      <p:cBhvr>
                                        <p:cTn id="128" dur="500" fill="hold"/>
                                        <p:tgtEl>
                                          <p:spTgt spid="5">
                                            <p:txEl>
                                              <p:pRg st="15" end="15"/>
                                            </p:txEl>
                                          </p:spTgt>
                                        </p:tgtEl>
                                        <p:attrNameLst>
                                          <p:attrName>ppt_h</p:attrName>
                                        </p:attrNameLst>
                                      </p:cBhvr>
                                      <p:tavLst>
                                        <p:tav tm="0">
                                          <p:val>
                                            <p:fltVal val="0"/>
                                          </p:val>
                                        </p:tav>
                                        <p:tav tm="100000">
                                          <p:val>
                                            <p:strVal val="#ppt_h"/>
                                          </p:val>
                                        </p:tav>
                                      </p:tavLst>
                                    </p:anim>
                                    <p:anim calcmode="lin" valueType="num">
                                      <p:cBhvr>
                                        <p:cTn id="129" dur="500" fill="hold"/>
                                        <p:tgtEl>
                                          <p:spTgt spid="5">
                                            <p:txEl>
                                              <p:pRg st="15" end="15"/>
                                            </p:txEl>
                                          </p:spTgt>
                                        </p:tgtEl>
                                        <p:attrNameLst>
                                          <p:attrName>style.rotation</p:attrName>
                                        </p:attrNameLst>
                                      </p:cBhvr>
                                      <p:tavLst>
                                        <p:tav tm="0">
                                          <p:val>
                                            <p:fltVal val="360"/>
                                          </p:val>
                                        </p:tav>
                                        <p:tav tm="100000">
                                          <p:val>
                                            <p:fltVal val="0"/>
                                          </p:val>
                                        </p:tav>
                                      </p:tavLst>
                                    </p:anim>
                                    <p:animEffect transition="in" filter="fade">
                                      <p:cBhvr>
                                        <p:cTn id="130"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28000" b="-28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904999"/>
          </a:xfrm>
        </p:spPr>
        <p:txBody>
          <a:bodyPr>
            <a:normAutofit fontScale="90000"/>
          </a:bodyPr>
          <a:lstStyle/>
          <a:p>
            <a:r>
              <a:rPr lang="en-US" sz="4000" i="1" dirty="0" smtClean="0">
                <a:latin typeface="Times New Roman" panose="02020603050405020304" pitchFamily="18" charset="0"/>
                <a:cs typeface="Times New Roman" panose="02020603050405020304" pitchFamily="18" charset="0"/>
              </a:rPr>
              <a:t>The North American Revolution, 1775–1787</a:t>
            </a:r>
            <a:r>
              <a:rPr lang="en-US" dirty="0" smtClean="0"/>
              <a:t/>
            </a:r>
            <a:br>
              <a:rPr lang="en-US" dirty="0" smtClean="0"/>
            </a:br>
            <a:endParaRPr lang="en-US" dirty="0"/>
          </a:p>
        </p:txBody>
      </p:sp>
      <p:sp>
        <p:nvSpPr>
          <p:cNvPr id="5" name="Subtitle 4"/>
          <p:cNvSpPr>
            <a:spLocks noGrp="1"/>
          </p:cNvSpPr>
          <p:nvPr>
            <p:ph type="subTitle" idx="1"/>
          </p:nvPr>
        </p:nvSpPr>
        <p:spPr>
          <a:xfrm>
            <a:off x="-12700" y="1111250"/>
            <a:ext cx="9144000" cy="5715000"/>
          </a:xfrm>
        </p:spPr>
        <p:txBody>
          <a:bodyPr>
            <a:normAutofit fontScale="92500"/>
          </a:bodyPr>
          <a:lstStyle/>
          <a:p>
            <a:pPr algn="l">
              <a:spcBef>
                <a:spcPts val="0"/>
              </a:spcBef>
            </a:pPr>
            <a:r>
              <a:rPr lang="en-US" dirty="0">
                <a:solidFill>
                  <a:schemeClr val="tx1"/>
                </a:solidFill>
              </a:rPr>
              <a:t> </a:t>
            </a:r>
            <a:r>
              <a:rPr lang="en-US" sz="3000" dirty="0">
                <a:solidFill>
                  <a:schemeClr val="tx1"/>
                </a:solidFill>
                <a:latin typeface="Times New Roman" panose="02020603050405020304" pitchFamily="18" charset="0"/>
                <a:cs typeface="Times New Roman" panose="02020603050405020304" pitchFamily="18" charset="0"/>
              </a:rPr>
              <a:t>6. British North America was revolutionary for the society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that </a:t>
            </a:r>
            <a:r>
              <a:rPr lang="en-US" sz="3000" dirty="0">
                <a:solidFill>
                  <a:schemeClr val="tx1"/>
                </a:solidFill>
                <a:latin typeface="Times New Roman" panose="02020603050405020304" pitchFamily="18" charset="0"/>
                <a:cs typeface="Times New Roman" panose="02020603050405020304" pitchFamily="18" charset="0"/>
              </a:rPr>
              <a:t>had </a:t>
            </a:r>
            <a:r>
              <a:rPr lang="en-US" sz="3000" dirty="0" smtClean="0">
                <a:solidFill>
                  <a:schemeClr val="tx1"/>
                </a:solidFill>
                <a:latin typeface="Times New Roman" panose="02020603050405020304" pitchFamily="18" charset="0"/>
                <a:cs typeface="Times New Roman" panose="02020603050405020304" pitchFamily="18" charset="0"/>
              </a:rPr>
              <a:t>already </a:t>
            </a:r>
            <a:r>
              <a:rPr lang="en-US" sz="3000" dirty="0">
                <a:solidFill>
                  <a:schemeClr val="tx1"/>
                </a:solidFill>
                <a:latin typeface="Times New Roman" panose="02020603050405020304" pitchFamily="18" charset="0"/>
                <a:cs typeface="Times New Roman" panose="02020603050405020304" pitchFamily="18" charset="0"/>
              </a:rPr>
              <a:t>emerged, not for the revolution </a:t>
            </a:r>
            <a:r>
              <a:rPr lang="en-US" sz="3000" dirty="0" smtClean="0">
                <a:solidFill>
                  <a:schemeClr val="tx1"/>
                </a:solidFill>
                <a:latin typeface="Times New Roman" panose="02020603050405020304" pitchFamily="18" charset="0"/>
                <a:cs typeface="Times New Roman" panose="02020603050405020304" pitchFamily="18" charset="0"/>
              </a:rPr>
              <a:t>itself</a:t>
            </a: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smtClean="0">
                <a:solidFill>
                  <a:schemeClr val="tx1"/>
                </a:solidFill>
                <a:latin typeface="Times New Roman" panose="02020603050405020304" pitchFamily="18" charset="0"/>
                <a:cs typeface="Times New Roman" panose="02020603050405020304" pitchFamily="18" charset="0"/>
              </a:rPr>
              <a:t>    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 N</a:t>
            </a:r>
            <a:r>
              <a:rPr lang="en-US" sz="3000" dirty="0" smtClean="0">
                <a:solidFill>
                  <a:schemeClr val="tx1"/>
                </a:solidFill>
                <a:latin typeface="Times New Roman" panose="02020603050405020304" pitchFamily="18" charset="0"/>
                <a:cs typeface="Times New Roman" panose="02020603050405020304" pitchFamily="18" charset="0"/>
              </a:rPr>
              <a:t>o </a:t>
            </a:r>
            <a:r>
              <a:rPr lang="en-US" sz="3000" dirty="0">
                <a:solidFill>
                  <a:schemeClr val="tx1"/>
                </a:solidFill>
                <a:latin typeface="Times New Roman" panose="02020603050405020304" pitchFamily="18" charset="0"/>
                <a:cs typeface="Times New Roman" panose="02020603050405020304" pitchFamily="18" charset="0"/>
              </a:rPr>
              <a:t>significant social transformation came with </a:t>
            </a:r>
            <a:r>
              <a:rPr lang="en-US" sz="30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independence </a:t>
            </a:r>
            <a:r>
              <a:rPr lang="en-US" sz="3000" dirty="0">
                <a:solidFill>
                  <a:schemeClr val="tx1"/>
                </a:solidFill>
                <a:latin typeface="Times New Roman" panose="02020603050405020304" pitchFamily="18" charset="0"/>
                <a:cs typeface="Times New Roman" panose="02020603050405020304" pitchFamily="18" charset="0"/>
              </a:rPr>
              <a:t>from </a:t>
            </a:r>
            <a:r>
              <a:rPr lang="en-US" sz="3000" dirty="0" smtClean="0">
                <a:solidFill>
                  <a:schemeClr val="tx1"/>
                </a:solidFill>
                <a:latin typeface="Times New Roman" panose="02020603050405020304" pitchFamily="18" charset="0"/>
                <a:cs typeface="Times New Roman" panose="02020603050405020304" pitchFamily="18" charset="0"/>
              </a:rPr>
              <a:t>Britain</a:t>
            </a:r>
            <a:r>
              <a:rPr lang="en-US" sz="3000" dirty="0">
                <a:solidFill>
                  <a:schemeClr val="tx1"/>
                </a:solidFill>
                <a:latin typeface="Times New Roman" panose="020206030504050203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smtClean="0">
                <a:solidFill>
                  <a:schemeClr val="tx1"/>
                </a:solidFill>
                <a:latin typeface="Times New Roman" panose="02020603050405020304" pitchFamily="18" charset="0"/>
                <a:cs typeface="Times New Roman" panose="02020603050405020304" pitchFamily="18" charset="0"/>
              </a:rPr>
              <a:t>    b</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Accelerated </a:t>
            </a:r>
            <a:r>
              <a:rPr lang="en-US" sz="3000" dirty="0">
                <a:solidFill>
                  <a:schemeClr val="tx1"/>
                </a:solidFill>
                <a:latin typeface="Times New Roman" panose="02020603050405020304" pitchFamily="18" charset="0"/>
                <a:cs typeface="Times New Roman" panose="02020603050405020304" pitchFamily="18" charset="0"/>
              </a:rPr>
              <a:t>democratic tendencies that were already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established</a:t>
            </a:r>
            <a:r>
              <a:rPr lang="en-US" sz="3000" dirty="0">
                <a:solidFill>
                  <a:schemeClr val="tx1"/>
                </a:solidFill>
                <a:latin typeface="Times New Roman" panose="020206030504050203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c</a:t>
            </a:r>
            <a:r>
              <a:rPr lang="en-US" sz="3000" dirty="0" smtClean="0">
                <a:solidFill>
                  <a:schemeClr val="tx1"/>
                </a:solidFill>
                <a:latin typeface="Times New Roman" panose="02020603050405020304" pitchFamily="18" charset="0"/>
                <a:cs typeface="Times New Roman" panose="02020603050405020304" pitchFamily="18" charset="0"/>
              </a:rPr>
              <a:t>. P</a:t>
            </a:r>
            <a:r>
              <a:rPr lang="en-US" sz="3000" dirty="0" smtClean="0">
                <a:solidFill>
                  <a:schemeClr val="tx1"/>
                </a:solidFill>
                <a:latin typeface="Times New Roman" panose="02020603050405020304" pitchFamily="18" charset="0"/>
                <a:cs typeface="Times New Roman" panose="02020603050405020304" pitchFamily="18" charset="0"/>
              </a:rPr>
              <a:t>olitical </a:t>
            </a:r>
            <a:r>
              <a:rPr lang="en-US" sz="3000" dirty="0">
                <a:solidFill>
                  <a:schemeClr val="tx1"/>
                </a:solidFill>
                <a:latin typeface="Times New Roman" panose="02020603050405020304" pitchFamily="18" charset="0"/>
                <a:cs typeface="Times New Roman" panose="02020603050405020304" pitchFamily="18" charset="0"/>
              </a:rPr>
              <a:t>power remained in the hands of existing elites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3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 calcmode="lin" valueType="num">
                                      <p:cBhvr>
                                        <p:cTn id="9" dur="5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3" end="3"/>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p:cTn id="1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5" dur="50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 calcmode="lin" valueType="num">
                                      <p:cBhvr>
                                        <p:cTn id="2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23"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24" dur="500"/>
                                        <p:tgtEl>
                                          <p:spTgt spid="5">
                                            <p:txEl>
                                              <p:pRg st="6" end="6"/>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p:cTn id="2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29"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p:cTn id="3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9" end="9"/>
                                            </p:txEl>
                                          </p:spTgt>
                                        </p:tgtEl>
                                        <p:attrNameLst>
                                          <p:attrName>ppt_h</p:attrName>
                                        </p:attrNameLst>
                                      </p:cBhvr>
                                      <p:tavLst>
                                        <p:tav tm="0">
                                          <p:val>
                                            <p:fltVal val="0"/>
                                          </p:val>
                                        </p:tav>
                                        <p:tav tm="100000">
                                          <p:val>
                                            <p:strVal val="#ppt_h"/>
                                          </p:val>
                                        </p:tav>
                                      </p:tavLst>
                                    </p:anim>
                                    <p:anim calcmode="lin" valueType="num">
                                      <p:cBhvr>
                                        <p:cTn id="37" dur="5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28000" b="-28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904999"/>
          </a:xfrm>
        </p:spPr>
        <p:txBody>
          <a:bodyPr>
            <a:normAutofit fontScale="90000"/>
          </a:bodyPr>
          <a:lstStyle/>
          <a:p>
            <a:r>
              <a:rPr lang="en-US" sz="4000" i="1" dirty="0" smtClean="0">
                <a:latin typeface="Times New Roman" panose="02020603050405020304" pitchFamily="18" charset="0"/>
                <a:cs typeface="Times New Roman" panose="02020603050405020304" pitchFamily="18" charset="0"/>
              </a:rPr>
              <a:t>The North American Revolution, 1775–1787</a:t>
            </a:r>
            <a:r>
              <a:rPr lang="en-US" dirty="0" smtClean="0"/>
              <a:t/>
            </a:r>
            <a:br>
              <a:rPr lang="en-US" dirty="0" smtClean="0"/>
            </a:br>
            <a:endParaRPr lang="en-US" dirty="0"/>
          </a:p>
        </p:txBody>
      </p:sp>
      <p:sp>
        <p:nvSpPr>
          <p:cNvPr id="5" name="Subtitle 4"/>
          <p:cNvSpPr>
            <a:spLocks noGrp="1"/>
          </p:cNvSpPr>
          <p:nvPr>
            <p:ph type="subTitle" idx="1"/>
          </p:nvPr>
        </p:nvSpPr>
        <p:spPr>
          <a:xfrm>
            <a:off x="-12700" y="1111250"/>
            <a:ext cx="9144000" cy="5715000"/>
          </a:xfrm>
        </p:spPr>
        <p:txBody>
          <a:bodyPr>
            <a:normAutofit/>
          </a:bodyPr>
          <a:lstStyle/>
          <a:p>
            <a:pPr algn="l">
              <a:spcBef>
                <a:spcPts val="0"/>
              </a:spcBef>
            </a:pPr>
            <a:r>
              <a:rPr lang="en-US" dirty="0">
                <a:solidFill>
                  <a:schemeClr val="tx1"/>
                </a:solidFill>
              </a:rPr>
              <a:t> </a:t>
            </a:r>
            <a:r>
              <a:rPr lang="en-US" sz="2400" dirty="0" smtClean="0">
                <a:solidFill>
                  <a:schemeClr val="tx1"/>
                </a:solidFill>
                <a:latin typeface="Times New Roman" panose="02020603050405020304" pitchFamily="18" charset="0"/>
                <a:cs typeface="Times New Roman" panose="02020603050405020304" pitchFamily="18" charset="0"/>
              </a:rPr>
              <a:t>7</a:t>
            </a:r>
            <a:r>
              <a:rPr lang="en-US" sz="2800" dirty="0">
                <a:solidFill>
                  <a:schemeClr val="tx1"/>
                </a:solidFill>
                <a:latin typeface="Times New Roman" panose="02020603050405020304" pitchFamily="18" charset="0"/>
                <a:cs typeface="Times New Roman" panose="02020603050405020304" pitchFamily="18" charset="0"/>
              </a:rPr>
              <a:t>. Many Americans </a:t>
            </a:r>
            <a:r>
              <a:rPr lang="en-US" sz="2800" i="1" dirty="0">
                <a:solidFill>
                  <a:schemeClr val="tx1"/>
                </a:solidFill>
                <a:latin typeface="Times New Roman" panose="02020603050405020304" pitchFamily="18" charset="0"/>
                <a:cs typeface="Times New Roman" panose="02020603050405020304" pitchFamily="18" charset="0"/>
              </a:rPr>
              <a:t>thought</a:t>
            </a:r>
            <a:r>
              <a:rPr lang="en-US" sz="2800" dirty="0">
                <a:solidFill>
                  <a:schemeClr val="tx1"/>
                </a:solidFill>
                <a:latin typeface="Times New Roman" panose="02020603050405020304" pitchFamily="18" charset="0"/>
                <a:cs typeface="Times New Roman" panose="02020603050405020304" pitchFamily="18" charset="0"/>
              </a:rPr>
              <a:t> they were creating a new world order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600" dirty="0">
                <a:solidFill>
                  <a:schemeClr val="tx1"/>
                </a:solidFill>
                <a:latin typeface="Times New Roman" panose="02020603050405020304" pitchFamily="18" charset="0"/>
                <a:cs typeface="Times New Roman" panose="02020603050405020304" pitchFamily="18" charset="0"/>
              </a:rPr>
              <a:t> </a:t>
            </a:r>
            <a:r>
              <a:rPr lang="en-US" sz="1050" dirty="0">
                <a:solidFill>
                  <a:schemeClr val="tx1"/>
                </a:solidFill>
                <a:latin typeface="Times New Roman" panose="02020603050405020304" pitchFamily="18" charset="0"/>
                <a:cs typeface="Times New Roman" panose="02020603050405020304" pitchFamily="18" charset="0"/>
              </a:rPr>
              <a:t> </a:t>
            </a:r>
            <a:endParaRPr lang="en-US" sz="16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Overseas </a:t>
            </a:r>
            <a:r>
              <a:rPr lang="en-US" sz="2800" dirty="0">
                <a:solidFill>
                  <a:schemeClr val="tx1"/>
                </a:solidFill>
                <a:latin typeface="Times New Roman" panose="02020603050405020304" pitchFamily="18" charset="0"/>
                <a:cs typeface="Times New Roman" panose="02020603050405020304" pitchFamily="18" charset="0"/>
              </a:rPr>
              <a:t>supporters acclaimed the United States as “the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hope and </a:t>
            </a:r>
            <a:r>
              <a:rPr lang="en-US" sz="2800" dirty="0" smtClean="0">
                <a:solidFill>
                  <a:schemeClr val="tx1"/>
                </a:solidFill>
                <a:latin typeface="Times New Roman" panose="02020603050405020304" pitchFamily="18" charset="0"/>
                <a:cs typeface="Times New Roman" panose="02020603050405020304" pitchFamily="18" charset="0"/>
              </a:rPr>
              <a:t>model </a:t>
            </a:r>
            <a:r>
              <a:rPr lang="en-US" sz="2800" dirty="0">
                <a:solidFill>
                  <a:schemeClr val="tx1"/>
                </a:solidFill>
                <a:latin typeface="Times New Roman" panose="02020603050405020304" pitchFamily="18" charset="0"/>
                <a:cs typeface="Times New Roman" panose="02020603050405020304" pitchFamily="18" charset="0"/>
              </a:rPr>
              <a:t>of the human race”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b</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D</a:t>
            </a:r>
            <a:r>
              <a:rPr lang="en-US" sz="2800" dirty="0" smtClean="0">
                <a:solidFill>
                  <a:schemeClr val="tx1"/>
                </a:solidFill>
                <a:latin typeface="Times New Roman" panose="02020603050405020304" pitchFamily="18" charset="0"/>
                <a:cs typeface="Times New Roman" panose="02020603050405020304" pitchFamily="18" charset="0"/>
              </a:rPr>
              <a:t>eclaration </a:t>
            </a:r>
            <a:r>
              <a:rPr lang="en-US" sz="2800" dirty="0">
                <a:solidFill>
                  <a:schemeClr val="tx1"/>
                </a:solidFill>
                <a:latin typeface="Times New Roman" panose="02020603050405020304" pitchFamily="18" charset="0"/>
                <a:cs typeface="Times New Roman" panose="02020603050405020304" pitchFamily="18" charset="0"/>
              </a:rPr>
              <a:t>of the “right to revolution” inspired other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colonies around </a:t>
            </a:r>
            <a:r>
              <a:rPr lang="en-US" sz="2800" dirty="0">
                <a:solidFill>
                  <a:schemeClr val="tx1"/>
                </a:solidFill>
                <a:latin typeface="Times New Roman" panose="02020603050405020304" pitchFamily="18" charset="0"/>
                <a:cs typeface="Times New Roman" panose="02020603050405020304" pitchFamily="18" charset="0"/>
              </a:rPr>
              <a:t>the </a:t>
            </a:r>
            <a:r>
              <a:rPr lang="en-US" sz="2800" dirty="0" smtClean="0">
                <a:solidFill>
                  <a:schemeClr val="tx1"/>
                </a:solidFill>
                <a:latin typeface="Times New Roman" panose="02020603050405020304" pitchFamily="18" charset="0"/>
                <a:cs typeface="Times New Roman" panose="02020603050405020304" pitchFamily="18" charset="0"/>
              </a:rPr>
              <a:t>world</a:t>
            </a:r>
          </a:p>
          <a:p>
            <a:pPr algn="l">
              <a:spcBef>
                <a:spcPts val="0"/>
              </a:spcBef>
            </a:pPr>
            <a:r>
              <a:rPr lang="en-US" sz="1400" dirty="0">
                <a:solidFill>
                  <a:schemeClr val="tx1"/>
                </a:solidFill>
                <a:latin typeface="Times New Roman" panose="02020603050405020304" pitchFamily="18" charset="0"/>
                <a:cs typeface="Times New Roman" panose="02020603050405020304" pitchFamily="18" charset="0"/>
              </a:rPr>
              <a:t>   </a:t>
            </a:r>
            <a:endParaRPr lang="en-US" sz="1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T</a:t>
            </a:r>
            <a:r>
              <a:rPr lang="en-US" sz="2800" dirty="0" smtClean="0">
                <a:solidFill>
                  <a:schemeClr val="tx1"/>
                </a:solidFill>
                <a:latin typeface="Times New Roman" panose="02020603050405020304" pitchFamily="18" charset="0"/>
                <a:cs typeface="Times New Roman" panose="02020603050405020304" pitchFamily="18" charset="0"/>
              </a:rPr>
              <a:t>he </a:t>
            </a:r>
            <a:r>
              <a:rPr lang="en-US" sz="2800" dirty="0">
                <a:solidFill>
                  <a:schemeClr val="tx1"/>
                </a:solidFill>
                <a:latin typeface="Times New Roman" panose="02020603050405020304" pitchFamily="18" charset="0"/>
                <a:cs typeface="Times New Roman" panose="02020603050405020304" pitchFamily="18" charset="0"/>
              </a:rPr>
              <a:t>U.S. Constitution was one of the first lasting efforts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to </a:t>
            </a:r>
            <a:r>
              <a:rPr lang="en-US" sz="2800" dirty="0">
                <a:solidFill>
                  <a:schemeClr val="tx1"/>
                </a:solidFill>
                <a:latin typeface="Times New Roman" panose="02020603050405020304" pitchFamily="18" charset="0"/>
                <a:cs typeface="Times New Roman" panose="02020603050405020304" pitchFamily="18" charset="0"/>
              </a:rPr>
              <a:t>put </a:t>
            </a:r>
            <a:r>
              <a:rPr lang="en-US" sz="2800" dirty="0" smtClean="0">
                <a:solidFill>
                  <a:schemeClr val="tx1"/>
                </a:solidFill>
                <a:latin typeface="Times New Roman" panose="02020603050405020304" pitchFamily="18" charset="0"/>
                <a:cs typeface="Times New Roman" panose="02020603050405020304" pitchFamily="18" charset="0"/>
              </a:rPr>
              <a:t>Enlightenment </a:t>
            </a:r>
            <a:r>
              <a:rPr lang="en-US" sz="2800" dirty="0">
                <a:solidFill>
                  <a:schemeClr val="tx1"/>
                </a:solidFill>
                <a:latin typeface="Times New Roman" panose="02020603050405020304" pitchFamily="18" charset="0"/>
                <a:cs typeface="Times New Roman" panose="02020603050405020304" pitchFamily="18" charset="0"/>
              </a:rPr>
              <a:t>political ideas into practice</a:t>
            </a:r>
          </a:p>
          <a:p>
            <a:pPr algn="l">
              <a:spcBef>
                <a:spcPts val="0"/>
              </a:spcBef>
            </a:pP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5026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2000"/>
                                        <p:tgtEl>
                                          <p:spTgt spid="5">
                                            <p:txEl>
                                              <p:pRg st="5" end="5"/>
                                            </p:txEl>
                                          </p:spTgt>
                                        </p:tgtEl>
                                      </p:cBhvr>
                                    </p:animEffect>
                                    <p:anim calcmode="lin" valueType="num">
                                      <p:cBhvr>
                                        <p:cTn id="32"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33" dur="20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2000"/>
                                        <p:tgtEl>
                                          <p:spTgt spid="5">
                                            <p:txEl>
                                              <p:pRg st="6" end="6"/>
                                            </p:txEl>
                                          </p:spTgt>
                                        </p:tgtEl>
                                      </p:cBhvr>
                                    </p:animEffect>
                                    <p:anim calcmode="lin" valueType="num">
                                      <p:cBhvr>
                                        <p:cTn id="39" dur="2000" fill="hold"/>
                                        <p:tgtEl>
                                          <p:spTgt spid="5">
                                            <p:txEl>
                                              <p:pRg st="6" end="6"/>
                                            </p:txEl>
                                          </p:spTgt>
                                        </p:tgtEl>
                                        <p:attrNameLst>
                                          <p:attrName>ppt_w</p:attrName>
                                        </p:attrNameLst>
                                      </p:cBhvr>
                                      <p:tavLst>
                                        <p:tav tm="0" fmla="#ppt_w*sin(2.5*pi*$)">
                                          <p:val>
                                            <p:fltVal val="0"/>
                                          </p:val>
                                        </p:tav>
                                        <p:tav tm="100000">
                                          <p:val>
                                            <p:fltVal val="1"/>
                                          </p:val>
                                        </p:tav>
                                      </p:tavLst>
                                    </p:anim>
                                    <p:anim calcmode="lin" valueType="num">
                                      <p:cBhvr>
                                        <p:cTn id="40" dur="20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wipe(down)">
                                      <p:cBhvr>
                                        <p:cTn id="45" dur="580">
                                          <p:stCondLst>
                                            <p:cond delay="0"/>
                                          </p:stCondLst>
                                        </p:cTn>
                                        <p:tgtEl>
                                          <p:spTgt spid="5">
                                            <p:txEl>
                                              <p:pRg st="8" end="8"/>
                                            </p:txEl>
                                          </p:spTgt>
                                        </p:tgtEl>
                                      </p:cBhvr>
                                    </p:animEffect>
                                    <p:anim calcmode="lin" valueType="num">
                                      <p:cBhvr>
                                        <p:cTn id="46"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5">
                                            <p:txEl>
                                              <p:pRg st="8" end="8"/>
                                            </p:txEl>
                                          </p:spTgt>
                                        </p:tgtEl>
                                      </p:cBhvr>
                                      <p:to x="100000" y="60000"/>
                                    </p:animScale>
                                    <p:animScale>
                                      <p:cBhvr>
                                        <p:cTn id="52" dur="166" decel="50000">
                                          <p:stCondLst>
                                            <p:cond delay="676"/>
                                          </p:stCondLst>
                                        </p:cTn>
                                        <p:tgtEl>
                                          <p:spTgt spid="5">
                                            <p:txEl>
                                              <p:pRg st="8" end="8"/>
                                            </p:txEl>
                                          </p:spTgt>
                                        </p:tgtEl>
                                      </p:cBhvr>
                                      <p:to x="100000" y="100000"/>
                                    </p:animScale>
                                    <p:animScale>
                                      <p:cBhvr>
                                        <p:cTn id="53" dur="26">
                                          <p:stCondLst>
                                            <p:cond delay="1312"/>
                                          </p:stCondLst>
                                        </p:cTn>
                                        <p:tgtEl>
                                          <p:spTgt spid="5">
                                            <p:txEl>
                                              <p:pRg st="8" end="8"/>
                                            </p:txEl>
                                          </p:spTgt>
                                        </p:tgtEl>
                                      </p:cBhvr>
                                      <p:to x="100000" y="80000"/>
                                    </p:animScale>
                                    <p:animScale>
                                      <p:cBhvr>
                                        <p:cTn id="54" dur="166" decel="50000">
                                          <p:stCondLst>
                                            <p:cond delay="1338"/>
                                          </p:stCondLst>
                                        </p:cTn>
                                        <p:tgtEl>
                                          <p:spTgt spid="5">
                                            <p:txEl>
                                              <p:pRg st="8" end="8"/>
                                            </p:txEl>
                                          </p:spTgt>
                                        </p:tgtEl>
                                      </p:cBhvr>
                                      <p:to x="100000" y="100000"/>
                                    </p:animScale>
                                    <p:animScale>
                                      <p:cBhvr>
                                        <p:cTn id="55" dur="26">
                                          <p:stCondLst>
                                            <p:cond delay="1642"/>
                                          </p:stCondLst>
                                        </p:cTn>
                                        <p:tgtEl>
                                          <p:spTgt spid="5">
                                            <p:txEl>
                                              <p:pRg st="8" end="8"/>
                                            </p:txEl>
                                          </p:spTgt>
                                        </p:tgtEl>
                                      </p:cBhvr>
                                      <p:to x="100000" y="90000"/>
                                    </p:animScale>
                                    <p:animScale>
                                      <p:cBhvr>
                                        <p:cTn id="56" dur="166" decel="50000">
                                          <p:stCondLst>
                                            <p:cond delay="1668"/>
                                          </p:stCondLst>
                                        </p:cTn>
                                        <p:tgtEl>
                                          <p:spTgt spid="5">
                                            <p:txEl>
                                              <p:pRg st="8" end="8"/>
                                            </p:txEl>
                                          </p:spTgt>
                                        </p:tgtEl>
                                      </p:cBhvr>
                                      <p:to x="100000" y="100000"/>
                                    </p:animScale>
                                    <p:animScale>
                                      <p:cBhvr>
                                        <p:cTn id="57" dur="26">
                                          <p:stCondLst>
                                            <p:cond delay="1808"/>
                                          </p:stCondLst>
                                        </p:cTn>
                                        <p:tgtEl>
                                          <p:spTgt spid="5">
                                            <p:txEl>
                                              <p:pRg st="8" end="8"/>
                                            </p:txEl>
                                          </p:spTgt>
                                        </p:tgtEl>
                                      </p:cBhvr>
                                      <p:to x="100000" y="95000"/>
                                    </p:animScale>
                                    <p:animScale>
                                      <p:cBhvr>
                                        <p:cTn id="58" dur="166" decel="50000">
                                          <p:stCondLst>
                                            <p:cond delay="1834"/>
                                          </p:stCondLst>
                                        </p:cTn>
                                        <p:tgtEl>
                                          <p:spTgt spid="5">
                                            <p:txEl>
                                              <p:pRg st="8" end="8"/>
                                            </p:txEl>
                                          </p:spTgt>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5">
                                            <p:txEl>
                                              <p:pRg st="9" end="9"/>
                                            </p:txEl>
                                          </p:spTgt>
                                        </p:tgtEl>
                                        <p:attrNameLst>
                                          <p:attrName>style.visibility</p:attrName>
                                        </p:attrNameLst>
                                      </p:cBhvr>
                                      <p:to>
                                        <p:strVal val="visible"/>
                                      </p:to>
                                    </p:set>
                                    <p:animEffect transition="in" filter="wipe(down)">
                                      <p:cBhvr>
                                        <p:cTn id="63" dur="580">
                                          <p:stCondLst>
                                            <p:cond delay="0"/>
                                          </p:stCondLst>
                                        </p:cTn>
                                        <p:tgtEl>
                                          <p:spTgt spid="5">
                                            <p:txEl>
                                              <p:pRg st="9" end="9"/>
                                            </p:txEl>
                                          </p:spTgt>
                                        </p:tgtEl>
                                      </p:cBhvr>
                                    </p:animEffect>
                                    <p:anim calcmode="lin" valueType="num">
                                      <p:cBhvr>
                                        <p:cTn id="64" dur="1822" tmFilter="0,0; 0.14,0.36; 0.43,0.73; 0.71,0.91; 1.0,1.0">
                                          <p:stCondLst>
                                            <p:cond delay="0"/>
                                          </p:stCondLst>
                                        </p:cTn>
                                        <p:tgtEl>
                                          <p:spTgt spid="5">
                                            <p:txEl>
                                              <p:pRg st="9" end="9"/>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
                                            <p:txEl>
                                              <p:pRg st="9" end="9"/>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
                                            <p:txEl>
                                              <p:pRg st="9" end="9"/>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
                                            <p:txEl>
                                              <p:pRg st="9" end="9"/>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
                                            <p:txEl>
                                              <p:pRg st="9" end="9"/>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5">
                                            <p:txEl>
                                              <p:pRg st="9" end="9"/>
                                            </p:txEl>
                                          </p:spTgt>
                                        </p:tgtEl>
                                      </p:cBhvr>
                                      <p:to x="100000" y="60000"/>
                                    </p:animScale>
                                    <p:animScale>
                                      <p:cBhvr>
                                        <p:cTn id="70" dur="166" decel="50000">
                                          <p:stCondLst>
                                            <p:cond delay="676"/>
                                          </p:stCondLst>
                                        </p:cTn>
                                        <p:tgtEl>
                                          <p:spTgt spid="5">
                                            <p:txEl>
                                              <p:pRg st="9" end="9"/>
                                            </p:txEl>
                                          </p:spTgt>
                                        </p:tgtEl>
                                      </p:cBhvr>
                                      <p:to x="100000" y="100000"/>
                                    </p:animScale>
                                    <p:animScale>
                                      <p:cBhvr>
                                        <p:cTn id="71" dur="26">
                                          <p:stCondLst>
                                            <p:cond delay="1312"/>
                                          </p:stCondLst>
                                        </p:cTn>
                                        <p:tgtEl>
                                          <p:spTgt spid="5">
                                            <p:txEl>
                                              <p:pRg st="9" end="9"/>
                                            </p:txEl>
                                          </p:spTgt>
                                        </p:tgtEl>
                                      </p:cBhvr>
                                      <p:to x="100000" y="80000"/>
                                    </p:animScale>
                                    <p:animScale>
                                      <p:cBhvr>
                                        <p:cTn id="72" dur="166" decel="50000">
                                          <p:stCondLst>
                                            <p:cond delay="1338"/>
                                          </p:stCondLst>
                                        </p:cTn>
                                        <p:tgtEl>
                                          <p:spTgt spid="5">
                                            <p:txEl>
                                              <p:pRg st="9" end="9"/>
                                            </p:txEl>
                                          </p:spTgt>
                                        </p:tgtEl>
                                      </p:cBhvr>
                                      <p:to x="100000" y="100000"/>
                                    </p:animScale>
                                    <p:animScale>
                                      <p:cBhvr>
                                        <p:cTn id="73" dur="26">
                                          <p:stCondLst>
                                            <p:cond delay="1642"/>
                                          </p:stCondLst>
                                        </p:cTn>
                                        <p:tgtEl>
                                          <p:spTgt spid="5">
                                            <p:txEl>
                                              <p:pRg st="9" end="9"/>
                                            </p:txEl>
                                          </p:spTgt>
                                        </p:tgtEl>
                                      </p:cBhvr>
                                      <p:to x="100000" y="90000"/>
                                    </p:animScale>
                                    <p:animScale>
                                      <p:cBhvr>
                                        <p:cTn id="74" dur="166" decel="50000">
                                          <p:stCondLst>
                                            <p:cond delay="1668"/>
                                          </p:stCondLst>
                                        </p:cTn>
                                        <p:tgtEl>
                                          <p:spTgt spid="5">
                                            <p:txEl>
                                              <p:pRg st="9" end="9"/>
                                            </p:txEl>
                                          </p:spTgt>
                                        </p:tgtEl>
                                      </p:cBhvr>
                                      <p:to x="100000" y="100000"/>
                                    </p:animScale>
                                    <p:animScale>
                                      <p:cBhvr>
                                        <p:cTn id="75" dur="26">
                                          <p:stCondLst>
                                            <p:cond delay="1808"/>
                                          </p:stCondLst>
                                        </p:cTn>
                                        <p:tgtEl>
                                          <p:spTgt spid="5">
                                            <p:txEl>
                                              <p:pRg st="9" end="9"/>
                                            </p:txEl>
                                          </p:spTgt>
                                        </p:tgtEl>
                                      </p:cBhvr>
                                      <p:to x="100000" y="95000"/>
                                    </p:animScale>
                                    <p:animScale>
                                      <p:cBhvr>
                                        <p:cTn id="76" dur="166" decel="50000">
                                          <p:stCondLst>
                                            <p:cond delay="1834"/>
                                          </p:stCondLst>
                                        </p:cTn>
                                        <p:tgtEl>
                                          <p:spTgt spid="5">
                                            <p:txEl>
                                              <p:pRg st="9" end="9"/>
                                            </p:txEl>
                                          </p:spTgt>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nodeType="clickEffect">
                                  <p:stCondLst>
                                    <p:cond delay="0"/>
                                  </p:stCondLst>
                                  <p:childTnLst>
                                    <p:set>
                                      <p:cBhvr>
                                        <p:cTn id="80" dur="1" fill="hold">
                                          <p:stCondLst>
                                            <p:cond delay="0"/>
                                          </p:stCondLst>
                                        </p:cTn>
                                        <p:tgtEl>
                                          <p:spTgt spid="5">
                                            <p:txEl>
                                              <p:pRg st="2" end="2"/>
                                            </p:txEl>
                                          </p:spTgt>
                                        </p:tgtEl>
                                        <p:attrNameLst>
                                          <p:attrName>style.visibility</p:attrName>
                                        </p:attrNameLst>
                                      </p:cBhvr>
                                      <p:to>
                                        <p:strVal val="visible"/>
                                      </p:to>
                                    </p:set>
                                    <p:anim calcmode="lin" valueType="num">
                                      <p:cBhvr>
                                        <p:cTn id="8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2" dur="500" fill="hold"/>
                                        <p:tgtEl>
                                          <p:spTgt spid="5">
                                            <p:txEl>
                                              <p:pRg st="2" end="2"/>
                                            </p:txEl>
                                          </p:spTgt>
                                        </p:tgtEl>
                                        <p:attrNameLst>
                                          <p:attrName>ppt_h</p:attrName>
                                        </p:attrNameLst>
                                      </p:cBhvr>
                                      <p:tavLst>
                                        <p:tav tm="0">
                                          <p:val>
                                            <p:fltVal val="0"/>
                                          </p:val>
                                        </p:tav>
                                        <p:tav tm="100000">
                                          <p:val>
                                            <p:strVal val="#ppt_h"/>
                                          </p:val>
                                        </p:tav>
                                      </p:tavLst>
                                    </p:anim>
                                    <p:anim calcmode="lin" valueType="num">
                                      <p:cBhvr>
                                        <p:cTn id="83" dur="5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84" dur="500"/>
                                        <p:tgtEl>
                                          <p:spTgt spid="5">
                                            <p:txEl>
                                              <p:pRg st="2" end="2"/>
                                            </p:txEl>
                                          </p:spTgt>
                                        </p:tgtEl>
                                      </p:cBhvr>
                                    </p:animEffect>
                                  </p:childTnLst>
                                </p:cTn>
                              </p:par>
                              <p:par>
                                <p:cTn id="85" presetID="49" presetClass="entr" presetSubtype="0" decel="100000" fill="hold" nodeType="withEffect">
                                  <p:stCondLst>
                                    <p:cond delay="0"/>
                                  </p:stCondLst>
                                  <p:childTnLst>
                                    <p:set>
                                      <p:cBhvr>
                                        <p:cTn id="86" dur="1" fill="hold">
                                          <p:stCondLst>
                                            <p:cond delay="0"/>
                                          </p:stCondLst>
                                        </p:cTn>
                                        <p:tgtEl>
                                          <p:spTgt spid="5">
                                            <p:txEl>
                                              <p:pRg st="3" end="3"/>
                                            </p:txEl>
                                          </p:spTgt>
                                        </p:tgtEl>
                                        <p:attrNameLst>
                                          <p:attrName>style.visibility</p:attrName>
                                        </p:attrNameLst>
                                      </p:cBhvr>
                                      <p:to>
                                        <p:strVal val="visible"/>
                                      </p:to>
                                    </p:set>
                                    <p:anim calcmode="lin" valueType="num">
                                      <p:cBhvr>
                                        <p:cTn id="8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8" dur="500" fill="hold"/>
                                        <p:tgtEl>
                                          <p:spTgt spid="5">
                                            <p:txEl>
                                              <p:pRg st="3" end="3"/>
                                            </p:txEl>
                                          </p:spTgt>
                                        </p:tgtEl>
                                        <p:attrNameLst>
                                          <p:attrName>ppt_h</p:attrName>
                                        </p:attrNameLst>
                                      </p:cBhvr>
                                      <p:tavLst>
                                        <p:tav tm="0">
                                          <p:val>
                                            <p:fltVal val="0"/>
                                          </p:val>
                                        </p:tav>
                                        <p:tav tm="100000">
                                          <p:val>
                                            <p:strVal val="#ppt_h"/>
                                          </p:val>
                                        </p:tav>
                                      </p:tavLst>
                                    </p:anim>
                                    <p:anim calcmode="lin" valueType="num">
                                      <p:cBhvr>
                                        <p:cTn id="89" dur="5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9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1.ytimg.com/vi/lTTvKwCylFY/hqdefault.jpg">
            <a:hlinkClick r:id="rId3"/>
          </p:cNvPr>
          <p:cNvPicPr>
            <a:picLocks noChangeAspect="1" noChangeArrowheads="1"/>
          </p:cNvPicPr>
          <p:nvPr/>
        </p:nvPicPr>
        <p:blipFill>
          <a:blip r:link="rId4" cstate="print"/>
          <a:srcRect/>
          <a:stretch>
            <a:fillRect/>
          </a:stretch>
        </p:blipFill>
        <p:spPr bwMode="auto">
          <a:xfrm>
            <a:off x="0" y="0"/>
            <a:ext cx="9144000" cy="6869723"/>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676399"/>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1789–1815</a:t>
            </a:r>
            <a:r>
              <a:rPr lang="en-US" dirty="0" smtClean="0"/>
              <a:t/>
            </a:r>
            <a:br>
              <a:rPr lang="en-US" dirty="0" smtClean="0"/>
            </a:br>
            <a:endParaRPr lang="en-US" dirty="0"/>
          </a:p>
        </p:txBody>
      </p:sp>
      <p:sp>
        <p:nvSpPr>
          <p:cNvPr id="5" name="Subtitle 4"/>
          <p:cNvSpPr>
            <a:spLocks noGrp="1"/>
          </p:cNvSpPr>
          <p:nvPr>
            <p:ph type="subTitle" idx="1"/>
          </p:nvPr>
        </p:nvSpPr>
        <p:spPr>
          <a:xfrm>
            <a:off x="0" y="1066800"/>
            <a:ext cx="9144000" cy="5943600"/>
          </a:xfrm>
        </p:spPr>
        <p:txBody>
          <a:bodyPr>
            <a:normAutofit fontScale="85000" lnSpcReduction="10000"/>
          </a:bodyPr>
          <a:lstStyle/>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1</a:t>
            </a:r>
            <a:r>
              <a:rPr lang="en-US" dirty="0" smtClean="0">
                <a:solidFill>
                  <a:schemeClr val="tx1"/>
                </a:solidFill>
                <a:latin typeface="Times New Roman" panose="02020603050405020304" pitchFamily="18" charset="0"/>
                <a:cs typeface="Times New Roman" panose="02020603050405020304" pitchFamily="18" charset="0"/>
              </a:rPr>
              <a:t>. Thousands </a:t>
            </a:r>
            <a:r>
              <a:rPr lang="en-US" dirty="0">
                <a:solidFill>
                  <a:schemeClr val="tx1"/>
                </a:solidFill>
                <a:latin typeface="Times New Roman" panose="02020603050405020304" pitchFamily="18" charset="0"/>
                <a:cs typeface="Times New Roman" panose="02020603050405020304" pitchFamily="18" charset="0"/>
              </a:rPr>
              <a:t>of French soldiers had fought for the American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     revolutionaries</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sz="1800" dirty="0" smtClean="0">
                <a:solidFill>
                  <a:schemeClr val="tx1"/>
                </a:solidFill>
                <a:latin typeface="Times New Roman" panose="02020603050405020304" pitchFamily="18" charset="0"/>
                <a:cs typeface="Times New Roman" panose="02020603050405020304" pitchFamily="18" charset="0"/>
              </a:rPr>
              <a:t> </a:t>
            </a: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2. French </a:t>
            </a:r>
            <a:r>
              <a:rPr lang="en-US" dirty="0">
                <a:solidFill>
                  <a:schemeClr val="tx1"/>
                </a:solidFill>
                <a:latin typeface="Times New Roman" panose="02020603050405020304" pitchFamily="18" charset="0"/>
                <a:cs typeface="Times New Roman" panose="02020603050405020304" pitchFamily="18" charset="0"/>
              </a:rPr>
              <a:t>government was facing bankruptcy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H</a:t>
            </a:r>
            <a:r>
              <a:rPr lang="en-US" dirty="0" smtClean="0">
                <a:solidFill>
                  <a:schemeClr val="tx1"/>
                </a:solidFill>
                <a:latin typeface="Times New Roman" panose="02020603050405020304" pitchFamily="18" charset="0"/>
                <a:cs typeface="Times New Roman" panose="02020603050405020304" pitchFamily="18" charset="0"/>
              </a:rPr>
              <a:t>ad </a:t>
            </a:r>
            <a:r>
              <a:rPr lang="en-US" dirty="0">
                <a:solidFill>
                  <a:schemeClr val="tx1"/>
                </a:solidFill>
                <a:latin typeface="Times New Roman" panose="02020603050405020304" pitchFamily="18" charset="0"/>
                <a:cs typeface="Times New Roman" panose="02020603050405020304" pitchFamily="18" charset="0"/>
              </a:rPr>
              <a:t>long attempted to modernize the tax system and </a:t>
            </a: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         make </a:t>
            </a:r>
            <a:r>
              <a:rPr lang="en-US" dirty="0">
                <a:solidFill>
                  <a:schemeClr val="tx1"/>
                </a:solidFill>
                <a:latin typeface="Times New Roman" panose="02020603050405020304" pitchFamily="18" charset="0"/>
                <a:cs typeface="Times New Roman" panose="02020603050405020304" pitchFamily="18" charset="0"/>
              </a:rPr>
              <a:t>it fairer, </a:t>
            </a:r>
            <a:r>
              <a:rPr lang="en-US" dirty="0" smtClean="0">
                <a:solidFill>
                  <a:schemeClr val="tx1"/>
                </a:solidFill>
                <a:latin typeface="Times New Roman" panose="02020603050405020304" pitchFamily="18" charset="0"/>
                <a:cs typeface="Times New Roman" panose="02020603050405020304" pitchFamily="18" charset="0"/>
              </a:rPr>
              <a:t>but </a:t>
            </a:r>
            <a:r>
              <a:rPr lang="en-US" dirty="0">
                <a:solidFill>
                  <a:schemeClr val="tx1"/>
                </a:solidFill>
                <a:latin typeface="Times New Roman" panose="02020603050405020304" pitchFamily="18" charset="0"/>
                <a:cs typeface="Times New Roman" panose="02020603050405020304" pitchFamily="18" charset="0"/>
              </a:rPr>
              <a:t>was opposed by the </a:t>
            </a:r>
            <a:r>
              <a:rPr lang="en-US" dirty="0" smtClean="0">
                <a:solidFill>
                  <a:schemeClr val="tx1"/>
                </a:solidFill>
                <a:latin typeface="Times New Roman" panose="02020603050405020304" pitchFamily="18" charset="0"/>
                <a:cs typeface="Times New Roman" panose="02020603050405020304" pitchFamily="18" charset="0"/>
              </a:rPr>
              <a:t>privileged classes</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sz="2300" dirty="0" smtClean="0">
                <a:solidFill>
                  <a:schemeClr val="tx1"/>
                </a:solidFill>
                <a:latin typeface="Times New Roman" panose="02020603050405020304" pitchFamily="18" charset="0"/>
                <a:cs typeface="Times New Roman" panose="02020603050405020304" pitchFamily="18" charset="0"/>
              </a:rPr>
              <a:t> 	</a:t>
            </a: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     b</a:t>
            </a:r>
            <a:r>
              <a:rPr lang="en-US" dirty="0">
                <a:solidFill>
                  <a:schemeClr val="tx1"/>
                </a:solidFill>
                <a:latin typeface="Times New Roman" panose="02020603050405020304" pitchFamily="18" charset="0"/>
                <a:cs typeface="Times New Roman" panose="02020603050405020304" pitchFamily="18" charset="0"/>
              </a:rPr>
              <a:t>. King Louis XVI called the Estates General into session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i</a:t>
            </a:r>
            <a:r>
              <a:rPr lang="en-US" dirty="0" smtClean="0">
                <a:solidFill>
                  <a:schemeClr val="tx1"/>
                </a:solidFill>
                <a:latin typeface="Times New Roman" panose="02020603050405020304" pitchFamily="18" charset="0"/>
                <a:cs typeface="Times New Roman" panose="02020603050405020304" pitchFamily="18" charset="0"/>
              </a:rPr>
              <a:t>n </a:t>
            </a:r>
            <a:r>
              <a:rPr lang="en-US" dirty="0" smtClean="0">
                <a:solidFill>
                  <a:schemeClr val="tx1"/>
                </a:solidFill>
                <a:latin typeface="Times New Roman" panose="02020603050405020304" pitchFamily="18" charset="0"/>
                <a:cs typeface="Times New Roman" panose="02020603050405020304" pitchFamily="18" charset="0"/>
              </a:rPr>
              <a:t>a new </a:t>
            </a:r>
            <a:r>
              <a:rPr lang="en-US" dirty="0">
                <a:solidFill>
                  <a:schemeClr val="tx1"/>
                </a:solidFill>
                <a:latin typeface="Times New Roman" panose="02020603050405020304" pitchFamily="18" charset="0"/>
                <a:cs typeface="Times New Roman" panose="02020603050405020304" pitchFamily="18" charset="0"/>
              </a:rPr>
              <a:t>effort to raise taxes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endParaRPr lang="en-US" sz="2300"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t>
            </a:r>
            <a:r>
              <a:rPr lang="en-US" b="1" i="1" dirty="0" smtClean="0">
                <a:solidFill>
                  <a:schemeClr val="tx1"/>
                </a:solidFill>
                <a:latin typeface="Times New Roman" panose="02020603050405020304" pitchFamily="18" charset="0"/>
                <a:cs typeface="Times New Roman" panose="02020603050405020304" pitchFamily="18" charset="0"/>
              </a:rPr>
              <a:t>c. First </a:t>
            </a:r>
            <a:r>
              <a:rPr lang="en-US" b="1" i="1" dirty="0">
                <a:solidFill>
                  <a:schemeClr val="tx1"/>
                </a:solidFill>
                <a:latin typeface="Times New Roman" panose="02020603050405020304" pitchFamily="18" charset="0"/>
                <a:cs typeface="Times New Roman" panose="02020603050405020304" pitchFamily="18" charset="0"/>
              </a:rPr>
              <a:t>two estates (clergy and nobility) were about 2 </a:t>
            </a:r>
            <a:r>
              <a:rPr lang="en-US" b="1" i="1" dirty="0" smtClean="0">
                <a:solidFill>
                  <a:schemeClr val="tx1"/>
                </a:solidFill>
                <a:latin typeface="Times New Roman" panose="02020603050405020304" pitchFamily="18" charset="0"/>
                <a:cs typeface="Times New Roman" panose="02020603050405020304" pitchFamily="18" charset="0"/>
              </a:rPr>
              <a:t>	      </a:t>
            </a:r>
            <a:endParaRPr lang="en-US" b="1" i="1"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b="1" i="1" dirty="0">
                <a:solidFill>
                  <a:schemeClr val="tx1"/>
                </a:solidFill>
                <a:latin typeface="Times New Roman" panose="02020603050405020304" pitchFamily="18" charset="0"/>
                <a:cs typeface="Times New Roman" panose="02020603050405020304" pitchFamily="18" charset="0"/>
              </a:rPr>
              <a:t>	</a:t>
            </a:r>
            <a:r>
              <a:rPr lang="en-US" b="1" i="1" dirty="0" smtClean="0">
                <a:solidFill>
                  <a:schemeClr val="tx1"/>
                </a:solidFill>
                <a:latin typeface="Times New Roman" panose="02020603050405020304" pitchFamily="18" charset="0"/>
                <a:cs typeface="Times New Roman" panose="02020603050405020304" pitchFamily="18" charset="0"/>
              </a:rPr>
              <a:t>percent </a:t>
            </a:r>
            <a:r>
              <a:rPr lang="en-US" b="1" i="1" dirty="0">
                <a:solidFill>
                  <a:schemeClr val="tx1"/>
                </a:solidFill>
                <a:latin typeface="Times New Roman" panose="02020603050405020304" pitchFamily="18" charset="0"/>
                <a:cs typeface="Times New Roman" panose="02020603050405020304" pitchFamily="18" charset="0"/>
              </a:rPr>
              <a:t>of population; third estate </a:t>
            </a:r>
            <a:r>
              <a:rPr lang="en-US" b="1" i="1" dirty="0" smtClean="0">
                <a:solidFill>
                  <a:schemeClr val="tx1"/>
                </a:solidFill>
                <a:latin typeface="Times New Roman" panose="02020603050405020304" pitchFamily="18" charset="0"/>
                <a:cs typeface="Times New Roman" panose="02020603050405020304" pitchFamily="18" charset="0"/>
              </a:rPr>
              <a:t>everybody </a:t>
            </a:r>
            <a:r>
              <a:rPr lang="en-US" b="1" i="1" dirty="0">
                <a:solidFill>
                  <a:schemeClr val="tx1"/>
                </a:solidFill>
                <a:latin typeface="Times New Roman" panose="02020603050405020304" pitchFamily="18" charset="0"/>
                <a:cs typeface="Times New Roman" panose="02020603050405020304" pitchFamily="18" charset="0"/>
              </a:rPr>
              <a:t>else </a:t>
            </a:r>
            <a:endParaRPr lang="en-US" b="1" i="1"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sz="2300" dirty="0">
                <a:solidFill>
                  <a:schemeClr val="tx1"/>
                </a:solidFill>
                <a:latin typeface="Times New Roman" panose="02020603050405020304" pitchFamily="18" charset="0"/>
                <a:cs typeface="Times New Roman" panose="02020603050405020304" pitchFamily="18" charset="0"/>
              </a:rPr>
              <a:t> </a:t>
            </a:r>
            <a:endParaRPr lang="en-US" sz="1800"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p:cTn id="1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p:cTn id="23"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5" end="5"/>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p:cTn id="29"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6" end="6"/>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p:cTn id="35"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7" end="7"/>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p:cTn id="41"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p:cTn id="49"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 calcmode="lin" valueType="num">
                                      <p:cBhvr>
                                        <p:cTn id="57" dur="10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58"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11" end="11"/>
                                            </p:txEl>
                                          </p:spTgt>
                                        </p:tgtEl>
                                        <p:attrNameLst>
                                          <p:attrName>style.rotation</p:attrName>
                                        </p:attrNameLst>
                                      </p:cBhvr>
                                      <p:tavLst>
                                        <p:tav tm="0">
                                          <p:val>
                                            <p:fltVal val="90"/>
                                          </p:val>
                                        </p:tav>
                                        <p:tav tm="100000">
                                          <p:val>
                                            <p:fltVal val="0"/>
                                          </p:val>
                                        </p:tav>
                                      </p:tavLst>
                                    </p:anim>
                                    <p:animEffect transition="in" filter="fade">
                                      <p:cBhvr>
                                        <p:cTn id="60"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676399"/>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1789–1815</a:t>
            </a:r>
            <a:r>
              <a:rPr lang="en-US" dirty="0" smtClean="0"/>
              <a:t/>
            </a:r>
            <a:br>
              <a:rPr lang="en-US" dirty="0" smtClean="0"/>
            </a:br>
            <a:endParaRPr lang="en-US" dirty="0"/>
          </a:p>
        </p:txBody>
      </p:sp>
      <p:sp>
        <p:nvSpPr>
          <p:cNvPr id="5" name="Subtitle 4"/>
          <p:cNvSpPr>
            <a:spLocks noGrp="1"/>
          </p:cNvSpPr>
          <p:nvPr>
            <p:ph type="subTitle" idx="1"/>
          </p:nvPr>
        </p:nvSpPr>
        <p:spPr>
          <a:xfrm>
            <a:off x="228600" y="820168"/>
            <a:ext cx="9144000" cy="5943600"/>
          </a:xfrm>
        </p:spPr>
        <p:txBody>
          <a:bodyPr>
            <a:normAutofit/>
          </a:bodyPr>
          <a:lstStyle/>
          <a:p>
            <a:pPr algn="l">
              <a:lnSpc>
                <a:spcPct val="110000"/>
              </a:lnSpc>
              <a:spcBef>
                <a:spcPts val="0"/>
              </a:spcBef>
            </a:pPr>
            <a:r>
              <a:rPr lang="en-US" sz="2300" dirty="0">
                <a:solidFill>
                  <a:schemeClr val="tx1"/>
                </a:solidFill>
                <a:latin typeface="Times New Roman" panose="02020603050405020304" pitchFamily="18" charset="0"/>
                <a:cs typeface="Times New Roman" panose="02020603050405020304" pitchFamily="18" charset="0"/>
              </a:rPr>
              <a:t> </a:t>
            </a:r>
            <a:endParaRPr lang="en-US" sz="1800"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3</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When </a:t>
            </a:r>
            <a:r>
              <a:rPr lang="en-US" dirty="0">
                <a:solidFill>
                  <a:schemeClr val="tx1"/>
                </a:solidFill>
                <a:latin typeface="Times New Roman" panose="02020603050405020304" pitchFamily="18" charset="0"/>
                <a:cs typeface="Times New Roman" panose="02020603050405020304" pitchFamily="18" charset="0"/>
              </a:rPr>
              <a:t>the Estates General convened in 1789, third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estate representatives </a:t>
            </a:r>
            <a:r>
              <a:rPr lang="en-US" dirty="0">
                <a:solidFill>
                  <a:schemeClr val="tx1"/>
                </a:solidFill>
                <a:latin typeface="Times New Roman" panose="02020603050405020304" pitchFamily="18" charset="0"/>
                <a:cs typeface="Times New Roman" panose="02020603050405020304" pitchFamily="18" charset="0"/>
              </a:rPr>
              <a:t>broke loose and declared </a:t>
            </a:r>
            <a:r>
              <a:rPr lang="en-US" dirty="0" smtClean="0">
                <a:solidFill>
                  <a:schemeClr val="tx1"/>
                </a:solidFill>
                <a:latin typeface="Times New Roman" panose="02020603050405020304" pitchFamily="18" charset="0"/>
                <a:cs typeface="Times New Roman" panose="02020603050405020304" pitchFamily="18" charset="0"/>
              </a:rPr>
              <a:t>     </a:t>
            </a:r>
          </a:p>
          <a:p>
            <a:pPr algn="l">
              <a:lnSpc>
                <a:spcPct val="110000"/>
              </a:lnSpc>
              <a:spcBef>
                <a:spcPts val="0"/>
              </a:spcBef>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themselves </a:t>
            </a:r>
            <a:r>
              <a:rPr lang="en-US" dirty="0">
                <a:solidFill>
                  <a:schemeClr val="tx1"/>
                </a:solidFill>
                <a:latin typeface="Times New Roman" panose="02020603050405020304" pitchFamily="18" charset="0"/>
                <a:cs typeface="Times New Roman" panose="02020603050405020304" pitchFamily="18" charset="0"/>
              </a:rPr>
              <a:t>the </a:t>
            </a:r>
            <a:r>
              <a:rPr lang="en-US" dirty="0" smtClean="0">
                <a:solidFill>
                  <a:schemeClr val="tx1"/>
                </a:solidFill>
                <a:latin typeface="Times New Roman" panose="02020603050405020304" pitchFamily="18" charset="0"/>
                <a:cs typeface="Times New Roman" panose="02020603050405020304" pitchFamily="18" charset="0"/>
              </a:rPr>
              <a:t>National </a:t>
            </a:r>
            <a:r>
              <a:rPr lang="en-US" dirty="0" smtClean="0">
                <a:solidFill>
                  <a:schemeClr val="tx1"/>
                </a:solidFill>
                <a:latin typeface="Times New Roman" panose="02020603050405020304" pitchFamily="18" charset="0"/>
                <a:cs typeface="Times New Roman" panose="02020603050405020304" pitchFamily="18" charset="0"/>
              </a:rPr>
              <a:t>Assembly</a:t>
            </a:r>
          </a:p>
          <a:p>
            <a:pPr algn="l">
              <a:lnSpc>
                <a:spcPct val="110000"/>
              </a:lnSpc>
              <a:spcBef>
                <a:spcPts val="0"/>
              </a:spcBef>
            </a:pPr>
            <a:r>
              <a:rPr lang="en-US" sz="1500" dirty="0">
                <a:solidFill>
                  <a:schemeClr val="tx1"/>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  </a:t>
            </a:r>
            <a:endParaRPr lang="en-US" sz="1500"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a</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D</a:t>
            </a:r>
            <a:r>
              <a:rPr lang="en-US" dirty="0" smtClean="0">
                <a:solidFill>
                  <a:schemeClr val="tx1"/>
                </a:solidFill>
                <a:latin typeface="Times New Roman" panose="02020603050405020304" pitchFamily="18" charset="0"/>
                <a:cs typeface="Times New Roman" panose="02020603050405020304" pitchFamily="18" charset="0"/>
              </a:rPr>
              <a:t>rew </a:t>
            </a:r>
            <a:r>
              <a:rPr lang="en-US" dirty="0">
                <a:solidFill>
                  <a:schemeClr val="tx1"/>
                </a:solidFill>
                <a:latin typeface="Times New Roman" panose="02020603050405020304" pitchFamily="18" charset="0"/>
                <a:cs typeface="Times New Roman" panose="02020603050405020304" pitchFamily="18" charset="0"/>
              </a:rPr>
              <a:t>up the Declaration of the Rights of Man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and </a:t>
            </a:r>
            <a:r>
              <a:rPr lang="en-US" dirty="0">
                <a:solidFill>
                  <a:schemeClr val="tx1"/>
                </a:solidFill>
                <a:latin typeface="Times New Roman" panose="02020603050405020304" pitchFamily="18" charset="0"/>
                <a:cs typeface="Times New Roman" panose="02020603050405020304" pitchFamily="18" charset="0"/>
              </a:rPr>
              <a:t>Citizen </a:t>
            </a:r>
            <a:endParaRPr lang="en-US" dirty="0" smtClean="0">
              <a:solidFill>
                <a:schemeClr val="tx1"/>
              </a:solidFill>
              <a:latin typeface="Times New Roman" panose="02020603050405020304" pitchFamily="18" charset="0"/>
              <a:cs typeface="Times New Roman" panose="02020603050405020304" pitchFamily="18" charset="0"/>
            </a:endParaRPr>
          </a:p>
          <a:p>
            <a:pPr algn="l">
              <a:lnSpc>
                <a:spcPct val="11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 </a:t>
            </a:r>
            <a:r>
              <a:rPr lang="en-US" sz="1400" dirty="0" smtClean="0">
                <a:solidFill>
                  <a:schemeClr val="tx1"/>
                </a:solidFill>
                <a:latin typeface="Times New Roman" panose="02020603050405020304" pitchFamily="18" charset="0"/>
                <a:cs typeface="Times New Roman" panose="02020603050405020304" pitchFamily="18" charset="0"/>
              </a:rPr>
              <a:t>  </a:t>
            </a:r>
          </a:p>
          <a:p>
            <a:pPr algn="l">
              <a:lnSpc>
                <a:spcPct val="110000"/>
              </a:lnSpc>
              <a:spcBef>
                <a:spcPts val="0"/>
              </a:spcBef>
            </a:pPr>
            <a:r>
              <a:rPr lang="en-US" dirty="0" smtClean="0">
                <a:solidFill>
                  <a:schemeClr val="tx1"/>
                </a:solidFill>
                <a:latin typeface="Times New Roman" panose="02020603050405020304" pitchFamily="18" charset="0"/>
                <a:cs typeface="Times New Roman" panose="02020603050405020304" pitchFamily="18" charset="0"/>
              </a:rPr>
              <a:t>     b</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L</a:t>
            </a:r>
            <a:r>
              <a:rPr lang="en-US" dirty="0" smtClean="0">
                <a:solidFill>
                  <a:schemeClr val="tx1"/>
                </a:solidFill>
                <a:latin typeface="Times New Roman" panose="02020603050405020304" pitchFamily="18" charset="0"/>
                <a:cs typeface="Times New Roman" panose="02020603050405020304" pitchFamily="18" charset="0"/>
              </a:rPr>
              <a:t>aunched </a:t>
            </a:r>
            <a:r>
              <a:rPr lang="en-US" dirty="0">
                <a:solidFill>
                  <a:schemeClr val="tx1"/>
                </a:solidFill>
                <a:latin typeface="Times New Roman" panose="02020603050405020304" pitchFamily="18" charset="0"/>
                <a:cs typeface="Times New Roman" panose="02020603050405020304" pitchFamily="18" charset="0"/>
              </a:rPr>
              <a:t>the French Revolution</a:t>
            </a:r>
            <a:r>
              <a:rPr lang="en-US" dirty="0">
                <a:solidFill>
                  <a:schemeClr val="tx1"/>
                </a:solidFill>
                <a:latin typeface="Times New Roman" panose="02020603050405020304" pitchFamily="18" charset="0"/>
                <a:cs typeface="Times New Roman" panose="02020603050405020304" pitchFamily="18" charset="0"/>
              </a:rPr>
              <a:t> </a:t>
            </a:r>
            <a:endParaRPr lang="en-US"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04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p:cTn id="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9" dur="5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5" end="5"/>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p:cTn id="1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15"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16" dur="500"/>
                                        <p:tgtEl>
                                          <p:spTgt spid="5">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 calcmode="lin" valueType="num">
                                      <p:cBhvr>
                                        <p:cTn id="21"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8" end="8"/>
                                            </p:txEl>
                                          </p:spTgt>
                                        </p:tgtEl>
                                        <p:attrNameLst>
                                          <p:attrName>ppt_h</p:attrName>
                                        </p:attrNameLst>
                                      </p:cBhvr>
                                      <p:tavLst>
                                        <p:tav tm="0">
                                          <p:val>
                                            <p:fltVal val="0"/>
                                          </p:val>
                                        </p:tav>
                                        <p:tav tm="100000">
                                          <p:val>
                                            <p:strVal val="#ppt_h"/>
                                          </p:val>
                                        </p:tav>
                                      </p:tavLst>
                                    </p:anim>
                                    <p:anim calcmode="lin" valueType="num">
                                      <p:cBhvr>
                                        <p:cTn id="23" dur="500" fill="hold"/>
                                        <p:tgtEl>
                                          <p:spTgt spid="5">
                                            <p:txEl>
                                              <p:pRg st="8" end="8"/>
                                            </p:txEl>
                                          </p:spTgt>
                                        </p:tgtEl>
                                        <p:attrNameLst>
                                          <p:attrName>style.rotation</p:attrName>
                                        </p:attrNameLst>
                                      </p:cBhvr>
                                      <p:tavLst>
                                        <p:tav tm="0">
                                          <p:val>
                                            <p:fltVal val="360"/>
                                          </p:val>
                                        </p:tav>
                                        <p:tav tm="100000">
                                          <p:val>
                                            <p:fltVal val="0"/>
                                          </p:val>
                                        </p:tav>
                                      </p:tavLst>
                                    </p:anim>
                                    <p:animEffect transition="in" filter="fade">
                                      <p:cBhvr>
                                        <p:cTn id="2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914400"/>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a:t>
            </a:r>
            <a:r>
              <a:rPr lang="en-US" i="1" dirty="0" smtClean="0">
                <a:latin typeface="Times New Roman" panose="02020603050405020304" pitchFamily="18" charset="0"/>
                <a:cs typeface="Times New Roman" panose="02020603050405020304" pitchFamily="18" charset="0"/>
              </a:rPr>
              <a:t>1789–1815</a:t>
            </a:r>
            <a:endParaRPr lang="en-US" dirty="0"/>
          </a:p>
        </p:txBody>
      </p:sp>
      <p:sp>
        <p:nvSpPr>
          <p:cNvPr id="5" name="Subtitle 4"/>
          <p:cNvSpPr>
            <a:spLocks noGrp="1"/>
          </p:cNvSpPr>
          <p:nvPr>
            <p:ph type="subTitle" idx="1"/>
          </p:nvPr>
        </p:nvSpPr>
        <p:spPr>
          <a:xfrm>
            <a:off x="19050" y="1219200"/>
            <a:ext cx="9144000" cy="5943600"/>
          </a:xfrm>
        </p:spPr>
        <p:txBody>
          <a:bodyPr>
            <a:normAutofit/>
          </a:bodyPr>
          <a:lstStyle/>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4</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Unlike </a:t>
            </a:r>
            <a:r>
              <a:rPr lang="en-US" sz="2800" dirty="0">
                <a:solidFill>
                  <a:schemeClr val="tx1"/>
                </a:solidFill>
                <a:latin typeface="Times New Roman" panose="02020603050405020304" pitchFamily="18" charset="0"/>
                <a:cs typeface="Times New Roman" panose="02020603050405020304" pitchFamily="18" charset="0"/>
              </a:rPr>
              <a:t>the American Revolution, the French rising was </a:t>
            </a:r>
            <a:r>
              <a:rPr lang="en-US" sz="28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driven </a:t>
            </a:r>
            <a:r>
              <a:rPr lang="en-US" sz="2800" dirty="0">
                <a:solidFill>
                  <a:schemeClr val="tx1"/>
                </a:solidFill>
                <a:latin typeface="Times New Roman" panose="02020603050405020304" pitchFamily="18" charset="0"/>
                <a:cs typeface="Times New Roman" panose="02020603050405020304" pitchFamily="18" charset="0"/>
              </a:rPr>
              <a:t>by pronounced social conflicts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Titled </a:t>
            </a:r>
            <a:r>
              <a:rPr lang="en-US" sz="2800" dirty="0">
                <a:solidFill>
                  <a:schemeClr val="tx1"/>
                </a:solidFill>
                <a:latin typeface="Times New Roman" panose="02020603050405020304" pitchFamily="18" charset="0"/>
                <a:cs typeface="Times New Roman" panose="02020603050405020304" pitchFamily="18" charset="0"/>
              </a:rPr>
              <a:t>nobility resisted monarchic efforts to tax them    </a:t>
            </a:r>
          </a:p>
          <a:p>
            <a:pPr algn="l"/>
            <a:r>
              <a:rPr lang="en-US" sz="1100" dirty="0">
                <a:solidFill>
                  <a:schemeClr val="tx1"/>
                </a:solidFill>
                <a:latin typeface="Times New Roman" panose="02020603050405020304" pitchFamily="18" charset="0"/>
                <a:cs typeface="Times New Roman" panose="02020603050405020304" pitchFamily="18" charset="0"/>
              </a:rPr>
              <a:t> </a:t>
            </a:r>
            <a:endParaRPr lang="en-US" sz="1100" dirty="0" smtClean="0">
              <a:solidFill>
                <a:schemeClr val="tx1"/>
              </a:solidFill>
              <a:latin typeface="Times New Roman" panose="02020603050405020304" pitchFamily="18" charset="0"/>
              <a:cs typeface="Times New Roman" panose="02020603050405020304" pitchFamily="18" charset="0"/>
            </a:endParaRPr>
          </a:p>
          <a:p>
            <a:pPr algn="l"/>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b</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Middle </a:t>
            </a:r>
            <a:r>
              <a:rPr lang="en-US" sz="2800" dirty="0">
                <a:solidFill>
                  <a:schemeClr val="tx1"/>
                </a:solidFill>
                <a:latin typeface="Times New Roman" panose="02020603050405020304" pitchFamily="18" charset="0"/>
                <a:cs typeface="Times New Roman" panose="02020603050405020304" pitchFamily="18" charset="0"/>
              </a:rPr>
              <a:t>class resented aristocratic privileges    </a:t>
            </a:r>
          </a:p>
          <a:p>
            <a:pPr algn="l"/>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 </a:t>
            </a:r>
          </a:p>
          <a:p>
            <a:pPr algn="l"/>
            <a:r>
              <a:rPr lang="en-US" sz="2800" dirty="0" smtClean="0">
                <a:solidFill>
                  <a:schemeClr val="tx1"/>
                </a:solidFill>
                <a:latin typeface="Times New Roman" panose="02020603050405020304" pitchFamily="18" charset="0"/>
                <a:cs typeface="Times New Roman" panose="02020603050405020304" pitchFamily="18" charset="0"/>
              </a:rPr>
              <a:t>    c. Urban </a:t>
            </a:r>
            <a:r>
              <a:rPr lang="en-US" sz="2800" dirty="0">
                <a:solidFill>
                  <a:schemeClr val="tx1"/>
                </a:solidFill>
                <a:latin typeface="Times New Roman" panose="02020603050405020304" pitchFamily="18" charset="0"/>
                <a:cs typeface="Times New Roman" panose="02020603050405020304" pitchFamily="18" charset="0"/>
              </a:rPr>
              <a:t>poor suffered from inflation and unemployment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1600" dirty="0" smtClean="0">
                <a:solidFill>
                  <a:schemeClr val="tx1"/>
                </a:solidFill>
                <a:latin typeface="Times New Roman" panose="02020603050405020304" pitchFamily="18" charset="0"/>
                <a:cs typeface="Times New Roman" panose="02020603050405020304" pitchFamily="18" charset="0"/>
              </a:rPr>
              <a:t>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d</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The </a:t>
            </a:r>
            <a:r>
              <a:rPr lang="en-US" sz="2800" dirty="0">
                <a:solidFill>
                  <a:schemeClr val="tx1"/>
                </a:solidFill>
                <a:latin typeface="Times New Roman" panose="02020603050405020304" pitchFamily="18" charset="0"/>
                <a:cs typeface="Times New Roman" panose="02020603050405020304" pitchFamily="18" charset="0"/>
              </a:rPr>
              <a:t>peasants were oppressed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6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5</a:t>
            </a:r>
            <a:r>
              <a:rPr lang="en-US" sz="2800" dirty="0">
                <a:solidFill>
                  <a:schemeClr val="tx1"/>
                </a:solidFill>
                <a:latin typeface="Times New Roman" panose="02020603050405020304" pitchFamily="18" charset="0"/>
                <a:cs typeface="Times New Roman" panose="02020603050405020304" pitchFamily="18" charset="0"/>
              </a:rPr>
              <a:t>. Enlightenment ideas gave people a language to articulate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grievances</a:t>
            </a:r>
            <a:r>
              <a:rPr lang="en-US"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00831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p:cTn id="15"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p:cTn id="31"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p:cTn id="39"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p:cTn id="47"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0" dur="1000"/>
                                        <p:tgtEl>
                                          <p:spTgt spid="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p:cTn id="5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7" dur="5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58" dur="500"/>
                                        <p:tgtEl>
                                          <p:spTgt spid="5">
                                            <p:txEl>
                                              <p:pRg st="9" end="9"/>
                                            </p:txEl>
                                          </p:spTgt>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p:cTn id="61"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3" dur="500" fill="hold"/>
                                        <p:tgtEl>
                                          <p:spTgt spid="5">
                                            <p:txEl>
                                              <p:pRg st="10" end="10"/>
                                            </p:txEl>
                                          </p:spTgt>
                                        </p:tgtEl>
                                        <p:attrNameLst>
                                          <p:attrName>style.rotation</p:attrName>
                                        </p:attrNameLst>
                                      </p:cBhvr>
                                      <p:tavLst>
                                        <p:tav tm="0">
                                          <p:val>
                                            <p:fltVal val="360"/>
                                          </p:val>
                                        </p:tav>
                                        <p:tav tm="100000">
                                          <p:val>
                                            <p:fltVal val="0"/>
                                          </p:val>
                                        </p:tav>
                                      </p:tavLst>
                                    </p:anim>
                                    <p:animEffect transition="in" filter="fade">
                                      <p:cBhvr>
                                        <p:cTn id="64"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676399"/>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1789–1815</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0" y="860145"/>
            <a:ext cx="5867400" cy="5997855"/>
          </a:xfrm>
        </p:spPr>
        <p:txBody>
          <a:bodyPr>
            <a:noAutofit/>
          </a:bodyPr>
          <a:lstStyle/>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6</a:t>
            </a:r>
            <a:r>
              <a:rPr lang="en-US" sz="2400" dirty="0">
                <a:solidFill>
                  <a:schemeClr val="tx1"/>
                </a:solidFill>
                <a:latin typeface="Times New Roman" panose="02020603050405020304" pitchFamily="18" charset="0"/>
                <a:cs typeface="Times New Roman" panose="02020603050405020304" pitchFamily="18" charset="0"/>
              </a:rPr>
              <a:t>. French Revolution was more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violent</a:t>
            </a:r>
            <a:r>
              <a:rPr lang="en-US" sz="2400" dirty="0">
                <a:solidFill>
                  <a:schemeClr val="tx1"/>
                </a:solidFill>
                <a:latin typeface="Times New Roman" panose="02020603050405020304" pitchFamily="18" charset="0"/>
                <a:cs typeface="Times New Roman" panose="02020603050405020304" pitchFamily="18" charset="0"/>
              </a:rPr>
              <a:t>, far-reaching, and radical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than American </a:t>
            </a:r>
            <a:r>
              <a:rPr lang="en-US" sz="2400" dirty="0">
                <a:solidFill>
                  <a:schemeClr val="tx1"/>
                </a:solidFill>
                <a:latin typeface="Times New Roman" panose="02020603050405020304" pitchFamily="18" charset="0"/>
                <a:cs typeface="Times New Roman" panose="02020603050405020304" pitchFamily="18" charset="0"/>
              </a:rPr>
              <a:t>Revolution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r>
              <a:rPr lang="en-US" sz="700" dirty="0">
                <a:solidFill>
                  <a:schemeClr val="tx1"/>
                </a:solidFill>
                <a:latin typeface="Times New Roman" panose="02020603050405020304" pitchFamily="18" charset="0"/>
                <a:cs typeface="Times New Roman" panose="02020603050405020304" pitchFamily="18" charset="0"/>
              </a:rPr>
              <a:t> </a:t>
            </a:r>
            <a:r>
              <a:rPr lang="en-US" sz="700" dirty="0" smtClean="0">
                <a:solidFill>
                  <a:schemeClr val="tx1"/>
                </a:solidFill>
                <a:latin typeface="Times New Roman" panose="02020603050405020304" pitchFamily="18" charset="0"/>
                <a:cs typeface="Times New Roman" panose="02020603050405020304" pitchFamily="18" charset="0"/>
              </a:rPr>
              <a:t> 	</a:t>
            </a:r>
            <a:endParaRPr lang="en-US" sz="700" dirty="0" smtClean="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a</a:t>
            </a:r>
            <a:r>
              <a:rPr lang="en-US" sz="2400" dirty="0">
                <a:solidFill>
                  <a:schemeClr val="tx1"/>
                </a:solidFill>
                <a:latin typeface="Times New Roman" panose="02020603050405020304" pitchFamily="18" charset="0"/>
                <a:cs typeface="Times New Roman" panose="02020603050405020304" pitchFamily="18" charset="0"/>
              </a:rPr>
              <a:t>. E</a:t>
            </a:r>
            <a:r>
              <a:rPr lang="en-US" sz="2400" dirty="0" smtClean="0">
                <a:solidFill>
                  <a:schemeClr val="tx1"/>
                </a:solidFill>
                <a:latin typeface="Times New Roman" panose="02020603050405020304" pitchFamily="18" charset="0"/>
                <a:cs typeface="Times New Roman" panose="02020603050405020304" pitchFamily="18" charset="0"/>
              </a:rPr>
              <a:t>nded </a:t>
            </a:r>
            <a:r>
              <a:rPr lang="en-US" sz="2400" dirty="0">
                <a:solidFill>
                  <a:schemeClr val="tx1"/>
                </a:solidFill>
                <a:latin typeface="Times New Roman" panose="02020603050405020304" pitchFamily="18" charset="0"/>
                <a:cs typeface="Times New Roman" panose="02020603050405020304" pitchFamily="18" charset="0"/>
              </a:rPr>
              <a:t>hereditary privilege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r>
              <a:rPr lang="en-US" sz="900" dirty="0">
                <a:solidFill>
                  <a:schemeClr val="tx1"/>
                </a:solidFill>
                <a:latin typeface="Times New Roman" panose="02020603050405020304" pitchFamily="18" charset="0"/>
                <a:cs typeface="Times New Roman" panose="02020603050405020304" pitchFamily="18" charset="0"/>
              </a:rPr>
              <a:t> </a:t>
            </a:r>
            <a:r>
              <a:rPr lang="en-US" sz="500" dirty="0">
                <a:solidFill>
                  <a:schemeClr val="tx1"/>
                </a:solidFill>
                <a:latin typeface="Times New Roman" panose="02020603050405020304" pitchFamily="18" charset="0"/>
                <a:cs typeface="Times New Roman" panose="02020603050405020304" pitchFamily="18" charset="0"/>
              </a:rPr>
              <a:t> </a:t>
            </a:r>
            <a:endParaRPr lang="en-US" sz="900" dirty="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Even </a:t>
            </a:r>
            <a:r>
              <a:rPr lang="en-US" sz="2400" dirty="0">
                <a:solidFill>
                  <a:schemeClr val="tx1"/>
                </a:solidFill>
                <a:latin typeface="Times New Roman" panose="02020603050405020304" pitchFamily="18" charset="0"/>
                <a:cs typeface="Times New Roman" panose="02020603050405020304" pitchFamily="18" charset="0"/>
              </a:rPr>
              <a:t>abolished slavery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for a time)    </a:t>
            </a:r>
          </a:p>
          <a:p>
            <a:pPr algn="l"/>
            <a:r>
              <a:rPr lang="en-US" sz="800" dirty="0">
                <a:solidFill>
                  <a:schemeClr val="tx1"/>
                </a:solidFill>
                <a:latin typeface="Times New Roman" panose="02020603050405020304" pitchFamily="18" charset="0"/>
                <a:cs typeface="Times New Roman" panose="02020603050405020304" pitchFamily="18" charset="0"/>
              </a:rPr>
              <a:t>  </a:t>
            </a:r>
            <a:endParaRPr lang="en-US" sz="800" dirty="0" smtClean="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The </a:t>
            </a:r>
            <a:r>
              <a:rPr lang="en-US" sz="2400" dirty="0">
                <a:solidFill>
                  <a:schemeClr val="tx1"/>
                </a:solidFill>
                <a:latin typeface="Times New Roman" panose="02020603050405020304" pitchFamily="18" charset="0"/>
                <a:cs typeface="Times New Roman" panose="02020603050405020304" pitchFamily="18" charset="0"/>
              </a:rPr>
              <a:t>Church was subjected to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government </a:t>
            </a:r>
            <a:r>
              <a:rPr lang="en-US" sz="2400" dirty="0">
                <a:solidFill>
                  <a:schemeClr val="tx1"/>
                </a:solidFill>
                <a:latin typeface="Times New Roman" panose="02020603050405020304" pitchFamily="18" charset="0"/>
                <a:cs typeface="Times New Roman" panose="02020603050405020304" pitchFamily="18" charset="0"/>
              </a:rPr>
              <a:t>authority    </a:t>
            </a:r>
          </a:p>
          <a:p>
            <a:pPr algn="l"/>
            <a:r>
              <a:rPr lang="en-US" sz="400" dirty="0">
                <a:solidFill>
                  <a:schemeClr val="tx1"/>
                </a:solidFill>
                <a:latin typeface="Times New Roman" panose="02020603050405020304" pitchFamily="18" charset="0"/>
                <a:cs typeface="Times New Roman" panose="02020603050405020304" pitchFamily="18" charset="0"/>
              </a:rPr>
              <a:t>  </a:t>
            </a:r>
            <a:endParaRPr lang="en-US" sz="100" dirty="0" smtClean="0">
              <a:solidFill>
                <a:schemeClr val="tx1"/>
              </a:solidFill>
              <a:latin typeface="Times New Roman" panose="02020603050405020304" pitchFamily="18" charset="0"/>
              <a:cs typeface="Times New Roman" panose="02020603050405020304" pitchFamily="18" charset="0"/>
            </a:endParaRPr>
          </a:p>
          <a:p>
            <a:pPr algn="l"/>
            <a:r>
              <a:rPr lang="en-US" sz="2400" dirty="0" smtClean="0">
                <a:solidFill>
                  <a:schemeClr val="tx1"/>
                </a:solidFill>
                <a:latin typeface="Times New Roman" panose="02020603050405020304" pitchFamily="18" charset="0"/>
                <a:cs typeface="Times New Roman" panose="02020603050405020304" pitchFamily="18" charset="0"/>
              </a:rPr>
              <a:t>    d</a:t>
            </a:r>
            <a:r>
              <a:rPr lang="en-US" sz="2400" dirty="0">
                <a:solidFill>
                  <a:schemeClr val="tx1"/>
                </a:solidFill>
                <a:latin typeface="Times New Roman" panose="02020603050405020304" pitchFamily="18" charset="0"/>
                <a:cs typeface="Times New Roman" panose="02020603050405020304" pitchFamily="18" charset="0"/>
              </a:rPr>
              <a:t>. king and queen were executed (1793)</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e</a:t>
            </a:r>
            <a:r>
              <a:rPr lang="en-US" sz="2400" dirty="0">
                <a:solidFill>
                  <a:schemeClr val="tx1"/>
                </a:solidFill>
                <a:latin typeface="Times New Roman" panose="02020603050405020304" pitchFamily="18" charset="0"/>
                <a:cs typeface="Times New Roman" panose="02020603050405020304" pitchFamily="18" charset="0"/>
              </a:rPr>
              <a:t>. T</a:t>
            </a:r>
            <a:r>
              <a:rPr lang="en-US" sz="2400" dirty="0" smtClean="0">
                <a:solidFill>
                  <a:schemeClr val="tx1"/>
                </a:solidFill>
                <a:latin typeface="Times New Roman" panose="02020603050405020304" pitchFamily="18" charset="0"/>
                <a:cs typeface="Times New Roman" panose="02020603050405020304" pitchFamily="18" charset="0"/>
              </a:rPr>
              <a:t>he Terror (1793–1794) killed tens of </a:t>
            </a:r>
            <a:r>
              <a:rPr lang="en-US" sz="24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thousands </a:t>
            </a:r>
            <a:r>
              <a:rPr lang="en-US" sz="2400" dirty="0" smtClean="0">
                <a:solidFill>
                  <a:schemeClr val="tx1"/>
                </a:solidFill>
                <a:latin typeface="Times New Roman" panose="02020603050405020304" pitchFamily="18" charset="0"/>
                <a:cs typeface="Times New Roman" panose="02020603050405020304" pitchFamily="18" charset="0"/>
              </a:rPr>
              <a:t>of people </a:t>
            </a:r>
            <a:r>
              <a:rPr lang="en-US" sz="2400" dirty="0" smtClean="0">
                <a:solidFill>
                  <a:schemeClr val="tx1"/>
                </a:solidFill>
                <a:latin typeface="Times New Roman" panose="02020603050405020304" pitchFamily="18" charset="0"/>
                <a:cs typeface="Times New Roman" panose="02020603050405020304" pitchFamily="18" charset="0"/>
              </a:rPr>
              <a:t>regarded </a:t>
            </a:r>
            <a:r>
              <a:rPr lang="en-US" sz="2400" dirty="0">
                <a:solidFill>
                  <a:schemeClr val="tx1"/>
                </a:solidFill>
                <a:latin typeface="Times New Roman" panose="02020603050405020304" pitchFamily="18" charset="0"/>
                <a:cs typeface="Times New Roman" panose="02020603050405020304" pitchFamily="18" charset="0"/>
              </a:rPr>
              <a:t>as enemies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of </a:t>
            </a:r>
            <a:r>
              <a:rPr lang="en-US" sz="2400" dirty="0">
                <a:solidFill>
                  <a:schemeClr val="tx1"/>
                </a:solidFill>
                <a:latin typeface="Times New Roman" panose="02020603050405020304" pitchFamily="18" charset="0"/>
                <a:cs typeface="Times New Roman" panose="02020603050405020304" pitchFamily="18" charset="0"/>
              </a:rPr>
              <a:t>the revolution  </a:t>
            </a:r>
            <a:endParaRPr lang="en-US" sz="2400" dirty="0" smtClean="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95400"/>
            <a:ext cx="4592106" cy="32546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5">
                                            <p:txEl>
                                              <p:pRg st="3" end="3"/>
                                            </p:txEl>
                                          </p:spTgt>
                                        </p:tgtEl>
                                        <p:attrNameLst>
                                          <p:attrName>ppt_h</p:attrName>
                                        </p:attrNameLst>
                                      </p:cBhvr>
                                      <p:tavLst>
                                        <p:tav tm="0">
                                          <p:val>
                                            <p:fltVal val="0"/>
                                          </p:val>
                                        </p:tav>
                                        <p:tav tm="100000">
                                          <p:val>
                                            <p:strVal val="#ppt_h"/>
                                          </p:val>
                                        </p:tav>
                                      </p:tavLst>
                                    </p:anim>
                                    <p:anim calcmode="lin" valueType="num">
                                      <p:cBhvr>
                                        <p:cTn id="9" dur="5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p:cTn id="1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7" dur="50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p:cTn id="2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5" dur="5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p:cTn id="3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3"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34" dur="5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p:cTn id="3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1"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p:cTn id="47"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9" dur="500" fill="hold"/>
                                        <p:tgtEl>
                                          <p:spTgt spid="5">
                                            <p:txEl>
                                              <p:pRg st="8" end="8"/>
                                            </p:txEl>
                                          </p:spTgt>
                                        </p:tgtEl>
                                        <p:attrNameLst>
                                          <p:attrName>style.rotation</p:attrName>
                                        </p:attrNameLst>
                                      </p:cBhvr>
                                      <p:tavLst>
                                        <p:tav tm="0">
                                          <p:val>
                                            <p:fltVal val="360"/>
                                          </p:val>
                                        </p:tav>
                                        <p:tav tm="100000">
                                          <p:val>
                                            <p:fltVal val="0"/>
                                          </p:val>
                                        </p:tav>
                                      </p:tavLst>
                                    </p:anim>
                                    <p:animEffect transition="in" filter="fade">
                                      <p:cBhvr>
                                        <p:cTn id="50" dur="500"/>
                                        <p:tgtEl>
                                          <p:spTgt spid="5">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p:cTn id="5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7" dur="5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58" dur="500"/>
                                        <p:tgtEl>
                                          <p:spTgt spid="5">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anim calcmode="lin" valueType="num">
                                      <p:cBhvr>
                                        <p:cTn id="63"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5" dur="500" fill="hold"/>
                                        <p:tgtEl>
                                          <p:spTgt spid="5">
                                            <p:txEl>
                                              <p:pRg st="10" end="10"/>
                                            </p:txEl>
                                          </p:spTgt>
                                        </p:tgtEl>
                                        <p:attrNameLst>
                                          <p:attrName>style.rotation</p:attrName>
                                        </p:attrNameLst>
                                      </p:cBhvr>
                                      <p:tavLst>
                                        <p:tav tm="0">
                                          <p:val>
                                            <p:fltVal val="360"/>
                                          </p:val>
                                        </p:tav>
                                        <p:tav tm="100000">
                                          <p:val>
                                            <p:fltVal val="0"/>
                                          </p:val>
                                        </p:tav>
                                      </p:tavLst>
                                    </p:anim>
                                    <p:animEffect transition="in" filter="fade">
                                      <p:cBhvr>
                                        <p:cTn id="66" dur="500"/>
                                        <p:tgtEl>
                                          <p:spTgt spid="5">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5">
                                            <p:txEl>
                                              <p:pRg st="11" end="11"/>
                                            </p:txEl>
                                          </p:spTgt>
                                        </p:tgtEl>
                                        <p:attrNameLst>
                                          <p:attrName>style.visibility</p:attrName>
                                        </p:attrNameLst>
                                      </p:cBhvr>
                                      <p:to>
                                        <p:strVal val="visible"/>
                                      </p:to>
                                    </p:set>
                                    <p:anim calcmode="lin" valueType="num">
                                      <p:cBhvr>
                                        <p:cTn id="71"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72" dur="5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73" dur="500" fill="hold"/>
                                        <p:tgtEl>
                                          <p:spTgt spid="5">
                                            <p:txEl>
                                              <p:pRg st="11" end="11"/>
                                            </p:txEl>
                                          </p:spTgt>
                                        </p:tgtEl>
                                        <p:attrNameLst>
                                          <p:attrName>style.rotation</p:attrName>
                                        </p:attrNameLst>
                                      </p:cBhvr>
                                      <p:tavLst>
                                        <p:tav tm="0">
                                          <p:val>
                                            <p:fltVal val="360"/>
                                          </p:val>
                                        </p:tav>
                                        <p:tav tm="100000">
                                          <p:val>
                                            <p:fltVal val="0"/>
                                          </p:val>
                                        </p:tav>
                                      </p:tavLst>
                                    </p:anim>
                                    <p:animEffect transition="in" filter="fade">
                                      <p:cBhvr>
                                        <p:cTn id="74" dur="500"/>
                                        <p:tgtEl>
                                          <p:spTgt spid="5">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anim calcmode="lin" valueType="num">
                                      <p:cBhvr>
                                        <p:cTn id="79" dur="5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81" dur="500" fill="hold"/>
                                        <p:tgtEl>
                                          <p:spTgt spid="5">
                                            <p:txEl>
                                              <p:pRg st="12" end="12"/>
                                            </p:txEl>
                                          </p:spTgt>
                                        </p:tgtEl>
                                        <p:attrNameLst>
                                          <p:attrName>style.rotation</p:attrName>
                                        </p:attrNameLst>
                                      </p:cBhvr>
                                      <p:tavLst>
                                        <p:tav tm="0">
                                          <p:val>
                                            <p:fltVal val="360"/>
                                          </p:val>
                                        </p:tav>
                                        <p:tav tm="100000">
                                          <p:val>
                                            <p:fltVal val="0"/>
                                          </p:val>
                                        </p:tav>
                                      </p:tavLst>
                                    </p:anim>
                                    <p:animEffect transition="in" filter="fade">
                                      <p:cBhvr>
                                        <p:cTn id="82" dur="500"/>
                                        <p:tgtEl>
                                          <p:spTgt spid="5">
                                            <p:txEl>
                                              <p:pRg st="12" end="12"/>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5">
                                            <p:txEl>
                                              <p:pRg st="14" end="14"/>
                                            </p:txEl>
                                          </p:spTgt>
                                        </p:tgtEl>
                                        <p:attrNameLst>
                                          <p:attrName>style.visibility</p:attrName>
                                        </p:attrNameLst>
                                      </p:cBhvr>
                                      <p:to>
                                        <p:strVal val="visible"/>
                                      </p:to>
                                    </p:set>
                                    <p:anim calcmode="lin" valueType="num">
                                      <p:cBhvr>
                                        <p:cTn id="85" dur="500" fill="hold"/>
                                        <p:tgtEl>
                                          <p:spTgt spid="5">
                                            <p:txEl>
                                              <p:pRg st="14" end="14"/>
                                            </p:txEl>
                                          </p:spTgt>
                                        </p:tgtEl>
                                        <p:attrNameLst>
                                          <p:attrName>ppt_w</p:attrName>
                                        </p:attrNameLst>
                                      </p:cBhvr>
                                      <p:tavLst>
                                        <p:tav tm="0">
                                          <p:val>
                                            <p:fltVal val="0"/>
                                          </p:val>
                                        </p:tav>
                                        <p:tav tm="100000">
                                          <p:val>
                                            <p:strVal val="#ppt_w"/>
                                          </p:val>
                                        </p:tav>
                                      </p:tavLst>
                                    </p:anim>
                                    <p:anim calcmode="lin" valueType="num">
                                      <p:cBhvr>
                                        <p:cTn id="86" dur="500" fill="hold"/>
                                        <p:tgtEl>
                                          <p:spTgt spid="5">
                                            <p:txEl>
                                              <p:pRg st="14" end="14"/>
                                            </p:txEl>
                                          </p:spTgt>
                                        </p:tgtEl>
                                        <p:attrNameLst>
                                          <p:attrName>ppt_h</p:attrName>
                                        </p:attrNameLst>
                                      </p:cBhvr>
                                      <p:tavLst>
                                        <p:tav tm="0">
                                          <p:val>
                                            <p:fltVal val="0"/>
                                          </p:val>
                                        </p:tav>
                                        <p:tav tm="100000">
                                          <p:val>
                                            <p:strVal val="#ppt_h"/>
                                          </p:val>
                                        </p:tav>
                                      </p:tavLst>
                                    </p:anim>
                                    <p:anim calcmode="lin" valueType="num">
                                      <p:cBhvr>
                                        <p:cTn id="87" dur="500" fill="hold"/>
                                        <p:tgtEl>
                                          <p:spTgt spid="5">
                                            <p:txEl>
                                              <p:pRg st="14" end="14"/>
                                            </p:txEl>
                                          </p:spTgt>
                                        </p:tgtEl>
                                        <p:attrNameLst>
                                          <p:attrName>style.rotation</p:attrName>
                                        </p:attrNameLst>
                                      </p:cBhvr>
                                      <p:tavLst>
                                        <p:tav tm="0">
                                          <p:val>
                                            <p:fltVal val="360"/>
                                          </p:val>
                                        </p:tav>
                                        <p:tav tm="100000">
                                          <p:val>
                                            <p:fltVal val="0"/>
                                          </p:val>
                                        </p:tav>
                                      </p:tavLst>
                                    </p:anim>
                                    <p:animEffect transition="in" filter="fade">
                                      <p:cBhvr>
                                        <p:cTn id="88" dur="500"/>
                                        <p:tgtEl>
                                          <p:spTgt spid="5">
                                            <p:txEl>
                                              <p:pRg st="14" end="14"/>
                                            </p:txEl>
                                          </p:spTgt>
                                        </p:tgtEl>
                                      </p:cBhvr>
                                    </p:animEffect>
                                  </p:childTnLst>
                                </p:cTn>
                              </p:par>
                              <p:par>
                                <p:cTn id="89" presetID="49" presetClass="entr" presetSubtype="0" decel="100000" fill="hold" nodeType="withEffect">
                                  <p:stCondLst>
                                    <p:cond delay="0"/>
                                  </p:stCondLst>
                                  <p:childTnLst>
                                    <p:set>
                                      <p:cBhvr>
                                        <p:cTn id="90" dur="1" fill="hold">
                                          <p:stCondLst>
                                            <p:cond delay="0"/>
                                          </p:stCondLst>
                                        </p:cTn>
                                        <p:tgtEl>
                                          <p:spTgt spid="5">
                                            <p:txEl>
                                              <p:pRg st="15" end="15"/>
                                            </p:txEl>
                                          </p:spTgt>
                                        </p:tgtEl>
                                        <p:attrNameLst>
                                          <p:attrName>style.visibility</p:attrName>
                                        </p:attrNameLst>
                                      </p:cBhvr>
                                      <p:to>
                                        <p:strVal val="visible"/>
                                      </p:to>
                                    </p:set>
                                    <p:anim calcmode="lin" valueType="num">
                                      <p:cBhvr>
                                        <p:cTn id="91" dur="500" fill="hold"/>
                                        <p:tgtEl>
                                          <p:spTgt spid="5">
                                            <p:txEl>
                                              <p:pRg st="15" end="15"/>
                                            </p:txEl>
                                          </p:spTgt>
                                        </p:tgtEl>
                                        <p:attrNameLst>
                                          <p:attrName>ppt_w</p:attrName>
                                        </p:attrNameLst>
                                      </p:cBhvr>
                                      <p:tavLst>
                                        <p:tav tm="0">
                                          <p:val>
                                            <p:fltVal val="0"/>
                                          </p:val>
                                        </p:tav>
                                        <p:tav tm="100000">
                                          <p:val>
                                            <p:strVal val="#ppt_w"/>
                                          </p:val>
                                        </p:tav>
                                      </p:tavLst>
                                    </p:anim>
                                    <p:anim calcmode="lin" valueType="num">
                                      <p:cBhvr>
                                        <p:cTn id="92" dur="500" fill="hold"/>
                                        <p:tgtEl>
                                          <p:spTgt spid="5">
                                            <p:txEl>
                                              <p:pRg st="15" end="15"/>
                                            </p:txEl>
                                          </p:spTgt>
                                        </p:tgtEl>
                                        <p:attrNameLst>
                                          <p:attrName>ppt_h</p:attrName>
                                        </p:attrNameLst>
                                      </p:cBhvr>
                                      <p:tavLst>
                                        <p:tav tm="0">
                                          <p:val>
                                            <p:fltVal val="0"/>
                                          </p:val>
                                        </p:tav>
                                        <p:tav tm="100000">
                                          <p:val>
                                            <p:strVal val="#ppt_h"/>
                                          </p:val>
                                        </p:tav>
                                      </p:tavLst>
                                    </p:anim>
                                    <p:anim calcmode="lin" valueType="num">
                                      <p:cBhvr>
                                        <p:cTn id="93" dur="500" fill="hold"/>
                                        <p:tgtEl>
                                          <p:spTgt spid="5">
                                            <p:txEl>
                                              <p:pRg st="15" end="15"/>
                                            </p:txEl>
                                          </p:spTgt>
                                        </p:tgtEl>
                                        <p:attrNameLst>
                                          <p:attrName>style.rotation</p:attrName>
                                        </p:attrNameLst>
                                      </p:cBhvr>
                                      <p:tavLst>
                                        <p:tav tm="0">
                                          <p:val>
                                            <p:fltVal val="360"/>
                                          </p:val>
                                        </p:tav>
                                        <p:tav tm="100000">
                                          <p:val>
                                            <p:fltVal val="0"/>
                                          </p:val>
                                        </p:tav>
                                      </p:tavLst>
                                    </p:anim>
                                    <p:animEffect transition="in" filter="fade">
                                      <p:cBhvr>
                                        <p:cTn id="94" dur="500"/>
                                        <p:tgtEl>
                                          <p:spTgt spid="5">
                                            <p:txEl>
                                              <p:pRg st="15" end="15"/>
                                            </p:txEl>
                                          </p:spTgt>
                                        </p:tgtEl>
                                      </p:cBhvr>
                                    </p:animEffect>
                                  </p:childTnLst>
                                </p:cTn>
                              </p:par>
                              <p:par>
                                <p:cTn id="95" presetID="49" presetClass="entr" presetSubtype="0" decel="100000" fill="hold" nodeType="withEffect">
                                  <p:stCondLst>
                                    <p:cond delay="0"/>
                                  </p:stCondLst>
                                  <p:childTnLst>
                                    <p:set>
                                      <p:cBhvr>
                                        <p:cTn id="96" dur="1" fill="hold">
                                          <p:stCondLst>
                                            <p:cond delay="0"/>
                                          </p:stCondLst>
                                        </p:cTn>
                                        <p:tgtEl>
                                          <p:spTgt spid="5">
                                            <p:txEl>
                                              <p:pRg st="16" end="16"/>
                                            </p:txEl>
                                          </p:spTgt>
                                        </p:tgtEl>
                                        <p:attrNameLst>
                                          <p:attrName>style.visibility</p:attrName>
                                        </p:attrNameLst>
                                      </p:cBhvr>
                                      <p:to>
                                        <p:strVal val="visible"/>
                                      </p:to>
                                    </p:set>
                                    <p:anim calcmode="lin" valueType="num">
                                      <p:cBhvr>
                                        <p:cTn id="97" dur="500" fill="hold"/>
                                        <p:tgtEl>
                                          <p:spTgt spid="5">
                                            <p:txEl>
                                              <p:pRg st="16" end="16"/>
                                            </p:txEl>
                                          </p:spTgt>
                                        </p:tgtEl>
                                        <p:attrNameLst>
                                          <p:attrName>ppt_w</p:attrName>
                                        </p:attrNameLst>
                                      </p:cBhvr>
                                      <p:tavLst>
                                        <p:tav tm="0">
                                          <p:val>
                                            <p:fltVal val="0"/>
                                          </p:val>
                                        </p:tav>
                                        <p:tav tm="100000">
                                          <p:val>
                                            <p:strVal val="#ppt_w"/>
                                          </p:val>
                                        </p:tav>
                                      </p:tavLst>
                                    </p:anim>
                                    <p:anim calcmode="lin" valueType="num">
                                      <p:cBhvr>
                                        <p:cTn id="98" dur="500" fill="hold"/>
                                        <p:tgtEl>
                                          <p:spTgt spid="5">
                                            <p:txEl>
                                              <p:pRg st="16" end="16"/>
                                            </p:txEl>
                                          </p:spTgt>
                                        </p:tgtEl>
                                        <p:attrNameLst>
                                          <p:attrName>ppt_h</p:attrName>
                                        </p:attrNameLst>
                                      </p:cBhvr>
                                      <p:tavLst>
                                        <p:tav tm="0">
                                          <p:val>
                                            <p:fltVal val="0"/>
                                          </p:val>
                                        </p:tav>
                                        <p:tav tm="100000">
                                          <p:val>
                                            <p:strVal val="#ppt_h"/>
                                          </p:val>
                                        </p:tav>
                                      </p:tavLst>
                                    </p:anim>
                                    <p:anim calcmode="lin" valueType="num">
                                      <p:cBhvr>
                                        <p:cTn id="99" dur="500" fill="hold"/>
                                        <p:tgtEl>
                                          <p:spTgt spid="5">
                                            <p:txEl>
                                              <p:pRg st="16" end="16"/>
                                            </p:txEl>
                                          </p:spTgt>
                                        </p:tgtEl>
                                        <p:attrNameLst>
                                          <p:attrName>style.rotation</p:attrName>
                                        </p:attrNameLst>
                                      </p:cBhvr>
                                      <p:tavLst>
                                        <p:tav tm="0">
                                          <p:val>
                                            <p:fltVal val="360"/>
                                          </p:val>
                                        </p:tav>
                                        <p:tav tm="100000">
                                          <p:val>
                                            <p:fltVal val="0"/>
                                          </p:val>
                                        </p:tav>
                                      </p:tavLst>
                                    </p:anim>
                                    <p:animEffect transition="in" filter="fade">
                                      <p:cBhvr>
                                        <p:cTn id="100"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
            <a:ext cx="9144000" cy="1523999"/>
          </a:xfrm>
        </p:spPr>
        <p:txBody>
          <a:bodyPr/>
          <a:lstStyle/>
          <a:p>
            <a:r>
              <a:rPr lang="en-US" b="1" i="1" dirty="0" smtClean="0">
                <a:latin typeface="Times New Roman" panose="02020603050405020304" pitchFamily="18" charset="0"/>
                <a:cs typeface="Times New Roman" panose="02020603050405020304" pitchFamily="18" charset="0"/>
              </a:rPr>
              <a:t>Comparing Atlantic Revolutions</a:t>
            </a:r>
            <a:br>
              <a:rPr lang="en-US" b="1"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106498" name="Rectangle 2"/>
          <p:cNvSpPr>
            <a:spLocks noGrp="1" noChangeArrowheads="1"/>
          </p:cNvSpPr>
          <p:nvPr>
            <p:ph type="subTitle" idx="1"/>
          </p:nvPr>
        </p:nvSpPr>
        <p:spPr>
          <a:xfrm>
            <a:off x="0" y="1295400"/>
            <a:ext cx="9144000" cy="5029200"/>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In 1989, celebration of the bicentennial of the French Revolution coincided with the Chinese government’s crackdown on demonstrators in Tiananmen Square</a:t>
            </a:r>
            <a:r>
              <a:rPr lang="en-US" sz="2800" dirty="0" smtClean="0">
                <a:solidFill>
                  <a:schemeClr val="tx1"/>
                </a:solidFill>
                <a:latin typeface="Times New Roman" panose="02020603050405020304" pitchFamily="18" charset="0"/>
                <a:cs typeface="Times New Roman" panose="02020603050405020304" pitchFamily="18" charset="0"/>
              </a:rPr>
              <a:t>.</a:t>
            </a:r>
          </a:p>
          <a:p>
            <a:pPr algn="l"/>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1. The French Revolution was the centerpiece of a 	</a:t>
            </a:r>
            <a:r>
              <a:rPr lang="en-US" dirty="0" smtClean="0">
                <a:solidFill>
                  <a:schemeClr val="tx1"/>
                </a:solidFill>
                <a:latin typeface="Times New Roman" panose="02020603050405020304" pitchFamily="18" charset="0"/>
                <a:cs typeface="Times New Roman" panose="02020603050405020304" pitchFamily="18" charset="0"/>
              </a:rPr>
              <a:t>revolutionary </a:t>
            </a:r>
            <a:r>
              <a:rPr lang="en-US" dirty="0">
                <a:solidFill>
                  <a:schemeClr val="tx1"/>
                </a:solidFill>
                <a:latin typeface="Times New Roman" panose="02020603050405020304" pitchFamily="18" charset="0"/>
                <a:cs typeface="Times New Roman" panose="02020603050405020304" pitchFamily="18" charset="0"/>
              </a:rPr>
              <a:t>process all around the Atlantic </a:t>
            </a:r>
            <a:r>
              <a:rPr lang="en-US" dirty="0" smtClean="0">
                <a:solidFill>
                  <a:schemeClr val="tx1"/>
                </a:solidFill>
                <a:latin typeface="Times New Roman" panose="02020603050405020304" pitchFamily="18" charset="0"/>
                <a:cs typeface="Times New Roman" panose="02020603050405020304" pitchFamily="18" charset="0"/>
              </a:rPr>
              <a:t>	world </a:t>
            </a:r>
            <a:r>
              <a:rPr lang="en-US" dirty="0">
                <a:solidFill>
                  <a:schemeClr val="tx1"/>
                </a:solidFill>
                <a:latin typeface="Times New Roman" panose="02020603050405020304" pitchFamily="18" charset="0"/>
                <a:cs typeface="Times New Roman" panose="02020603050405020304" pitchFamily="18" charset="0"/>
              </a:rPr>
              <a:t>between 1775 and 1875</a:t>
            </a:r>
          </a:p>
          <a:p>
            <a:pPr algn="l"/>
            <a:r>
              <a:rPr lang="en-US" dirty="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676399"/>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1789–1815</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0" y="1066800"/>
            <a:ext cx="9144000" cy="6019800"/>
          </a:xfrm>
        </p:spPr>
        <p:txBody>
          <a:bodyPr>
            <a:noAutofit/>
          </a:bodyPr>
          <a:lstStyle/>
          <a:p>
            <a:pPr algn="l">
              <a:spcBef>
                <a:spcPts val="0"/>
              </a:spcBef>
            </a:pPr>
            <a:r>
              <a:rPr lang="en-US" sz="2400" b="1" i="1" dirty="0" smtClean="0">
                <a:solidFill>
                  <a:schemeClr val="tx1"/>
                </a:solidFill>
                <a:latin typeface="Times New Roman" panose="02020603050405020304" pitchFamily="18" charset="0"/>
                <a:cs typeface="Times New Roman" panose="02020603050405020304" pitchFamily="18" charset="0"/>
              </a:rPr>
              <a:t>  7</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smtClean="0">
                <a:solidFill>
                  <a:schemeClr val="tx1"/>
                </a:solidFill>
                <a:latin typeface="Times New Roman" panose="02020603050405020304" pitchFamily="18" charset="0"/>
                <a:cs typeface="Times New Roman" panose="02020603050405020304" pitchFamily="18" charset="0"/>
              </a:rPr>
              <a:t>Effort </a:t>
            </a:r>
            <a:r>
              <a:rPr lang="en-US" sz="2400" b="1" i="1" dirty="0">
                <a:solidFill>
                  <a:schemeClr val="tx1"/>
                </a:solidFill>
                <a:latin typeface="Times New Roman" panose="02020603050405020304" pitchFamily="18" charset="0"/>
                <a:cs typeface="Times New Roman" panose="02020603050405020304" pitchFamily="18" charset="0"/>
              </a:rPr>
              <a:t>to create a wholly new society</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200" dirty="0">
                <a:solidFill>
                  <a:schemeClr val="tx1"/>
                </a:solidFill>
                <a:latin typeface="Times New Roman" panose="02020603050405020304" pitchFamily="18" charset="0"/>
                <a:cs typeface="Times New Roman" panose="02020603050405020304" pitchFamily="18" charset="0"/>
              </a:rPr>
              <a:t>  </a:t>
            </a:r>
            <a:endParaRPr lang="en-US" sz="9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a:t>
            </a:r>
            <a:r>
              <a:rPr lang="en-US" sz="2400" dirty="0">
                <a:solidFill>
                  <a:schemeClr val="tx1"/>
                </a:solidFill>
                <a:latin typeface="Times New Roman" panose="02020603050405020304" pitchFamily="18" charset="0"/>
                <a:cs typeface="Times New Roman" panose="02020603050405020304" pitchFamily="18" charset="0"/>
              </a:rPr>
              <a:t>. 1792 became Year I of a new calendar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400" dirty="0">
                <a:solidFill>
                  <a:schemeClr val="tx1"/>
                </a:solidFill>
                <a:latin typeface="Times New Roman" panose="02020603050405020304" pitchFamily="18" charset="0"/>
                <a:cs typeface="Times New Roman" panose="02020603050405020304" pitchFamily="18" charset="0"/>
              </a:rPr>
              <a:t> </a:t>
            </a:r>
            <a:r>
              <a:rPr lang="en-US" sz="1050" dirty="0" smtClean="0">
                <a:solidFill>
                  <a:schemeClr val="tx1"/>
                </a:solidFill>
                <a:latin typeface="Times New Roman" panose="02020603050405020304" pitchFamily="18" charset="0"/>
                <a:cs typeface="Times New Roman" panose="02020603050405020304" pitchFamily="18" charset="0"/>
              </a:rPr>
              <a:t>	</a:t>
            </a:r>
            <a:endParaRPr lang="en-US" sz="1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Briefly </a:t>
            </a:r>
            <a:r>
              <a:rPr lang="en-US" sz="2400" dirty="0">
                <a:solidFill>
                  <a:schemeClr val="tx1"/>
                </a:solidFill>
                <a:latin typeface="Times New Roman" panose="02020603050405020304" pitchFamily="18" charset="0"/>
                <a:cs typeface="Times New Roman" panose="02020603050405020304" pitchFamily="18" charset="0"/>
              </a:rPr>
              <a:t>passed a law for universal male suffrage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200" dirty="0">
                <a:solidFill>
                  <a:schemeClr val="tx1"/>
                </a:solidFill>
                <a:latin typeface="Times New Roman" panose="02020603050405020304" pitchFamily="18" charset="0"/>
                <a:cs typeface="Times New Roman" panose="02020603050405020304" pitchFamily="18" charset="0"/>
              </a:rPr>
              <a:t>  </a:t>
            </a:r>
            <a:r>
              <a:rPr lang="en-US" sz="1200" dirty="0" smtClean="0">
                <a:solidFill>
                  <a:schemeClr val="tx1"/>
                </a:solidFill>
                <a:latin typeface="Times New Roman" panose="02020603050405020304" pitchFamily="18" charset="0"/>
                <a:cs typeface="Times New Roman" panose="02020603050405020304" pitchFamily="18" charset="0"/>
              </a:rPr>
              <a:t>	</a:t>
            </a:r>
          </a:p>
          <a:p>
            <a:pPr algn="l"/>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 France was divided into 83 territorial departments    </a:t>
            </a:r>
          </a:p>
          <a:p>
            <a:pPr algn="l"/>
            <a:r>
              <a:rPr lang="en-US" sz="1600" dirty="0">
                <a:solidFill>
                  <a:schemeClr val="tx1"/>
                </a:solidFill>
                <a:latin typeface="Times New Roman" panose="02020603050405020304" pitchFamily="18" charset="0"/>
                <a:cs typeface="Times New Roman" panose="02020603050405020304" pitchFamily="18" charset="0"/>
              </a:rPr>
              <a:t>  </a:t>
            </a:r>
            <a:r>
              <a:rPr lang="en-US" sz="1600" dirty="0" smtClean="0">
                <a:solidFill>
                  <a:schemeClr val="tx1"/>
                </a:solidFill>
                <a:latin typeface="Times New Roman" panose="02020603050405020304" pitchFamily="18" charset="0"/>
                <a:cs typeface="Times New Roman" panose="02020603050405020304" pitchFamily="18" charset="0"/>
              </a:rPr>
              <a:t>	</a:t>
            </a: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d</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Created </a:t>
            </a:r>
            <a:r>
              <a:rPr lang="en-US" sz="2400" dirty="0">
                <a:solidFill>
                  <a:schemeClr val="tx1"/>
                </a:solidFill>
                <a:latin typeface="Times New Roman" panose="02020603050405020304" pitchFamily="18" charset="0"/>
                <a:cs typeface="Times New Roman" panose="02020603050405020304" pitchFamily="18" charset="0"/>
              </a:rPr>
              <a:t>a massive army (some 800,000 men) to fight </a:t>
            </a:r>
            <a:endParaRPr lang="en-US" sz="2400" dirty="0" smtClean="0">
              <a:solidFill>
                <a:schemeClr val="tx1"/>
              </a:solidFill>
              <a:latin typeface="Times New Roman" panose="02020603050405020304" pitchFamily="18" charset="0"/>
              <a:cs typeface="Times New Roman" panose="02020603050405020304" pitchFamily="18" charset="0"/>
            </a:endParaRP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threatening </a:t>
            </a:r>
            <a:r>
              <a:rPr lang="en-US" sz="2400" dirty="0">
                <a:solidFill>
                  <a:schemeClr val="tx1"/>
                </a:solidFill>
                <a:latin typeface="Times New Roman" panose="02020603050405020304" pitchFamily="18" charset="0"/>
                <a:cs typeface="Times New Roman" panose="02020603050405020304" pitchFamily="18" charset="0"/>
              </a:rPr>
              <a:t>neighbors    </a:t>
            </a:r>
          </a:p>
          <a:p>
            <a:pPr algn="l"/>
            <a:r>
              <a:rPr lang="en-US" sz="1400" dirty="0">
                <a:solidFill>
                  <a:schemeClr val="tx1"/>
                </a:solidFill>
                <a:latin typeface="Times New Roman" panose="02020603050405020304" pitchFamily="18" charset="0"/>
                <a:cs typeface="Times New Roman" panose="02020603050405020304" pitchFamily="18" charset="0"/>
              </a:rPr>
              <a:t>  </a:t>
            </a:r>
            <a:r>
              <a:rPr lang="en-US" sz="1400" dirty="0" smtClean="0">
                <a:solidFill>
                  <a:schemeClr val="tx1"/>
                </a:solidFill>
                <a:latin typeface="Times New Roman" panose="02020603050405020304" pitchFamily="18" charset="0"/>
                <a:cs typeface="Times New Roman" panose="02020603050405020304" pitchFamily="18" charset="0"/>
              </a:rPr>
              <a:t>	</a:t>
            </a:r>
            <a:endParaRPr lang="en-US" sz="1000" dirty="0" smtClean="0">
              <a:solidFill>
                <a:schemeClr val="tx1"/>
              </a:solidFill>
              <a:latin typeface="Times New Roman" panose="02020603050405020304" pitchFamily="18" charset="0"/>
              <a:cs typeface="Times New Roman" panose="02020603050405020304" pitchFamily="18" charset="0"/>
            </a:endParaRP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Spurt </a:t>
            </a:r>
            <a:r>
              <a:rPr lang="en-US" sz="2400" dirty="0">
                <a:solidFill>
                  <a:schemeClr val="tx1"/>
                </a:solidFill>
                <a:latin typeface="Times New Roman" panose="02020603050405020304" pitchFamily="18" charset="0"/>
                <a:cs typeface="Times New Roman" panose="02020603050405020304" pitchFamily="18" charset="0"/>
              </a:rPr>
              <a:t>of nationalism, with revolutionary state at the center    </a:t>
            </a:r>
          </a:p>
          <a:p>
            <a:pPr algn="l"/>
            <a:r>
              <a:rPr lang="en-US" sz="1400" dirty="0">
                <a:solidFill>
                  <a:schemeClr val="tx1"/>
                </a:solidFill>
                <a:latin typeface="Times New Roman" panose="02020603050405020304" pitchFamily="18" charset="0"/>
                <a:cs typeface="Times New Roman" panose="02020603050405020304" pitchFamily="18" charset="0"/>
              </a:rPr>
              <a:t>  </a:t>
            </a:r>
            <a:endParaRPr lang="en-US" sz="1400" dirty="0" smtClean="0">
              <a:solidFill>
                <a:schemeClr val="tx1"/>
              </a:solidFill>
              <a:latin typeface="Times New Roman" panose="02020603050405020304" pitchFamily="18" charset="0"/>
              <a:cs typeface="Times New Roman" panose="02020603050405020304" pitchFamily="18" charset="0"/>
            </a:endParaRPr>
          </a:p>
          <a:p>
            <a:pPr algn="l"/>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f</a:t>
            </a:r>
            <a:r>
              <a:rPr lang="en-US" sz="2400" dirty="0">
                <a:solidFill>
                  <a:schemeClr val="tx1"/>
                </a:solidFill>
                <a:latin typeface="Times New Roman" panose="02020603050405020304" pitchFamily="18" charset="0"/>
                <a:cs typeface="Times New Roman" panose="02020603050405020304" pitchFamily="18" charset="0"/>
              </a:rPr>
              <a:t>. R</a:t>
            </a:r>
            <a:r>
              <a:rPr lang="en-US" sz="2400" dirty="0" smtClean="0">
                <a:solidFill>
                  <a:schemeClr val="tx1"/>
                </a:solidFill>
                <a:latin typeface="Times New Roman" panose="02020603050405020304" pitchFamily="18" charset="0"/>
                <a:cs typeface="Times New Roman" panose="02020603050405020304" pitchFamily="18" charset="0"/>
              </a:rPr>
              <a:t>adicals </a:t>
            </a:r>
            <a:r>
              <a:rPr lang="en-US" sz="2400" dirty="0">
                <a:solidFill>
                  <a:schemeClr val="tx1"/>
                </a:solidFill>
                <a:latin typeface="Times New Roman" panose="02020603050405020304" pitchFamily="18" charset="0"/>
                <a:cs typeface="Times New Roman" panose="02020603050405020304" pitchFamily="18" charset="0"/>
              </a:rPr>
              <a:t>especially pushed the idea of new beginnings  </a:t>
            </a:r>
          </a:p>
          <a:p>
            <a:endParaRPr lang="en-US" sz="2400" dirty="0"/>
          </a:p>
          <a:p>
            <a:pPr algn="l">
              <a:lnSpc>
                <a:spcPct val="120000"/>
              </a:lnSpc>
              <a:spcBef>
                <a:spcPts val="0"/>
              </a:spcBef>
            </a:pP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9083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p:cTn id="1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p:cTn id="23"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p:cTn id="31"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p:cTn id="39"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p:cTn id="47"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48"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50" dur="1000"/>
                                        <p:tgtEl>
                                          <p:spTgt spid="5">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 calcmode="lin" valueType="num">
                                      <p:cBhvr>
                                        <p:cTn id="55"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56"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57"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58" dur="1000"/>
                                        <p:tgtEl>
                                          <p:spTgt spid="5">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5">
                                            <p:txEl>
                                              <p:pRg st="11" end="11"/>
                                            </p:txEl>
                                          </p:spTgt>
                                        </p:tgtEl>
                                        <p:attrNameLst>
                                          <p:attrName>style.visibility</p:attrName>
                                        </p:attrNameLst>
                                      </p:cBhvr>
                                      <p:to>
                                        <p:strVal val="visible"/>
                                      </p:to>
                                    </p:set>
                                    <p:anim calcmode="lin" valueType="num">
                                      <p:cBhvr>
                                        <p:cTn id="63" dur="10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64"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65" dur="1000" fill="hold"/>
                                        <p:tgtEl>
                                          <p:spTgt spid="5">
                                            <p:txEl>
                                              <p:pRg st="11" end="11"/>
                                            </p:txEl>
                                          </p:spTgt>
                                        </p:tgtEl>
                                        <p:attrNameLst>
                                          <p:attrName>style.rotation</p:attrName>
                                        </p:attrNameLst>
                                      </p:cBhvr>
                                      <p:tavLst>
                                        <p:tav tm="0">
                                          <p:val>
                                            <p:fltVal val="90"/>
                                          </p:val>
                                        </p:tav>
                                        <p:tav tm="100000">
                                          <p:val>
                                            <p:fltVal val="0"/>
                                          </p:val>
                                        </p:tav>
                                      </p:tavLst>
                                    </p:anim>
                                    <p:animEffect transition="in" filter="fade">
                                      <p:cBhvr>
                                        <p:cTn id="66" dur="1000"/>
                                        <p:tgtEl>
                                          <p:spTgt spid="5">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5">
                                            <p:txEl>
                                              <p:pRg st="12" end="12"/>
                                            </p:txEl>
                                          </p:spTgt>
                                        </p:tgtEl>
                                        <p:attrNameLst>
                                          <p:attrName>style.visibility</p:attrName>
                                        </p:attrNameLst>
                                      </p:cBhvr>
                                      <p:to>
                                        <p:strVal val="visible"/>
                                      </p:to>
                                    </p:set>
                                    <p:anim calcmode="lin" valueType="num">
                                      <p:cBhvr>
                                        <p:cTn id="71" dur="10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72" dur="1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73" dur="1000" fill="hold"/>
                                        <p:tgtEl>
                                          <p:spTgt spid="5">
                                            <p:txEl>
                                              <p:pRg st="12" end="12"/>
                                            </p:txEl>
                                          </p:spTgt>
                                        </p:tgtEl>
                                        <p:attrNameLst>
                                          <p:attrName>style.rotation</p:attrName>
                                        </p:attrNameLst>
                                      </p:cBhvr>
                                      <p:tavLst>
                                        <p:tav tm="0">
                                          <p:val>
                                            <p:fltVal val="90"/>
                                          </p:val>
                                        </p:tav>
                                        <p:tav tm="100000">
                                          <p:val>
                                            <p:fltVal val="0"/>
                                          </p:val>
                                        </p:tav>
                                      </p:tavLst>
                                    </p:anim>
                                    <p:animEffect transition="in" filter="fade">
                                      <p:cBhvr>
                                        <p:cTn id="74" dur="1000"/>
                                        <p:tgtEl>
                                          <p:spTgt spid="5">
                                            <p:txEl>
                                              <p:pRg st="12" end="1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5">
                                            <p:txEl>
                                              <p:pRg st="13" end="13"/>
                                            </p:txEl>
                                          </p:spTgt>
                                        </p:tgtEl>
                                        <p:attrNameLst>
                                          <p:attrName>style.visibility</p:attrName>
                                        </p:attrNameLst>
                                      </p:cBhvr>
                                      <p:to>
                                        <p:strVal val="visible"/>
                                      </p:to>
                                    </p:set>
                                    <p:anim calcmode="lin" valueType="num">
                                      <p:cBhvr>
                                        <p:cTn id="79" dur="1000" fill="hold"/>
                                        <p:tgtEl>
                                          <p:spTgt spid="5">
                                            <p:txEl>
                                              <p:pRg st="13" end="13"/>
                                            </p:txEl>
                                          </p:spTgt>
                                        </p:tgtEl>
                                        <p:attrNameLst>
                                          <p:attrName>ppt_w</p:attrName>
                                        </p:attrNameLst>
                                      </p:cBhvr>
                                      <p:tavLst>
                                        <p:tav tm="0">
                                          <p:val>
                                            <p:fltVal val="0"/>
                                          </p:val>
                                        </p:tav>
                                        <p:tav tm="100000">
                                          <p:val>
                                            <p:strVal val="#ppt_w"/>
                                          </p:val>
                                        </p:tav>
                                      </p:tavLst>
                                    </p:anim>
                                    <p:anim calcmode="lin" valueType="num">
                                      <p:cBhvr>
                                        <p:cTn id="80" dur="1000" fill="hold"/>
                                        <p:tgtEl>
                                          <p:spTgt spid="5">
                                            <p:txEl>
                                              <p:pRg st="13" end="13"/>
                                            </p:txEl>
                                          </p:spTgt>
                                        </p:tgtEl>
                                        <p:attrNameLst>
                                          <p:attrName>ppt_h</p:attrName>
                                        </p:attrNameLst>
                                      </p:cBhvr>
                                      <p:tavLst>
                                        <p:tav tm="0">
                                          <p:val>
                                            <p:fltVal val="0"/>
                                          </p:val>
                                        </p:tav>
                                        <p:tav tm="100000">
                                          <p:val>
                                            <p:strVal val="#ppt_h"/>
                                          </p:val>
                                        </p:tav>
                                      </p:tavLst>
                                    </p:anim>
                                    <p:anim calcmode="lin" valueType="num">
                                      <p:cBhvr>
                                        <p:cTn id="81" dur="1000" fill="hold"/>
                                        <p:tgtEl>
                                          <p:spTgt spid="5">
                                            <p:txEl>
                                              <p:pRg st="13" end="13"/>
                                            </p:txEl>
                                          </p:spTgt>
                                        </p:tgtEl>
                                        <p:attrNameLst>
                                          <p:attrName>style.rotation</p:attrName>
                                        </p:attrNameLst>
                                      </p:cBhvr>
                                      <p:tavLst>
                                        <p:tav tm="0">
                                          <p:val>
                                            <p:fltVal val="90"/>
                                          </p:val>
                                        </p:tav>
                                        <p:tav tm="100000">
                                          <p:val>
                                            <p:fltVal val="0"/>
                                          </p:val>
                                        </p:tav>
                                      </p:tavLst>
                                    </p:anim>
                                    <p:animEffect transition="in" filter="fade">
                                      <p:cBhvr>
                                        <p:cTn id="82" dur="1000"/>
                                        <p:tgtEl>
                                          <p:spTgt spid="5">
                                            <p:txEl>
                                              <p:pRg st="13" end="13"/>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5">
                                            <p:txEl>
                                              <p:pRg st="15" end="15"/>
                                            </p:txEl>
                                          </p:spTgt>
                                        </p:tgtEl>
                                        <p:attrNameLst>
                                          <p:attrName>style.visibility</p:attrName>
                                        </p:attrNameLst>
                                      </p:cBhvr>
                                      <p:to>
                                        <p:strVal val="visible"/>
                                      </p:to>
                                    </p:set>
                                    <p:anim calcmode="lin" valueType="num">
                                      <p:cBhvr>
                                        <p:cTn id="85" dur="1000" fill="hold"/>
                                        <p:tgtEl>
                                          <p:spTgt spid="5">
                                            <p:txEl>
                                              <p:pRg st="15" end="15"/>
                                            </p:txEl>
                                          </p:spTgt>
                                        </p:tgtEl>
                                        <p:attrNameLst>
                                          <p:attrName>ppt_w</p:attrName>
                                        </p:attrNameLst>
                                      </p:cBhvr>
                                      <p:tavLst>
                                        <p:tav tm="0">
                                          <p:val>
                                            <p:fltVal val="0"/>
                                          </p:val>
                                        </p:tav>
                                        <p:tav tm="100000">
                                          <p:val>
                                            <p:strVal val="#ppt_w"/>
                                          </p:val>
                                        </p:tav>
                                      </p:tavLst>
                                    </p:anim>
                                    <p:anim calcmode="lin" valueType="num">
                                      <p:cBhvr>
                                        <p:cTn id="86" dur="1000" fill="hold"/>
                                        <p:tgtEl>
                                          <p:spTgt spid="5">
                                            <p:txEl>
                                              <p:pRg st="15" end="15"/>
                                            </p:txEl>
                                          </p:spTgt>
                                        </p:tgtEl>
                                        <p:attrNameLst>
                                          <p:attrName>ppt_h</p:attrName>
                                        </p:attrNameLst>
                                      </p:cBhvr>
                                      <p:tavLst>
                                        <p:tav tm="0">
                                          <p:val>
                                            <p:fltVal val="0"/>
                                          </p:val>
                                        </p:tav>
                                        <p:tav tm="100000">
                                          <p:val>
                                            <p:strVal val="#ppt_h"/>
                                          </p:val>
                                        </p:tav>
                                      </p:tavLst>
                                    </p:anim>
                                    <p:anim calcmode="lin" valueType="num">
                                      <p:cBhvr>
                                        <p:cTn id="87" dur="1000" fill="hold"/>
                                        <p:tgtEl>
                                          <p:spTgt spid="5">
                                            <p:txEl>
                                              <p:pRg st="15" end="15"/>
                                            </p:txEl>
                                          </p:spTgt>
                                        </p:tgtEl>
                                        <p:attrNameLst>
                                          <p:attrName>style.rotation</p:attrName>
                                        </p:attrNameLst>
                                      </p:cBhvr>
                                      <p:tavLst>
                                        <p:tav tm="0">
                                          <p:val>
                                            <p:fltVal val="90"/>
                                          </p:val>
                                        </p:tav>
                                        <p:tav tm="100000">
                                          <p:val>
                                            <p:fltVal val="0"/>
                                          </p:val>
                                        </p:tav>
                                      </p:tavLst>
                                    </p:anim>
                                    <p:animEffect transition="in" filter="fade">
                                      <p:cBhvr>
                                        <p:cTn id="88" dur="1000"/>
                                        <p:tgtEl>
                                          <p:spTgt spid="5">
                                            <p:txEl>
                                              <p:pRg st="15" end="1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5">
                                            <p:txEl>
                                              <p:pRg st="6" end="6"/>
                                            </p:txEl>
                                          </p:spTgt>
                                        </p:tgtEl>
                                        <p:attrNameLst>
                                          <p:attrName>style.visibility</p:attrName>
                                        </p:attrNameLst>
                                      </p:cBhvr>
                                      <p:to>
                                        <p:strVal val="visible"/>
                                      </p:to>
                                    </p:set>
                                    <p:anim calcmode="lin" valueType="num">
                                      <p:cBhvr>
                                        <p:cTn id="9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94" dur="500" fill="hold"/>
                                        <p:tgtEl>
                                          <p:spTgt spid="5">
                                            <p:txEl>
                                              <p:pRg st="6" end="6"/>
                                            </p:txEl>
                                          </p:spTgt>
                                        </p:tgtEl>
                                        <p:attrNameLst>
                                          <p:attrName>ppt_h</p:attrName>
                                        </p:attrNameLst>
                                      </p:cBhvr>
                                      <p:tavLst>
                                        <p:tav tm="0">
                                          <p:val>
                                            <p:fltVal val="0"/>
                                          </p:val>
                                        </p:tav>
                                        <p:tav tm="100000">
                                          <p:val>
                                            <p:strVal val="#ppt_h"/>
                                          </p:val>
                                        </p:tav>
                                      </p:tavLst>
                                    </p:anim>
                                    <p:anim calcmode="lin" valueType="num">
                                      <p:cBhvr>
                                        <p:cTn id="95" dur="500" fill="hold"/>
                                        <p:tgtEl>
                                          <p:spTgt spid="5">
                                            <p:txEl>
                                              <p:pRg st="6" end="6"/>
                                            </p:txEl>
                                          </p:spTgt>
                                        </p:tgtEl>
                                        <p:attrNameLst>
                                          <p:attrName>style.rotation</p:attrName>
                                        </p:attrNameLst>
                                      </p:cBhvr>
                                      <p:tavLst>
                                        <p:tav tm="0">
                                          <p:val>
                                            <p:fltVal val="360"/>
                                          </p:val>
                                        </p:tav>
                                        <p:tav tm="100000">
                                          <p:val>
                                            <p:fltVal val="0"/>
                                          </p:val>
                                        </p:tav>
                                      </p:tavLst>
                                    </p:anim>
                                    <p:animEffect transition="in" filter="fade">
                                      <p:cBhvr>
                                        <p:cTn id="96" dur="500"/>
                                        <p:tgtEl>
                                          <p:spTgt spid="5">
                                            <p:txEl>
                                              <p:pRg st="6" end="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5">
                                            <p:txEl>
                                              <p:pRg st="7" end="7"/>
                                            </p:txEl>
                                          </p:spTgt>
                                        </p:tgtEl>
                                        <p:attrNameLst>
                                          <p:attrName>style.visibility</p:attrName>
                                        </p:attrNameLst>
                                      </p:cBhvr>
                                      <p:to>
                                        <p:strVal val="visible"/>
                                      </p:to>
                                    </p:set>
                                    <p:anim calcmode="lin" valueType="num">
                                      <p:cBhvr>
                                        <p:cTn id="101"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102" dur="500" fill="hold"/>
                                        <p:tgtEl>
                                          <p:spTgt spid="5">
                                            <p:txEl>
                                              <p:pRg st="7" end="7"/>
                                            </p:txEl>
                                          </p:spTgt>
                                        </p:tgtEl>
                                        <p:attrNameLst>
                                          <p:attrName>ppt_h</p:attrName>
                                        </p:attrNameLst>
                                      </p:cBhvr>
                                      <p:tavLst>
                                        <p:tav tm="0">
                                          <p:val>
                                            <p:fltVal val="0"/>
                                          </p:val>
                                        </p:tav>
                                        <p:tav tm="100000">
                                          <p:val>
                                            <p:strVal val="#ppt_h"/>
                                          </p:val>
                                        </p:tav>
                                      </p:tavLst>
                                    </p:anim>
                                    <p:anim calcmode="lin" valueType="num">
                                      <p:cBhvr>
                                        <p:cTn id="103" dur="5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104" dur="500"/>
                                        <p:tgtEl>
                                          <p:spTgt spid="5">
                                            <p:txEl>
                                              <p:pRg st="7" end="7"/>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9" presetClass="entr" presetSubtype="0" decel="100000" fill="hold" nodeType="clickEffect">
                                  <p:stCondLst>
                                    <p:cond delay="0"/>
                                  </p:stCondLst>
                                  <p:childTnLst>
                                    <p:set>
                                      <p:cBhvr>
                                        <p:cTn id="108" dur="1" fill="hold">
                                          <p:stCondLst>
                                            <p:cond delay="0"/>
                                          </p:stCondLst>
                                        </p:cTn>
                                        <p:tgtEl>
                                          <p:spTgt spid="5">
                                            <p:txEl>
                                              <p:pRg st="8" end="8"/>
                                            </p:txEl>
                                          </p:spTgt>
                                        </p:tgtEl>
                                        <p:attrNameLst>
                                          <p:attrName>style.visibility</p:attrName>
                                        </p:attrNameLst>
                                      </p:cBhvr>
                                      <p:to>
                                        <p:strVal val="visible"/>
                                      </p:to>
                                    </p:set>
                                    <p:anim calcmode="lin" valueType="num">
                                      <p:cBhvr>
                                        <p:cTn id="109"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110" dur="500" fill="hold"/>
                                        <p:tgtEl>
                                          <p:spTgt spid="5">
                                            <p:txEl>
                                              <p:pRg st="8" end="8"/>
                                            </p:txEl>
                                          </p:spTgt>
                                        </p:tgtEl>
                                        <p:attrNameLst>
                                          <p:attrName>ppt_h</p:attrName>
                                        </p:attrNameLst>
                                      </p:cBhvr>
                                      <p:tavLst>
                                        <p:tav tm="0">
                                          <p:val>
                                            <p:fltVal val="0"/>
                                          </p:val>
                                        </p:tav>
                                        <p:tav tm="100000">
                                          <p:val>
                                            <p:strVal val="#ppt_h"/>
                                          </p:val>
                                        </p:tav>
                                      </p:tavLst>
                                    </p:anim>
                                    <p:anim calcmode="lin" valueType="num">
                                      <p:cBhvr>
                                        <p:cTn id="111" dur="500" fill="hold"/>
                                        <p:tgtEl>
                                          <p:spTgt spid="5">
                                            <p:txEl>
                                              <p:pRg st="8" end="8"/>
                                            </p:txEl>
                                          </p:spTgt>
                                        </p:tgtEl>
                                        <p:attrNameLst>
                                          <p:attrName>style.rotation</p:attrName>
                                        </p:attrNameLst>
                                      </p:cBhvr>
                                      <p:tavLst>
                                        <p:tav tm="0">
                                          <p:val>
                                            <p:fltVal val="360"/>
                                          </p:val>
                                        </p:tav>
                                        <p:tav tm="100000">
                                          <p:val>
                                            <p:fltVal val="0"/>
                                          </p:val>
                                        </p:tav>
                                      </p:tavLst>
                                    </p:anim>
                                    <p:animEffect transition="in" filter="fade">
                                      <p:cBhvr>
                                        <p:cTn id="112" dur="500"/>
                                        <p:tgtEl>
                                          <p:spTgt spid="5">
                                            <p:txEl>
                                              <p:pRg st="8" end="8"/>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49" presetClass="entr" presetSubtype="0" decel="100000" fill="hold" nodeType="clickEffect">
                                  <p:stCondLst>
                                    <p:cond delay="0"/>
                                  </p:stCondLst>
                                  <p:childTnLst>
                                    <p:set>
                                      <p:cBhvr>
                                        <p:cTn id="116" dur="1" fill="hold">
                                          <p:stCondLst>
                                            <p:cond delay="0"/>
                                          </p:stCondLst>
                                        </p:cTn>
                                        <p:tgtEl>
                                          <p:spTgt spid="5">
                                            <p:txEl>
                                              <p:pRg st="9" end="9"/>
                                            </p:txEl>
                                          </p:spTgt>
                                        </p:tgtEl>
                                        <p:attrNameLst>
                                          <p:attrName>style.visibility</p:attrName>
                                        </p:attrNameLst>
                                      </p:cBhvr>
                                      <p:to>
                                        <p:strVal val="visible"/>
                                      </p:to>
                                    </p:set>
                                    <p:anim calcmode="lin" valueType="num">
                                      <p:cBhvr>
                                        <p:cTn id="117"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118" dur="500" fill="hold"/>
                                        <p:tgtEl>
                                          <p:spTgt spid="5">
                                            <p:txEl>
                                              <p:pRg st="9" end="9"/>
                                            </p:txEl>
                                          </p:spTgt>
                                        </p:tgtEl>
                                        <p:attrNameLst>
                                          <p:attrName>ppt_h</p:attrName>
                                        </p:attrNameLst>
                                      </p:cBhvr>
                                      <p:tavLst>
                                        <p:tav tm="0">
                                          <p:val>
                                            <p:fltVal val="0"/>
                                          </p:val>
                                        </p:tav>
                                        <p:tav tm="100000">
                                          <p:val>
                                            <p:strVal val="#ppt_h"/>
                                          </p:val>
                                        </p:tav>
                                      </p:tavLst>
                                    </p:anim>
                                    <p:anim calcmode="lin" valueType="num">
                                      <p:cBhvr>
                                        <p:cTn id="119" dur="5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120" dur="500"/>
                                        <p:tgtEl>
                                          <p:spTgt spid="5">
                                            <p:txEl>
                                              <p:pRg st="9" end="9"/>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ntr" presetSubtype="0" decel="100000" fill="hold" nodeType="clickEffect">
                                  <p:stCondLst>
                                    <p:cond delay="0"/>
                                  </p:stCondLst>
                                  <p:childTnLst>
                                    <p:set>
                                      <p:cBhvr>
                                        <p:cTn id="124" dur="1" fill="hold">
                                          <p:stCondLst>
                                            <p:cond delay="0"/>
                                          </p:stCondLst>
                                        </p:cTn>
                                        <p:tgtEl>
                                          <p:spTgt spid="5">
                                            <p:txEl>
                                              <p:pRg st="10" end="10"/>
                                            </p:txEl>
                                          </p:spTgt>
                                        </p:tgtEl>
                                        <p:attrNameLst>
                                          <p:attrName>style.visibility</p:attrName>
                                        </p:attrNameLst>
                                      </p:cBhvr>
                                      <p:to>
                                        <p:strVal val="visible"/>
                                      </p:to>
                                    </p:set>
                                    <p:anim calcmode="lin" valueType="num">
                                      <p:cBhvr>
                                        <p:cTn id="125"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126" dur="5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127" dur="500" fill="hold"/>
                                        <p:tgtEl>
                                          <p:spTgt spid="5">
                                            <p:txEl>
                                              <p:pRg st="10" end="10"/>
                                            </p:txEl>
                                          </p:spTgt>
                                        </p:tgtEl>
                                        <p:attrNameLst>
                                          <p:attrName>style.rotation</p:attrName>
                                        </p:attrNameLst>
                                      </p:cBhvr>
                                      <p:tavLst>
                                        <p:tav tm="0">
                                          <p:val>
                                            <p:fltVal val="360"/>
                                          </p:val>
                                        </p:tav>
                                        <p:tav tm="100000">
                                          <p:val>
                                            <p:fltVal val="0"/>
                                          </p:val>
                                        </p:tav>
                                      </p:tavLst>
                                    </p:anim>
                                    <p:animEffect transition="in" filter="fade">
                                      <p:cBhvr>
                                        <p:cTn id="128" dur="500"/>
                                        <p:tgtEl>
                                          <p:spTgt spid="5">
                                            <p:txEl>
                                              <p:pRg st="10" end="1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49" presetClass="entr" presetSubtype="0" decel="100000" fill="hold" nodeType="clickEffect">
                                  <p:stCondLst>
                                    <p:cond delay="0"/>
                                  </p:stCondLst>
                                  <p:childTnLst>
                                    <p:set>
                                      <p:cBhvr>
                                        <p:cTn id="132" dur="1" fill="hold">
                                          <p:stCondLst>
                                            <p:cond delay="0"/>
                                          </p:stCondLst>
                                        </p:cTn>
                                        <p:tgtEl>
                                          <p:spTgt spid="5">
                                            <p:txEl>
                                              <p:pRg st="11" end="11"/>
                                            </p:txEl>
                                          </p:spTgt>
                                        </p:tgtEl>
                                        <p:attrNameLst>
                                          <p:attrName>style.visibility</p:attrName>
                                        </p:attrNameLst>
                                      </p:cBhvr>
                                      <p:to>
                                        <p:strVal val="visible"/>
                                      </p:to>
                                    </p:set>
                                    <p:anim calcmode="lin" valueType="num">
                                      <p:cBhvr>
                                        <p:cTn id="133"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134" dur="5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135" dur="500" fill="hold"/>
                                        <p:tgtEl>
                                          <p:spTgt spid="5">
                                            <p:txEl>
                                              <p:pRg st="11" end="11"/>
                                            </p:txEl>
                                          </p:spTgt>
                                        </p:tgtEl>
                                        <p:attrNameLst>
                                          <p:attrName>style.rotation</p:attrName>
                                        </p:attrNameLst>
                                      </p:cBhvr>
                                      <p:tavLst>
                                        <p:tav tm="0">
                                          <p:val>
                                            <p:fltVal val="360"/>
                                          </p:val>
                                        </p:tav>
                                        <p:tav tm="100000">
                                          <p:val>
                                            <p:fltVal val="0"/>
                                          </p:val>
                                        </p:tav>
                                      </p:tavLst>
                                    </p:anim>
                                    <p:animEffect transition="in" filter="fade">
                                      <p:cBhvr>
                                        <p:cTn id="136" dur="500"/>
                                        <p:tgtEl>
                                          <p:spTgt spid="5">
                                            <p:txEl>
                                              <p:pRg st="11" end="11"/>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49" presetClass="entr" presetSubtype="0" decel="100000" fill="hold" nodeType="clickEffect">
                                  <p:stCondLst>
                                    <p:cond delay="0"/>
                                  </p:stCondLst>
                                  <p:childTnLst>
                                    <p:set>
                                      <p:cBhvr>
                                        <p:cTn id="140" dur="1" fill="hold">
                                          <p:stCondLst>
                                            <p:cond delay="0"/>
                                          </p:stCondLst>
                                        </p:cTn>
                                        <p:tgtEl>
                                          <p:spTgt spid="5">
                                            <p:txEl>
                                              <p:pRg st="12" end="12"/>
                                            </p:txEl>
                                          </p:spTgt>
                                        </p:tgtEl>
                                        <p:attrNameLst>
                                          <p:attrName>style.visibility</p:attrName>
                                        </p:attrNameLst>
                                      </p:cBhvr>
                                      <p:to>
                                        <p:strVal val="visible"/>
                                      </p:to>
                                    </p:set>
                                    <p:anim calcmode="lin" valueType="num">
                                      <p:cBhvr>
                                        <p:cTn id="141" dur="5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142" dur="5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143" dur="500" fill="hold"/>
                                        <p:tgtEl>
                                          <p:spTgt spid="5">
                                            <p:txEl>
                                              <p:pRg st="12" end="12"/>
                                            </p:txEl>
                                          </p:spTgt>
                                        </p:tgtEl>
                                        <p:attrNameLst>
                                          <p:attrName>style.rotation</p:attrName>
                                        </p:attrNameLst>
                                      </p:cBhvr>
                                      <p:tavLst>
                                        <p:tav tm="0">
                                          <p:val>
                                            <p:fltVal val="360"/>
                                          </p:val>
                                        </p:tav>
                                        <p:tav tm="100000">
                                          <p:val>
                                            <p:fltVal val="0"/>
                                          </p:val>
                                        </p:tav>
                                      </p:tavLst>
                                    </p:anim>
                                    <p:animEffect transition="in" filter="fade">
                                      <p:cBhvr>
                                        <p:cTn id="144" dur="500"/>
                                        <p:tgtEl>
                                          <p:spTgt spid="5">
                                            <p:txEl>
                                              <p:pRg st="12" end="12"/>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49" presetClass="entr" presetSubtype="0" decel="100000" fill="hold" nodeType="clickEffect">
                                  <p:stCondLst>
                                    <p:cond delay="0"/>
                                  </p:stCondLst>
                                  <p:childTnLst>
                                    <p:set>
                                      <p:cBhvr>
                                        <p:cTn id="148" dur="1" fill="hold">
                                          <p:stCondLst>
                                            <p:cond delay="0"/>
                                          </p:stCondLst>
                                        </p:cTn>
                                        <p:tgtEl>
                                          <p:spTgt spid="5">
                                            <p:txEl>
                                              <p:pRg st="13" end="13"/>
                                            </p:txEl>
                                          </p:spTgt>
                                        </p:tgtEl>
                                        <p:attrNameLst>
                                          <p:attrName>style.visibility</p:attrName>
                                        </p:attrNameLst>
                                      </p:cBhvr>
                                      <p:to>
                                        <p:strVal val="visible"/>
                                      </p:to>
                                    </p:set>
                                    <p:anim calcmode="lin" valueType="num">
                                      <p:cBhvr>
                                        <p:cTn id="149" dur="500" fill="hold"/>
                                        <p:tgtEl>
                                          <p:spTgt spid="5">
                                            <p:txEl>
                                              <p:pRg st="13" end="13"/>
                                            </p:txEl>
                                          </p:spTgt>
                                        </p:tgtEl>
                                        <p:attrNameLst>
                                          <p:attrName>ppt_w</p:attrName>
                                        </p:attrNameLst>
                                      </p:cBhvr>
                                      <p:tavLst>
                                        <p:tav tm="0">
                                          <p:val>
                                            <p:fltVal val="0"/>
                                          </p:val>
                                        </p:tav>
                                        <p:tav tm="100000">
                                          <p:val>
                                            <p:strVal val="#ppt_w"/>
                                          </p:val>
                                        </p:tav>
                                      </p:tavLst>
                                    </p:anim>
                                    <p:anim calcmode="lin" valueType="num">
                                      <p:cBhvr>
                                        <p:cTn id="150" dur="500" fill="hold"/>
                                        <p:tgtEl>
                                          <p:spTgt spid="5">
                                            <p:txEl>
                                              <p:pRg st="13" end="13"/>
                                            </p:txEl>
                                          </p:spTgt>
                                        </p:tgtEl>
                                        <p:attrNameLst>
                                          <p:attrName>ppt_h</p:attrName>
                                        </p:attrNameLst>
                                      </p:cBhvr>
                                      <p:tavLst>
                                        <p:tav tm="0">
                                          <p:val>
                                            <p:fltVal val="0"/>
                                          </p:val>
                                        </p:tav>
                                        <p:tav tm="100000">
                                          <p:val>
                                            <p:strVal val="#ppt_h"/>
                                          </p:val>
                                        </p:tav>
                                      </p:tavLst>
                                    </p:anim>
                                    <p:anim calcmode="lin" valueType="num">
                                      <p:cBhvr>
                                        <p:cTn id="151" dur="500" fill="hold"/>
                                        <p:tgtEl>
                                          <p:spTgt spid="5">
                                            <p:txEl>
                                              <p:pRg st="13" end="13"/>
                                            </p:txEl>
                                          </p:spTgt>
                                        </p:tgtEl>
                                        <p:attrNameLst>
                                          <p:attrName>style.rotation</p:attrName>
                                        </p:attrNameLst>
                                      </p:cBhvr>
                                      <p:tavLst>
                                        <p:tav tm="0">
                                          <p:val>
                                            <p:fltVal val="360"/>
                                          </p:val>
                                        </p:tav>
                                        <p:tav tm="100000">
                                          <p:val>
                                            <p:fltVal val="0"/>
                                          </p:val>
                                        </p:tav>
                                      </p:tavLst>
                                    </p:anim>
                                    <p:animEffect transition="in" filter="fade">
                                      <p:cBhvr>
                                        <p:cTn id="152" dur="500"/>
                                        <p:tgtEl>
                                          <p:spTgt spid="5">
                                            <p:txEl>
                                              <p:pRg st="13" end="13"/>
                                            </p:txEl>
                                          </p:spTgt>
                                        </p:tgtEl>
                                      </p:cBhvr>
                                    </p:animEffect>
                                  </p:childTnLst>
                                </p:cTn>
                              </p:par>
                              <p:par>
                                <p:cTn id="153" presetID="49" presetClass="entr" presetSubtype="0" decel="100000" fill="hold" nodeType="withEffect">
                                  <p:stCondLst>
                                    <p:cond delay="0"/>
                                  </p:stCondLst>
                                  <p:childTnLst>
                                    <p:set>
                                      <p:cBhvr>
                                        <p:cTn id="154" dur="1" fill="hold">
                                          <p:stCondLst>
                                            <p:cond delay="0"/>
                                          </p:stCondLst>
                                        </p:cTn>
                                        <p:tgtEl>
                                          <p:spTgt spid="5">
                                            <p:txEl>
                                              <p:pRg st="15" end="15"/>
                                            </p:txEl>
                                          </p:spTgt>
                                        </p:tgtEl>
                                        <p:attrNameLst>
                                          <p:attrName>style.visibility</p:attrName>
                                        </p:attrNameLst>
                                      </p:cBhvr>
                                      <p:to>
                                        <p:strVal val="visible"/>
                                      </p:to>
                                    </p:set>
                                    <p:anim calcmode="lin" valueType="num">
                                      <p:cBhvr>
                                        <p:cTn id="155" dur="500" fill="hold"/>
                                        <p:tgtEl>
                                          <p:spTgt spid="5">
                                            <p:txEl>
                                              <p:pRg st="15" end="15"/>
                                            </p:txEl>
                                          </p:spTgt>
                                        </p:tgtEl>
                                        <p:attrNameLst>
                                          <p:attrName>ppt_w</p:attrName>
                                        </p:attrNameLst>
                                      </p:cBhvr>
                                      <p:tavLst>
                                        <p:tav tm="0">
                                          <p:val>
                                            <p:fltVal val="0"/>
                                          </p:val>
                                        </p:tav>
                                        <p:tav tm="100000">
                                          <p:val>
                                            <p:strVal val="#ppt_w"/>
                                          </p:val>
                                        </p:tav>
                                      </p:tavLst>
                                    </p:anim>
                                    <p:anim calcmode="lin" valueType="num">
                                      <p:cBhvr>
                                        <p:cTn id="156" dur="500" fill="hold"/>
                                        <p:tgtEl>
                                          <p:spTgt spid="5">
                                            <p:txEl>
                                              <p:pRg st="15" end="15"/>
                                            </p:txEl>
                                          </p:spTgt>
                                        </p:tgtEl>
                                        <p:attrNameLst>
                                          <p:attrName>ppt_h</p:attrName>
                                        </p:attrNameLst>
                                      </p:cBhvr>
                                      <p:tavLst>
                                        <p:tav tm="0">
                                          <p:val>
                                            <p:fltVal val="0"/>
                                          </p:val>
                                        </p:tav>
                                        <p:tav tm="100000">
                                          <p:val>
                                            <p:strVal val="#ppt_h"/>
                                          </p:val>
                                        </p:tav>
                                      </p:tavLst>
                                    </p:anim>
                                    <p:anim calcmode="lin" valueType="num">
                                      <p:cBhvr>
                                        <p:cTn id="157" dur="500" fill="hold"/>
                                        <p:tgtEl>
                                          <p:spTgt spid="5">
                                            <p:txEl>
                                              <p:pRg st="15" end="15"/>
                                            </p:txEl>
                                          </p:spTgt>
                                        </p:tgtEl>
                                        <p:attrNameLst>
                                          <p:attrName>style.rotation</p:attrName>
                                        </p:attrNameLst>
                                      </p:cBhvr>
                                      <p:tavLst>
                                        <p:tav tm="0">
                                          <p:val>
                                            <p:fltVal val="360"/>
                                          </p:val>
                                        </p:tav>
                                        <p:tav tm="100000">
                                          <p:val>
                                            <p:fltVal val="0"/>
                                          </p:val>
                                        </p:tav>
                                      </p:tavLst>
                                    </p:anim>
                                    <p:animEffect transition="in" filter="fade">
                                      <p:cBhvr>
                                        <p:cTn id="158"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676399"/>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1789–1815</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0" y="860145"/>
            <a:ext cx="9144000" cy="6019800"/>
          </a:xfrm>
        </p:spPr>
        <p:txBody>
          <a:bodyPr>
            <a:normAutofit/>
          </a:bodyPr>
          <a:lstStyle/>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8. Influence </a:t>
            </a:r>
            <a:r>
              <a:rPr lang="en-US" sz="2800" dirty="0">
                <a:solidFill>
                  <a:schemeClr val="tx1"/>
                </a:solidFill>
                <a:latin typeface="Times New Roman" panose="02020603050405020304" pitchFamily="18" charset="0"/>
                <a:cs typeface="Times New Roman" panose="02020603050405020304" pitchFamily="18" charset="0"/>
              </a:rPr>
              <a:t>of French Revolution spread through </a:t>
            </a:r>
            <a:r>
              <a:rPr lang="en-US" sz="2800" dirty="0" smtClean="0">
                <a:solidFill>
                  <a:schemeClr val="tx1"/>
                </a:solidFill>
                <a:latin typeface="Times New Roman" panose="02020603050405020304" pitchFamily="18" charset="0"/>
                <a:cs typeface="Times New Roman" panose="02020603050405020304" pitchFamily="18" charset="0"/>
              </a:rPr>
              <a:t>conquest</a:t>
            </a:r>
          </a:p>
          <a:p>
            <a:pPr algn="l">
              <a:spcBef>
                <a:spcPts val="0"/>
              </a:spcBef>
            </a:pPr>
            <a:r>
              <a:rPr lang="en-US" sz="1800" dirty="0">
                <a:solidFill>
                  <a:schemeClr val="tx1"/>
                </a:solidFill>
                <a:latin typeface="Times New Roman" panose="02020603050405020304" pitchFamily="18" charset="0"/>
                <a:cs typeface="Times New Roman" panose="02020603050405020304" pitchFamily="18" charset="0"/>
              </a:rPr>
              <a:t>    </a:t>
            </a: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Napoleon </a:t>
            </a:r>
            <a:r>
              <a:rPr lang="en-US" sz="2800" dirty="0">
                <a:solidFill>
                  <a:schemeClr val="tx1"/>
                </a:solidFill>
                <a:latin typeface="Times New Roman" panose="02020603050405020304" pitchFamily="18" charset="0"/>
                <a:cs typeface="Times New Roman" panose="02020603050405020304" pitchFamily="18" charset="0"/>
              </a:rPr>
              <a:t>Bonaparte (r. 1799–1814) seized power in </a:t>
            </a:r>
            <a:r>
              <a:rPr lang="en-US" sz="2800" dirty="0" smtClean="0">
                <a:solidFill>
                  <a:schemeClr val="tx1"/>
                </a:solidFill>
                <a:latin typeface="Times New Roman" panose="02020603050405020304" pitchFamily="18" charset="0"/>
                <a:cs typeface="Times New Roman" panose="02020603050405020304" pitchFamily="18" charset="0"/>
              </a:rPr>
              <a:t>1799</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36544"/>
            <a:ext cx="2686050" cy="41536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550" y="3319169"/>
            <a:ext cx="5010150" cy="3342486"/>
          </a:xfrm>
          <a:prstGeom prst="rect">
            <a:avLst/>
          </a:prstGeom>
        </p:spPr>
      </p:pic>
    </p:spTree>
    <p:extLst>
      <p:ext uri="{BB962C8B-B14F-4D97-AF65-F5344CB8AC3E}">
        <p14:creationId xmlns:p14="http://schemas.microsoft.com/office/powerpoint/2010/main" val="807185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p:cTn id="15"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 calcmode="lin" valueType="num">
                                      <p:cBhvr>
                                        <p:cTn id="41" dur="500" fill="hold"/>
                                        <p:tgtEl>
                                          <p:spTgt spid="3"/>
                                        </p:tgtEl>
                                        <p:attrNameLst>
                                          <p:attrName>style.rotation</p:attrName>
                                        </p:attrNameLst>
                                      </p:cBhvr>
                                      <p:tavLst>
                                        <p:tav tm="0">
                                          <p:val>
                                            <p:fltVal val="360"/>
                                          </p:val>
                                        </p:tav>
                                        <p:tav tm="100000">
                                          <p:val>
                                            <p:fltVal val="0"/>
                                          </p:val>
                                        </p:tav>
                                      </p:tavLst>
                                    </p:anim>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676399"/>
          </a:xfrm>
        </p:spPr>
        <p:txBody>
          <a:bodyPr>
            <a:normAutofit/>
          </a:bodyPr>
          <a:lstStyle/>
          <a:p>
            <a:r>
              <a:rPr lang="en-US" i="1" dirty="0" smtClean="0">
                <a:latin typeface="Times New Roman" panose="02020603050405020304" pitchFamily="18" charset="0"/>
                <a:cs typeface="Times New Roman" panose="02020603050405020304" pitchFamily="18" charset="0"/>
              </a:rPr>
              <a:t>The French Revolution, 1789–1815</a:t>
            </a:r>
            <a:br>
              <a:rPr lang="en-US"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0" y="860145"/>
            <a:ext cx="9144000" cy="6019800"/>
          </a:xfrm>
        </p:spPr>
        <p:txBody>
          <a:bodyPr>
            <a:normAutofit/>
          </a:bodyPr>
          <a:lstStyle/>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b</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P</a:t>
            </a:r>
            <a:r>
              <a:rPr lang="en-US" sz="2800" dirty="0" smtClean="0">
                <a:solidFill>
                  <a:schemeClr val="tx1"/>
                </a:solidFill>
                <a:latin typeface="Times New Roman" panose="02020603050405020304" pitchFamily="18" charset="0"/>
                <a:cs typeface="Times New Roman" panose="02020603050405020304" pitchFamily="18" charset="0"/>
              </a:rPr>
              <a:t>reserved </a:t>
            </a:r>
            <a:r>
              <a:rPr lang="en-US" sz="2800" dirty="0">
                <a:solidFill>
                  <a:schemeClr val="tx1"/>
                </a:solidFill>
                <a:latin typeface="Times New Roman" panose="02020603050405020304" pitchFamily="18" charset="0"/>
                <a:cs typeface="Times New Roman" panose="02020603050405020304" pitchFamily="18" charset="0"/>
              </a:rPr>
              <a:t>many moderate elements of the revolution</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20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K</a:t>
            </a:r>
            <a:r>
              <a:rPr lang="en-US" sz="2800" dirty="0" smtClean="0">
                <a:solidFill>
                  <a:schemeClr val="tx1"/>
                </a:solidFill>
                <a:latin typeface="Times New Roman" panose="02020603050405020304" pitchFamily="18" charset="0"/>
                <a:cs typeface="Times New Roman" panose="02020603050405020304" pitchFamily="18" charset="0"/>
              </a:rPr>
              <a:t>ept </a:t>
            </a:r>
            <a:r>
              <a:rPr lang="en-US" sz="2800" dirty="0">
                <a:solidFill>
                  <a:schemeClr val="tx1"/>
                </a:solidFill>
                <a:latin typeface="Times New Roman" panose="02020603050405020304" pitchFamily="18" charset="0"/>
                <a:cs typeface="Times New Roman" panose="02020603050405020304" pitchFamily="18" charset="0"/>
              </a:rPr>
              <a:t>social equality, but got rid of liberty</a:t>
            </a:r>
            <a:r>
              <a:rPr lang="en-US" sz="28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d. </a:t>
            </a:r>
            <a:r>
              <a:rPr lang="en-US" sz="2800" dirty="0" smtClean="0">
                <a:solidFill>
                  <a:schemeClr val="tx1"/>
                </a:solidFill>
                <a:latin typeface="Times New Roman" panose="02020603050405020304" pitchFamily="18" charset="0"/>
                <a:cs typeface="Times New Roman" panose="02020603050405020304" pitchFamily="18" charset="0"/>
              </a:rPr>
              <a:t>Subdued </a:t>
            </a:r>
            <a:r>
              <a:rPr lang="en-US" sz="2800" dirty="0">
                <a:solidFill>
                  <a:schemeClr val="tx1"/>
                </a:solidFill>
                <a:latin typeface="Times New Roman" panose="02020603050405020304" pitchFamily="18" charset="0"/>
                <a:cs typeface="Times New Roman" panose="02020603050405020304" pitchFamily="18" charset="0"/>
              </a:rPr>
              <a:t>most of Europe</a:t>
            </a:r>
            <a:r>
              <a:rPr lang="en-US" sz="28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e. Imposed revolutionary practices on conquered regions    </a:t>
            </a: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en-US" sz="1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f.</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Resentment </a:t>
            </a:r>
            <a:r>
              <a:rPr lang="en-US" sz="2800" dirty="0">
                <a:solidFill>
                  <a:schemeClr val="tx1"/>
                </a:solidFill>
                <a:latin typeface="Times New Roman" panose="02020603050405020304" pitchFamily="18" charset="0"/>
                <a:cs typeface="Times New Roman" panose="02020603050405020304" pitchFamily="18" charset="0"/>
              </a:rPr>
              <a:t>of French domination stimulated national </a:t>
            </a:r>
            <a:endParaRPr lang="en-US" sz="28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consciousness </a:t>
            </a:r>
            <a:r>
              <a:rPr lang="en-US" sz="2800" dirty="0">
                <a:solidFill>
                  <a:schemeClr val="tx1"/>
                </a:solidFill>
                <a:latin typeface="Times New Roman" panose="02020603050405020304" pitchFamily="18" charset="0"/>
                <a:cs typeface="Times New Roman" panose="02020603050405020304" pitchFamily="18" charset="0"/>
              </a:rPr>
              <a:t>throughout Europe</a:t>
            </a:r>
          </a:p>
        </p:txBody>
      </p:sp>
    </p:spTree>
    <p:extLst>
      <p:ext uri="{BB962C8B-B14F-4D97-AF65-F5344CB8AC3E}">
        <p14:creationId xmlns:p14="http://schemas.microsoft.com/office/powerpoint/2010/main" val="3772984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p:cTn id="15"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p:cTn id="23"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 calcmode="lin" valueType="num">
                                      <p:cBhvr>
                                        <p:cTn id="31"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 calcmode="lin" valueType="num">
                                      <p:cBhvr>
                                        <p:cTn id="39" dur="10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12" end="12"/>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12" end="12"/>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5">
                                            <p:txEl>
                                              <p:pRg st="13" end="13"/>
                                            </p:txEl>
                                          </p:spTgt>
                                        </p:tgtEl>
                                        <p:attrNameLst>
                                          <p:attrName>style.visibility</p:attrName>
                                        </p:attrNameLst>
                                      </p:cBhvr>
                                      <p:to>
                                        <p:strVal val="visible"/>
                                      </p:to>
                                    </p:set>
                                    <p:anim calcmode="lin" valueType="num">
                                      <p:cBhvr>
                                        <p:cTn id="45" dur="1000" fill="hold"/>
                                        <p:tgtEl>
                                          <p:spTgt spid="5">
                                            <p:txEl>
                                              <p:pRg st="13" end="13"/>
                                            </p:txEl>
                                          </p:spTgt>
                                        </p:tgtEl>
                                        <p:attrNameLst>
                                          <p:attrName>ppt_w</p:attrName>
                                        </p:attrNameLst>
                                      </p:cBhvr>
                                      <p:tavLst>
                                        <p:tav tm="0">
                                          <p:val>
                                            <p:fltVal val="0"/>
                                          </p:val>
                                        </p:tav>
                                        <p:tav tm="100000">
                                          <p:val>
                                            <p:strVal val="#ppt_w"/>
                                          </p:val>
                                        </p:tav>
                                      </p:tavLst>
                                    </p:anim>
                                    <p:anim calcmode="lin" valueType="num">
                                      <p:cBhvr>
                                        <p:cTn id="46" dur="1000" fill="hold"/>
                                        <p:tgtEl>
                                          <p:spTgt spid="5">
                                            <p:txEl>
                                              <p:pRg st="13" end="13"/>
                                            </p:txEl>
                                          </p:spTgt>
                                        </p:tgtEl>
                                        <p:attrNameLst>
                                          <p:attrName>ppt_h</p:attrName>
                                        </p:attrNameLst>
                                      </p:cBhvr>
                                      <p:tavLst>
                                        <p:tav tm="0">
                                          <p:val>
                                            <p:fltVal val="0"/>
                                          </p:val>
                                        </p:tav>
                                        <p:tav tm="100000">
                                          <p:val>
                                            <p:strVal val="#ppt_h"/>
                                          </p:val>
                                        </p:tav>
                                      </p:tavLst>
                                    </p:anim>
                                    <p:anim calcmode="lin" valueType="num">
                                      <p:cBhvr>
                                        <p:cTn id="47" dur="1000" fill="hold"/>
                                        <p:tgtEl>
                                          <p:spTgt spid="5">
                                            <p:txEl>
                                              <p:pRg st="13" end="13"/>
                                            </p:txEl>
                                          </p:spTgt>
                                        </p:tgtEl>
                                        <p:attrNameLst>
                                          <p:attrName>style.rotation</p:attrName>
                                        </p:attrNameLst>
                                      </p:cBhvr>
                                      <p:tavLst>
                                        <p:tav tm="0">
                                          <p:val>
                                            <p:fltVal val="90"/>
                                          </p:val>
                                        </p:tav>
                                        <p:tav tm="100000">
                                          <p:val>
                                            <p:fltVal val="0"/>
                                          </p:val>
                                        </p:tav>
                                      </p:tavLst>
                                    </p:anim>
                                    <p:animEffect transition="in" filter="fade">
                                      <p:cBhvr>
                                        <p:cTn id="48" dur="10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map 17-2"/>
          <p:cNvPicPr>
            <a:picLocks noChangeAspect="1" noChangeArrowheads="1"/>
          </p:cNvPicPr>
          <p:nvPr/>
        </p:nvPicPr>
        <p:blipFill>
          <a:blip r:embed="rId3" cstate="print"/>
          <a:srcRect/>
          <a:stretch>
            <a:fillRect/>
          </a:stretch>
        </p:blipFill>
        <p:spPr bwMode="auto">
          <a:xfrm>
            <a:off x="596900" y="165100"/>
            <a:ext cx="7947025" cy="6532563"/>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mage, p506"/>
          <p:cNvPicPr>
            <a:picLocks noChangeAspect="1" noChangeArrowheads="1"/>
          </p:cNvPicPr>
          <p:nvPr/>
        </p:nvPicPr>
        <p:blipFill>
          <a:blip r:embed="rId3" cstate="print"/>
          <a:srcRect/>
          <a:stretch>
            <a:fillRect/>
          </a:stretch>
        </p:blipFill>
        <p:spPr bwMode="auto">
          <a:xfrm>
            <a:off x="2146300" y="165100"/>
            <a:ext cx="4868863" cy="6532563"/>
          </a:xfrm>
          <a:prstGeom prst="rect">
            <a:avLst/>
          </a:prstGeom>
          <a:noFill/>
          <a:ln w="9525">
            <a:noFill/>
            <a:miter lim="800000"/>
            <a:headEnd/>
            <a:tailEnd/>
          </a:ln>
          <a:effectLst/>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52400"/>
            <a:ext cx="9144000" cy="990599"/>
          </a:xfrm>
        </p:spPr>
        <p:txBody>
          <a:bodyPr>
            <a:normAutofit fontScale="90000"/>
          </a:bodyPr>
          <a:lstStyle/>
          <a:p>
            <a:r>
              <a:rPr lang="en-US" b="1" i="1" dirty="0" smtClean="0">
                <a:latin typeface="Times New Roman" panose="02020603050405020304" pitchFamily="18" charset="0"/>
                <a:cs typeface="Times New Roman" panose="02020603050405020304" pitchFamily="18" charset="0"/>
              </a:rPr>
              <a:t>Comparing Atlantic Revolutions</a:t>
            </a:r>
            <a:br>
              <a:rPr lang="en-US" b="1"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106498" name="Rectangle 2"/>
          <p:cNvSpPr>
            <a:spLocks noGrp="1" noChangeArrowheads="1"/>
          </p:cNvSpPr>
          <p:nvPr>
            <p:ph type="subTitle" idx="1"/>
          </p:nvPr>
        </p:nvSpPr>
        <p:spPr>
          <a:xfrm>
            <a:off x="76200" y="990600"/>
            <a:ext cx="8686800" cy="5029200"/>
          </a:xfrm>
        </p:spPr>
        <p:txBody>
          <a:bodyPr>
            <a:normAutofit fontScale="92500" lnSpcReduction="10000"/>
          </a:bodyPr>
          <a:lstStyle/>
          <a:p>
            <a:pPr algn="l">
              <a:spcBef>
                <a:spcPts val="0"/>
              </a:spcBef>
            </a:pPr>
            <a:r>
              <a:rPr lang="en-US" dirty="0">
                <a:solidFill>
                  <a:schemeClr val="tx1"/>
                </a:solidFill>
              </a:rPr>
              <a:t>  </a:t>
            </a:r>
            <a:r>
              <a:rPr lang="en-US" sz="3000" dirty="0">
                <a:solidFill>
                  <a:schemeClr val="tx1"/>
                </a:solidFill>
                <a:latin typeface="Times New Roman" panose="02020603050405020304" pitchFamily="18" charset="0"/>
                <a:cs typeface="Times New Roman" panose="02020603050405020304" pitchFamily="18" charset="0"/>
              </a:rPr>
              <a:t>2. Atlantic revolutions </a:t>
            </a:r>
            <a:r>
              <a:rPr lang="en-US" sz="3000" dirty="0" smtClean="0">
                <a:solidFill>
                  <a:schemeClr val="tx1"/>
                </a:solidFill>
                <a:latin typeface="Times New Roman" panose="02020603050405020304" pitchFamily="18" charset="0"/>
                <a:cs typeface="Times New Roman" panose="02020603050405020304" pitchFamily="18" charset="0"/>
              </a:rPr>
              <a:t>had </a:t>
            </a:r>
            <a:r>
              <a:rPr lang="en-US" sz="3000" dirty="0">
                <a:solidFill>
                  <a:schemeClr val="tx1"/>
                </a:solidFill>
                <a:latin typeface="Times New Roman" panose="02020603050405020304" pitchFamily="18" charset="0"/>
                <a:cs typeface="Times New Roman" panose="02020603050405020304" pitchFamily="18" charset="0"/>
              </a:rPr>
              <a:t>an impact far beyond the </a:t>
            </a:r>
            <a:r>
              <a:rPr lang="en-US" sz="30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     Atlantic world</a:t>
            </a:r>
            <a:endParaRPr lang="en-US" sz="3000" dirty="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17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  </a:t>
            </a:r>
            <a:r>
              <a:rPr lang="en-US" sz="600" dirty="0">
                <a:solidFill>
                  <a:schemeClr val="tx1"/>
                </a:solidFill>
                <a:latin typeface="Times New Roman" panose="02020603050405020304" pitchFamily="18" charset="0"/>
                <a:cs typeface="Times New Roman" panose="02020603050405020304" pitchFamily="18" charset="0"/>
              </a:rPr>
              <a:t> </a:t>
            </a:r>
            <a:endParaRPr lang="en-US" sz="17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      a. French </a:t>
            </a:r>
            <a:r>
              <a:rPr lang="en-US" sz="3000" dirty="0">
                <a:solidFill>
                  <a:schemeClr val="tx1"/>
                </a:solidFill>
                <a:latin typeface="Times New Roman" panose="02020603050405020304" pitchFamily="18" charset="0"/>
                <a:cs typeface="Times New Roman" panose="02020603050405020304" pitchFamily="18" charset="0"/>
              </a:rPr>
              <a:t>invasions of Egypt, Poland, and Russia</a:t>
            </a:r>
          </a:p>
          <a:p>
            <a:pPr algn="l">
              <a:spcBef>
                <a:spcPts val="0"/>
              </a:spcBef>
            </a:pPr>
            <a:endParaRPr lang="en-US" sz="3000" dirty="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      b</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Inspired </a:t>
            </a:r>
            <a:r>
              <a:rPr lang="en-US" sz="3000" dirty="0">
                <a:solidFill>
                  <a:schemeClr val="tx1"/>
                </a:solidFill>
                <a:latin typeface="Times New Roman" panose="02020603050405020304" pitchFamily="18" charset="0"/>
                <a:cs typeface="Times New Roman" panose="02020603050405020304" pitchFamily="18" charset="0"/>
              </a:rPr>
              <a:t>efforts to abolish slavery, give women </a:t>
            </a:r>
            <a:r>
              <a:rPr lang="en-US" sz="3000" dirty="0" smtClean="0">
                <a:solidFill>
                  <a:schemeClr val="tx1"/>
                </a:solidFill>
                <a:latin typeface="Times New Roman" panose="02020603050405020304" pitchFamily="18" charset="0"/>
                <a:cs typeface="Times New Roman" panose="02020603050405020304" pitchFamily="18" charset="0"/>
              </a:rPr>
              <a:t>	    	greater </a:t>
            </a:r>
            <a:r>
              <a:rPr lang="en-US" sz="3000" dirty="0">
                <a:solidFill>
                  <a:schemeClr val="tx1"/>
                </a:solidFill>
                <a:latin typeface="Times New Roman" panose="02020603050405020304" pitchFamily="18" charset="0"/>
                <a:cs typeface="Times New Roman" panose="02020603050405020304" pitchFamily="18" charset="0"/>
              </a:rPr>
              <a:t>rights, and extend the franchise in </a:t>
            </a:r>
            <a:r>
              <a:rPr lang="en-US" sz="3000" dirty="0" smtClean="0">
                <a:solidFill>
                  <a:schemeClr val="tx1"/>
                </a:solidFill>
                <a:latin typeface="Times New Roman" panose="02020603050405020304" pitchFamily="18" charset="0"/>
                <a:cs typeface="Times New Roman" panose="02020603050405020304" pitchFamily="18" charset="0"/>
              </a:rPr>
              <a:t>many 	countries</a:t>
            </a:r>
            <a:endParaRPr lang="en-US" sz="3000" dirty="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22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  </a:t>
            </a:r>
          </a:p>
          <a:p>
            <a:pPr algn="l">
              <a:spcBef>
                <a:spcPts val="0"/>
              </a:spcBef>
            </a:pP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a:solidFill>
                  <a:schemeClr val="tx1"/>
                </a:solidFill>
                <a:latin typeface="Times New Roman" panose="02020603050405020304" pitchFamily="18" charset="0"/>
                <a:cs typeface="Times New Roman" panose="02020603050405020304" pitchFamily="18" charset="0"/>
              </a:rPr>
              <a:t> c. Nationalism was shaped by revolutions</a:t>
            </a:r>
          </a:p>
          <a:p>
            <a:pPr algn="l">
              <a:spcBef>
                <a:spcPts val="0"/>
              </a:spcBef>
            </a:pPr>
            <a:endParaRPr lang="en-US" sz="3000" dirty="0">
              <a:solidFill>
                <a:schemeClr val="tx1"/>
              </a:solidFill>
              <a:latin typeface="Times New Roman" panose="02020603050405020304" pitchFamily="18" charset="0"/>
              <a:cs typeface="Times New Roman" panose="02020603050405020304" pitchFamily="18" charset="0"/>
            </a:endParaRP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   d</a:t>
            </a:r>
            <a:r>
              <a:rPr lang="en-US" sz="3000" dirty="0">
                <a:solidFill>
                  <a:schemeClr val="tx1"/>
                </a:solidFill>
                <a:latin typeface="Times New Roman" panose="02020603050405020304" pitchFamily="18" charset="0"/>
                <a:cs typeface="Times New Roman" panose="02020603050405020304" pitchFamily="18" charset="0"/>
              </a:rPr>
              <a:t>. Principles of equality eventually gave birth to </a:t>
            </a:r>
          </a:p>
          <a:p>
            <a:pPr algn="l">
              <a:spcBef>
                <a:spcPts val="0"/>
              </a:spcBef>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cs typeface="Times New Roman" panose="02020603050405020304" pitchFamily="18" charset="0"/>
              </a:rPr>
              <a:t>socialism </a:t>
            </a:r>
            <a:r>
              <a:rPr lang="en-US" sz="3000" dirty="0">
                <a:solidFill>
                  <a:schemeClr val="tx1"/>
                </a:solidFill>
                <a:latin typeface="Times New Roman" panose="02020603050405020304" pitchFamily="18" charset="0"/>
                <a:cs typeface="Times New Roman" panose="02020603050405020304" pitchFamily="18" charset="0"/>
              </a:rPr>
              <a:t>and communism</a:t>
            </a:r>
          </a:p>
          <a:p>
            <a:pPr algn="l">
              <a:spcBef>
                <a:spcPts val="0"/>
              </a:spcBef>
            </a:pPr>
            <a:endParaRPr lang="en-US" b="1" dirty="0">
              <a:solidFill>
                <a:schemeClr val="tx1"/>
              </a:solidFill>
            </a:endParaRPr>
          </a:p>
        </p:txBody>
      </p:sp>
    </p:spTree>
    <p:extLst>
      <p:ext uri="{BB962C8B-B14F-4D97-AF65-F5344CB8AC3E}">
        <p14:creationId xmlns:p14="http://schemas.microsoft.com/office/powerpoint/2010/main" val="366698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6498">
                                            <p:txEl>
                                              <p:pRg st="3" end="3"/>
                                            </p:txEl>
                                          </p:spTgt>
                                        </p:tgtEl>
                                        <p:attrNameLst>
                                          <p:attrName>style.visibility</p:attrName>
                                        </p:attrNameLst>
                                      </p:cBhvr>
                                      <p:to>
                                        <p:strVal val="visible"/>
                                      </p:to>
                                    </p:set>
                                    <p:anim calcmode="lin" valueType="num">
                                      <p:cBhvr>
                                        <p:cTn id="7" dur="500" fill="hold"/>
                                        <p:tgtEl>
                                          <p:spTgt spid="106498">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06498">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106498">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6498">
                                            <p:txEl>
                                              <p:pRg st="5" end="5"/>
                                            </p:txEl>
                                          </p:spTgt>
                                        </p:tgtEl>
                                        <p:attrNameLst>
                                          <p:attrName>style.visibility</p:attrName>
                                        </p:attrNameLst>
                                      </p:cBhvr>
                                      <p:to>
                                        <p:strVal val="visible"/>
                                      </p:to>
                                    </p:set>
                                    <p:anim calcmode="lin" valueType="num">
                                      <p:cBhvr>
                                        <p:cTn id="14" dur="500" fill="hold"/>
                                        <p:tgtEl>
                                          <p:spTgt spid="106498">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106498">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106498">
                                            <p:txEl>
                                              <p:pRg st="5" end="5"/>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106498">
                                            <p:txEl>
                                              <p:pRg st="6" end="6"/>
                                            </p:txEl>
                                          </p:spTgt>
                                        </p:tgtEl>
                                        <p:attrNameLst>
                                          <p:attrName>style.visibility</p:attrName>
                                        </p:attrNameLst>
                                      </p:cBhvr>
                                      <p:to>
                                        <p:strVal val="visible"/>
                                      </p:to>
                                    </p:set>
                                    <p:anim calcmode="lin" valueType="num">
                                      <p:cBhvr>
                                        <p:cTn id="19" dur="1000" fill="hold"/>
                                        <p:tgtEl>
                                          <p:spTgt spid="106498">
                                            <p:txEl>
                                              <p:pRg st="6" end="6"/>
                                            </p:txEl>
                                          </p:spTgt>
                                        </p:tgtEl>
                                        <p:attrNameLst>
                                          <p:attrName>ppt_w</p:attrName>
                                        </p:attrNameLst>
                                      </p:cBhvr>
                                      <p:tavLst>
                                        <p:tav tm="0">
                                          <p:val>
                                            <p:fltVal val="0"/>
                                          </p:val>
                                        </p:tav>
                                        <p:tav tm="100000">
                                          <p:val>
                                            <p:strVal val="#ppt_w"/>
                                          </p:val>
                                        </p:tav>
                                      </p:tavLst>
                                    </p:anim>
                                    <p:anim calcmode="lin" valueType="num">
                                      <p:cBhvr>
                                        <p:cTn id="20" dur="1000" fill="hold"/>
                                        <p:tgtEl>
                                          <p:spTgt spid="106498">
                                            <p:txEl>
                                              <p:pRg st="6" end="6"/>
                                            </p:txEl>
                                          </p:spTgt>
                                        </p:tgtEl>
                                        <p:attrNameLst>
                                          <p:attrName>ppt_h</p:attrName>
                                        </p:attrNameLst>
                                      </p:cBhvr>
                                      <p:tavLst>
                                        <p:tav tm="0">
                                          <p:val>
                                            <p:fltVal val="0"/>
                                          </p:val>
                                        </p:tav>
                                        <p:tav tm="100000">
                                          <p:val>
                                            <p:strVal val="#ppt_h"/>
                                          </p:val>
                                        </p:tav>
                                      </p:tavLst>
                                    </p:anim>
                                    <p:anim calcmode="lin" valueType="num">
                                      <p:cBhvr>
                                        <p:cTn id="21" dur="1000" fill="hold"/>
                                        <p:tgtEl>
                                          <p:spTgt spid="106498">
                                            <p:txEl>
                                              <p:pRg st="6" end="6"/>
                                            </p:txEl>
                                          </p:spTgt>
                                        </p:tgtEl>
                                        <p:attrNameLst>
                                          <p:attrName>style.rotation</p:attrName>
                                        </p:attrNameLst>
                                      </p:cBhvr>
                                      <p:tavLst>
                                        <p:tav tm="0">
                                          <p:val>
                                            <p:fltVal val="90"/>
                                          </p:val>
                                        </p:tav>
                                        <p:tav tm="100000">
                                          <p:val>
                                            <p:fltVal val="0"/>
                                          </p:val>
                                        </p:tav>
                                      </p:tavLst>
                                    </p:anim>
                                    <p:animEffect transition="in" filter="fade">
                                      <p:cBhvr>
                                        <p:cTn id="22" dur="1000"/>
                                        <p:tgtEl>
                                          <p:spTgt spid="106498">
                                            <p:txEl>
                                              <p:pRg st="6" end="6"/>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106498">
                                            <p:txEl>
                                              <p:pRg st="7" end="7"/>
                                            </p:txEl>
                                          </p:spTgt>
                                        </p:tgtEl>
                                        <p:attrNameLst>
                                          <p:attrName>style.visibility</p:attrName>
                                        </p:attrNameLst>
                                      </p:cBhvr>
                                      <p:to>
                                        <p:strVal val="visible"/>
                                      </p:to>
                                    </p:set>
                                    <p:anim calcmode="lin" valueType="num">
                                      <p:cBhvr>
                                        <p:cTn id="25" dur="500" fill="hold"/>
                                        <p:tgtEl>
                                          <p:spTgt spid="106498">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106498">
                                            <p:txEl>
                                              <p:pRg st="7" end="7"/>
                                            </p:txEl>
                                          </p:spTgt>
                                        </p:tgtEl>
                                        <p:attrNameLst>
                                          <p:attrName>ppt_h</p:attrName>
                                        </p:attrNameLst>
                                      </p:cBhvr>
                                      <p:tavLst>
                                        <p:tav tm="0">
                                          <p:val>
                                            <p:fltVal val="0"/>
                                          </p:val>
                                        </p:tav>
                                        <p:tav tm="100000">
                                          <p:val>
                                            <p:strVal val="#ppt_h"/>
                                          </p:val>
                                        </p:tav>
                                      </p:tavLst>
                                    </p:anim>
                                    <p:animEffect transition="in" filter="fade">
                                      <p:cBhvr>
                                        <p:cTn id="27" dur="500"/>
                                        <p:tgtEl>
                                          <p:spTgt spid="106498">
                                            <p:txEl>
                                              <p:pRg st="7" end="7"/>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106498">
                                            <p:txEl>
                                              <p:pRg st="9" end="9"/>
                                            </p:txEl>
                                          </p:spTgt>
                                        </p:tgtEl>
                                        <p:attrNameLst>
                                          <p:attrName>style.visibility</p:attrName>
                                        </p:attrNameLst>
                                      </p:cBhvr>
                                      <p:to>
                                        <p:strVal val="visible"/>
                                      </p:to>
                                    </p:set>
                                    <p:anim calcmode="lin" valueType="num">
                                      <p:cBhvr>
                                        <p:cTn id="30" dur="1000" fill="hold"/>
                                        <p:tgtEl>
                                          <p:spTgt spid="106498">
                                            <p:txEl>
                                              <p:pRg st="9" end="9"/>
                                            </p:txEl>
                                          </p:spTgt>
                                        </p:tgtEl>
                                        <p:attrNameLst>
                                          <p:attrName>ppt_w</p:attrName>
                                        </p:attrNameLst>
                                      </p:cBhvr>
                                      <p:tavLst>
                                        <p:tav tm="0">
                                          <p:val>
                                            <p:fltVal val="0"/>
                                          </p:val>
                                        </p:tav>
                                        <p:tav tm="100000">
                                          <p:val>
                                            <p:strVal val="#ppt_w"/>
                                          </p:val>
                                        </p:tav>
                                      </p:tavLst>
                                    </p:anim>
                                    <p:anim calcmode="lin" valueType="num">
                                      <p:cBhvr>
                                        <p:cTn id="31" dur="1000" fill="hold"/>
                                        <p:tgtEl>
                                          <p:spTgt spid="106498">
                                            <p:txEl>
                                              <p:pRg st="9" end="9"/>
                                            </p:txEl>
                                          </p:spTgt>
                                        </p:tgtEl>
                                        <p:attrNameLst>
                                          <p:attrName>ppt_h</p:attrName>
                                        </p:attrNameLst>
                                      </p:cBhvr>
                                      <p:tavLst>
                                        <p:tav tm="0">
                                          <p:val>
                                            <p:fltVal val="0"/>
                                          </p:val>
                                        </p:tav>
                                        <p:tav tm="100000">
                                          <p:val>
                                            <p:strVal val="#ppt_h"/>
                                          </p:val>
                                        </p:tav>
                                      </p:tavLst>
                                    </p:anim>
                                    <p:anim calcmode="lin" valueType="num">
                                      <p:cBhvr>
                                        <p:cTn id="32" dur="1000" fill="hold"/>
                                        <p:tgtEl>
                                          <p:spTgt spid="106498">
                                            <p:txEl>
                                              <p:pRg st="9" end="9"/>
                                            </p:txEl>
                                          </p:spTgt>
                                        </p:tgtEl>
                                        <p:attrNameLst>
                                          <p:attrName>style.rotation</p:attrName>
                                        </p:attrNameLst>
                                      </p:cBhvr>
                                      <p:tavLst>
                                        <p:tav tm="0">
                                          <p:val>
                                            <p:fltVal val="90"/>
                                          </p:val>
                                        </p:tav>
                                        <p:tav tm="100000">
                                          <p:val>
                                            <p:fltVal val="0"/>
                                          </p:val>
                                        </p:tav>
                                      </p:tavLst>
                                    </p:anim>
                                    <p:animEffect transition="in" filter="fade">
                                      <p:cBhvr>
                                        <p:cTn id="33" dur="1000"/>
                                        <p:tgtEl>
                                          <p:spTgt spid="106498">
                                            <p:txEl>
                                              <p:pRg st="9" end="9"/>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106498">
                                            <p:txEl>
                                              <p:pRg st="10" end="10"/>
                                            </p:txEl>
                                          </p:spTgt>
                                        </p:tgtEl>
                                        <p:attrNameLst>
                                          <p:attrName>style.visibility</p:attrName>
                                        </p:attrNameLst>
                                      </p:cBhvr>
                                      <p:to>
                                        <p:strVal val="visible"/>
                                      </p:to>
                                    </p:set>
                                    <p:anim calcmode="lin" valueType="num">
                                      <p:cBhvr>
                                        <p:cTn id="36" dur="1000" fill="hold"/>
                                        <p:tgtEl>
                                          <p:spTgt spid="106498">
                                            <p:txEl>
                                              <p:pRg st="10" end="10"/>
                                            </p:txEl>
                                          </p:spTgt>
                                        </p:tgtEl>
                                        <p:attrNameLst>
                                          <p:attrName>ppt_w</p:attrName>
                                        </p:attrNameLst>
                                      </p:cBhvr>
                                      <p:tavLst>
                                        <p:tav tm="0">
                                          <p:val>
                                            <p:fltVal val="0"/>
                                          </p:val>
                                        </p:tav>
                                        <p:tav tm="100000">
                                          <p:val>
                                            <p:strVal val="#ppt_w"/>
                                          </p:val>
                                        </p:tav>
                                      </p:tavLst>
                                    </p:anim>
                                    <p:anim calcmode="lin" valueType="num">
                                      <p:cBhvr>
                                        <p:cTn id="37" dur="1000" fill="hold"/>
                                        <p:tgtEl>
                                          <p:spTgt spid="106498">
                                            <p:txEl>
                                              <p:pRg st="10" end="10"/>
                                            </p:txEl>
                                          </p:spTgt>
                                        </p:tgtEl>
                                        <p:attrNameLst>
                                          <p:attrName>ppt_h</p:attrName>
                                        </p:attrNameLst>
                                      </p:cBhvr>
                                      <p:tavLst>
                                        <p:tav tm="0">
                                          <p:val>
                                            <p:fltVal val="0"/>
                                          </p:val>
                                        </p:tav>
                                        <p:tav tm="100000">
                                          <p:val>
                                            <p:strVal val="#ppt_h"/>
                                          </p:val>
                                        </p:tav>
                                      </p:tavLst>
                                    </p:anim>
                                    <p:anim calcmode="lin" valueType="num">
                                      <p:cBhvr>
                                        <p:cTn id="38" dur="1000" fill="hold"/>
                                        <p:tgtEl>
                                          <p:spTgt spid="106498">
                                            <p:txEl>
                                              <p:pRg st="10" end="10"/>
                                            </p:txEl>
                                          </p:spTgt>
                                        </p:tgtEl>
                                        <p:attrNameLst>
                                          <p:attrName>style.rotation</p:attrName>
                                        </p:attrNameLst>
                                      </p:cBhvr>
                                      <p:tavLst>
                                        <p:tav tm="0">
                                          <p:val>
                                            <p:fltVal val="90"/>
                                          </p:val>
                                        </p:tav>
                                        <p:tav tm="100000">
                                          <p:val>
                                            <p:fltVal val="0"/>
                                          </p:val>
                                        </p:tav>
                                      </p:tavLst>
                                    </p:anim>
                                    <p:animEffect transition="in" filter="fade">
                                      <p:cBhvr>
                                        <p:cTn id="39" dur="1000"/>
                                        <p:tgtEl>
                                          <p:spTgt spid="1064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3.ytimg.com/vi/j0qbzNHmfW0/hqdefault.jpg">
            <a:hlinkClick r:id="rId3"/>
          </p:cNvPr>
          <p:cNvPicPr>
            <a:picLocks noChangeAspect="1" noChangeArrowheads="1"/>
          </p:cNvPicPr>
          <p:nvPr/>
        </p:nvPicPr>
        <p:blipFill>
          <a:blip r:link="rId4" cstate="print"/>
          <a:srcRect/>
          <a:stretch>
            <a:fillRect/>
          </a:stretch>
        </p:blipFill>
        <p:spPr bwMode="auto">
          <a:xfrm>
            <a:off x="0" y="0"/>
            <a:ext cx="9128396"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8763000" cy="6858000"/>
          </a:xfrm>
          <a:noFill/>
        </p:spPr>
        <p:txBody>
          <a:bodyPr>
            <a:noAutofit/>
          </a:bodyPr>
          <a:lstStyle/>
          <a:p>
            <a:pPr algn="l"/>
            <a:r>
              <a:rPr lang="en-US" sz="3200" dirty="0">
                <a:latin typeface="Times New Roman" panose="02020603050405020304" pitchFamily="18" charset="0"/>
                <a:cs typeface="Times New Roman" panose="02020603050405020304" pitchFamily="18" charset="0"/>
              </a:rPr>
              <a:t>A. The revolutions of North America, Europe, Haiti, </a:t>
            </a:r>
            <a:r>
              <a:rPr lang="en-US" sz="3200" dirty="0" smtClean="0">
                <a:latin typeface="Times New Roman" panose="02020603050405020304" pitchFamily="18" charset="0"/>
                <a:cs typeface="Times New Roman" panose="02020603050405020304" pitchFamily="18" charset="0"/>
              </a:rPr>
              <a:t> </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and </a:t>
            </a:r>
            <a:r>
              <a:rPr lang="en-US" sz="3200" dirty="0">
                <a:latin typeface="Times New Roman" panose="02020603050405020304" pitchFamily="18" charset="0"/>
                <a:cs typeface="Times New Roman" panose="02020603050405020304" pitchFamily="18" charset="0"/>
              </a:rPr>
              <a:t>Latin America influenced each other.</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T</a:t>
            </a:r>
            <a:r>
              <a:rPr lang="en-US" sz="3200" dirty="0" smtClean="0">
                <a:latin typeface="Times New Roman" panose="02020603050405020304" pitchFamily="18" charset="0"/>
                <a:cs typeface="Times New Roman" panose="02020603050405020304" pitchFamily="18" charset="0"/>
              </a:rPr>
              <a:t>hey </a:t>
            </a:r>
            <a:r>
              <a:rPr lang="en-US" sz="3200" dirty="0">
                <a:latin typeface="Times New Roman" panose="02020603050405020304" pitchFamily="18" charset="0"/>
                <a:cs typeface="Times New Roman" panose="02020603050405020304" pitchFamily="18" charset="0"/>
              </a:rPr>
              <a:t>also shared a set of common ideas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2. Grew </a:t>
            </a:r>
            <a:r>
              <a:rPr lang="en-US" sz="3200" dirty="0">
                <a:latin typeface="Times New Roman" panose="02020603050405020304" pitchFamily="18" charset="0"/>
                <a:cs typeface="Times New Roman" panose="02020603050405020304" pitchFamily="18" charset="0"/>
              </a:rPr>
              <a:t>out of the European Enlightenment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b</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Traditional </a:t>
            </a:r>
            <a:r>
              <a:rPr lang="en-US" sz="3200" dirty="0">
                <a:latin typeface="Times New Roman" panose="02020603050405020304" pitchFamily="18" charset="0"/>
                <a:cs typeface="Times New Roman" panose="02020603050405020304" pitchFamily="18" charset="0"/>
              </a:rPr>
              <a:t>ways of thinking were no longer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sacrosanct</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Title 2"/>
          <p:cNvSpPr txBox="1">
            <a:spLocks/>
          </p:cNvSpPr>
          <p:nvPr/>
        </p:nvSpPr>
        <p:spPr>
          <a:xfrm>
            <a:off x="0" y="76200"/>
            <a:ext cx="9144000" cy="990599"/>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latin typeface="Times New Roman" panose="02020603050405020304" pitchFamily="18" charset="0"/>
                <a:cs typeface="Times New Roman" panose="02020603050405020304" pitchFamily="18" charset="0"/>
              </a:rPr>
              <a:t>Comparing Atlantic Revolutions</a:t>
            </a:r>
            <a:br>
              <a:rPr lang="en-US" b="1"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838200"/>
            <a:ext cx="8991600" cy="5715000"/>
          </a:xfrm>
          <a:noFill/>
        </p:spPr>
        <p:txBody>
          <a:bodyPr>
            <a:noAutofit/>
          </a:bodyPr>
          <a:lstStyle/>
          <a:p>
            <a:pPr algn="l"/>
            <a:r>
              <a:rPr lang="en-US" sz="2400" dirty="0">
                <a:solidFill>
                  <a:schemeClr val="bg1"/>
                </a:solidFill>
              </a:rPr>
              <a:t> </a:t>
            </a:r>
            <a:r>
              <a:rPr lang="en-US" sz="3200" dirty="0" smtClean="0">
                <a:solidFill>
                  <a:schemeClr val="bg1"/>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core political idea was “</a:t>
            </a:r>
            <a:r>
              <a:rPr lang="en-US" sz="2800" dirty="0" smtClean="0">
                <a:latin typeface="Times New Roman" panose="02020603050405020304" pitchFamily="18" charset="0"/>
                <a:cs typeface="Times New Roman" panose="02020603050405020304" pitchFamily="18" charset="0"/>
              </a:rPr>
              <a:t>popular sovereignty”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that </a:t>
            </a:r>
            <a:r>
              <a:rPr lang="en-US" sz="2800" dirty="0">
                <a:latin typeface="Times New Roman" panose="02020603050405020304" pitchFamily="18" charset="0"/>
                <a:cs typeface="Times New Roman" panose="02020603050405020304" pitchFamily="18" charset="0"/>
              </a:rPr>
              <a:t>the authority to govern </a:t>
            </a:r>
            <a:r>
              <a:rPr lang="en-US" sz="2800" dirty="0" smtClean="0">
                <a:latin typeface="Times New Roman" panose="02020603050405020304" pitchFamily="18" charset="0"/>
                <a:cs typeface="Times New Roman" panose="02020603050405020304" pitchFamily="18" charset="0"/>
              </a:rPr>
              <a:t>comes </a:t>
            </a:r>
            <a:r>
              <a:rPr lang="en-US" sz="2800" dirty="0">
                <a:latin typeface="Times New Roman" panose="02020603050405020304" pitchFamily="18" charset="0"/>
                <a:cs typeface="Times New Roman" panose="02020603050405020304" pitchFamily="18" charset="0"/>
              </a:rPr>
              <a:t>from </a:t>
            </a:r>
            <a:r>
              <a:rPr lang="en-US" sz="2800" i="1" dirty="0">
                <a:latin typeface="Times New Roman" panose="02020603050405020304" pitchFamily="18" charset="0"/>
                <a:cs typeface="Times New Roman" panose="02020603050405020304" pitchFamily="18" charset="0"/>
              </a:rPr>
              <a:t>the people</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not </a:t>
            </a:r>
            <a:r>
              <a:rPr lang="en-US" sz="2800" dirty="0">
                <a:latin typeface="Times New Roman" panose="02020603050405020304" pitchFamily="18" charset="0"/>
                <a:cs typeface="Times New Roman" panose="02020603050405020304" pitchFamily="18" charset="0"/>
              </a:rPr>
              <a:t>from God or </a:t>
            </a:r>
            <a:r>
              <a:rPr lang="en-US" sz="2800" dirty="0" smtClean="0">
                <a:latin typeface="Times New Roman" panose="02020603050405020304" pitchFamily="18" charset="0"/>
                <a:cs typeface="Times New Roman" panose="02020603050405020304" pitchFamily="18" charset="0"/>
              </a:rPr>
              <a:t>tradition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Except </a:t>
            </a:r>
            <a:r>
              <a:rPr lang="en-US" sz="2800" b="1" dirty="0">
                <a:latin typeface="Times New Roman" panose="02020603050405020304" pitchFamily="18" charset="0"/>
                <a:cs typeface="Times New Roman" panose="02020603050405020304" pitchFamily="18" charset="0"/>
              </a:rPr>
              <a:t>in Haiti, the main beneficiaries of the </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Atlantic </a:t>
            </a:r>
            <a:r>
              <a:rPr lang="en-US" sz="2800" b="1" dirty="0">
                <a:latin typeface="Times New Roman" panose="02020603050405020304" pitchFamily="18" charset="0"/>
                <a:cs typeface="Times New Roman" panose="02020603050405020304" pitchFamily="18" charset="0"/>
              </a:rPr>
              <a:t>revolutions were middle-class </a:t>
            </a:r>
            <a:r>
              <a:rPr lang="en-US" sz="2800" b="1" dirty="0" smtClean="0">
                <a:latin typeface="Times New Roman" panose="02020603050405020304" pitchFamily="18" charset="0"/>
                <a:cs typeface="Times New Roman" panose="02020603050405020304" pitchFamily="18" charset="0"/>
              </a:rPr>
              <a:t>white males</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5.  Considerable </a:t>
            </a:r>
            <a:r>
              <a:rPr lang="en-US" sz="2800" dirty="0">
                <a:latin typeface="Times New Roman" panose="02020603050405020304" pitchFamily="18" charset="0"/>
                <a:cs typeface="Times New Roman" panose="02020603050405020304" pitchFamily="18" charset="0"/>
              </a:rPr>
              <a:t>differences between the Atlantic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revolutions</a:t>
            </a:r>
            <a:endParaRPr lang="en-US" sz="2800" dirty="0">
              <a:latin typeface="Times New Roman" panose="02020603050405020304" pitchFamily="18" charset="0"/>
              <a:cs typeface="Times New Roman" panose="02020603050405020304" pitchFamily="18" charset="0"/>
            </a:endParaRPr>
          </a:p>
        </p:txBody>
      </p:sp>
      <p:sp>
        <p:nvSpPr>
          <p:cNvPr id="3" name="Title 2"/>
          <p:cNvSpPr txBox="1">
            <a:spLocks/>
          </p:cNvSpPr>
          <p:nvPr/>
        </p:nvSpPr>
        <p:spPr>
          <a:xfrm>
            <a:off x="0" y="152400"/>
            <a:ext cx="9144000" cy="762000"/>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100" b="1" i="1" dirty="0" smtClean="0">
                <a:latin typeface="Times New Roman" panose="02020603050405020304" pitchFamily="18" charset="0"/>
                <a:cs typeface="Times New Roman" panose="02020603050405020304" pitchFamily="18" charset="0"/>
              </a:rPr>
              <a:t>Comparing Atlantic Revolutions</a:t>
            </a:r>
            <a:r>
              <a:rPr lang="en-US" sz="6200" b="1" i="1" dirty="0" smtClean="0">
                <a:latin typeface="Times New Roman" panose="02020603050405020304" pitchFamily="18" charset="0"/>
                <a:cs typeface="Times New Roman" panose="02020603050405020304" pitchFamily="18" charset="0"/>
              </a:rPr>
              <a:t/>
            </a:r>
            <a:br>
              <a:rPr lang="en-US" sz="6200" b="1" i="1" dirty="0" smtClean="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3790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map 17-1"/>
          <p:cNvPicPr>
            <a:picLocks noChangeAspect="1" noChangeArrowheads="1"/>
          </p:cNvPicPr>
          <p:nvPr/>
        </p:nvPicPr>
        <p:blipFill>
          <a:blip r:embed="rId3" cstate="print"/>
          <a:srcRect/>
          <a:stretch>
            <a:fillRect/>
          </a:stretch>
        </p:blipFill>
        <p:spPr bwMode="auto">
          <a:xfrm>
            <a:off x="304800" y="266700"/>
            <a:ext cx="8531225" cy="6319838"/>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ctrTitle"/>
          </p:nvPr>
        </p:nvSpPr>
        <p:spPr>
          <a:xfrm>
            <a:off x="304800" y="609600"/>
            <a:ext cx="8534400" cy="914400"/>
          </a:xfrm>
          <a:noFill/>
          <a:ln/>
        </p:spPr>
        <p:txBody>
          <a:bodyPr/>
          <a:lstStyle/>
          <a:p>
            <a:r>
              <a:rPr lang="en-US" sz="4000" b="1" i="1" dirty="0" smtClean="0">
                <a:latin typeface="Times New Roman" panose="02020603050405020304" pitchFamily="18" charset="0"/>
                <a:cs typeface="Times New Roman" panose="02020603050405020304" pitchFamily="18" charset="0"/>
              </a:rPr>
              <a:t>All </a:t>
            </a:r>
            <a:r>
              <a:rPr lang="en-US" sz="4000" b="1" i="1" dirty="0">
                <a:latin typeface="Times New Roman" panose="02020603050405020304" pitchFamily="18" charset="0"/>
                <a:cs typeface="Times New Roman" panose="02020603050405020304" pitchFamily="18" charset="0"/>
              </a:rPr>
              <a:t>of the Atlantic Revolutions</a:t>
            </a:r>
            <a:endParaRPr lang="en-US" sz="3600" b="1" i="1" dirty="0">
              <a:latin typeface="Times New Roman" panose="02020603050405020304" pitchFamily="18" charset="0"/>
              <a:cs typeface="Times New Roman" panose="02020603050405020304" pitchFamily="18" charset="0"/>
            </a:endParaRPr>
          </a:p>
        </p:txBody>
      </p:sp>
      <p:sp>
        <p:nvSpPr>
          <p:cNvPr id="413699" name="Rectangle 3"/>
          <p:cNvSpPr>
            <a:spLocks noGrp="1" noChangeArrowheads="1"/>
          </p:cNvSpPr>
          <p:nvPr>
            <p:ph type="subTitle" idx="1"/>
          </p:nvPr>
        </p:nvSpPr>
        <p:spPr>
          <a:xfrm>
            <a:off x="65649" y="1524000"/>
            <a:ext cx="9012701" cy="4946374"/>
          </a:xfrm>
          <a:noFill/>
          <a:ln/>
        </p:spPr>
        <p:txBody>
          <a:bodyPr>
            <a:noAutofit/>
          </a:bodyPr>
          <a:lstStyle/>
          <a:p>
            <a:pPr marL="609600" indent="-609600" algn="l">
              <a:lnSpc>
                <a:spcPct val="80000"/>
              </a:lnSpc>
              <a:buAutoNum type="alphaLcPeriod"/>
            </a:pPr>
            <a:r>
              <a:rPr lang="en-US" sz="3600" dirty="0">
                <a:solidFill>
                  <a:srgbClr val="990033"/>
                </a:solidFill>
                <a:latin typeface="Times New Roman" panose="02020603050405020304" pitchFamily="18" charset="0"/>
                <a:cs typeface="Times New Roman" panose="02020603050405020304" pitchFamily="18" charset="0"/>
              </a:rPr>
              <a:t>W</a:t>
            </a:r>
            <a:r>
              <a:rPr lang="en-US" sz="3600" dirty="0" smtClean="0">
                <a:solidFill>
                  <a:srgbClr val="990033"/>
                </a:solidFill>
                <a:latin typeface="Times New Roman" panose="02020603050405020304" pitchFamily="18" charset="0"/>
                <a:cs typeface="Times New Roman" panose="02020603050405020304" pitchFamily="18" charset="0"/>
              </a:rPr>
              <a:t>ere </a:t>
            </a:r>
            <a:r>
              <a:rPr lang="en-US" sz="3600" dirty="0">
                <a:solidFill>
                  <a:srgbClr val="990033"/>
                </a:solidFill>
                <a:latin typeface="Times New Roman" panose="02020603050405020304" pitchFamily="18" charset="0"/>
                <a:cs typeface="Times New Roman" panose="02020603050405020304" pitchFamily="18" charset="0"/>
              </a:rPr>
              <a:t>sparked by similar tensions within society</a:t>
            </a:r>
            <a:r>
              <a:rPr lang="en-US" sz="3600" dirty="0" smtClean="0">
                <a:solidFill>
                  <a:srgbClr val="990033"/>
                </a:solidFill>
                <a:latin typeface="Times New Roman" panose="02020603050405020304" pitchFamily="18" charset="0"/>
                <a:cs typeface="Times New Roman" panose="02020603050405020304" pitchFamily="18" charset="0"/>
              </a:rPr>
              <a:t>.</a:t>
            </a:r>
          </a:p>
          <a:p>
            <a:pPr algn="l">
              <a:lnSpc>
                <a:spcPct val="80000"/>
              </a:lnSpc>
            </a:pPr>
            <a:endParaRPr lang="en-US" sz="1600" dirty="0">
              <a:solidFill>
                <a:srgbClr val="990033"/>
              </a:solidFill>
              <a:latin typeface="Times New Roman" panose="02020603050405020304" pitchFamily="18" charset="0"/>
              <a:cs typeface="Times New Roman" panose="02020603050405020304" pitchFamily="18" charset="0"/>
            </a:endParaRPr>
          </a:p>
          <a:p>
            <a:pPr marL="609600" indent="-609600" algn="l">
              <a:lnSpc>
                <a:spcPct val="80000"/>
              </a:lnSpc>
            </a:pPr>
            <a:r>
              <a:rPr lang="en-US" sz="3600" dirty="0">
                <a:solidFill>
                  <a:srgbClr val="990033"/>
                </a:solidFill>
                <a:latin typeface="Times New Roman" panose="02020603050405020304" pitchFamily="18" charset="0"/>
                <a:cs typeface="Times New Roman" panose="02020603050405020304" pitchFamily="18" charset="0"/>
              </a:rPr>
              <a:t>b. </a:t>
            </a:r>
            <a:r>
              <a:rPr lang="en-US" sz="3600" dirty="0" smtClean="0">
                <a:solidFill>
                  <a:srgbClr val="990033"/>
                </a:solidFill>
                <a:latin typeface="Times New Roman" panose="02020603050405020304" pitchFamily="18" charset="0"/>
                <a:cs typeface="Times New Roman" panose="02020603050405020304" pitchFamily="18" charset="0"/>
              </a:rPr>
              <a:t> Shared </a:t>
            </a:r>
            <a:r>
              <a:rPr lang="en-US" sz="3600" dirty="0">
                <a:solidFill>
                  <a:srgbClr val="990033"/>
                </a:solidFill>
                <a:latin typeface="Times New Roman" panose="02020603050405020304" pitchFamily="18" charset="0"/>
                <a:cs typeface="Times New Roman" panose="02020603050405020304" pitchFamily="18" charset="0"/>
              </a:rPr>
              <a:t>a similar broadly “democratic” political vocabulary</a:t>
            </a:r>
            <a:r>
              <a:rPr lang="en-US" sz="3600" dirty="0" smtClean="0">
                <a:solidFill>
                  <a:srgbClr val="990033"/>
                </a:solidFill>
                <a:latin typeface="Times New Roman" panose="02020603050405020304" pitchFamily="18" charset="0"/>
                <a:cs typeface="Times New Roman" panose="02020603050405020304" pitchFamily="18" charset="0"/>
              </a:rPr>
              <a:t>.</a:t>
            </a:r>
          </a:p>
          <a:p>
            <a:pPr marL="609600" indent="-609600" algn="l">
              <a:lnSpc>
                <a:spcPct val="80000"/>
              </a:lnSpc>
            </a:pPr>
            <a:endParaRPr lang="en-US" sz="1800" dirty="0">
              <a:solidFill>
                <a:srgbClr val="990033"/>
              </a:solidFill>
              <a:latin typeface="Times New Roman" panose="02020603050405020304" pitchFamily="18" charset="0"/>
              <a:cs typeface="Times New Roman" panose="02020603050405020304" pitchFamily="18" charset="0"/>
            </a:endParaRPr>
          </a:p>
          <a:p>
            <a:pPr marL="609600" indent="-609600" algn="l">
              <a:lnSpc>
                <a:spcPct val="80000"/>
              </a:lnSpc>
            </a:pPr>
            <a:r>
              <a:rPr lang="en-US" sz="3600" dirty="0">
                <a:solidFill>
                  <a:srgbClr val="990033"/>
                </a:solidFill>
                <a:latin typeface="Times New Roman" panose="02020603050405020304" pitchFamily="18" charset="0"/>
                <a:cs typeface="Times New Roman" panose="02020603050405020304" pitchFamily="18" charset="0"/>
              </a:rPr>
              <a:t>c. </a:t>
            </a:r>
            <a:r>
              <a:rPr lang="en-US" sz="3600" dirty="0" smtClean="0">
                <a:solidFill>
                  <a:srgbClr val="990033"/>
                </a:solidFill>
                <a:latin typeface="Times New Roman" panose="02020603050405020304" pitchFamily="18" charset="0"/>
                <a:cs typeface="Times New Roman" panose="02020603050405020304" pitchFamily="18" charset="0"/>
              </a:rPr>
              <a:t> Were </a:t>
            </a:r>
            <a:r>
              <a:rPr lang="en-US" sz="3600" dirty="0">
                <a:solidFill>
                  <a:srgbClr val="990033"/>
                </a:solidFill>
                <a:latin typeface="Times New Roman" panose="02020603050405020304" pitchFamily="18" charset="0"/>
                <a:cs typeface="Times New Roman" panose="02020603050405020304" pitchFamily="18" charset="0"/>
              </a:rPr>
              <a:t>accomplished with little resort to violence</a:t>
            </a:r>
            <a:r>
              <a:rPr lang="en-US" sz="3600" dirty="0" smtClean="0">
                <a:solidFill>
                  <a:srgbClr val="990033"/>
                </a:solidFill>
                <a:latin typeface="Times New Roman" panose="02020603050405020304" pitchFamily="18" charset="0"/>
                <a:cs typeface="Times New Roman" panose="02020603050405020304" pitchFamily="18" charset="0"/>
              </a:rPr>
              <a:t>.</a:t>
            </a:r>
          </a:p>
          <a:p>
            <a:pPr marL="609600" indent="-609600" algn="l">
              <a:lnSpc>
                <a:spcPct val="80000"/>
              </a:lnSpc>
            </a:pPr>
            <a:endParaRPr lang="en-US" sz="2400" dirty="0">
              <a:solidFill>
                <a:srgbClr val="990033"/>
              </a:solidFill>
              <a:latin typeface="Times New Roman" panose="02020603050405020304" pitchFamily="18" charset="0"/>
              <a:cs typeface="Times New Roman" panose="02020603050405020304" pitchFamily="18" charset="0"/>
            </a:endParaRPr>
          </a:p>
          <a:p>
            <a:pPr marL="609600" indent="-609600" algn="l">
              <a:lnSpc>
                <a:spcPct val="80000"/>
              </a:lnSpc>
            </a:pPr>
            <a:r>
              <a:rPr lang="en-US" sz="3600" dirty="0">
                <a:solidFill>
                  <a:srgbClr val="990033"/>
                </a:solidFill>
                <a:latin typeface="Times New Roman" panose="02020603050405020304" pitchFamily="18" charset="0"/>
                <a:cs typeface="Times New Roman" panose="02020603050405020304" pitchFamily="18" charset="0"/>
              </a:rPr>
              <a:t>d. </a:t>
            </a:r>
            <a:r>
              <a:rPr lang="en-US" sz="3600" dirty="0" smtClean="0">
                <a:solidFill>
                  <a:srgbClr val="990033"/>
                </a:solidFill>
                <a:latin typeface="Times New Roman" panose="02020603050405020304" pitchFamily="18" charset="0"/>
                <a:cs typeface="Times New Roman" panose="02020603050405020304" pitchFamily="18" charset="0"/>
              </a:rPr>
              <a:t> Resulted </a:t>
            </a:r>
            <a:r>
              <a:rPr lang="en-US" sz="3600" dirty="0">
                <a:solidFill>
                  <a:srgbClr val="990033"/>
                </a:solidFill>
                <a:latin typeface="Times New Roman" panose="02020603050405020304" pitchFamily="18" charset="0"/>
                <a:cs typeface="Times New Roman" panose="02020603050405020304" pitchFamily="18" charset="0"/>
              </a:rPr>
              <a:t>in the immediate institution of legal equality for everyone.</a:t>
            </a:r>
          </a:p>
        </p:txBody>
      </p:sp>
      <p:sp>
        <p:nvSpPr>
          <p:cNvPr id="413701" name="Rectangle 5"/>
          <p:cNvSpPr>
            <a:spLocks noChangeArrowheads="1"/>
          </p:cNvSpPr>
          <p:nvPr/>
        </p:nvSpPr>
        <p:spPr bwMode="auto">
          <a:xfrm>
            <a:off x="0" y="-13252"/>
            <a:ext cx="9144000" cy="762000"/>
          </a:xfrm>
          <a:prstGeom prst="rect">
            <a:avLst/>
          </a:prstGeom>
          <a:solidFill>
            <a:srgbClr val="FBEEBD"/>
          </a:solidFill>
          <a:ln w="9525">
            <a:noFill/>
            <a:miter lim="800000"/>
            <a:headEnd/>
            <a:tailEnd/>
          </a:ln>
          <a:effectLst/>
        </p:spPr>
        <p:txBody>
          <a:bodyPr wrap="none" anchor="ctr"/>
          <a:lstStyle/>
          <a:p>
            <a:pPr algn="ctr"/>
            <a:r>
              <a:rPr lang="en-US" sz="4000" b="1" i="1" dirty="0">
                <a:latin typeface="Times New Roman" panose="02020603050405020304" pitchFamily="18" charset="0"/>
                <a:cs typeface="Times New Roman" panose="02020603050405020304" pitchFamily="18" charset="0"/>
              </a:rPr>
              <a:t>Connection</a:t>
            </a:r>
            <a:endParaRPr lang="en-US" sz="4000" i="1" dirty="0">
              <a:solidFill>
                <a:srgbClr val="FFB38D"/>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413699">
                                            <p:txEl>
                                              <p:pRg st="2" end="2"/>
                                            </p:txEl>
                                          </p:spTgt>
                                        </p:tgtEl>
                                        <p:attrNameLst>
                                          <p:attrName>style.color</p:attrName>
                                        </p:attrNameLst>
                                      </p:cBhvr>
                                      <p:by>
                                        <p:hsl h="0" s="-12549" l="-25098"/>
                                      </p:by>
                                    </p:animClr>
                                    <p:animClr clrSpc="hsl" dir="cw">
                                      <p:cBhvr>
                                        <p:cTn id="7" dur="500" fill="hold"/>
                                        <p:tgtEl>
                                          <p:spTgt spid="413699">
                                            <p:txEl>
                                              <p:pRg st="2" end="2"/>
                                            </p:txEl>
                                          </p:spTgt>
                                        </p:tgtEl>
                                        <p:attrNameLst>
                                          <p:attrName>fillcolor</p:attrName>
                                        </p:attrNameLst>
                                      </p:cBhvr>
                                      <p:by>
                                        <p:hsl h="0" s="-12549" l="-25098"/>
                                      </p:by>
                                    </p:animClr>
                                    <p:animClr clrSpc="hsl" dir="cw">
                                      <p:cBhvr>
                                        <p:cTn id="8" dur="500" fill="hold"/>
                                        <p:tgtEl>
                                          <p:spTgt spid="413699">
                                            <p:txEl>
                                              <p:pRg st="2" end="2"/>
                                            </p:txEl>
                                          </p:spTgt>
                                        </p:tgtEl>
                                        <p:attrNameLst>
                                          <p:attrName>stroke.color</p:attrName>
                                        </p:attrNameLst>
                                      </p:cBhvr>
                                      <p:by>
                                        <p:hsl h="0" s="-12549" l="-25098"/>
                                      </p:by>
                                    </p:animClr>
                                    <p:set>
                                      <p:cBhvr>
                                        <p:cTn id="9" dur="500" fill="hold"/>
                                        <p:tgtEl>
                                          <p:spTgt spid="41369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1.ytimg.com/vi/HlUiSBXQHCw/hqdefault.jpg">
            <a:hlinkClick r:id="rId3"/>
          </p:cNvPr>
          <p:cNvPicPr>
            <a:picLocks noChangeAspect="1" noChangeArrowheads="1"/>
          </p:cNvPicPr>
          <p:nvPr/>
        </p:nvPicPr>
        <p:blipFill>
          <a:blip r:link="rId4" cstate="print"/>
          <a:srcRect/>
          <a:stretch>
            <a:fillRect/>
          </a:stretch>
        </p:blipFill>
        <p:spPr bwMode="auto">
          <a:xfrm>
            <a:off x="0" y="0"/>
            <a:ext cx="9144000" cy="6869723"/>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337</Words>
  <Application>Microsoft Office PowerPoint</Application>
  <PresentationFormat>On-screen Show (4:3)</PresentationFormat>
  <Paragraphs>307</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Office Theme</vt:lpstr>
      <vt:lpstr>Ways of the World: A Brief Global History  First Edition</vt:lpstr>
      <vt:lpstr>Comparing Atlantic Revolutions </vt:lpstr>
      <vt:lpstr>Comparing Atlantic Revolutions </vt:lpstr>
      <vt:lpstr>PowerPoint Presentation</vt:lpstr>
      <vt:lpstr>A. The revolutions of North America, Europe, Haiti,        and Latin America influenced each other.        1. They also shared a set of common ideas         2. Grew out of the European Enlightenment        a.        b. Traditional ways of thinking were no longer    sacrosanct     </vt:lpstr>
      <vt:lpstr>  3. The core political idea was “popular sovereignty”             that the authority to govern comes from the people,         not from God or tradition      4. Except in Haiti, the main beneficiaries of the        Atlantic revolutions were middle-class white males      a.         b.     5.  Considerable differences between the Atlantic         revolutions</vt:lpstr>
      <vt:lpstr>PowerPoint Presentation</vt:lpstr>
      <vt:lpstr>All of the Atlantic Revolutions</vt:lpstr>
      <vt:lpstr>PowerPoint Presentation</vt:lpstr>
      <vt:lpstr>The North American Revolution, 1775–1787 </vt:lpstr>
      <vt:lpstr>The North American Revolution, 1775–1787 </vt:lpstr>
      <vt:lpstr>The North American Revolution, 1775–1787 </vt:lpstr>
      <vt:lpstr>The North American Revolution, 1775–1787 </vt:lpstr>
      <vt:lpstr>The North American Revolution, 1775–1787 </vt:lpstr>
      <vt:lpstr>PowerPoint Presentation</vt:lpstr>
      <vt:lpstr>The French Revolution, 1789–1815 </vt:lpstr>
      <vt:lpstr>The French Revolution, 1789–1815 </vt:lpstr>
      <vt:lpstr>The French Revolution, 1789–1815</vt:lpstr>
      <vt:lpstr>The French Revolution, 1789–1815 </vt:lpstr>
      <vt:lpstr>The French Revolution, 1789–1815 </vt:lpstr>
      <vt:lpstr>The French Revolution, 1789–1815 </vt:lpstr>
      <vt:lpstr>The French Revolution, 1789–1815 </vt:lpstr>
      <vt:lpstr>PowerPoint Presentation</vt:lpstr>
      <vt:lpstr>PowerPoint Presentation</vt:lpstr>
    </vt:vector>
  </TitlesOfParts>
  <Company>Pearland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Johnson, Glen</dc:creator>
  <cp:lastModifiedBy>Greg Scott</cp:lastModifiedBy>
  <cp:revision>55</cp:revision>
  <cp:lastPrinted>2016-02-24T02:58:52Z</cp:lastPrinted>
  <dcterms:created xsi:type="dcterms:W3CDTF">2012-12-12T18:44:19Z</dcterms:created>
  <dcterms:modified xsi:type="dcterms:W3CDTF">2016-02-24T03:02:04Z</dcterms:modified>
</cp:coreProperties>
</file>