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handoutMasterIdLst>
    <p:handoutMasterId r:id="rId11"/>
  </p:handoutMasterIdLst>
  <p:sldIdLst>
    <p:sldId id="257" r:id="rId2"/>
    <p:sldId id="264" r:id="rId3"/>
    <p:sldId id="298" r:id="rId4"/>
    <p:sldId id="309" r:id="rId5"/>
    <p:sldId id="290" r:id="rId6"/>
    <p:sldId id="272" r:id="rId7"/>
    <p:sldId id="260" r:id="rId8"/>
    <p:sldId id="294" r:id="rId9"/>
  </p:sldIdLst>
  <p:sldSz cx="9144000" cy="6858000" type="screen4x3"/>
  <p:notesSz cx="6858000" cy="931386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5369" autoAdjust="0"/>
  </p:normalViewPr>
  <p:slideViewPr>
    <p:cSldViewPr>
      <p:cViewPr varScale="1">
        <p:scale>
          <a:sx n="76" d="100"/>
          <a:sy n="76" d="100"/>
        </p:scale>
        <p:origin x="1404" y="5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73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673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2E4924-24FA-448B-8E7C-C5661E4D5B24}" type="datetimeFigureOut">
              <a:rPr lang="en-US" smtClean="0"/>
              <a:t>1/13/2016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46554"/>
            <a:ext cx="2971800" cy="46731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 smtClean="0"/>
              <a:t>www.glscott.org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846554"/>
            <a:ext cx="2971800" cy="46731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D2F90C-0DDB-4CE6-83C0-529C2D5208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6846020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569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6569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F93B23-360E-4B5A-88B9-0EB1EB7816FA}" type="datetimeFigureOut">
              <a:rPr lang="en-US" smtClean="0"/>
              <a:pPr/>
              <a:t>1/13/2016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01725" y="698500"/>
            <a:ext cx="4654550" cy="34925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24085"/>
            <a:ext cx="5486400" cy="41912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6553"/>
            <a:ext cx="2971800" cy="46569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 smtClean="0"/>
              <a:t>www.glscott.org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846553"/>
            <a:ext cx="2971800" cy="46569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D1FE69-920C-4748-A82F-B0633BB3778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6749864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E28EAE3-06C1-4E85-A253-E07866DC00BC}" type="slidenum">
              <a:rPr lang="en-US"/>
              <a:pPr/>
              <a:t>1</a:t>
            </a:fld>
            <a:endParaRPr lang="en-US"/>
          </a:p>
        </p:txBody>
      </p:sp>
      <p:sp>
        <p:nvSpPr>
          <p:cNvPr id="10445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1725" y="698500"/>
            <a:ext cx="4654550" cy="34925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44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424085"/>
            <a:ext cx="5029200" cy="41912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www.glscott.org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6889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580AD9E-4780-4910-80AA-67ED334DC60A}" type="slidenum">
              <a:rPr lang="en-US"/>
              <a:pPr/>
              <a:t>2</a:t>
            </a:fld>
            <a:endParaRPr lang="en-US"/>
          </a:p>
        </p:txBody>
      </p:sp>
      <p:sp>
        <p:nvSpPr>
          <p:cNvPr id="132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2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www.glscott.org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7221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Handout- Student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www.glscott.org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BD1FE69-920C-4748-A82F-B0633BB3778C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71563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www.glscott.org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BD1FE69-920C-4748-A82F-B0633BB3778C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42119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www.glscott.org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BD1FE69-920C-4748-A82F-B0633BB3778C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49468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49FFC50-0808-47FD-BB5A-D5F9B827F8B8}" type="slidenum">
              <a:rPr lang="en-US"/>
              <a:pPr/>
              <a:t>6</a:t>
            </a:fld>
            <a:endParaRPr lang="en-US"/>
          </a:p>
        </p:txBody>
      </p:sp>
      <p:sp>
        <p:nvSpPr>
          <p:cNvPr id="140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02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www.glscott.org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16639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4345F2A-12B6-4A29-B9DF-A9873ED4A489}" type="slidenum">
              <a:rPr lang="en-US"/>
              <a:pPr/>
              <a:t>7</a:t>
            </a:fld>
            <a:endParaRPr lang="en-US"/>
          </a:p>
        </p:txBody>
      </p:sp>
      <p:sp>
        <p:nvSpPr>
          <p:cNvPr id="128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80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lvl="0" algn="l">
              <a:buFont typeface="Arial" pitchFamily="34" charset="0"/>
              <a:buChar char="•"/>
            </a:pPr>
            <a:r>
              <a:rPr lang="en-US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payment of tribute</a:t>
            </a:r>
          </a:p>
          <a:p>
            <a:pPr lvl="0" algn="l">
              <a:buFont typeface="Arial" pitchFamily="34" charset="0"/>
              <a:buChar char="•"/>
            </a:pPr>
            <a:r>
              <a:rPr lang="en-US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intermittent pressure to convert to Christianity</a:t>
            </a:r>
          </a:p>
          <a:p>
            <a:pPr lvl="0" algn="l">
              <a:buFont typeface="Arial" pitchFamily="34" charset="0"/>
              <a:buChar char="•"/>
            </a:pPr>
            <a:r>
              <a:rPr lang="en-US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devastating epidemics killed large populations</a:t>
            </a:r>
          </a:p>
          <a:p>
            <a:pPr lvl="0" algn="l">
              <a:buFont typeface="Arial" pitchFamily="34" charset="0"/>
              <a:buChar char="•"/>
            </a:pPr>
            <a:r>
              <a:rPr lang="en-US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influx of Russian settlers</a:t>
            </a:r>
          </a:p>
          <a:p>
            <a:pPr algn="l">
              <a:buFont typeface="Arial" pitchFamily="34" charset="0"/>
              <a:buChar char="•"/>
            </a:pPr>
            <a:r>
              <a:rPr lang="en-US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loss of hunting grounds and pasturelands (for the nomads) to Russian agricultural settlers, which disrupted the local economy and left local populations dependent on Russian markets </a:t>
            </a:r>
          </a:p>
          <a:p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www.glscott.org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2649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buFont typeface="Arial" pitchFamily="34" charset="0"/>
              <a:buChar char="•"/>
            </a:pPr>
            <a:r>
              <a:rPr lang="en-US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Rich agriculture lands, furs, and minerals helped make Russia a great power by the eighteen century.</a:t>
            </a:r>
          </a:p>
          <a:p>
            <a:pPr algn="l">
              <a:buFont typeface="Arial" pitchFamily="34" charset="0"/>
              <a:buChar char="•"/>
            </a:pPr>
            <a:r>
              <a:rPr lang="en-US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Became an Asian power as well</a:t>
            </a:r>
          </a:p>
          <a:p>
            <a:pPr algn="l">
              <a:buFont typeface="Arial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Russian Identity</a:t>
            </a:r>
          </a:p>
          <a:p>
            <a:pPr lvl="1" algn="l">
              <a:buFont typeface="Arial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Expansion made Russia a very military state</a:t>
            </a:r>
          </a:p>
          <a:p>
            <a:pPr lvl="1" algn="l">
              <a:buFont typeface="Arial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Reinforced autocracy</a:t>
            </a:r>
          </a:p>
          <a:p>
            <a:pPr algn="l">
              <a:buFont typeface="Arial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Colonization experience was different from Americas</a:t>
            </a:r>
          </a:p>
          <a:p>
            <a:pPr lvl="1" algn="l">
              <a:buFont typeface="Arial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Conquest of territories with which Russia had long interacted</a:t>
            </a:r>
          </a:p>
          <a:p>
            <a:pPr lvl="1" algn="l">
              <a:buFont typeface="Arial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Conquest took place at the same time as development of Russian State</a:t>
            </a:r>
          </a:p>
          <a:p>
            <a:pPr lvl="1" algn="l">
              <a:buFont typeface="Arial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Russian empire remained intact until 1991.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www.glscott.org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BD1FE69-920C-4748-A82F-B0633BB3778C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50393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070AF2-C7FC-41DE-9892-32778C1E13E7}" type="datetimeFigureOut">
              <a:rPr lang="en-US" smtClean="0"/>
              <a:pPr/>
              <a:t>1/13/2016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35619-4F17-4A4E-9AB5-C004AC4B24B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070AF2-C7FC-41DE-9892-32778C1E13E7}" type="datetimeFigureOut">
              <a:rPr lang="en-US" smtClean="0"/>
              <a:pPr/>
              <a:t>1/13/2016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35619-4F17-4A4E-9AB5-C004AC4B24B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070AF2-C7FC-41DE-9892-32778C1E13E7}" type="datetimeFigureOut">
              <a:rPr lang="en-US" smtClean="0"/>
              <a:pPr/>
              <a:t>1/13/2016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35619-4F17-4A4E-9AB5-C004AC4B24B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070AF2-C7FC-41DE-9892-32778C1E13E7}" type="datetimeFigureOut">
              <a:rPr lang="en-US" smtClean="0"/>
              <a:pPr/>
              <a:t>1/13/2016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35619-4F17-4A4E-9AB5-C004AC4B24B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070AF2-C7FC-41DE-9892-32778C1E13E7}" type="datetimeFigureOut">
              <a:rPr lang="en-US" smtClean="0"/>
              <a:pPr/>
              <a:t>1/13/2016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35619-4F17-4A4E-9AB5-C004AC4B24B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070AF2-C7FC-41DE-9892-32778C1E13E7}" type="datetimeFigureOut">
              <a:rPr lang="en-US" smtClean="0"/>
              <a:pPr/>
              <a:t>1/13/2016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35619-4F17-4A4E-9AB5-C004AC4B24B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070AF2-C7FC-41DE-9892-32778C1E13E7}" type="datetimeFigureOut">
              <a:rPr lang="en-US" smtClean="0"/>
              <a:pPr/>
              <a:t>1/13/2016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35619-4F17-4A4E-9AB5-C004AC4B24B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070AF2-C7FC-41DE-9892-32778C1E13E7}" type="datetimeFigureOut">
              <a:rPr lang="en-US" smtClean="0"/>
              <a:pPr/>
              <a:t>1/13/2016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35619-4F17-4A4E-9AB5-C004AC4B24B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070AF2-C7FC-41DE-9892-32778C1E13E7}" type="datetimeFigureOut">
              <a:rPr lang="en-US" smtClean="0"/>
              <a:pPr/>
              <a:t>1/13/2016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35619-4F17-4A4E-9AB5-C004AC4B24B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070AF2-C7FC-41DE-9892-32778C1E13E7}" type="datetimeFigureOut">
              <a:rPr lang="en-US" smtClean="0"/>
              <a:pPr/>
              <a:t>1/13/2016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35619-4F17-4A4E-9AB5-C004AC4B24B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070AF2-C7FC-41DE-9892-32778C1E13E7}" type="datetimeFigureOut">
              <a:rPr lang="en-US" smtClean="0"/>
              <a:pPr/>
              <a:t>1/13/2016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35619-4F17-4A4E-9AB5-C004AC4B24B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30000"/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070AF2-C7FC-41DE-9892-32778C1E13E7}" type="datetimeFigureOut">
              <a:rPr lang="en-US" smtClean="0"/>
              <a:pPr/>
              <a:t>1/13/2016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D35619-4F17-4A4E-9AB5-C004AC4B24B4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etmRI2_9Q_A&amp;feature=em-share_video_in_list_user&amp;list=PLBDA2E52FB1EF80C9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http://i2.ytimg.com/vi/etmRI2_9Q_A/hqdefault.jpg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66700" y="780062"/>
            <a:ext cx="8534400" cy="2590800"/>
          </a:xfrm>
        </p:spPr>
        <p:txBody>
          <a:bodyPr/>
          <a:lstStyle/>
          <a:p>
            <a:r>
              <a:rPr lang="en-US" sz="4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Ways of the World:</a:t>
            </a:r>
            <a:br>
              <a:rPr lang="en-US" sz="4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Brief Global History</a:t>
            </a:r>
            <a:br>
              <a:rPr lang="en-US" sz="4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First Edition</a:t>
            </a:r>
            <a:endParaRPr lang="en-US" sz="4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3369812"/>
            <a:ext cx="9144000" cy="2573787"/>
          </a:xfrm>
        </p:spPr>
        <p:txBody>
          <a:bodyPr>
            <a:normAutofit lnSpcReduction="10000"/>
          </a:bodyPr>
          <a:lstStyle/>
          <a:p>
            <a:pPr>
              <a:lnSpc>
                <a:spcPct val="90000"/>
              </a:lnSpc>
            </a:pPr>
            <a:r>
              <a:rPr lang="en-US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CHAPTER </a:t>
            </a:r>
            <a:r>
              <a:rPr lang="en-US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XIV</a:t>
            </a:r>
            <a:endParaRPr lang="en-US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</a:pP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Empires and Encounters</a:t>
            </a:r>
          </a:p>
          <a:p>
            <a:pPr>
              <a:lnSpc>
                <a:spcPct val="90000"/>
              </a:lnSpc>
            </a:pP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1450–1750</a:t>
            </a:r>
          </a:p>
          <a:p>
            <a:pPr>
              <a:lnSpc>
                <a:spcPct val="90000"/>
              </a:lnSpc>
            </a:pP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</a:pPr>
            <a:r>
              <a:rPr lang="en-US" sz="35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Russia</a:t>
            </a:r>
            <a:endParaRPr lang="en-US" sz="350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2405" name="Text Box 5"/>
          <p:cNvSpPr txBox="1">
            <a:spLocks noChangeArrowheads="1"/>
          </p:cNvSpPr>
          <p:nvPr/>
        </p:nvSpPr>
        <p:spPr bwMode="auto">
          <a:xfrm>
            <a:off x="381000" y="381000"/>
            <a:ext cx="83058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Robert W.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Strayer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304800"/>
            <a:ext cx="9144000" cy="2971800"/>
          </a:xfrm>
        </p:spPr>
        <p:txBody>
          <a:bodyPr>
            <a:normAutofit/>
          </a:bodyPr>
          <a:lstStyle/>
          <a:p>
            <a:r>
              <a:rPr lang="en-US" sz="4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Steppes and Siberia:</a:t>
            </a:r>
            <a:br>
              <a:rPr lang="en-US" sz="4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Making of a Russian Empire</a:t>
            </a:r>
            <a:r>
              <a:rPr lang="en-US" b="1" dirty="0" smtClean="0"/>
              <a:t/>
            </a:r>
            <a:br>
              <a:rPr lang="en-US" b="1" dirty="0" smtClean="0"/>
            </a:br>
            <a:endParaRPr 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0"/>
            <a:ext cx="8458200" cy="1066800"/>
          </a:xfrm>
        </p:spPr>
        <p:txBody>
          <a:bodyPr>
            <a:noAutofit/>
          </a:bodyPr>
          <a:lstStyle/>
          <a:p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Chinese conquests, together with the expansion of the Russian Empire, transformed Central Asia.  </a:t>
            </a:r>
            <a:endParaRPr lang="en-US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43020490"/>
              </p:ext>
            </p:extLst>
          </p:nvPr>
        </p:nvGraphicFramePr>
        <p:xfrm>
          <a:off x="0" y="1143001"/>
          <a:ext cx="9144000" cy="5722730"/>
        </p:xfrm>
        <a:graphic>
          <a:graphicData uri="http://schemas.openxmlformats.org/drawingml/2006/table">
            <a:tbl>
              <a:tblPr/>
              <a:tblGrid>
                <a:gridCol w="4572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72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1466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i="1" dirty="0">
                          <a:latin typeface="Times New Roman"/>
                          <a:ea typeface="Times New Roman"/>
                          <a:cs typeface="Times New Roman"/>
                        </a:rPr>
                        <a:t>Eurasia Before</a:t>
                      </a:r>
                      <a:endParaRPr lang="en-US" sz="2000" i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4851" marR="648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i="1" dirty="0">
                          <a:latin typeface="Times New Roman"/>
                          <a:ea typeface="Times New Roman"/>
                          <a:cs typeface="Times New Roman"/>
                        </a:rPr>
                        <a:t>After under Russian or Chinese Rule</a:t>
                      </a:r>
                      <a:endParaRPr lang="en-US" sz="2000" i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4851" marR="648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0034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4851" marR="648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4851" marR="648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i2.ytimg.com/vi/etmRI2_9Q_A/hqdefault.jpg">
            <a:hlinkClick r:id="rId3"/>
          </p:cNvPr>
          <p:cNvPicPr>
            <a:picLocks noChangeAspect="1" noChangeArrowheads="1"/>
          </p:cNvPicPr>
          <p:nvPr/>
        </p:nvPicPr>
        <p:blipFill>
          <a:blip r:link="rId4" cstate="print"/>
          <a:srcRect/>
          <a:stretch>
            <a:fillRect/>
          </a:stretch>
        </p:blipFill>
        <p:spPr bwMode="auto">
          <a:xfrm>
            <a:off x="0" y="0"/>
            <a:ext cx="912839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228600" y="152401"/>
            <a:ext cx="8229600" cy="1295399"/>
          </a:xfrm>
        </p:spPr>
        <p:txBody>
          <a:bodyPr>
            <a:normAutofit fontScale="90000"/>
          </a:bodyPr>
          <a:lstStyle/>
          <a:p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Russians and Empire</a:t>
            </a:r>
            <a:b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381000" y="914400"/>
            <a:ext cx="8534400" cy="5638800"/>
          </a:xfrm>
        </p:spPr>
        <p:txBody>
          <a:bodyPr/>
          <a:lstStyle/>
          <a:p>
            <a:pPr algn="l">
              <a:buFont typeface="Arial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small Russian state centered on Moscow began to emerge ca. 1500</a:t>
            </a:r>
          </a:p>
          <a:p>
            <a:pPr lvl="1" algn="l">
              <a:buFont typeface="Arial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Moscow began to conquer neighboring cities</a:t>
            </a:r>
          </a:p>
          <a:p>
            <a:pPr lvl="1" algn="l">
              <a:buFont typeface="Arial" pitchFamily="34" charset="0"/>
              <a:buChar char="•"/>
            </a:pPr>
            <a:endParaRPr lang="en-US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 algn="l">
              <a:buFont typeface="Arial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Three centuries grew into a massive empire</a:t>
            </a:r>
          </a:p>
          <a:p>
            <a:pPr lvl="1" algn="l">
              <a:buFont typeface="Arial" pitchFamily="34" charset="0"/>
              <a:buChar char="•"/>
            </a:pPr>
            <a:endParaRPr lang="en-US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 algn="l">
              <a:buFont typeface="Arial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Early expansion into the grasslands to south and east was for security against nomads</a:t>
            </a:r>
          </a:p>
          <a:p>
            <a:pPr lvl="1" algn="l">
              <a:buFont typeface="Arial" pitchFamily="34" charset="0"/>
              <a:buChar char="•"/>
            </a:pPr>
            <a:endParaRPr lang="en-US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 algn="l">
              <a:buFont typeface="Arial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Expansion into Siberia was a matter of opportunity (furs) not threat</a:t>
            </a:r>
          </a:p>
          <a:p>
            <a:pPr lvl="1" algn="l">
              <a:buFont typeface="Arial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14" name="Picture 2" descr="image, p41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95400" y="0"/>
            <a:ext cx="6400800" cy="49086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304800" y="5029200"/>
            <a:ext cx="8610600" cy="1828800"/>
          </a:xfrm>
        </p:spPr>
        <p:txBody>
          <a:bodyPr>
            <a:normAutofit/>
          </a:bodyPr>
          <a:lstStyle/>
          <a:p>
            <a:pPr marL="0" lvl="2" algn="l"/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Cossacks were bands of fiercely independent warriors consisting of peasants who had escaped serfdom as well as criminals and other adventurers.  They helped to expand Russia into Siberia. 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533400" y="228599"/>
            <a:ext cx="8382000" cy="1066801"/>
          </a:xfrm>
        </p:spPr>
        <p:txBody>
          <a:bodyPr>
            <a:noAutofit/>
          </a:bodyPr>
          <a:lstStyle/>
          <a:p>
            <a:pPr lvl="0">
              <a:lnSpc>
                <a:spcPct val="90000"/>
              </a:lnSpc>
            </a:pP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Experiencing the Russian Empire</a:t>
            </a:r>
            <a:r>
              <a:rPr lang="en-US" sz="3600" dirty="0" smtClean="0"/>
              <a:t/>
            </a:r>
            <a:br>
              <a:rPr lang="en-US" sz="3600" dirty="0" smtClean="0"/>
            </a:br>
            <a:endParaRPr lang="en-US" sz="3600" dirty="0"/>
          </a:p>
        </p:txBody>
      </p:sp>
      <p:sp>
        <p:nvSpPr>
          <p:cNvPr id="123906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0" y="1066800"/>
            <a:ext cx="8763000" cy="1219200"/>
          </a:xfrm>
        </p:spPr>
        <p:txBody>
          <a:bodyPr>
            <a:normAutofit/>
          </a:bodyPr>
          <a:lstStyle/>
          <a:p>
            <a:pPr lvl="0" algn="l"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Conquered people had to take an oath of loyalty to the Russian ruler.</a:t>
            </a:r>
          </a:p>
        </p:txBody>
      </p:sp>
      <p:pic>
        <p:nvPicPr>
          <p:cNvPr id="3" name="Picture 2" descr="map 14-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47800" y="1828800"/>
            <a:ext cx="5903149" cy="494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381000" y="152401"/>
            <a:ext cx="8382000" cy="1219199"/>
          </a:xfrm>
        </p:spPr>
        <p:txBody>
          <a:bodyPr>
            <a:normAutofit fontScale="90000"/>
          </a:bodyPr>
          <a:lstStyle/>
          <a:p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Russians and Empire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304800" y="1066800"/>
            <a:ext cx="8610600" cy="5410200"/>
          </a:xfrm>
        </p:spPr>
        <p:txBody>
          <a:bodyPr>
            <a:normAutofit/>
          </a:bodyPr>
          <a:lstStyle/>
          <a:p>
            <a:pPr algn="l">
              <a:buFont typeface="Arial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With imperial expansion, Russians became a smaller proportion of the overall population.</a:t>
            </a:r>
          </a:p>
          <a:p>
            <a:pPr algn="l">
              <a:buFont typeface="Arial" pitchFamily="34" charset="0"/>
              <a:buChar char="•"/>
            </a:pPr>
            <a:endParaRPr lang="en-US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buFont typeface="Arial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Russian Identity</a:t>
            </a:r>
          </a:p>
          <a:p>
            <a:pPr algn="l"/>
            <a:endParaRPr lang="en-US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buFont typeface="Arial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Colonization experience was different from Americas</a:t>
            </a:r>
          </a:p>
          <a:p>
            <a:pPr lvl="1" algn="l">
              <a:buFont typeface="Arial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699</TotalTime>
  <Words>311</Words>
  <Application>Microsoft Office PowerPoint</Application>
  <PresentationFormat>On-screen Show (4:3)</PresentationFormat>
  <Paragraphs>60</Paragraphs>
  <Slides>8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Calibri</vt:lpstr>
      <vt:lpstr>Times New Roman</vt:lpstr>
      <vt:lpstr>Office Theme</vt:lpstr>
      <vt:lpstr>Ways of the World: A Brief Global History  First Edition</vt:lpstr>
      <vt:lpstr>The Steppes and Siberia: The Making of a Russian Empire </vt:lpstr>
      <vt:lpstr>Chinese conquests, together with the expansion of the Russian Empire, transformed Central Asia.  </vt:lpstr>
      <vt:lpstr>PowerPoint Presentation</vt:lpstr>
      <vt:lpstr>Russians and Empire </vt:lpstr>
      <vt:lpstr>PowerPoint Presentation</vt:lpstr>
      <vt:lpstr>Experiencing the Russian Empire </vt:lpstr>
      <vt:lpstr>Russians and Empire </vt:lpstr>
    </vt:vector>
  </TitlesOfParts>
  <Company>Pearland ISD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Ways of the World: A Brief Global History  First Edition</dc:title>
  <dc:creator>Johnson, Glen</dc:creator>
  <cp:lastModifiedBy>Greg Scott</cp:lastModifiedBy>
  <cp:revision>88</cp:revision>
  <dcterms:created xsi:type="dcterms:W3CDTF">2012-12-10T15:17:26Z</dcterms:created>
  <dcterms:modified xsi:type="dcterms:W3CDTF">2016-01-14T00:07:55Z</dcterms:modified>
</cp:coreProperties>
</file>