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Lato" panose="020F050202020403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1e4f50a37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b1e4f50a37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b1e4f50a3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b1e4f50a3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1e4f50a37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b1e4f50a3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1e4f50a37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b1e4f50a3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b1e4f50a37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b1e4f50a37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b1e4f50a37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b1e4f50a37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b1e4f50a37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b1e4f50a37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b1e4f50a37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b1e4f50a37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1e4f50a37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b1e4f50a37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1e4f50a37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b1e4f50a3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b1e4f50a3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b1e4f50a3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b1e4f50a37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b1e4f50a37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b1e4f50a37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b1e4f50a37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b1e4f50a37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b1e4f50a3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b1e4f50a37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b1e4f50a3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b1e4f50a37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b1e4f50a3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b1e4f50a37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b1e4f50a3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1e4f50a37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b1e4f50a37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b1e4f50a37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b1e4f50a37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b1e4f50a37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b1e4f50a3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b1e4f50a3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b1e4f50a3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b1e4f50a37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b1e4f50a3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1e4f50a37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b1e4f50a3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b1e4f50a37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b1e4f50a3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1e4f50a37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b1e4f50a37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b1e4f50a37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b1e4f50a37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b1e4f50a37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b1e4f50a3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vg3y6AAK-B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kAtAMs614Jk"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1A5Uw0tCrtQ"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WbDMaimE5E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MkTw3_PmKtc"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EvFj74Dg38"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World War II: Rise of Dictators Activity</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8: WWII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107075" y="1462900"/>
            <a:ext cx="5190900" cy="35736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Clr>
                <a:srgbClr val="000000"/>
              </a:buClr>
              <a:buSzPct val="100000"/>
              <a:buChar char="●"/>
            </a:pPr>
            <a:r>
              <a:rPr lang="en" sz="2000">
                <a:solidFill>
                  <a:srgbClr val="000000"/>
                </a:solidFill>
              </a:rPr>
              <a:t>Once in power, Hitler dismantled Germany’s democratic republic</a:t>
            </a:r>
            <a:endParaRPr sz="2000">
              <a:solidFill>
                <a:srgbClr val="000000"/>
              </a:solidFill>
            </a:endParaRPr>
          </a:p>
          <a:p>
            <a:pPr marL="914400" lvl="1" indent="-346075" algn="l" rtl="0">
              <a:spcBef>
                <a:spcPts val="0"/>
              </a:spcBef>
              <a:spcAft>
                <a:spcPts val="0"/>
              </a:spcAft>
              <a:buClr>
                <a:srgbClr val="000000"/>
              </a:buClr>
              <a:buSzPct val="100000"/>
              <a:buChar char="○"/>
            </a:pPr>
            <a:r>
              <a:rPr lang="en" sz="2000">
                <a:solidFill>
                  <a:srgbClr val="000000"/>
                </a:solidFill>
              </a:rPr>
              <a:t>In its place he established the Third Reich (3rd German Empire)</a:t>
            </a:r>
            <a:endParaRPr sz="2000">
              <a:solidFill>
                <a:srgbClr val="000000"/>
              </a:solidFill>
            </a:endParaRPr>
          </a:p>
          <a:p>
            <a:pPr marL="457200" lvl="0" indent="-346075" algn="l" rtl="0">
              <a:spcBef>
                <a:spcPts val="0"/>
              </a:spcBef>
              <a:spcAft>
                <a:spcPts val="0"/>
              </a:spcAft>
              <a:buClr>
                <a:srgbClr val="000000"/>
              </a:buClr>
              <a:buSzPct val="100000"/>
              <a:buChar char="●"/>
            </a:pPr>
            <a:r>
              <a:rPr lang="en" sz="2000">
                <a:solidFill>
                  <a:srgbClr val="000000"/>
                </a:solidFill>
              </a:rPr>
              <a:t>Hitler, who had been born in Austria, dreamed of uniting all German-speaking people in a Great German Empire</a:t>
            </a:r>
            <a:endParaRPr sz="2000">
              <a:solidFill>
                <a:srgbClr val="000000"/>
              </a:solidFill>
            </a:endParaRPr>
          </a:p>
          <a:p>
            <a:pPr marL="457200" lvl="0" indent="-346075" algn="l" rtl="0">
              <a:spcBef>
                <a:spcPts val="0"/>
              </a:spcBef>
              <a:spcAft>
                <a:spcPts val="0"/>
              </a:spcAft>
              <a:buClr>
                <a:srgbClr val="000000"/>
              </a:buClr>
              <a:buSzPct val="100000"/>
              <a:buChar char="●"/>
            </a:pPr>
            <a:r>
              <a:rPr lang="en" sz="2000">
                <a:solidFill>
                  <a:srgbClr val="000000"/>
                </a:solidFill>
              </a:rPr>
              <a:t>Hitler also wanted to enforce racial “purification” (blond hair &amp; blue eyed) Aryans</a:t>
            </a:r>
            <a:endParaRPr sz="2000">
              <a:solidFill>
                <a:srgbClr val="000000"/>
              </a:solidFill>
            </a:endParaRPr>
          </a:p>
          <a:p>
            <a:pPr marL="457200" lvl="0" indent="-346075" algn="l" rtl="0">
              <a:spcBef>
                <a:spcPts val="0"/>
              </a:spcBef>
              <a:spcAft>
                <a:spcPts val="0"/>
              </a:spcAft>
              <a:buClr>
                <a:srgbClr val="000000"/>
              </a:buClr>
              <a:buSzPct val="100000"/>
              <a:buChar char="●"/>
            </a:pPr>
            <a:r>
              <a:rPr lang="en" sz="2000">
                <a:solidFill>
                  <a:srgbClr val="000000"/>
                </a:solidFill>
              </a:rPr>
              <a:t>Jews and non-whites were deemed fit only to serve the Aryans</a:t>
            </a:r>
            <a:endParaRPr sz="2000">
              <a:solidFill>
                <a:srgbClr val="000000"/>
              </a:solidFill>
            </a:endParaRPr>
          </a:p>
        </p:txBody>
      </p:sp>
      <p:pic>
        <p:nvPicPr>
          <p:cNvPr id="119" name="Google Shape;119;p22" descr="march"/>
          <p:cNvPicPr preferRelativeResize="0"/>
          <p:nvPr/>
        </p:nvPicPr>
        <p:blipFill rotWithShape="1">
          <a:blip r:embed="rId3">
            <a:alphaModFix/>
          </a:blip>
          <a:srcRect/>
          <a:stretch/>
        </p:blipFill>
        <p:spPr>
          <a:xfrm>
            <a:off x="5441926" y="136975"/>
            <a:ext cx="3593675" cy="2780199"/>
          </a:xfrm>
          <a:prstGeom prst="rect">
            <a:avLst/>
          </a:prstGeom>
          <a:noFill/>
          <a:ln>
            <a:noFill/>
          </a:ln>
        </p:spPr>
      </p:pic>
      <p:pic>
        <p:nvPicPr>
          <p:cNvPr id="120" name="Google Shape;120;p22" descr="naziflag2"/>
          <p:cNvPicPr preferRelativeResize="0"/>
          <p:nvPr/>
        </p:nvPicPr>
        <p:blipFill rotWithShape="1">
          <a:blip r:embed="rId4">
            <a:alphaModFix/>
          </a:blip>
          <a:srcRect/>
          <a:stretch/>
        </p:blipFill>
        <p:spPr>
          <a:xfrm>
            <a:off x="5441925" y="3022200"/>
            <a:ext cx="3593675" cy="201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4572000" y="1203500"/>
            <a:ext cx="4550100" cy="3780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Hitler believed that in order for Germany to thrive, it needed more living space</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Even if it could be accomplished by </a:t>
            </a:r>
            <a:r>
              <a:rPr lang="en" sz="2000" i="1">
                <a:solidFill>
                  <a:schemeClr val="dk1"/>
                </a:solidFill>
              </a:rPr>
              <a:t>“the might of a sword”</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Hitler’s plan for the Nazis was known as Nazism (the German brand of fascism, was based on extreme nationalism)</a:t>
            </a:r>
            <a:endParaRPr sz="2000">
              <a:solidFill>
                <a:schemeClr val="dk1"/>
              </a:solidFill>
            </a:endParaRPr>
          </a:p>
        </p:txBody>
      </p:sp>
      <p:pic>
        <p:nvPicPr>
          <p:cNvPr id="126" name="Google Shape;126;p23" descr="0,1020,349040,00"/>
          <p:cNvPicPr preferRelativeResize="0"/>
          <p:nvPr/>
        </p:nvPicPr>
        <p:blipFill rotWithShape="1">
          <a:blip r:embed="rId3">
            <a:alphaModFix/>
          </a:blip>
          <a:srcRect/>
          <a:stretch/>
        </p:blipFill>
        <p:spPr>
          <a:xfrm>
            <a:off x="101300" y="108150"/>
            <a:ext cx="2095900" cy="2204875"/>
          </a:xfrm>
          <a:prstGeom prst="rect">
            <a:avLst/>
          </a:prstGeom>
          <a:noFill/>
          <a:ln w="38100" cap="flat" cmpd="sng">
            <a:solidFill>
              <a:srgbClr val="000000"/>
            </a:solidFill>
            <a:prstDash val="solid"/>
            <a:round/>
            <a:headEnd type="none" w="sm" len="sm"/>
            <a:tailEnd type="none" w="sm" len="sm"/>
          </a:ln>
        </p:spPr>
      </p:pic>
      <p:pic>
        <p:nvPicPr>
          <p:cNvPr id="127" name="Google Shape;127;p23" descr="index"/>
          <p:cNvPicPr preferRelativeResize="0"/>
          <p:nvPr/>
        </p:nvPicPr>
        <p:blipFill rotWithShape="1">
          <a:blip r:embed="rId4">
            <a:alphaModFix/>
          </a:blip>
          <a:srcRect/>
          <a:stretch/>
        </p:blipFill>
        <p:spPr>
          <a:xfrm>
            <a:off x="2296299" y="108150"/>
            <a:ext cx="2275700" cy="2204875"/>
          </a:xfrm>
          <a:prstGeom prst="rect">
            <a:avLst/>
          </a:prstGeom>
          <a:noFill/>
          <a:ln w="28575" cap="flat" cmpd="sng">
            <a:solidFill>
              <a:srgbClr val="000000"/>
            </a:solidFill>
            <a:prstDash val="solid"/>
            <a:round/>
            <a:headEnd type="none" w="sm" len="sm"/>
            <a:tailEnd type="none" w="sm" len="sm"/>
          </a:ln>
        </p:spPr>
      </p:pic>
      <p:pic>
        <p:nvPicPr>
          <p:cNvPr id="128" name="Google Shape;128;p23" descr="amc0021l"/>
          <p:cNvPicPr preferRelativeResize="0"/>
          <p:nvPr/>
        </p:nvPicPr>
        <p:blipFill rotWithShape="1">
          <a:blip r:embed="rId5">
            <a:alphaModFix/>
          </a:blip>
          <a:srcRect/>
          <a:stretch/>
        </p:blipFill>
        <p:spPr>
          <a:xfrm>
            <a:off x="101300" y="2459325"/>
            <a:ext cx="4470700" cy="25371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69775"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solidFill>
                  <a:schemeClr val="dk1"/>
                </a:solidFill>
              </a:rPr>
              <a:t>Hitler’s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Territorial Expansion</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Establish a new empire for the “Master Race”</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Use force to eliminate opposition</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Essential conquer the world</a:t>
            </a:r>
            <a:endParaRPr sz="2000">
              <a:solidFill>
                <a:schemeClr val="dk1"/>
              </a:solidFill>
            </a:endParaRPr>
          </a:p>
        </p:txBody>
      </p:sp>
      <p:pic>
        <p:nvPicPr>
          <p:cNvPr id="134" name="Google Shape;134;p24" descr="Image result for Nazi Flag WWII"/>
          <p:cNvPicPr preferRelativeResize="0"/>
          <p:nvPr/>
        </p:nvPicPr>
        <p:blipFill rotWithShape="1">
          <a:blip r:embed="rId3">
            <a:alphaModFix/>
          </a:blip>
          <a:srcRect/>
          <a:stretch/>
        </p:blipFill>
        <p:spPr>
          <a:xfrm>
            <a:off x="5028275" y="97150"/>
            <a:ext cx="4024152" cy="2414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Japan: Hideki Tojo</a:t>
            </a:r>
            <a:endParaRPr sz="4000">
              <a:solidFill>
                <a:schemeClr val="dk1"/>
              </a:solidFill>
            </a:endParaRPr>
          </a:p>
          <a:p>
            <a:pPr marL="0" lvl="0" indent="0" algn="l" rtl="0">
              <a:spcBef>
                <a:spcPts val="0"/>
              </a:spcBef>
              <a:spcAft>
                <a:spcPts val="0"/>
              </a:spcAft>
              <a:buNone/>
            </a:pPr>
            <a:r>
              <a:rPr lang="en" sz="4000">
                <a:solidFill>
                  <a:schemeClr val="dk1"/>
                </a:solidFill>
              </a:rPr>
              <a:t>“The Son of Satan”</a:t>
            </a:r>
            <a:endParaRPr sz="4000">
              <a:solidFill>
                <a:schemeClr val="dk1"/>
              </a:solidFill>
            </a:endParaRPr>
          </a:p>
        </p:txBody>
      </p:sp>
      <p:sp>
        <p:nvSpPr>
          <p:cNvPr id="140" name="Google Shape;140;p25"/>
          <p:cNvSpPr txBox="1">
            <a:spLocks noGrp="1"/>
          </p:cNvSpPr>
          <p:nvPr>
            <p:ph type="body" idx="2"/>
          </p:nvPr>
        </p:nvSpPr>
        <p:spPr>
          <a:xfrm>
            <a:off x="4046525" y="1308150"/>
            <a:ext cx="5097300" cy="3754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In 1937, Tojo was Chief of Staff to the army and led a successful invasion of China</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After becoming the Prime Minister of Japan, Tojo used his military success to gain dictatorial power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He believed like Hitler that there was a need for more living space for Japan</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Hideki believed in militarism - an extreme form of nationalism</a:t>
            </a:r>
            <a:endParaRPr sz="2000">
              <a:solidFill>
                <a:schemeClr val="dk1"/>
              </a:solidFill>
            </a:endParaRPr>
          </a:p>
        </p:txBody>
      </p:sp>
      <p:pic>
        <p:nvPicPr>
          <p:cNvPr id="141" name="Google Shape;141;p25" descr="Japan-toyo"/>
          <p:cNvPicPr preferRelativeResize="0"/>
          <p:nvPr/>
        </p:nvPicPr>
        <p:blipFill rotWithShape="1">
          <a:blip r:embed="rId3">
            <a:alphaModFix/>
          </a:blip>
          <a:srcRect/>
          <a:stretch/>
        </p:blipFill>
        <p:spPr>
          <a:xfrm>
            <a:off x="112925" y="1308150"/>
            <a:ext cx="1849300" cy="2184625"/>
          </a:xfrm>
          <a:prstGeom prst="rect">
            <a:avLst/>
          </a:prstGeom>
          <a:noFill/>
          <a:ln w="19050" cap="flat" cmpd="sng">
            <a:solidFill>
              <a:srgbClr val="000000"/>
            </a:solidFill>
            <a:prstDash val="solid"/>
            <a:round/>
            <a:headEnd type="none" w="sm" len="sm"/>
            <a:tailEnd type="none" w="sm" len="sm"/>
          </a:ln>
        </p:spPr>
      </p:pic>
      <p:pic>
        <p:nvPicPr>
          <p:cNvPr id="142" name="Google Shape;142;p25" descr="USA-P-Strategy-18"/>
          <p:cNvPicPr preferRelativeResize="0"/>
          <p:nvPr/>
        </p:nvPicPr>
        <p:blipFill rotWithShape="1">
          <a:blip r:embed="rId4">
            <a:alphaModFix/>
          </a:blip>
          <a:srcRect/>
          <a:stretch/>
        </p:blipFill>
        <p:spPr>
          <a:xfrm>
            <a:off x="2093050" y="2367750"/>
            <a:ext cx="2045050" cy="2694599"/>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69775"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solidFill>
                  <a:schemeClr val="dk1"/>
                </a:solidFill>
              </a:rPr>
              <a:t>Tojo’s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Military control of civilian government</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Territorial expansion to obtain raw materials</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Domination of East &amp; Southeast Asia</a:t>
            </a:r>
            <a:endParaRPr sz="2000">
              <a:solidFill>
                <a:schemeClr val="dk1"/>
              </a:solidFill>
            </a:endParaRPr>
          </a:p>
        </p:txBody>
      </p:sp>
      <p:pic>
        <p:nvPicPr>
          <p:cNvPr id="148" name="Google Shape;148;p26" descr="Image result for Japan flag WWII"/>
          <p:cNvPicPr preferRelativeResize="0"/>
          <p:nvPr/>
        </p:nvPicPr>
        <p:blipFill rotWithShape="1">
          <a:blip r:embed="rId3">
            <a:alphaModFix/>
          </a:blip>
          <a:srcRect/>
          <a:stretch/>
        </p:blipFill>
        <p:spPr>
          <a:xfrm>
            <a:off x="4956775" y="130150"/>
            <a:ext cx="4121800" cy="2685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United Kingdom: Winston Churchill</a:t>
            </a:r>
            <a:endParaRPr sz="4000">
              <a:solidFill>
                <a:schemeClr val="dk1"/>
              </a:solidFill>
            </a:endParaRPr>
          </a:p>
        </p:txBody>
      </p:sp>
      <p:sp>
        <p:nvSpPr>
          <p:cNvPr id="154" name="Google Shape;154;p27"/>
          <p:cNvSpPr txBox="1">
            <a:spLocks noGrp="1"/>
          </p:cNvSpPr>
          <p:nvPr>
            <p:ph type="body" idx="2"/>
          </p:nvPr>
        </p:nvSpPr>
        <p:spPr>
          <a:xfrm>
            <a:off x="4046525" y="1308150"/>
            <a:ext cx="5097300" cy="3754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His party became the ruling party in the British Parliament in 1940 and nominated him to be Prime Minister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British Prime Minister from 1940-1945 and from 1951-1955</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Formed close alliance and friendship with President FDR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He was a gifted speaker and politician and became Britain’s most powerful “weapon” during the war</a:t>
            </a:r>
            <a:endParaRPr sz="2000">
              <a:solidFill>
                <a:schemeClr val="dk1"/>
              </a:solidFill>
            </a:endParaRPr>
          </a:p>
        </p:txBody>
      </p:sp>
      <p:pic>
        <p:nvPicPr>
          <p:cNvPr id="155" name="Google Shape;155;p27" descr="Winston Churchill Success: 7 Secrets You Need to Know | by Dan Silvestre |  Medium"/>
          <p:cNvPicPr preferRelativeResize="0"/>
          <p:nvPr/>
        </p:nvPicPr>
        <p:blipFill rotWithShape="1">
          <a:blip r:embed="rId3">
            <a:alphaModFix/>
          </a:blip>
          <a:srcRect/>
          <a:stretch/>
        </p:blipFill>
        <p:spPr>
          <a:xfrm>
            <a:off x="187475" y="1600500"/>
            <a:ext cx="3859050" cy="2620075"/>
          </a:xfrm>
          <a:prstGeom prst="rect">
            <a:avLst/>
          </a:prstGeom>
          <a:noFill/>
          <a:ln w="28575" cap="flat" cmpd="sng">
            <a:solidFill>
              <a:srgbClr val="000000"/>
            </a:solidFill>
            <a:prstDash val="solid"/>
            <a:round/>
            <a:headEnd type="none" w="sm" len="sm"/>
            <a:tailEnd type="none" w="sm" len="sm"/>
          </a:ln>
        </p:spPr>
      </p:pic>
      <p:sp>
        <p:nvSpPr>
          <p:cNvPr id="156" name="Google Shape;156;p27"/>
          <p:cNvSpPr txBox="1"/>
          <p:nvPr/>
        </p:nvSpPr>
        <p:spPr>
          <a:xfrm>
            <a:off x="0" y="4312200"/>
            <a:ext cx="4251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Lato"/>
                <a:ea typeface="Lato"/>
                <a:cs typeface="Lato"/>
                <a:sym typeface="Lato"/>
              </a:rPr>
              <a:t>“Politics is more dangerous than war, for in war you are only killed once.”</a:t>
            </a:r>
            <a:endParaRPr i="1">
              <a:solidFill>
                <a:schemeClr val="dk1"/>
              </a:solidFill>
              <a:latin typeface="Lato"/>
              <a:ea typeface="Lato"/>
              <a:cs typeface="Lato"/>
              <a:sym typeface="Lato"/>
            </a:endParaRPr>
          </a:p>
          <a:p>
            <a:pPr marL="457200" lvl="0" indent="-317500" algn="ctr" rtl="0">
              <a:spcBef>
                <a:spcPts val="0"/>
              </a:spcBef>
              <a:spcAft>
                <a:spcPts val="0"/>
              </a:spcAft>
              <a:buClr>
                <a:schemeClr val="dk1"/>
              </a:buClr>
              <a:buSzPts val="1400"/>
              <a:buFont typeface="Lato"/>
              <a:buChar char="-"/>
            </a:pPr>
            <a:r>
              <a:rPr lang="en" i="1">
                <a:solidFill>
                  <a:schemeClr val="dk1"/>
                </a:solidFill>
                <a:latin typeface="Lato"/>
                <a:ea typeface="Lato"/>
                <a:cs typeface="Lato"/>
                <a:sym typeface="Lato"/>
              </a:rPr>
              <a:t>WC</a:t>
            </a:r>
            <a:endParaRPr i="1">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60"/>
        <p:cNvGrpSpPr/>
        <p:nvPr/>
      </p:nvGrpSpPr>
      <p:grpSpPr>
        <a:xfrm>
          <a:off x="0" y="0"/>
          <a:ext cx="0" cy="0"/>
          <a:chOff x="0" y="0"/>
          <a:chExt cx="0" cy="0"/>
        </a:xfrm>
      </p:grpSpPr>
      <p:sp>
        <p:nvSpPr>
          <p:cNvPr id="161" name="Google Shape;161;p28"/>
          <p:cNvSpPr txBox="1">
            <a:spLocks noGrp="1"/>
          </p:cNvSpPr>
          <p:nvPr>
            <p:ph type="body" idx="1"/>
          </p:nvPr>
        </p:nvSpPr>
        <p:spPr>
          <a:xfrm>
            <a:off x="107075" y="1462900"/>
            <a:ext cx="4118400" cy="35736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chemeClr val="dk1"/>
              </a:buClr>
              <a:buSzPts val="2000"/>
              <a:buChar char="●"/>
            </a:pPr>
            <a:r>
              <a:rPr lang="en" sz="2000">
                <a:solidFill>
                  <a:schemeClr val="dk1"/>
                </a:solidFill>
              </a:rPr>
              <a:t>Did not believe in the British policy of appeasement</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He felt that giving into Hitler’s demands was a bad idea</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Once the war started, Churchill vowed to fight Germany and defend Great Britain with every resource at his disposal</a:t>
            </a:r>
            <a:endParaRPr sz="2000">
              <a:solidFill>
                <a:schemeClr val="dk1"/>
              </a:solidFill>
            </a:endParaRPr>
          </a:p>
        </p:txBody>
      </p:sp>
      <p:pic>
        <p:nvPicPr>
          <p:cNvPr id="162" name="Google Shape;162;p28" descr="Scissors Beat Paper - Imgur"/>
          <p:cNvPicPr preferRelativeResize="0"/>
          <p:nvPr/>
        </p:nvPicPr>
        <p:blipFill rotWithShape="1">
          <a:blip r:embed="rId3">
            <a:alphaModFix/>
          </a:blip>
          <a:srcRect/>
          <a:stretch/>
        </p:blipFill>
        <p:spPr>
          <a:xfrm>
            <a:off x="4473900" y="123525"/>
            <a:ext cx="4563550" cy="2963725"/>
          </a:xfrm>
          <a:prstGeom prst="rect">
            <a:avLst/>
          </a:prstGeom>
          <a:noFill/>
          <a:ln w="76200" cap="flat" cmpd="sng">
            <a:solidFill>
              <a:srgbClr val="000000"/>
            </a:solidFill>
            <a:prstDash val="solid"/>
            <a:round/>
            <a:headEnd type="none" w="sm" len="sm"/>
            <a:tailEnd type="none" w="sm" len="sm"/>
          </a:ln>
        </p:spPr>
      </p:pic>
      <p:sp>
        <p:nvSpPr>
          <p:cNvPr id="163" name="Google Shape;163;p28"/>
          <p:cNvSpPr txBox="1"/>
          <p:nvPr/>
        </p:nvSpPr>
        <p:spPr>
          <a:xfrm>
            <a:off x="4971000" y="3189400"/>
            <a:ext cx="41730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i="1">
                <a:solidFill>
                  <a:schemeClr val="dk1"/>
                </a:solidFill>
                <a:latin typeface="Lato"/>
                <a:ea typeface="Lato"/>
                <a:cs typeface="Lato"/>
                <a:sym typeface="Lato"/>
              </a:rPr>
              <a:t>“We shall not tire nor fail. We shall go to the end. We shall fight on the seas and oceans… We shall fight with growing confidence and growing strength… We shall never surrender.”</a:t>
            </a:r>
            <a:endParaRPr sz="1800" i="1">
              <a:solidFill>
                <a:schemeClr val="dk1"/>
              </a:solidFill>
              <a:latin typeface="Lato"/>
              <a:ea typeface="Lato"/>
              <a:cs typeface="Lato"/>
              <a:sym typeface="Lato"/>
            </a:endParaRPr>
          </a:p>
          <a:p>
            <a:pPr marL="457200" lvl="0" indent="-342900" algn="ctr"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WC</a:t>
            </a:r>
            <a:endParaRPr sz="18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69775"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solidFill>
                  <a:schemeClr val="dk1"/>
                </a:solidFill>
              </a:rPr>
              <a:t>Churchill’s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Stop the expansion of dictatorships in Europe</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Withstand attacks of dictators on Great Britain and her allies</a:t>
            </a:r>
            <a:endParaRPr sz="2000">
              <a:solidFill>
                <a:schemeClr val="dk1"/>
              </a:solidFill>
            </a:endParaRPr>
          </a:p>
        </p:txBody>
      </p:sp>
      <p:pic>
        <p:nvPicPr>
          <p:cNvPr id="169" name="Google Shape;169;p29" descr="Image result for union jack flag"/>
          <p:cNvPicPr preferRelativeResize="0"/>
          <p:nvPr/>
        </p:nvPicPr>
        <p:blipFill rotWithShape="1">
          <a:blip r:embed="rId3">
            <a:alphaModFix/>
          </a:blip>
          <a:srcRect/>
          <a:stretch/>
        </p:blipFill>
        <p:spPr>
          <a:xfrm>
            <a:off x="4717850" y="96475"/>
            <a:ext cx="4347651" cy="2173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United States: Franklin D. Roosevelt</a:t>
            </a:r>
            <a:endParaRPr sz="4000">
              <a:solidFill>
                <a:schemeClr val="dk1"/>
              </a:solidFill>
            </a:endParaRPr>
          </a:p>
        </p:txBody>
      </p:sp>
      <p:sp>
        <p:nvSpPr>
          <p:cNvPr id="175" name="Google Shape;175;p30"/>
          <p:cNvSpPr txBox="1">
            <a:spLocks noGrp="1"/>
          </p:cNvSpPr>
          <p:nvPr>
            <p:ph type="body" idx="2"/>
          </p:nvPr>
        </p:nvSpPr>
        <p:spPr>
          <a:xfrm>
            <a:off x="4046525" y="1308150"/>
            <a:ext cx="5097300" cy="37542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chemeClr val="dk1"/>
                </a:solidFill>
              </a:rPr>
              <a:t>President of the U.S. from 1933-1945</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Only president elected to 4 terms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Encouraged interaction with foreign nations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Did not want to stay neutral, but had to follow wishes of citizens calling for isolation &amp; neutrality</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Sent arms to China (during Japanese invasion, 1937) and the Allies (part of the Lend-Lease Act)</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Worked closely with Churchill once the war in Europe was inevitable</a:t>
            </a:r>
            <a:endParaRPr sz="2000">
              <a:solidFill>
                <a:schemeClr val="dk1"/>
              </a:solidFill>
            </a:endParaRPr>
          </a:p>
        </p:txBody>
      </p:sp>
      <p:pic>
        <p:nvPicPr>
          <p:cNvPr id="176" name="Google Shape;176;p30" descr="509px-FDR_in_1933"/>
          <p:cNvPicPr preferRelativeResize="0"/>
          <p:nvPr/>
        </p:nvPicPr>
        <p:blipFill rotWithShape="1">
          <a:blip r:embed="rId3">
            <a:alphaModFix/>
          </a:blip>
          <a:srcRect/>
          <a:stretch/>
        </p:blipFill>
        <p:spPr>
          <a:xfrm>
            <a:off x="611178" y="1480050"/>
            <a:ext cx="2898300" cy="341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107075" y="1462900"/>
            <a:ext cx="4118400" cy="35736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chemeClr val="dk1"/>
              </a:buClr>
              <a:buSzPts val="2000"/>
              <a:buChar char="●"/>
            </a:pPr>
            <a:r>
              <a:rPr lang="en" sz="2000">
                <a:solidFill>
                  <a:schemeClr val="dk1"/>
                </a:solidFill>
              </a:rPr>
              <a:t>Americans wanted to help their allies, the French &amp; British, but were fearful of another European war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On December 7, 1941, Japan bombed the U.S. Naval base at Pearl Harbor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The U.S. declared war on Japan &amp; Germany and began to mobilize for war</a:t>
            </a:r>
            <a:endParaRPr sz="2000">
              <a:solidFill>
                <a:schemeClr val="dk1"/>
              </a:solidFill>
            </a:endParaRPr>
          </a:p>
        </p:txBody>
      </p:sp>
      <p:sp>
        <p:nvSpPr>
          <p:cNvPr id="182" name="Google Shape;182;p31"/>
          <p:cNvSpPr txBox="1"/>
          <p:nvPr/>
        </p:nvSpPr>
        <p:spPr>
          <a:xfrm>
            <a:off x="902650" y="135475"/>
            <a:ext cx="4173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i="1">
                <a:solidFill>
                  <a:schemeClr val="dk1"/>
                </a:solidFill>
                <a:latin typeface="Lato"/>
                <a:ea typeface="Lato"/>
                <a:cs typeface="Lato"/>
                <a:sym typeface="Lato"/>
              </a:rPr>
              <a:t>“Hostilities exist. Our people, our territory, and our interests are in grave danger.”</a:t>
            </a:r>
            <a:endParaRPr sz="1800" i="1">
              <a:solidFill>
                <a:schemeClr val="dk1"/>
              </a:solidFill>
              <a:latin typeface="Lato"/>
              <a:ea typeface="Lato"/>
              <a:cs typeface="Lato"/>
              <a:sym typeface="Lato"/>
            </a:endParaRPr>
          </a:p>
          <a:p>
            <a:pPr marL="457200" lvl="0" indent="-342900" algn="ctr"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FDR</a:t>
            </a:r>
            <a:endParaRPr sz="1800">
              <a:solidFill>
                <a:schemeClr val="dk1"/>
              </a:solidFill>
              <a:latin typeface="Lato"/>
              <a:ea typeface="Lato"/>
              <a:cs typeface="Lato"/>
              <a:sym typeface="Lato"/>
            </a:endParaRPr>
          </a:p>
        </p:txBody>
      </p:sp>
      <p:pic>
        <p:nvPicPr>
          <p:cNvPr id="183" name="Google Shape;183;p31" descr="11208cs"/>
          <p:cNvPicPr preferRelativeResize="0"/>
          <p:nvPr/>
        </p:nvPicPr>
        <p:blipFill rotWithShape="1">
          <a:blip r:embed="rId3">
            <a:alphaModFix/>
          </a:blip>
          <a:srcRect/>
          <a:stretch/>
        </p:blipFill>
        <p:spPr>
          <a:xfrm>
            <a:off x="5141050" y="135475"/>
            <a:ext cx="3910925" cy="2991025"/>
          </a:xfrm>
          <a:prstGeom prst="rect">
            <a:avLst/>
          </a:prstGeom>
          <a:noFill/>
          <a:ln w="9525" cap="flat" cmpd="sng">
            <a:solidFill>
              <a:srgbClr val="000000"/>
            </a:solidFill>
            <a:prstDash val="solid"/>
            <a:miter lim="800000"/>
            <a:headEnd type="none" w="sm" len="sm"/>
            <a:tailEnd type="none" w="sm" len="sm"/>
          </a:ln>
        </p:spPr>
      </p:pic>
      <p:sp>
        <p:nvSpPr>
          <p:cNvPr id="184" name="Google Shape;184;p31"/>
          <p:cNvSpPr txBox="1"/>
          <p:nvPr/>
        </p:nvSpPr>
        <p:spPr>
          <a:xfrm>
            <a:off x="4878975" y="3322800"/>
            <a:ext cx="41730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i="1">
                <a:solidFill>
                  <a:schemeClr val="dk1"/>
                </a:solidFill>
                <a:latin typeface="Lato"/>
                <a:ea typeface="Lato"/>
                <a:cs typeface="Lato"/>
                <a:sym typeface="Lato"/>
              </a:rPr>
              <a:t>“There is a mysterious cycle in human events. To some generations, much is given. Of other generations, much is expected. This generation of Americans had a rendezvous with history.”</a:t>
            </a:r>
            <a:endParaRPr sz="1800" i="1">
              <a:solidFill>
                <a:schemeClr val="dk1"/>
              </a:solidFill>
              <a:latin typeface="Lato"/>
              <a:ea typeface="Lato"/>
              <a:cs typeface="Lato"/>
              <a:sym typeface="Lato"/>
            </a:endParaRPr>
          </a:p>
          <a:p>
            <a:pPr marL="457200" lvl="0" indent="-342900" algn="ctr"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FDR</a:t>
            </a:r>
            <a:endParaRPr sz="18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a:t>Collecting Data:</a:t>
            </a:r>
            <a:endParaRPr sz="4000"/>
          </a:p>
        </p:txBody>
      </p:sp>
      <p:sp>
        <p:nvSpPr>
          <p:cNvPr id="61" name="Google Shape;61;p14"/>
          <p:cNvSpPr txBox="1">
            <a:spLocks noGrp="1"/>
          </p:cNvSpPr>
          <p:nvPr>
            <p:ph type="body" idx="1"/>
          </p:nvPr>
        </p:nvSpPr>
        <p:spPr>
          <a:xfrm>
            <a:off x="170050" y="1567550"/>
            <a:ext cx="8843100" cy="340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Around the classroom, I have posted biographical information about 6 important leaders that emerged in the world during the 1930s.</a:t>
            </a:r>
            <a:endParaRPr sz="2400"/>
          </a:p>
          <a:p>
            <a:pPr marL="457200" lvl="0" indent="-381000" algn="l" rtl="0">
              <a:spcBef>
                <a:spcPts val="0"/>
              </a:spcBef>
              <a:spcAft>
                <a:spcPts val="0"/>
              </a:spcAft>
              <a:buSzPts val="2400"/>
              <a:buChar char="●"/>
            </a:pPr>
            <a:r>
              <a:rPr lang="en" sz="2400"/>
              <a:t>Your job is to research each leader to develop a biographical profile on them.</a:t>
            </a:r>
            <a:endParaRPr sz="2400"/>
          </a:p>
          <a:p>
            <a:pPr marL="457200" lvl="0" indent="-381000" algn="l" rtl="0">
              <a:spcBef>
                <a:spcPts val="0"/>
              </a:spcBef>
              <a:spcAft>
                <a:spcPts val="0"/>
              </a:spcAft>
              <a:buSzPts val="2400"/>
              <a:buChar char="●"/>
            </a:pPr>
            <a:r>
              <a:rPr lang="en" sz="2400"/>
              <a:t>Go around the room to collect data on your handout. We will use these handouts in class to assess each man’s leadership style.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69775" y="866775"/>
            <a:ext cx="4587000" cy="3521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200">
                <a:solidFill>
                  <a:schemeClr val="dk1"/>
                </a:solidFill>
              </a:rPr>
              <a:t>Roosevelt’s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42900" algn="l" rtl="0">
              <a:spcBef>
                <a:spcPts val="0"/>
              </a:spcBef>
              <a:spcAft>
                <a:spcPts val="0"/>
              </a:spcAft>
              <a:buClr>
                <a:schemeClr val="dk1"/>
              </a:buClr>
              <a:buSzPct val="100000"/>
              <a:buAutoNum type="arabicPeriod"/>
            </a:pPr>
            <a:r>
              <a:rPr lang="en" sz="2000">
                <a:solidFill>
                  <a:schemeClr val="dk1"/>
                </a:solidFill>
              </a:rPr>
              <a:t>Economic recovery from Great Depression</a:t>
            </a:r>
            <a:endParaRPr sz="2000">
              <a:solidFill>
                <a:schemeClr val="dk1"/>
              </a:solidFill>
            </a:endParaRPr>
          </a:p>
          <a:p>
            <a:pPr marL="457200" lvl="0" indent="-342900" algn="l" rtl="0">
              <a:spcBef>
                <a:spcPts val="0"/>
              </a:spcBef>
              <a:spcAft>
                <a:spcPts val="0"/>
              </a:spcAft>
              <a:buClr>
                <a:schemeClr val="dk1"/>
              </a:buClr>
              <a:buSzPct val="100000"/>
              <a:buAutoNum type="arabicPeriod"/>
            </a:pPr>
            <a:r>
              <a:rPr lang="en" sz="2000">
                <a:solidFill>
                  <a:schemeClr val="dk1"/>
                </a:solidFill>
              </a:rPr>
              <a:t>Initially, remain neutral through the war</a:t>
            </a:r>
            <a:endParaRPr sz="2000">
              <a:solidFill>
                <a:schemeClr val="dk1"/>
              </a:solidFill>
            </a:endParaRPr>
          </a:p>
          <a:p>
            <a:pPr marL="457200" lvl="0" indent="-342900" algn="l" rtl="0">
              <a:spcBef>
                <a:spcPts val="0"/>
              </a:spcBef>
              <a:spcAft>
                <a:spcPts val="0"/>
              </a:spcAft>
              <a:buClr>
                <a:schemeClr val="dk1"/>
              </a:buClr>
              <a:buSzPct val="100000"/>
              <a:buAutoNum type="arabicPeriod"/>
            </a:pPr>
            <a:r>
              <a:rPr lang="en" sz="2000">
                <a:solidFill>
                  <a:schemeClr val="dk1"/>
                </a:solidFill>
              </a:rPr>
              <a:t>Once joined the war, stop spread of dictatorships in Europe and China</a:t>
            </a:r>
            <a:endParaRPr sz="2000">
              <a:solidFill>
                <a:schemeClr val="dk1"/>
              </a:solidFill>
            </a:endParaRPr>
          </a:p>
          <a:p>
            <a:pPr marL="457200" lvl="0" indent="-342900" algn="l" rtl="0">
              <a:spcBef>
                <a:spcPts val="0"/>
              </a:spcBef>
              <a:spcAft>
                <a:spcPts val="0"/>
              </a:spcAft>
              <a:buClr>
                <a:schemeClr val="dk1"/>
              </a:buClr>
              <a:buSzPct val="100000"/>
              <a:buAutoNum type="arabicPeriod"/>
            </a:pPr>
            <a:r>
              <a:rPr lang="en" sz="2000">
                <a:solidFill>
                  <a:schemeClr val="dk1"/>
                </a:solidFill>
              </a:rPr>
              <a:t>Make world safe for democracy</a:t>
            </a:r>
            <a:endParaRPr sz="2000">
              <a:solidFill>
                <a:schemeClr val="dk1"/>
              </a:solidFill>
            </a:endParaRPr>
          </a:p>
          <a:p>
            <a:pPr marL="457200" lvl="0" indent="-342900" algn="l" rtl="0">
              <a:spcBef>
                <a:spcPts val="0"/>
              </a:spcBef>
              <a:spcAft>
                <a:spcPts val="0"/>
              </a:spcAft>
              <a:buClr>
                <a:schemeClr val="dk1"/>
              </a:buClr>
              <a:buSzPct val="100000"/>
              <a:buAutoNum type="arabicPeriod"/>
            </a:pPr>
            <a:r>
              <a:rPr lang="en" sz="2000">
                <a:solidFill>
                  <a:schemeClr val="dk1"/>
                </a:solidFill>
              </a:rPr>
              <a:t>Increase power of government (especially executive branch)</a:t>
            </a:r>
            <a:endParaRPr sz="2000">
              <a:solidFill>
                <a:schemeClr val="dk1"/>
              </a:solidFill>
            </a:endParaRPr>
          </a:p>
        </p:txBody>
      </p:sp>
      <p:pic>
        <p:nvPicPr>
          <p:cNvPr id="190" name="Google Shape;190;p32" descr="Image result for American flag"/>
          <p:cNvPicPr preferRelativeResize="0"/>
          <p:nvPr/>
        </p:nvPicPr>
        <p:blipFill rotWithShape="1">
          <a:blip r:embed="rId3">
            <a:alphaModFix/>
          </a:blip>
          <a:srcRect/>
          <a:stretch/>
        </p:blipFill>
        <p:spPr>
          <a:xfrm>
            <a:off x="5048325" y="116425"/>
            <a:ext cx="4009825" cy="2114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Hitler’s Speech</a:t>
            </a:r>
            <a:endParaRPr sz="2800"/>
          </a:p>
        </p:txBody>
      </p:sp>
      <p:pic>
        <p:nvPicPr>
          <p:cNvPr id="196" name="Google Shape;196;p33" descr="(24 Feb 1938)  &#10; &#10;Hitler arrives to deliver his annual speech to the Reichstag assembled in the Kroll Opera House and presided over by General Goering. General cut-in shots showing crowds in streets, and small private parties around the radio. &#10; &#10;Find out more about AP Archive: http://www.aparchive.com/HowWeWork  &#10;Twitter: https://twitter.com/AP_Archive  &#10;Facebook: https://www.facebook.com/APArchives ​​ &#10;Instagram: https://www.instagram.com/APNews/ &#10; &#10; &#10;You can license this story through AP Archive: http://www.aparchive.com/metadata/youtube/89a82d82acad41228390eb51de08351c" title="Hitler's Reichstag Speech">
            <a:hlinkClick r:id="rId3"/>
          </p:cNvPr>
          <p:cNvPicPr preferRelativeResize="0"/>
          <p:nvPr/>
        </p:nvPicPr>
        <p:blipFill>
          <a:blip r:embed="rId4">
            <a:alphaModFix/>
          </a:blip>
          <a:stretch>
            <a:fillRect/>
          </a:stretch>
        </p:blipFill>
        <p:spPr>
          <a:xfrm>
            <a:off x="152400" y="152400"/>
            <a:ext cx="8847700" cy="415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Mussolini’s Speech</a:t>
            </a:r>
            <a:endParaRPr sz="2800"/>
          </a:p>
        </p:txBody>
      </p:sp>
      <p:pic>
        <p:nvPicPr>
          <p:cNvPr id="202" name="Google Shape;202;p34" descr="(16 Sep 1929) Premier Mussolini was the first foreign person to make a talking picture. &#10; &#10;HD available - https://ap.archive.sourceclips.prod.eu.s3.amazonaws.com/UPITN/ &#10; &#10;2K Version available in \\Source_Clips\Movietone\HD &#10; &#10;#Mussolini #BenitoMussolini&#10;9Find out more about AP Archive: http://www.aparchive.com/HowWeWork  &#10;Twitter: https://twitter.com/AP_Archive  &#10;Facebook: https://www.facebook.com/APArchives ​​ &#10;Instagram: https://www.instagram.com/APNews/ &#10; &#10; &#10;You can license this story through AP Archive: http://www.aparchive.com/metadata/youtube/8c555e75feba4c5087641cba8a553c7a" title="Mussolini Speaking - 1929">
            <a:hlinkClick r:id="rId3"/>
          </p:cNvPr>
          <p:cNvPicPr preferRelativeResize="0"/>
          <p:nvPr/>
        </p:nvPicPr>
        <p:blipFill>
          <a:blip r:embed="rId4">
            <a:alphaModFix/>
          </a:blip>
          <a:stretch>
            <a:fillRect/>
          </a:stretch>
        </p:blipFill>
        <p:spPr>
          <a:xfrm>
            <a:off x="0" y="0"/>
            <a:ext cx="9052375" cy="421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Mussolini’s Speech</a:t>
            </a:r>
            <a:endParaRPr sz="2800"/>
          </a:p>
        </p:txBody>
      </p:sp>
      <p:pic>
        <p:nvPicPr>
          <p:cNvPr id="208" name="Google Shape;208;p35" descr="Benito Mussolini speech in which he declares war on Great Britain and France. The declaration of war was given at 6:00 PM on 10 June 1940 at the Palazzo Venezia in Rome. The audio is captioned with synchronized English translation. Please visit https://comandosupremo.com/mussolini-speech-declaring-war/ for more.&#10;&#10;Visit us&#10;Website: https://comandosupremo.com&#10;Facebook: https://www.facebook.com/italyinww2/&#10;Twitter: https://twitter.com/comando_supremo&#10;&#10;Declaration of War in Italian&#10;&#10;Combattenti di terra, di mare e dell’aria! Camicie Nere della rivoluzione e delle legioni! Uomini e donne d’Italia, dell’impero e del regno d’Albania! Ascoltate!&#10;&#10;Un’ora segnata dal destino batte nel cielo della nostra patria. L’ora delle decisioni irrevocabili. La dichiarazione di guerra è già stata consegnata agli ambasciatori di Gran Bretagna e di Francia. Scendiamo in campo contro le democrazie plutocratiche e reazionarie dell’Occidente che, in ogni tempo, hanno ostacolato la marcia, e spesso insidiato l’esistenza medesima del popolo italiano.&#10;&#10;Alcuni lustri della storia più recente si possono riassumere in queste parole: frasi: promesse, minacce, ricatti e, alla fine, quale coronamento dell’edificio, l’ignobile assedio societario di cinquantadue stati.&#10;&#10;Se poi oggi siamo decisi ad affrontare i rischi e i sacrifici di una guerra, gli è che l’onore, gli interessi, l’avvenire ferramente lo impongono, poichè un grande popolo è veramente tale se considera sacri i suoi impegni e se non evade dalle prove supreme che determinano il corso della storia.&#10;&#10;Noi impugnamo le armi per risolvere, dopo il problema risolto delle nostre frontiere continentali, il problema delle nostre frontiere marittime; noi vogliamo spezzare le catene di ordine territoriale che ci soffocano nel nostro mare, poichè un popolo di quarantacinque milioni di anime non è veramente libero se non ha libero accesso all’oceano.&#10;&#10;L’Italia proletaria e fascista, è per la terza volta in piedi, forte, fiera e compatta come non mai.  La parola d’ordine è una sola, categorica e impegnativa per tutti. Essa già trasvola e accende i cuori dalle Alpi all’Oceano indiano. Vincere!&#10;&#10;E vinceremo, per dare finalmente un lungo periodo di pace con la giustizia all’Italia, all’Europa, al mondo.&#10;&#10;Popolo Italiano!&#10;&#10;Corri alle armi, e dimostra la tua tenacia, il tuo coraggio, il tuo valore!&#10;&#10;Mussolini Dichiarazione di guerra e discorso di guerra. Visita : https://comandosupremo.com/mussolini-speech-declaring-war/" title="Mussolini Speech Declaring War">
            <a:hlinkClick r:id="rId3"/>
          </p:cNvPr>
          <p:cNvPicPr preferRelativeResize="0"/>
          <p:nvPr/>
        </p:nvPicPr>
        <p:blipFill>
          <a:blip r:embed="rId4">
            <a:alphaModFix/>
          </a:blip>
          <a:stretch>
            <a:fillRect/>
          </a:stretch>
        </p:blipFill>
        <p:spPr>
          <a:xfrm>
            <a:off x="0" y="0"/>
            <a:ext cx="9144000" cy="417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Stalin’s Speech</a:t>
            </a:r>
            <a:endParaRPr sz="2800"/>
          </a:p>
        </p:txBody>
      </p:sp>
      <p:pic>
        <p:nvPicPr>
          <p:cNvPr id="214" name="Google Shape;214;p36" descr="November 7, 1941 at 8 a.m. on the Red Square in Moscow began a military parade on the occasion of the 24th anniversary of the October Revolution. A parade was held during the Battle of Moscow, when the front line was a few dozen kilometers from the city.&#10;&#10;With the enemies at the gates, in an incredible show of normalcy, the annual October Revolution parade on Red Square still took place. Usually the Minister of Defense would deliver the commemoration speech on Red Square, however with the situation in the country dire, and the Soviet people fighting for their very survival, Joseph Stalin gives the speech to rally the troops in 1941. After this parade there would be no parades again on Red Square until 1 May 1945.&#10;&#10;Stalin's speech at the parade November 7, 1941 (1941) documentary&#10;&#10;Genre: Documentary&#10;Production Co.: Tsentralnaya Studiya Dokumentalnikh Filmov (TsSDF)&#10;&#10;Director: Leonid Varlamov&#10;Cinematografy by Mark Troyanovsky, Ivan Belyakov" title="Stalin's speech at the parade November 7, 1941 (1941) documentary">
            <a:hlinkClick r:id="rId3"/>
          </p:cNvPr>
          <p:cNvPicPr preferRelativeResize="0"/>
          <p:nvPr/>
        </p:nvPicPr>
        <p:blipFill>
          <a:blip r:embed="rId4">
            <a:alphaModFix/>
          </a:blip>
          <a:stretch>
            <a:fillRect/>
          </a:stretch>
        </p:blipFill>
        <p:spPr>
          <a:xfrm>
            <a:off x="0" y="0"/>
            <a:ext cx="9144000" cy="4159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Churchill’s Most Famous Speech</a:t>
            </a:r>
            <a:endParaRPr sz="2800"/>
          </a:p>
        </p:txBody>
      </p:sp>
      <p:pic>
        <p:nvPicPr>
          <p:cNvPr id="220" name="Google Shape;220;p37" descr="The great PM gives one of his most famous speeches. It starts off quite calmly but the old master builds the suspence. &#10; &#10;Once Churchill was speaking in Parliament and was slightly muddled and incoherent in his speech. A rather unattractive lady MP on the opposite benches declared to Churchill: 'Sir, you are drunk!'. To which he replied 'Madame that may be true, but in the morning I shall be sober whereas you will still be ugly'." title="Winston S Churchill: We Shall Fight on the Beaches">
            <a:hlinkClick r:id="rId3"/>
          </p:cNvPr>
          <p:cNvPicPr preferRelativeResize="0"/>
          <p:nvPr/>
        </p:nvPicPr>
        <p:blipFill>
          <a:blip r:embed="rId4">
            <a:alphaModFix/>
          </a:blip>
          <a:stretch>
            <a:fillRect/>
          </a:stretch>
        </p:blipFill>
        <p:spPr>
          <a:xfrm>
            <a:off x="0" y="0"/>
            <a:ext cx="9144000" cy="430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FDR Addressing Congress to Declare War</a:t>
            </a:r>
            <a:endParaRPr sz="2800"/>
          </a:p>
        </p:txBody>
      </p:sp>
      <p:pic>
        <p:nvPicPr>
          <p:cNvPr id="226" name="Google Shape;226;p38" descr="All Media Rights retained by Original Holders&#10;SMC  Huntsville, Al. 35810&#10;&quot;Pushing Beyond The Limits&quot;!&#10;http://www.facebook.com/scot.m.clayton&#10;http://www.reverbnation.com/smcproduc...&#10;&quot;Calcitra Clunis&quot;!" title="FDR - Pearl Harbor Speech to Congress - ReMastered - HD">
            <a:hlinkClick r:id="rId3"/>
          </p:cNvPr>
          <p:cNvPicPr preferRelativeResize="0"/>
          <p:nvPr/>
        </p:nvPicPr>
        <p:blipFill>
          <a:blip r:embed="rId4">
            <a:alphaModFix/>
          </a:blip>
          <a:stretch>
            <a:fillRect/>
          </a:stretch>
        </p:blipFill>
        <p:spPr>
          <a:xfrm>
            <a:off x="0" y="0"/>
            <a:ext cx="9144000" cy="417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AutoNum type="arabicPeriod"/>
            </a:pPr>
            <a:r>
              <a:rPr lang="en" sz="2000"/>
              <a:t>What type of mannerisms did they display?</a:t>
            </a: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eriod"/>
            </a:pPr>
            <a:r>
              <a:rPr lang="en" sz="2000"/>
              <a:t>What tone did they have (the sound of their voices)?</a:t>
            </a: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eriod"/>
            </a:pPr>
            <a:r>
              <a:rPr lang="en" sz="2000"/>
              <a:t>What does the speech indicate about each leader?</a:t>
            </a:r>
            <a:endParaRPr sz="2000"/>
          </a:p>
        </p:txBody>
      </p:sp>
      <p:sp>
        <p:nvSpPr>
          <p:cNvPr id="232" name="Google Shape;23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a:t>Let’s discuss the speeches:</a:t>
            </a:r>
            <a:endParaRPr sz="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Political Continuum</a:t>
            </a:r>
            <a:endParaRPr/>
          </a:p>
        </p:txBody>
      </p:sp>
      <p:sp>
        <p:nvSpPr>
          <p:cNvPr id="238" name="Google Shape;238;p40"/>
          <p:cNvSpPr txBox="1">
            <a:spLocks noGrp="1"/>
          </p:cNvSpPr>
          <p:nvPr>
            <p:ph type="body" idx="1"/>
          </p:nvPr>
        </p:nvSpPr>
        <p:spPr>
          <a:xfrm>
            <a:off x="91550" y="2982600"/>
            <a:ext cx="8843100" cy="19278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SzPts val="2000"/>
              <a:buChar char="●"/>
            </a:pPr>
            <a:r>
              <a:rPr lang="en" sz="2000"/>
              <a:t>On your paper you have a section with a line like this one. Label </a:t>
            </a:r>
            <a:r>
              <a:rPr lang="en" sz="2000" b="1" i="1"/>
              <a:t>Pure Democracy</a:t>
            </a:r>
            <a:r>
              <a:rPr lang="en" sz="2000"/>
              <a:t> &amp; </a:t>
            </a:r>
            <a:r>
              <a:rPr lang="en" sz="2000" b="1" i="1"/>
              <a:t>Pure Dictatorship</a:t>
            </a:r>
            <a:r>
              <a:rPr lang="en" sz="2000"/>
              <a:t> like I have done on the slide.</a:t>
            </a:r>
            <a:endParaRPr sz="2000"/>
          </a:p>
          <a:p>
            <a:pPr marL="457200" lvl="0" indent="-355600" algn="l" rtl="0">
              <a:spcBef>
                <a:spcPts val="0"/>
              </a:spcBef>
              <a:spcAft>
                <a:spcPts val="0"/>
              </a:spcAft>
              <a:buSzPts val="2000"/>
              <a:buChar char="●"/>
            </a:pPr>
            <a:r>
              <a:rPr lang="en" sz="2000"/>
              <a:t>Now that you have collected data for each of these world leaders, write their names where you think they fit on this scale.</a:t>
            </a:r>
            <a:endParaRPr sz="2000"/>
          </a:p>
          <a:p>
            <a:pPr marL="457200" lvl="0" indent="-355600" algn="l" rtl="0">
              <a:spcBef>
                <a:spcPts val="0"/>
              </a:spcBef>
              <a:spcAft>
                <a:spcPts val="0"/>
              </a:spcAft>
              <a:buSzPts val="2000"/>
              <a:buChar char="●"/>
            </a:pPr>
            <a:r>
              <a:rPr lang="en" sz="2000"/>
              <a:t>Underneath your scale, explain why you put each person where you chose.</a:t>
            </a:r>
            <a:endParaRPr sz="2000"/>
          </a:p>
        </p:txBody>
      </p:sp>
      <p:sp>
        <p:nvSpPr>
          <p:cNvPr id="239" name="Google Shape;239;p40"/>
          <p:cNvSpPr/>
          <p:nvPr/>
        </p:nvSpPr>
        <p:spPr>
          <a:xfrm>
            <a:off x="366275" y="2393925"/>
            <a:ext cx="8568300" cy="1962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txBox="1"/>
          <p:nvPr/>
        </p:nvSpPr>
        <p:spPr>
          <a:xfrm>
            <a:off x="91550" y="1307850"/>
            <a:ext cx="1752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Lato"/>
                <a:ea typeface="Lato"/>
                <a:cs typeface="Lato"/>
                <a:sym typeface="Lato"/>
              </a:rPr>
              <a:t>Pure Democracy:</a:t>
            </a:r>
            <a:endParaRPr>
              <a:solidFill>
                <a:schemeClr val="dk1"/>
              </a:solidFill>
              <a:latin typeface="Lato"/>
              <a:ea typeface="Lato"/>
              <a:cs typeface="Lato"/>
              <a:sym typeface="Lato"/>
            </a:endParaRPr>
          </a:p>
          <a:p>
            <a:pPr marL="0" lvl="0" indent="0" algn="ctr" rtl="0">
              <a:spcBef>
                <a:spcPts val="0"/>
              </a:spcBef>
              <a:spcAft>
                <a:spcPts val="0"/>
              </a:spcAft>
              <a:buNone/>
            </a:pPr>
            <a:r>
              <a:rPr lang="en">
                <a:solidFill>
                  <a:schemeClr val="dk1"/>
                </a:solidFill>
                <a:latin typeface="Lato"/>
                <a:ea typeface="Lato"/>
                <a:cs typeface="Lato"/>
                <a:sym typeface="Lato"/>
              </a:rPr>
              <a:t>People have ALL the power in their gov’t</a:t>
            </a:r>
            <a:endParaRPr>
              <a:solidFill>
                <a:schemeClr val="dk1"/>
              </a:solidFill>
              <a:latin typeface="Lato"/>
              <a:ea typeface="Lato"/>
              <a:cs typeface="Lato"/>
              <a:sym typeface="Lato"/>
            </a:endParaRPr>
          </a:p>
        </p:txBody>
      </p:sp>
      <p:sp>
        <p:nvSpPr>
          <p:cNvPr id="241" name="Google Shape;241;p40"/>
          <p:cNvSpPr txBox="1"/>
          <p:nvPr/>
        </p:nvSpPr>
        <p:spPr>
          <a:xfrm>
            <a:off x="7090200" y="1307850"/>
            <a:ext cx="1944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Lato"/>
                <a:ea typeface="Lato"/>
                <a:cs typeface="Lato"/>
                <a:sym typeface="Lato"/>
              </a:rPr>
              <a:t>Pure Dictatorship:</a:t>
            </a:r>
            <a:endParaRPr>
              <a:solidFill>
                <a:schemeClr val="dk1"/>
              </a:solidFill>
              <a:latin typeface="Lato"/>
              <a:ea typeface="Lato"/>
              <a:cs typeface="Lato"/>
              <a:sym typeface="Lato"/>
            </a:endParaRPr>
          </a:p>
          <a:p>
            <a:pPr marL="0" lvl="0" indent="0" algn="ctr" rtl="0">
              <a:spcBef>
                <a:spcPts val="0"/>
              </a:spcBef>
              <a:spcAft>
                <a:spcPts val="0"/>
              </a:spcAft>
              <a:buNone/>
            </a:pPr>
            <a:r>
              <a:rPr lang="en">
                <a:solidFill>
                  <a:schemeClr val="dk1"/>
                </a:solidFill>
                <a:latin typeface="Lato"/>
                <a:ea typeface="Lato"/>
                <a:cs typeface="Lato"/>
                <a:sym typeface="Lato"/>
              </a:rPr>
              <a:t>A leader has ALL the power in the gov’t</a:t>
            </a:r>
            <a:endParaRPr>
              <a:solidFill>
                <a:schemeClr val="dk1"/>
              </a:solidFill>
              <a:latin typeface="Lato"/>
              <a:ea typeface="Lato"/>
              <a:cs typeface="Lato"/>
              <a:sym typeface="Lato"/>
            </a:endParaRPr>
          </a:p>
        </p:txBody>
      </p:sp>
      <p:cxnSp>
        <p:nvCxnSpPr>
          <p:cNvPr id="242" name="Google Shape;242;p40"/>
          <p:cNvCxnSpPr/>
          <p:nvPr/>
        </p:nvCxnSpPr>
        <p:spPr>
          <a:xfrm rot="10800000">
            <a:off x="8674725" y="2173425"/>
            <a:ext cx="7800" cy="637200"/>
          </a:xfrm>
          <a:prstGeom prst="straightConnector1">
            <a:avLst/>
          </a:prstGeom>
          <a:noFill/>
          <a:ln w="9525" cap="flat" cmpd="sng">
            <a:solidFill>
              <a:schemeClr val="dk2"/>
            </a:solidFill>
            <a:prstDash val="solid"/>
            <a:round/>
            <a:headEnd type="none" w="med" len="med"/>
            <a:tailEnd type="triangle" w="med" len="med"/>
          </a:ln>
        </p:spPr>
      </p:cxnSp>
      <p:cxnSp>
        <p:nvCxnSpPr>
          <p:cNvPr id="243" name="Google Shape;243;p40"/>
          <p:cNvCxnSpPr/>
          <p:nvPr/>
        </p:nvCxnSpPr>
        <p:spPr>
          <a:xfrm rot="10800000">
            <a:off x="551475" y="2173425"/>
            <a:ext cx="7800" cy="637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Russia: Joseph Stalin</a:t>
            </a:r>
            <a:endParaRPr sz="4000">
              <a:solidFill>
                <a:schemeClr val="dk1"/>
              </a:solidFill>
            </a:endParaRPr>
          </a:p>
          <a:p>
            <a:pPr marL="0" lvl="0" indent="0" algn="l" rtl="0">
              <a:spcBef>
                <a:spcPts val="0"/>
              </a:spcBef>
              <a:spcAft>
                <a:spcPts val="0"/>
              </a:spcAft>
              <a:buNone/>
            </a:pPr>
            <a:r>
              <a:rPr lang="en" sz="4000">
                <a:solidFill>
                  <a:schemeClr val="dk1"/>
                </a:solidFill>
              </a:rPr>
              <a:t>“The Man of Steel”</a:t>
            </a:r>
            <a:endParaRPr sz="4000">
              <a:solidFill>
                <a:schemeClr val="dk1"/>
              </a:solidFill>
            </a:endParaRPr>
          </a:p>
        </p:txBody>
      </p:sp>
      <p:sp>
        <p:nvSpPr>
          <p:cNvPr id="67" name="Google Shape;67;p15"/>
          <p:cNvSpPr txBox="1">
            <a:spLocks noGrp="1"/>
          </p:cNvSpPr>
          <p:nvPr>
            <p:ph type="body" idx="2"/>
          </p:nvPr>
        </p:nvSpPr>
        <p:spPr>
          <a:xfrm>
            <a:off x="4486975" y="1360475"/>
            <a:ext cx="4656900" cy="37020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chemeClr val="dk1"/>
                </a:solidFill>
              </a:rPr>
              <a:t>A civil war in Russia resulted in a communist state</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In 1924, Stalin took control of the country</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Stalin’s first step was to abolish all farms and replace them with collectives (large government owned farms)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Stalin transformed Russia from a rural nation into a industrial power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By 1937, Russia had become the world’s 2nd largest industrial power</a:t>
            </a:r>
            <a:endParaRPr sz="2000">
              <a:solidFill>
                <a:schemeClr val="dk1"/>
              </a:solidFill>
            </a:endParaRPr>
          </a:p>
        </p:txBody>
      </p:sp>
      <p:pic>
        <p:nvPicPr>
          <p:cNvPr id="68" name="Google Shape;68;p15"/>
          <p:cNvPicPr preferRelativeResize="0"/>
          <p:nvPr/>
        </p:nvPicPr>
        <p:blipFill>
          <a:blip r:embed="rId3">
            <a:alphaModFix/>
          </a:blip>
          <a:stretch>
            <a:fillRect/>
          </a:stretch>
        </p:blipFill>
        <p:spPr>
          <a:xfrm>
            <a:off x="152400" y="1515550"/>
            <a:ext cx="2116025" cy="2295525"/>
          </a:xfrm>
          <a:prstGeom prst="rect">
            <a:avLst/>
          </a:prstGeom>
          <a:noFill/>
          <a:ln>
            <a:noFill/>
          </a:ln>
        </p:spPr>
      </p:pic>
      <p:pic>
        <p:nvPicPr>
          <p:cNvPr id="69" name="Google Shape;69;p15"/>
          <p:cNvPicPr preferRelativeResize="0"/>
          <p:nvPr/>
        </p:nvPicPr>
        <p:blipFill>
          <a:blip r:embed="rId4">
            <a:alphaModFix/>
          </a:blip>
          <a:stretch>
            <a:fillRect/>
          </a:stretch>
        </p:blipFill>
        <p:spPr>
          <a:xfrm>
            <a:off x="2370950" y="2747900"/>
            <a:ext cx="2116025" cy="231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107075" y="1462900"/>
            <a:ext cx="4550100" cy="35736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chemeClr val="dk1"/>
                </a:solidFill>
              </a:rPr>
              <a:t>The human cost of Stalin’s transformation of Russia was enormous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Stalin eliminated anyone who threatened his power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It is estimated that Stalin was responsible for the deaths of 8 - 13 million people</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By 1939, Stalin had established a totalitarian government (maintains complete control over its citizens)</a:t>
            </a:r>
            <a:endParaRPr sz="2000">
              <a:solidFill>
                <a:schemeClr val="dk1"/>
              </a:solidFill>
            </a:endParaRPr>
          </a:p>
        </p:txBody>
      </p:sp>
      <p:pic>
        <p:nvPicPr>
          <p:cNvPr id="75" name="Google Shape;75;p16" descr="11224cs"/>
          <p:cNvPicPr preferRelativeResize="0"/>
          <p:nvPr/>
        </p:nvPicPr>
        <p:blipFill rotWithShape="1">
          <a:blip r:embed="rId3">
            <a:alphaModFix/>
          </a:blip>
          <a:srcRect/>
          <a:stretch/>
        </p:blipFill>
        <p:spPr>
          <a:xfrm>
            <a:off x="6357625" y="97775"/>
            <a:ext cx="2664849" cy="2159450"/>
          </a:xfrm>
          <a:prstGeom prst="rect">
            <a:avLst/>
          </a:prstGeom>
          <a:noFill/>
          <a:ln w="19050" cap="flat" cmpd="sng">
            <a:solidFill>
              <a:srgbClr val="000000"/>
            </a:solidFill>
            <a:prstDash val="solid"/>
            <a:round/>
            <a:headEnd type="none" w="sm" len="sm"/>
            <a:tailEnd type="none" w="sm" len="sm"/>
          </a:ln>
        </p:spPr>
      </p:pic>
      <p:pic>
        <p:nvPicPr>
          <p:cNvPr id="76" name="Google Shape;76;p16" descr="stalin"/>
          <p:cNvPicPr preferRelativeResize="0"/>
          <p:nvPr/>
        </p:nvPicPr>
        <p:blipFill rotWithShape="1">
          <a:blip r:embed="rId4">
            <a:alphaModFix/>
          </a:blip>
          <a:srcRect/>
          <a:stretch/>
        </p:blipFill>
        <p:spPr>
          <a:xfrm>
            <a:off x="4657175" y="2421025"/>
            <a:ext cx="2563850" cy="2615475"/>
          </a:xfrm>
          <a:prstGeom prst="rect">
            <a:avLst/>
          </a:prstGeom>
          <a:noFill/>
          <a:ln w="19050" cap="flat" cmpd="sng">
            <a:solidFill>
              <a:srgbClr val="000000"/>
            </a:solidFill>
            <a:prstDash val="solid"/>
            <a:round/>
            <a:headEnd type="none" w="sm" len="sm"/>
            <a:tailEnd type="none" w="sm" len="sm"/>
          </a:ln>
        </p:spPr>
      </p:pic>
      <p:sp>
        <p:nvSpPr>
          <p:cNvPr id="77" name="Google Shape;77;p16"/>
          <p:cNvSpPr txBox="1"/>
          <p:nvPr/>
        </p:nvSpPr>
        <p:spPr>
          <a:xfrm>
            <a:off x="1268900" y="156975"/>
            <a:ext cx="4487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i="1">
                <a:solidFill>
                  <a:schemeClr val="dk1"/>
                </a:solidFill>
                <a:latin typeface="Lato"/>
                <a:ea typeface="Lato"/>
                <a:cs typeface="Lato"/>
                <a:sym typeface="Lato"/>
              </a:rPr>
              <a:t>“Death is the solution to all problems. No man - no problem”</a:t>
            </a:r>
            <a:endParaRPr sz="1600" i="1">
              <a:solidFill>
                <a:schemeClr val="dk1"/>
              </a:solidFill>
              <a:latin typeface="Lato"/>
              <a:ea typeface="Lato"/>
              <a:cs typeface="Lato"/>
              <a:sym typeface="Lato"/>
            </a:endParaRPr>
          </a:p>
          <a:p>
            <a:pPr marL="457200" lvl="0" indent="-330200" algn="ctr"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Joseph Stalin</a:t>
            </a:r>
            <a:endParaRPr sz="16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solidFill>
                  <a:schemeClr val="dk1"/>
                </a:solidFill>
              </a:rPr>
              <a:t>Stalin’s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State owned collective farms</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Communist party as only authority</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State planning of the economy</a:t>
            </a:r>
            <a:endParaRPr sz="2000">
              <a:solidFill>
                <a:schemeClr val="dk1"/>
              </a:solidFill>
            </a:endParaRPr>
          </a:p>
        </p:txBody>
      </p:sp>
      <p:pic>
        <p:nvPicPr>
          <p:cNvPr id="83" name="Google Shape;83;p17" descr="Image result for Soviet union flag"/>
          <p:cNvPicPr preferRelativeResize="0"/>
          <p:nvPr/>
        </p:nvPicPr>
        <p:blipFill rotWithShape="1">
          <a:blip r:embed="rId3">
            <a:alphaModFix/>
          </a:blip>
          <a:srcRect r="18052"/>
          <a:stretch/>
        </p:blipFill>
        <p:spPr>
          <a:xfrm>
            <a:off x="5286375" y="144875"/>
            <a:ext cx="3707600" cy="226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Italy: Benito Mussolini</a:t>
            </a:r>
            <a:endParaRPr sz="4000">
              <a:solidFill>
                <a:schemeClr val="dk1"/>
              </a:solidFill>
            </a:endParaRPr>
          </a:p>
          <a:p>
            <a:pPr marL="0" lvl="0" indent="0" algn="l" rtl="0">
              <a:spcBef>
                <a:spcPts val="0"/>
              </a:spcBef>
              <a:spcAft>
                <a:spcPts val="0"/>
              </a:spcAft>
              <a:buNone/>
            </a:pPr>
            <a:r>
              <a:rPr lang="en" sz="4000">
                <a:solidFill>
                  <a:schemeClr val="dk1"/>
                </a:solidFill>
              </a:rPr>
              <a:t>“Il Duce” (The Leader)</a:t>
            </a:r>
            <a:endParaRPr sz="4000">
              <a:solidFill>
                <a:schemeClr val="dk1"/>
              </a:solidFill>
            </a:endParaRPr>
          </a:p>
        </p:txBody>
      </p:sp>
      <p:sp>
        <p:nvSpPr>
          <p:cNvPr id="89" name="Google Shape;89;p18"/>
          <p:cNvSpPr txBox="1">
            <a:spLocks noGrp="1"/>
          </p:cNvSpPr>
          <p:nvPr>
            <p:ph type="body" idx="2"/>
          </p:nvPr>
        </p:nvSpPr>
        <p:spPr>
          <a:xfrm>
            <a:off x="4046525" y="1360475"/>
            <a:ext cx="5097300" cy="3702000"/>
          </a:xfrm>
          <a:prstGeom prst="rect">
            <a:avLst/>
          </a:prstGeom>
        </p:spPr>
        <p:txBody>
          <a:bodyPr spcFirstLastPara="1" wrap="square" lIns="91425" tIns="91425" rIns="91425" bIns="91425" anchor="t" anchorCtr="0">
            <a:normAutofit fontScale="85000" lnSpcReduction="10000"/>
          </a:bodyPr>
          <a:lstStyle/>
          <a:p>
            <a:pPr marL="457200" lvl="0" indent="-336550" algn="l" rtl="0">
              <a:spcBef>
                <a:spcPts val="0"/>
              </a:spcBef>
              <a:spcAft>
                <a:spcPts val="0"/>
              </a:spcAft>
              <a:buClr>
                <a:schemeClr val="dk1"/>
              </a:buClr>
              <a:buSzPct val="100000"/>
              <a:buChar char="●"/>
            </a:pPr>
            <a:r>
              <a:rPr lang="en" sz="2000">
                <a:solidFill>
                  <a:schemeClr val="dk1"/>
                </a:solidFill>
              </a:rPr>
              <a:t>Unemployment and inflation produced bitter strikes in Italy</a:t>
            </a:r>
            <a:endParaRPr sz="2000">
              <a:solidFill>
                <a:schemeClr val="dk1"/>
              </a:solidFill>
            </a:endParaRPr>
          </a:p>
          <a:p>
            <a:pPr marL="914400" lvl="1" indent="-336550" algn="l" rtl="0">
              <a:spcBef>
                <a:spcPts val="0"/>
              </a:spcBef>
              <a:spcAft>
                <a:spcPts val="0"/>
              </a:spcAft>
              <a:buClr>
                <a:schemeClr val="dk1"/>
              </a:buClr>
              <a:buSzPct val="100000"/>
              <a:buChar char="○"/>
            </a:pPr>
            <a:r>
              <a:rPr lang="en" sz="2000">
                <a:solidFill>
                  <a:schemeClr val="dk1"/>
                </a:solidFill>
              </a:rPr>
              <a:t>Alarmed by these strikes the middle and upper class demanded leadership</a:t>
            </a:r>
            <a:endParaRPr sz="2000">
              <a:solidFill>
                <a:schemeClr val="dk1"/>
              </a:solidFill>
            </a:endParaRPr>
          </a:p>
          <a:p>
            <a:pPr marL="457200" lvl="0" indent="-336550" algn="l" rtl="0">
              <a:spcBef>
                <a:spcPts val="0"/>
              </a:spcBef>
              <a:spcAft>
                <a:spcPts val="0"/>
              </a:spcAft>
              <a:buClr>
                <a:schemeClr val="dk1"/>
              </a:buClr>
              <a:buSzPct val="100000"/>
              <a:buChar char="●"/>
            </a:pPr>
            <a:r>
              <a:rPr lang="en" sz="2000">
                <a:solidFill>
                  <a:schemeClr val="dk1"/>
                </a:solidFill>
              </a:rPr>
              <a:t>Mussolini marched on Rome with thousands of his followers (The Black Shirts)</a:t>
            </a:r>
            <a:endParaRPr sz="2000">
              <a:solidFill>
                <a:schemeClr val="dk1"/>
              </a:solidFill>
            </a:endParaRPr>
          </a:p>
          <a:p>
            <a:pPr marL="914400" lvl="1" indent="-336550" algn="l" rtl="0">
              <a:spcBef>
                <a:spcPts val="0"/>
              </a:spcBef>
              <a:spcAft>
                <a:spcPts val="0"/>
              </a:spcAft>
              <a:buClr>
                <a:schemeClr val="dk1"/>
              </a:buClr>
              <a:buSzPct val="100000"/>
              <a:buChar char="○"/>
            </a:pPr>
            <a:r>
              <a:rPr lang="en" sz="2000">
                <a:solidFill>
                  <a:schemeClr val="dk1"/>
                </a:solidFill>
              </a:rPr>
              <a:t>The Italian King gave up and appointed Mussolini the head of government</a:t>
            </a:r>
            <a:endParaRPr sz="2000">
              <a:solidFill>
                <a:schemeClr val="dk1"/>
              </a:solidFill>
            </a:endParaRPr>
          </a:p>
          <a:p>
            <a:pPr marL="457200" lvl="0" indent="-336550" algn="l" rtl="0">
              <a:spcBef>
                <a:spcPts val="0"/>
              </a:spcBef>
              <a:spcAft>
                <a:spcPts val="0"/>
              </a:spcAft>
              <a:buClr>
                <a:schemeClr val="dk1"/>
              </a:buClr>
              <a:buSzPct val="100000"/>
              <a:buChar char="●"/>
            </a:pPr>
            <a:r>
              <a:rPr lang="en" sz="2000">
                <a:solidFill>
                  <a:schemeClr val="dk1"/>
                </a:solidFill>
              </a:rPr>
              <a:t>Mussolini played on fears of economic collapse and communism</a:t>
            </a:r>
            <a:endParaRPr sz="2000">
              <a:solidFill>
                <a:schemeClr val="dk1"/>
              </a:solidFill>
            </a:endParaRPr>
          </a:p>
          <a:p>
            <a:pPr marL="457200" lvl="0" indent="-336550" algn="l" rtl="0">
              <a:spcBef>
                <a:spcPts val="0"/>
              </a:spcBef>
              <a:spcAft>
                <a:spcPts val="0"/>
              </a:spcAft>
              <a:buClr>
                <a:schemeClr val="dk1"/>
              </a:buClr>
              <a:buSzPct val="100000"/>
              <a:buChar char="●"/>
            </a:pPr>
            <a:r>
              <a:rPr lang="en" sz="2000">
                <a:solidFill>
                  <a:schemeClr val="dk1"/>
                </a:solidFill>
              </a:rPr>
              <a:t>He won the support of the army, police, and government officials</a:t>
            </a:r>
            <a:endParaRPr sz="2000">
              <a:solidFill>
                <a:schemeClr val="dk1"/>
              </a:solidFill>
            </a:endParaRPr>
          </a:p>
        </p:txBody>
      </p:sp>
      <p:pic>
        <p:nvPicPr>
          <p:cNvPr id="90" name="Google Shape;90;p18" descr="2WWmussolinP2"/>
          <p:cNvPicPr preferRelativeResize="0"/>
          <p:nvPr/>
        </p:nvPicPr>
        <p:blipFill rotWithShape="1">
          <a:blip r:embed="rId3">
            <a:alphaModFix/>
          </a:blip>
          <a:srcRect/>
          <a:stretch/>
        </p:blipFill>
        <p:spPr>
          <a:xfrm>
            <a:off x="124900" y="1516150"/>
            <a:ext cx="1680350" cy="2571750"/>
          </a:xfrm>
          <a:prstGeom prst="rect">
            <a:avLst/>
          </a:prstGeom>
          <a:noFill/>
          <a:ln>
            <a:noFill/>
          </a:ln>
        </p:spPr>
      </p:pic>
      <p:pic>
        <p:nvPicPr>
          <p:cNvPr id="91" name="Google Shape;91;p18" descr="att_jpg"/>
          <p:cNvPicPr preferRelativeResize="0"/>
          <p:nvPr/>
        </p:nvPicPr>
        <p:blipFill rotWithShape="1">
          <a:blip r:embed="rId4">
            <a:alphaModFix/>
          </a:blip>
          <a:srcRect/>
          <a:stretch/>
        </p:blipFill>
        <p:spPr>
          <a:xfrm>
            <a:off x="1901147" y="2395475"/>
            <a:ext cx="2049475" cy="266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4572000" y="1504375"/>
            <a:ext cx="4550100" cy="3479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Mussolini established fascism</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The fascist party stressed nationalism and placed the interests of the state above those of individuals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Fascists argued that power must rest with a single strong leader and a small group of devoted members</a:t>
            </a:r>
            <a:endParaRPr sz="2000">
              <a:solidFill>
                <a:schemeClr val="dk1"/>
              </a:solidFill>
            </a:endParaRPr>
          </a:p>
        </p:txBody>
      </p:sp>
      <p:pic>
        <p:nvPicPr>
          <p:cNvPr id="97" name="Google Shape;97;p19" descr="benito_mussolini"/>
          <p:cNvPicPr preferRelativeResize="0"/>
          <p:nvPr/>
        </p:nvPicPr>
        <p:blipFill rotWithShape="1">
          <a:blip r:embed="rId3">
            <a:alphaModFix/>
          </a:blip>
          <a:srcRect/>
          <a:stretch/>
        </p:blipFill>
        <p:spPr>
          <a:xfrm>
            <a:off x="1238100" y="104625"/>
            <a:ext cx="1979975" cy="1887075"/>
          </a:xfrm>
          <a:prstGeom prst="rect">
            <a:avLst/>
          </a:prstGeom>
          <a:noFill/>
          <a:ln w="19050" cap="flat" cmpd="sng">
            <a:solidFill>
              <a:srgbClr val="000000"/>
            </a:solidFill>
            <a:prstDash val="solid"/>
            <a:round/>
            <a:headEnd type="none" w="sm" len="sm"/>
            <a:tailEnd type="none" w="sm" len="sm"/>
          </a:ln>
        </p:spPr>
      </p:pic>
      <p:pic>
        <p:nvPicPr>
          <p:cNvPr id="98" name="Google Shape;98;p19" descr="mussolini_b"/>
          <p:cNvPicPr preferRelativeResize="0"/>
          <p:nvPr/>
        </p:nvPicPr>
        <p:blipFill rotWithShape="1">
          <a:blip r:embed="rId4">
            <a:alphaModFix/>
          </a:blip>
          <a:srcRect/>
          <a:stretch/>
        </p:blipFill>
        <p:spPr>
          <a:xfrm>
            <a:off x="111475" y="2094250"/>
            <a:ext cx="2114849" cy="2955250"/>
          </a:xfrm>
          <a:prstGeom prst="rect">
            <a:avLst/>
          </a:prstGeom>
          <a:noFill/>
          <a:ln>
            <a:noFill/>
          </a:ln>
        </p:spPr>
      </p:pic>
      <p:pic>
        <p:nvPicPr>
          <p:cNvPr id="99" name="Google Shape;99;p19" descr="Benito%20Mussolini"/>
          <p:cNvPicPr preferRelativeResize="0"/>
          <p:nvPr/>
        </p:nvPicPr>
        <p:blipFill rotWithShape="1">
          <a:blip r:embed="rId5">
            <a:alphaModFix/>
          </a:blip>
          <a:srcRect/>
          <a:stretch/>
        </p:blipFill>
        <p:spPr>
          <a:xfrm>
            <a:off x="2347150" y="2094250"/>
            <a:ext cx="2114850" cy="295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69775"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solidFill>
                  <a:schemeClr val="dk1"/>
                </a:solidFill>
              </a:rPr>
              <a:t>Mussolini’s Goals:</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Bring back the glory of ancient Rome</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Individual liberties crushed to create national strength</a:t>
            </a:r>
            <a:endParaRPr sz="2000">
              <a:solidFill>
                <a:schemeClr val="dk1"/>
              </a:solidFill>
            </a:endParaRPr>
          </a:p>
        </p:txBody>
      </p:sp>
      <p:pic>
        <p:nvPicPr>
          <p:cNvPr id="105" name="Google Shape;105;p20" descr="Image result for italy Flag WWII"/>
          <p:cNvPicPr preferRelativeResize="0"/>
          <p:nvPr/>
        </p:nvPicPr>
        <p:blipFill rotWithShape="1">
          <a:blip r:embed="rId3">
            <a:alphaModFix/>
          </a:blip>
          <a:srcRect/>
          <a:stretch/>
        </p:blipFill>
        <p:spPr>
          <a:xfrm>
            <a:off x="4956775" y="101050"/>
            <a:ext cx="4098325" cy="233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297525" y="0"/>
            <a:ext cx="7467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rPr>
              <a:t>Germany: Adolf Hitler</a:t>
            </a:r>
            <a:endParaRPr sz="4000">
              <a:solidFill>
                <a:schemeClr val="dk1"/>
              </a:solidFill>
            </a:endParaRPr>
          </a:p>
          <a:p>
            <a:pPr marL="0" lvl="0" indent="0" algn="l" rtl="0">
              <a:spcBef>
                <a:spcPts val="0"/>
              </a:spcBef>
              <a:spcAft>
                <a:spcPts val="0"/>
              </a:spcAft>
              <a:buNone/>
            </a:pPr>
            <a:r>
              <a:rPr lang="en" sz="4000">
                <a:solidFill>
                  <a:schemeClr val="dk1"/>
                </a:solidFill>
              </a:rPr>
              <a:t>Der Fuhrer “The Leader”</a:t>
            </a:r>
            <a:endParaRPr sz="4000">
              <a:solidFill>
                <a:schemeClr val="dk1"/>
              </a:solidFill>
            </a:endParaRPr>
          </a:p>
        </p:txBody>
      </p:sp>
      <p:sp>
        <p:nvSpPr>
          <p:cNvPr id="111" name="Google Shape;111;p21"/>
          <p:cNvSpPr txBox="1">
            <a:spLocks noGrp="1"/>
          </p:cNvSpPr>
          <p:nvPr>
            <p:ph type="body" idx="2"/>
          </p:nvPr>
        </p:nvSpPr>
        <p:spPr>
          <a:xfrm>
            <a:off x="4046525" y="1308150"/>
            <a:ext cx="5097300" cy="37542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chemeClr val="dk1"/>
                </a:solidFill>
              </a:rPr>
              <a:t>At the end of WWI, Hitler had been a jobless soldier drifting around Germany</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The German economy had been hit hard</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He joined a struggling group called the National Socialist German Workers’ Party (NAZI)</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Hitler quickly became the party’s leader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In 1933, Hitler was appointed Prime Minister</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Adolf Hitler was elected in a democratic election</a:t>
            </a:r>
            <a:endParaRPr sz="2000">
              <a:solidFill>
                <a:schemeClr val="dk1"/>
              </a:solidFill>
            </a:endParaRPr>
          </a:p>
        </p:txBody>
      </p:sp>
      <p:pic>
        <p:nvPicPr>
          <p:cNvPr id="112" name="Google Shape;112;p21" descr="hitler_adolf"/>
          <p:cNvPicPr preferRelativeResize="0"/>
          <p:nvPr/>
        </p:nvPicPr>
        <p:blipFill rotWithShape="1">
          <a:blip r:embed="rId3">
            <a:alphaModFix/>
          </a:blip>
          <a:srcRect/>
          <a:stretch/>
        </p:blipFill>
        <p:spPr>
          <a:xfrm>
            <a:off x="67575" y="1501275"/>
            <a:ext cx="1907775" cy="2002975"/>
          </a:xfrm>
          <a:prstGeom prst="rect">
            <a:avLst/>
          </a:prstGeom>
          <a:noFill/>
          <a:ln w="19050" cap="flat" cmpd="sng">
            <a:solidFill>
              <a:srgbClr val="000000"/>
            </a:solidFill>
            <a:prstDash val="solid"/>
            <a:round/>
            <a:headEnd type="none" w="sm" len="sm"/>
            <a:tailEnd type="none" w="sm" len="sm"/>
          </a:ln>
        </p:spPr>
      </p:pic>
      <p:pic>
        <p:nvPicPr>
          <p:cNvPr id="113" name="Google Shape;113;p21" descr="hitler-480"/>
          <p:cNvPicPr preferRelativeResize="0"/>
          <p:nvPr/>
        </p:nvPicPr>
        <p:blipFill rotWithShape="1">
          <a:blip r:embed="rId4">
            <a:alphaModFix/>
          </a:blip>
          <a:srcRect/>
          <a:stretch/>
        </p:blipFill>
        <p:spPr>
          <a:xfrm>
            <a:off x="2110450" y="2571750"/>
            <a:ext cx="1936075" cy="241222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On-screen Show (16:9)</PresentationFormat>
  <Paragraphs>129</Paragraphs>
  <Slides>28</Slides>
  <Notes>28</Notes>
  <HiddenSlides>18</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Lato</vt:lpstr>
      <vt:lpstr>Simple Light</vt:lpstr>
      <vt:lpstr>World War II: Rise of Dictators Activity</vt:lpstr>
      <vt:lpstr>Collecting Data:</vt:lpstr>
      <vt:lpstr>Russia: Joseph Stalin “The Man of Steel”</vt:lpstr>
      <vt:lpstr>PowerPoint Presentation</vt:lpstr>
      <vt:lpstr>Stalin’s Goals:  State owned collective farms Communist party as only authority State planning of the economy</vt:lpstr>
      <vt:lpstr>Italy: Benito Mussolini “Il Duce” (The Leader)</vt:lpstr>
      <vt:lpstr>PowerPoint Presentation</vt:lpstr>
      <vt:lpstr>Mussolini’s Goals:  Bring back the glory of ancient Rome Individual liberties crushed to create national strength</vt:lpstr>
      <vt:lpstr>Germany: Adolf Hitler Der Fuhrer “The Leader”</vt:lpstr>
      <vt:lpstr>PowerPoint Presentation</vt:lpstr>
      <vt:lpstr>PowerPoint Presentation</vt:lpstr>
      <vt:lpstr>Hitler’s Goals:  Territorial Expansion Establish a new empire for the “Master Race” Use force to eliminate opposition Essential conquer the world</vt:lpstr>
      <vt:lpstr>Japan: Hideki Tojo “The Son of Satan”</vt:lpstr>
      <vt:lpstr>Tojo’s Goals:  Military control of civilian government Territorial expansion to obtain raw materials Domination of East &amp; Southeast Asia</vt:lpstr>
      <vt:lpstr>United Kingdom: Winston Churchill</vt:lpstr>
      <vt:lpstr>PowerPoint Presentation</vt:lpstr>
      <vt:lpstr>Churchill’s Goals:  Stop the expansion of dictatorships in Europe Withstand attacks of dictators on Great Britain and her allies</vt:lpstr>
      <vt:lpstr>United States: Franklin D. Roosevelt</vt:lpstr>
      <vt:lpstr>PowerPoint Presentation</vt:lpstr>
      <vt:lpstr>Roosevelt’s Goals:  Economic recovery from Great Depression Initially, remain neutral through the war Once joined the war, stop spread of dictatorships in Europe and China Make world safe for democracy Increase power of government (especially executive branch)</vt:lpstr>
      <vt:lpstr>PowerPoint Presentation</vt:lpstr>
      <vt:lpstr>PowerPoint Presentation</vt:lpstr>
      <vt:lpstr>PowerPoint Presentation</vt:lpstr>
      <vt:lpstr>PowerPoint Presentation</vt:lpstr>
      <vt:lpstr>PowerPoint Presentation</vt:lpstr>
      <vt:lpstr>PowerPoint Presentation</vt:lpstr>
      <vt:lpstr>Let’s discuss the speeches:</vt:lpstr>
      <vt:lpstr>Political Continuum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Rise of Dictators Activity</dc:title>
  <dc:creator>Greg Scott</dc:creator>
  <cp:lastModifiedBy>Greg Scott</cp:lastModifiedBy>
  <cp:revision>1</cp:revision>
  <dcterms:modified xsi:type="dcterms:W3CDTF">2023-11-15T14:09:16Z</dcterms:modified>
</cp:coreProperties>
</file>