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418" y="4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52c8844e9e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52c8844e9e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52c8844e9e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52c8844e9e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52c8844e9e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52c8844e9e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52c8844e9e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52c8844e9e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52c8844e9e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52c8844e9e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52c8844e9e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52c8844e9e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52c8844e9e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52c8844e9e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52c8844e9e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52c8844e9e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2094725" y="172175"/>
            <a:ext cx="50406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Law of Supply</a:t>
            </a:r>
            <a:endParaRPr sz="6000"/>
          </a:p>
        </p:txBody>
      </p:sp>
      <p:sp>
        <p:nvSpPr>
          <p:cNvPr id="55" name="Google Shape;55;p13"/>
          <p:cNvSpPr txBox="1"/>
          <p:nvPr/>
        </p:nvSpPr>
        <p:spPr>
          <a:xfrm>
            <a:off x="631275" y="1501675"/>
            <a:ext cx="79581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Producers offer </a:t>
            </a:r>
            <a:r>
              <a:rPr lang="en" sz="3000" b="1"/>
              <a:t>more</a:t>
            </a:r>
            <a:r>
              <a:rPr lang="en" sz="3000"/>
              <a:t> of a good as its </a:t>
            </a:r>
            <a:r>
              <a:rPr lang="en" sz="3000" u="sng"/>
              <a:t>price increase</a:t>
            </a:r>
            <a:r>
              <a:rPr lang="en" sz="3000"/>
              <a:t> and </a:t>
            </a:r>
            <a:r>
              <a:rPr lang="en" sz="3000" b="1"/>
              <a:t>less</a:t>
            </a:r>
            <a:r>
              <a:rPr lang="en" sz="3000"/>
              <a:t> as its </a:t>
            </a:r>
            <a:r>
              <a:rPr lang="en" sz="3000" u="sng"/>
              <a:t>price falls</a:t>
            </a:r>
            <a:endParaRPr sz="3000" u="sng"/>
          </a:p>
        </p:txBody>
      </p:sp>
      <p:sp>
        <p:nvSpPr>
          <p:cNvPr id="56" name="Google Shape;56;p13"/>
          <p:cNvSpPr/>
          <p:nvPr/>
        </p:nvSpPr>
        <p:spPr>
          <a:xfrm>
            <a:off x="1071275" y="3003375"/>
            <a:ext cx="459000" cy="12720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286325" y="4466800"/>
            <a:ext cx="1693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Offer More Goods</a:t>
            </a:r>
            <a:endParaRPr/>
          </a:p>
        </p:txBody>
      </p:sp>
      <p:sp>
        <p:nvSpPr>
          <p:cNvPr id="58" name="Google Shape;58;p13"/>
          <p:cNvSpPr/>
          <p:nvPr/>
        </p:nvSpPr>
        <p:spPr>
          <a:xfrm>
            <a:off x="2228675" y="3003375"/>
            <a:ext cx="459000" cy="12720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3"/>
          <p:cNvSpPr txBox="1"/>
          <p:nvPr/>
        </p:nvSpPr>
        <p:spPr>
          <a:xfrm>
            <a:off x="2018250" y="4466800"/>
            <a:ext cx="1434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Price Increases</a:t>
            </a:r>
            <a:endParaRPr/>
          </a:p>
        </p:txBody>
      </p:sp>
      <p:sp>
        <p:nvSpPr>
          <p:cNvPr id="60" name="Google Shape;60;p13"/>
          <p:cNvSpPr txBox="1"/>
          <p:nvPr/>
        </p:nvSpPr>
        <p:spPr>
          <a:xfrm>
            <a:off x="1702550" y="3625075"/>
            <a:ext cx="526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as</a:t>
            </a:r>
            <a:endParaRPr sz="1600"/>
          </a:p>
        </p:txBody>
      </p:sp>
      <p:sp>
        <p:nvSpPr>
          <p:cNvPr id="61" name="Google Shape;61;p13"/>
          <p:cNvSpPr/>
          <p:nvPr/>
        </p:nvSpPr>
        <p:spPr>
          <a:xfrm rot="10800000">
            <a:off x="6006100" y="3003375"/>
            <a:ext cx="459000" cy="12720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3"/>
          <p:cNvSpPr txBox="1"/>
          <p:nvPr/>
        </p:nvSpPr>
        <p:spPr>
          <a:xfrm>
            <a:off x="5260675" y="4466800"/>
            <a:ext cx="159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Offer Less Goods</a:t>
            </a:r>
            <a:endParaRPr/>
          </a:p>
        </p:txBody>
      </p:sp>
      <p:sp>
        <p:nvSpPr>
          <p:cNvPr id="63" name="Google Shape;63;p13"/>
          <p:cNvSpPr/>
          <p:nvPr/>
        </p:nvSpPr>
        <p:spPr>
          <a:xfrm rot="10800000">
            <a:off x="7163500" y="3003375"/>
            <a:ext cx="459000" cy="12720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3"/>
          <p:cNvSpPr txBox="1"/>
          <p:nvPr/>
        </p:nvSpPr>
        <p:spPr>
          <a:xfrm>
            <a:off x="6962625" y="4466800"/>
            <a:ext cx="1693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Price Decreases</a:t>
            </a:r>
            <a:endParaRPr/>
          </a:p>
        </p:txBody>
      </p:sp>
      <p:sp>
        <p:nvSpPr>
          <p:cNvPr id="65" name="Google Shape;65;p13"/>
          <p:cNvSpPr txBox="1"/>
          <p:nvPr/>
        </p:nvSpPr>
        <p:spPr>
          <a:xfrm>
            <a:off x="6637375" y="3625075"/>
            <a:ext cx="526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as</a:t>
            </a:r>
            <a:endParaRPr sz="1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/>
        </p:nvSpPr>
        <p:spPr>
          <a:xfrm>
            <a:off x="1807175" y="172175"/>
            <a:ext cx="57675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Law of Demand</a:t>
            </a:r>
            <a:endParaRPr sz="6000"/>
          </a:p>
        </p:txBody>
      </p:sp>
      <p:sp>
        <p:nvSpPr>
          <p:cNvPr id="71" name="Google Shape;71;p14"/>
          <p:cNvSpPr txBox="1"/>
          <p:nvPr/>
        </p:nvSpPr>
        <p:spPr>
          <a:xfrm>
            <a:off x="631275" y="1501675"/>
            <a:ext cx="79581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Consumers will buy </a:t>
            </a:r>
            <a:r>
              <a:rPr lang="en" sz="3000" b="1"/>
              <a:t>more</a:t>
            </a:r>
            <a:r>
              <a:rPr lang="en" sz="3000"/>
              <a:t> of a good when its </a:t>
            </a:r>
            <a:r>
              <a:rPr lang="en" sz="3000" u="sng"/>
              <a:t>price is lower</a:t>
            </a:r>
            <a:r>
              <a:rPr lang="en" sz="3000"/>
              <a:t> and </a:t>
            </a:r>
            <a:r>
              <a:rPr lang="en" sz="3000" b="1"/>
              <a:t>less</a:t>
            </a:r>
            <a:r>
              <a:rPr lang="en" sz="3000"/>
              <a:t> if its </a:t>
            </a:r>
            <a:r>
              <a:rPr lang="en" sz="3000" u="sng"/>
              <a:t>price is higher</a:t>
            </a:r>
            <a:endParaRPr sz="3000" u="sng"/>
          </a:p>
        </p:txBody>
      </p:sp>
      <p:sp>
        <p:nvSpPr>
          <p:cNvPr id="72" name="Google Shape;72;p14"/>
          <p:cNvSpPr/>
          <p:nvPr/>
        </p:nvSpPr>
        <p:spPr>
          <a:xfrm>
            <a:off x="1071275" y="3003375"/>
            <a:ext cx="459000" cy="12720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4"/>
          <p:cNvSpPr txBox="1"/>
          <p:nvPr/>
        </p:nvSpPr>
        <p:spPr>
          <a:xfrm>
            <a:off x="353900" y="4466800"/>
            <a:ext cx="1740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Buy More Goods</a:t>
            </a:r>
            <a:endParaRPr/>
          </a:p>
        </p:txBody>
      </p:sp>
      <p:sp>
        <p:nvSpPr>
          <p:cNvPr id="74" name="Google Shape;74;p14"/>
          <p:cNvSpPr/>
          <p:nvPr/>
        </p:nvSpPr>
        <p:spPr>
          <a:xfrm rot="10800000">
            <a:off x="2228675" y="3003375"/>
            <a:ext cx="459000" cy="12720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4"/>
          <p:cNvSpPr txBox="1"/>
          <p:nvPr/>
        </p:nvSpPr>
        <p:spPr>
          <a:xfrm>
            <a:off x="2094725" y="4466800"/>
            <a:ext cx="1434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Price is Lower</a:t>
            </a:r>
            <a:endParaRPr/>
          </a:p>
        </p:txBody>
      </p:sp>
      <p:sp>
        <p:nvSpPr>
          <p:cNvPr id="76" name="Google Shape;76;p14"/>
          <p:cNvSpPr txBox="1"/>
          <p:nvPr/>
        </p:nvSpPr>
        <p:spPr>
          <a:xfrm>
            <a:off x="1530275" y="3625075"/>
            <a:ext cx="698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when</a:t>
            </a:r>
            <a:endParaRPr sz="1600"/>
          </a:p>
        </p:txBody>
      </p:sp>
      <p:sp>
        <p:nvSpPr>
          <p:cNvPr id="77" name="Google Shape;77;p14"/>
          <p:cNvSpPr/>
          <p:nvPr/>
        </p:nvSpPr>
        <p:spPr>
          <a:xfrm rot="10800000">
            <a:off x="5661775" y="2908813"/>
            <a:ext cx="459000" cy="12720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4"/>
          <p:cNvSpPr txBox="1"/>
          <p:nvPr/>
        </p:nvSpPr>
        <p:spPr>
          <a:xfrm>
            <a:off x="4944400" y="4372238"/>
            <a:ext cx="1740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Buy Less Goods</a:t>
            </a:r>
            <a:endParaRPr/>
          </a:p>
        </p:txBody>
      </p:sp>
      <p:sp>
        <p:nvSpPr>
          <p:cNvPr id="79" name="Google Shape;79;p14"/>
          <p:cNvSpPr/>
          <p:nvPr/>
        </p:nvSpPr>
        <p:spPr>
          <a:xfrm>
            <a:off x="6819175" y="2908813"/>
            <a:ext cx="459000" cy="12720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4"/>
          <p:cNvSpPr txBox="1"/>
          <p:nvPr/>
        </p:nvSpPr>
        <p:spPr>
          <a:xfrm>
            <a:off x="6685225" y="4372238"/>
            <a:ext cx="1434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Price is Higher</a:t>
            </a:r>
            <a:endParaRPr/>
          </a:p>
        </p:txBody>
      </p:sp>
      <p:sp>
        <p:nvSpPr>
          <p:cNvPr id="81" name="Google Shape;81;p14"/>
          <p:cNvSpPr txBox="1"/>
          <p:nvPr/>
        </p:nvSpPr>
        <p:spPr>
          <a:xfrm>
            <a:off x="6120775" y="3530513"/>
            <a:ext cx="698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when</a:t>
            </a:r>
            <a:endParaRPr sz="1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/>
          <p:nvPr/>
        </p:nvSpPr>
        <p:spPr>
          <a:xfrm>
            <a:off x="2094725" y="172175"/>
            <a:ext cx="57675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   Demand</a:t>
            </a:r>
            <a:endParaRPr sz="6000"/>
          </a:p>
        </p:txBody>
      </p:sp>
      <p:sp>
        <p:nvSpPr>
          <p:cNvPr id="87" name="Google Shape;87;p15"/>
          <p:cNvSpPr txBox="1"/>
          <p:nvPr/>
        </p:nvSpPr>
        <p:spPr>
          <a:xfrm>
            <a:off x="331475" y="1467225"/>
            <a:ext cx="79581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The desire to own something and the ability to pay for it</a:t>
            </a:r>
            <a:endParaRPr sz="3000" u="sng"/>
          </a:p>
        </p:txBody>
      </p:sp>
      <p:pic>
        <p:nvPicPr>
          <p:cNvPr id="88" name="Google Shape;8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9825" y="2533800"/>
            <a:ext cx="3343238" cy="222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762275"/>
            <a:ext cx="3973921" cy="222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/>
          <p:nvPr/>
        </p:nvSpPr>
        <p:spPr>
          <a:xfrm>
            <a:off x="2094725" y="172175"/>
            <a:ext cx="57675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     Supply</a:t>
            </a:r>
            <a:endParaRPr sz="6000"/>
          </a:p>
        </p:txBody>
      </p:sp>
      <p:sp>
        <p:nvSpPr>
          <p:cNvPr id="95" name="Google Shape;95;p16"/>
          <p:cNvSpPr txBox="1"/>
          <p:nvPr/>
        </p:nvSpPr>
        <p:spPr>
          <a:xfrm>
            <a:off x="231550" y="1467225"/>
            <a:ext cx="7958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The amount of goods available</a:t>
            </a:r>
            <a:endParaRPr sz="3000" u="sng"/>
          </a:p>
        </p:txBody>
      </p:sp>
      <p:pic>
        <p:nvPicPr>
          <p:cNvPr id="96" name="Google Shape;9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300575"/>
            <a:ext cx="4783157" cy="2690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7957" y="2300575"/>
            <a:ext cx="3587368" cy="2690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/>
          <p:nvPr/>
        </p:nvSpPr>
        <p:spPr>
          <a:xfrm>
            <a:off x="1358200" y="172175"/>
            <a:ext cx="65040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Quantity Supplied</a:t>
            </a:r>
            <a:endParaRPr sz="6000"/>
          </a:p>
        </p:txBody>
      </p:sp>
      <p:sp>
        <p:nvSpPr>
          <p:cNvPr id="103" name="Google Shape;103;p17"/>
          <p:cNvSpPr txBox="1"/>
          <p:nvPr/>
        </p:nvSpPr>
        <p:spPr>
          <a:xfrm>
            <a:off x="631275" y="1501675"/>
            <a:ext cx="79581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The amount that a supplier is </a:t>
            </a:r>
            <a:r>
              <a:rPr lang="en" sz="3000" u="sng"/>
              <a:t>willing and able to supply</a:t>
            </a:r>
            <a:r>
              <a:rPr lang="en" sz="3000"/>
              <a:t> at a </a:t>
            </a:r>
            <a:r>
              <a:rPr lang="en" sz="3000" b="1"/>
              <a:t>specific price</a:t>
            </a:r>
            <a:endParaRPr sz="3000" b="1" u="sng"/>
          </a:p>
        </p:txBody>
      </p:sp>
      <p:pic>
        <p:nvPicPr>
          <p:cNvPr id="104" name="Google Shape;10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1250" y="2760475"/>
            <a:ext cx="3902450" cy="204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/>
          <p:nvPr/>
        </p:nvSpPr>
        <p:spPr>
          <a:xfrm>
            <a:off x="1004300" y="172175"/>
            <a:ext cx="7384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Quantity Demanded</a:t>
            </a:r>
            <a:endParaRPr sz="6000"/>
          </a:p>
        </p:txBody>
      </p:sp>
      <p:sp>
        <p:nvSpPr>
          <p:cNvPr id="110" name="Google Shape;110;p18"/>
          <p:cNvSpPr txBox="1"/>
          <p:nvPr/>
        </p:nvSpPr>
        <p:spPr>
          <a:xfrm>
            <a:off x="631275" y="1501675"/>
            <a:ext cx="79581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The amount of a </a:t>
            </a:r>
            <a:r>
              <a:rPr lang="en" sz="3000" u="sng"/>
              <a:t>good that is demanded by customers</a:t>
            </a:r>
            <a:r>
              <a:rPr lang="en" sz="3000"/>
              <a:t> within a </a:t>
            </a:r>
            <a:r>
              <a:rPr lang="en" sz="3000" b="1"/>
              <a:t>certain time period</a:t>
            </a:r>
            <a:r>
              <a:rPr lang="en" sz="3000"/>
              <a:t> at a </a:t>
            </a:r>
            <a:r>
              <a:rPr lang="en" sz="3000" b="1"/>
              <a:t>specific price</a:t>
            </a:r>
            <a:endParaRPr sz="3000" b="1" u="sng"/>
          </a:p>
        </p:txBody>
      </p:sp>
      <p:pic>
        <p:nvPicPr>
          <p:cNvPr id="111" name="Google Shape;11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8475" y="3009650"/>
            <a:ext cx="3275850" cy="187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/>
          <p:nvPr/>
        </p:nvSpPr>
        <p:spPr>
          <a:xfrm>
            <a:off x="1004300" y="172175"/>
            <a:ext cx="7384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Equilibrium Price</a:t>
            </a:r>
            <a:endParaRPr sz="6000"/>
          </a:p>
        </p:txBody>
      </p:sp>
      <p:sp>
        <p:nvSpPr>
          <p:cNvPr id="117" name="Google Shape;117;p19"/>
          <p:cNvSpPr txBox="1"/>
          <p:nvPr/>
        </p:nvSpPr>
        <p:spPr>
          <a:xfrm>
            <a:off x="631275" y="1501675"/>
            <a:ext cx="79581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Price where the demand for a product or service balances its supply</a:t>
            </a:r>
            <a:endParaRPr sz="3000" b="1" u="sng"/>
          </a:p>
        </p:txBody>
      </p:sp>
      <p:pic>
        <p:nvPicPr>
          <p:cNvPr id="118" name="Google Shape;11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3875" y="2714350"/>
            <a:ext cx="3414492" cy="222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/>
          <p:nvPr/>
        </p:nvSpPr>
        <p:spPr>
          <a:xfrm>
            <a:off x="1004300" y="172175"/>
            <a:ext cx="7384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         Surplus</a:t>
            </a:r>
            <a:endParaRPr sz="6000"/>
          </a:p>
        </p:txBody>
      </p:sp>
      <p:sp>
        <p:nvSpPr>
          <p:cNvPr id="124" name="Google Shape;124;p20"/>
          <p:cNvSpPr txBox="1"/>
          <p:nvPr/>
        </p:nvSpPr>
        <p:spPr>
          <a:xfrm>
            <a:off x="631275" y="1501675"/>
            <a:ext cx="7958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Excess of production or supply over demand</a:t>
            </a:r>
            <a:endParaRPr sz="3000" b="1" u="sng"/>
          </a:p>
        </p:txBody>
      </p:sp>
      <p:pic>
        <p:nvPicPr>
          <p:cNvPr id="125" name="Google Shape;12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9050" y="2233625"/>
            <a:ext cx="4045902" cy="269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/>
          <p:nvPr/>
        </p:nvSpPr>
        <p:spPr>
          <a:xfrm>
            <a:off x="1004300" y="172175"/>
            <a:ext cx="7384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        Shortage</a:t>
            </a:r>
            <a:endParaRPr sz="6000"/>
          </a:p>
        </p:txBody>
      </p:sp>
      <p:sp>
        <p:nvSpPr>
          <p:cNvPr id="131" name="Google Shape;131;p21"/>
          <p:cNvSpPr txBox="1"/>
          <p:nvPr/>
        </p:nvSpPr>
        <p:spPr>
          <a:xfrm>
            <a:off x="631275" y="1501675"/>
            <a:ext cx="79581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A condition where the quantity demanded is greater than the quantity supplied</a:t>
            </a:r>
            <a:endParaRPr sz="3000" b="1" u="sng"/>
          </a:p>
        </p:txBody>
      </p:sp>
      <p:pic>
        <p:nvPicPr>
          <p:cNvPr id="132" name="Google Shape;13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6650" y="2743150"/>
            <a:ext cx="2978172" cy="222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</Words>
  <Application>Microsoft Office PowerPoint</Application>
  <PresentationFormat>On-screen Show (16:9)</PresentationFormat>
  <Paragraphs>30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Scott</dc:creator>
  <cp:lastModifiedBy>Greg Scott</cp:lastModifiedBy>
  <cp:revision>1</cp:revision>
  <dcterms:modified xsi:type="dcterms:W3CDTF">2023-11-08T13:47:49Z</dcterms:modified>
</cp:coreProperties>
</file>