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4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</p:sldIdLst>
  <p:sldSz cx="9144000" cy="5143500" type="screen16x9"/>
  <p:notesSz cx="6858000" cy="9144000"/>
  <p:embeddedFontLst>
    <p:embeddedFont>
      <p:font typeface="Lora" pitchFamily="2" charset="0"/>
      <p:regular r:id="rId42"/>
      <p:bold r:id="rId43"/>
      <p:italic r:id="rId44"/>
      <p:boldItalic r:id="rId45"/>
    </p:embeddedFont>
    <p:embeddedFont>
      <p:font typeface="Oswald" panose="00000500000000000000" pitchFamily="2" charset="0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2" d="100"/>
          <a:sy n="92" d="100"/>
        </p:scale>
        <p:origin x="55" y="3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1.fntdata"/><Relationship Id="rId47" Type="http://schemas.openxmlformats.org/officeDocument/2006/relationships/font" Target="fonts/font6.fntdata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2.fntdata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8be7b6d55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8be7b6d553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1526a076252_0_1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1526a076252_0_1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8be7b6d553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28be7b6d553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5a0ec88765_0_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15a0ec88765_0_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1526a076252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1526a076252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1526a076252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1526a076252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526a076252_0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1526a076252_0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662e6dfb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662e6dfb4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1526a076252_0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1526a076252_0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28be7b6d553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28be7b6d553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1526a076252_0_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1526a076252_0_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28be7b6d553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28be7b6d553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28be7b6d553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28be7b6d553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28be7b6d553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28be7b6d553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28be7b6d553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28be7b6d553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526a076252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526a076252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28be7b6d553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28be7b6d553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8be7b6d553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28be7b6d553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g1526a076252_0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" name="Google Shape;202;g1526a076252_0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8be7b6d553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8" name="Google Shape;208;g28be7b6d553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be7b6d553_0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8be7b6d553_0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1526a076252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1526a076252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28be7b6d553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28be7b6d553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1526a07625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1526a07625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1526a076252_0_1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1526a076252_0_1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1526a076252_0_1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" name="Google Shape;239;g1526a076252_0_1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526a076252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526a076252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1526a076252_0_1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1526a076252_0_1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g1526a076252_0_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8" name="Google Shape;258;g1526a076252_0_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1526a076252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1526a076252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g28be7b6d553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0" name="Google Shape;270;g28be7b6d553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526a076252_0_1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6" name="Google Shape;276;g1526a076252_0_1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8be7b6d553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2" name="Google Shape;282;g28be7b6d553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28be7b6d553_0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" name="Google Shape;70;g28be7b6d553_0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28be7b6d553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28be7b6d553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1662e6dfb4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" name="Google Shape;82;g1662e6dfb4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8be7b6d553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28be7b6d553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28be7b6d553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28be7b6d553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Al Capone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Bootlegging gangster who ran 1000s of speakeasies, </a:t>
            </a:r>
            <a:r>
              <a:rPr lang="en" sz="3000" b="1">
                <a:latin typeface="Oswald"/>
                <a:ea typeface="Oswald"/>
                <a:cs typeface="Oswald"/>
                <a:sym typeface="Oswald"/>
              </a:rPr>
              <a:t>organized crime skyrocketed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5" name="Google Shape;55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24050" y="2183825"/>
            <a:ext cx="3295900" cy="267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Eugenics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Human gene pool can be improved by decisions about who has children with whom; historically, eugenicists advocated selective breeding to achieve these goals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9" name="Google Shape;109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20875" y="2571750"/>
            <a:ext cx="3902225" cy="2286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F. Scott Fitzgerald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“The Great Gatsby” represented economic prosperity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15" name="Google Shape;115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55025" y="1924286"/>
            <a:ext cx="5433950" cy="28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77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Fordney-McCumber Tariff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Law that raised American tariffs on many imported goods to protect factories and farms; triggered a tariff war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1" name="Google Shape;121;p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1050" y="2169500"/>
            <a:ext cx="3581900" cy="2751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Fundamentalism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The belief that all important information can be found in the Bible; anti-science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27" name="Google Shape;127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7000" y="1947700"/>
            <a:ext cx="4389975" cy="2926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6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44" b="1" i="1">
                <a:latin typeface="Lora"/>
                <a:ea typeface="Lora"/>
                <a:cs typeface="Lora"/>
                <a:sym typeface="Lora"/>
              </a:rPr>
              <a:t>Flapper</a:t>
            </a:r>
            <a:endParaRPr sz="4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A fashionable young woman, going against traditional standards of behavior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3" name="Google Shape;13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40400" y="2241100"/>
            <a:ext cx="4848650" cy="2594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7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latin typeface="Lora"/>
                <a:ea typeface="Lora"/>
                <a:cs typeface="Lora"/>
                <a:sym typeface="Lora"/>
              </a:rPr>
              <a:t>Harlem Renaissance</a:t>
            </a: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Oswald"/>
                <a:ea typeface="Oswald"/>
                <a:cs typeface="Oswald"/>
                <a:sym typeface="Oswald"/>
              </a:rPr>
              <a:t>Explosion of African American literature, art, music, and culture</a:t>
            </a: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39" name="Google Shape;13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23700" y="2004600"/>
            <a:ext cx="4896600" cy="2742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8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Hawley Smoot Tariff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888">
                <a:latin typeface="Oswald"/>
                <a:ea typeface="Oswald"/>
                <a:cs typeface="Oswald"/>
                <a:sym typeface="Oswald"/>
              </a:rPr>
              <a:t>Increased tariffs on foreign imports to the U.S. by about 20%; global trade plummeted, contributing to the ill effects of the Great Depression</a:t>
            </a:r>
            <a:endParaRPr sz="2888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45" name="Google Shape;145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44250" y="2038475"/>
            <a:ext cx="4455500" cy="2824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9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Installment Plan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latin typeface="Oswald"/>
                <a:ea typeface="Oswald"/>
                <a:cs typeface="Oswald"/>
                <a:sym typeface="Oswald"/>
              </a:rPr>
              <a:t>A way of buying items you cannot afford on credit and with interest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1" name="Google Shape;151;p2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69725" y="1803100"/>
            <a:ext cx="3404550" cy="3074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30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latin typeface="Lora"/>
                <a:ea typeface="Lora"/>
                <a:cs typeface="Lora"/>
                <a:sym typeface="Lora"/>
              </a:rPr>
              <a:t>Isolationism</a:t>
            </a: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Oswald"/>
                <a:ea typeface="Oswald"/>
                <a:cs typeface="Oswald"/>
                <a:sym typeface="Oswald"/>
              </a:rPr>
              <a:t>American policy of staying out of world affairs; the U.S. practiced this after World War I</a:t>
            </a: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57" name="Google Shape;157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9763" y="2171007"/>
            <a:ext cx="4044475" cy="2623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31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latin typeface="Lora"/>
                <a:ea typeface="Lora"/>
                <a:cs typeface="Lora"/>
                <a:sym typeface="Lora"/>
              </a:rPr>
              <a:t>Jazz</a:t>
            </a: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Oswald"/>
                <a:ea typeface="Oswald"/>
                <a:cs typeface="Oswald"/>
                <a:sym typeface="Oswald"/>
              </a:rPr>
              <a:t>Music that originated in African American communities; saxophone, trumpet, &amp; French horn</a:t>
            </a: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3" name="Google Shape;163;p31"/>
          <p:cNvPicPr preferRelativeResize="0"/>
          <p:nvPr/>
        </p:nvPicPr>
        <p:blipFill rotWithShape="1">
          <a:blip r:embed="rId3">
            <a:alphaModFix/>
          </a:blip>
          <a:srcRect l="3021" t="1653" r="4024" b="2201"/>
          <a:stretch/>
        </p:blipFill>
        <p:spPr>
          <a:xfrm>
            <a:off x="3360375" y="1899075"/>
            <a:ext cx="2600625" cy="29932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American Indian Citizenship Act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Granted citizenship to all American Indians born in the U.S.; signed by President Coolidge in 1924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2125" y="2153850"/>
            <a:ext cx="3779750" cy="2672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2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latin typeface="Lora"/>
                <a:ea typeface="Lora"/>
                <a:cs typeface="Lora"/>
                <a:sym typeface="Lora"/>
              </a:rPr>
              <a:t>Ku Klux Klan (KKK)</a:t>
            </a: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Oswald"/>
                <a:ea typeface="Oswald"/>
                <a:cs typeface="Oswald"/>
                <a:sym typeface="Oswald"/>
              </a:rPr>
              <a:t>White supremacist group with a focus on eugenics; also anti-Jew, Catholic, and foreigners</a:t>
            </a: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 b="1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9" name="Google Shape;169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625" y="1963125"/>
            <a:ext cx="4656750" cy="2607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3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latin typeface="Lora"/>
                <a:ea typeface="Lora"/>
                <a:cs typeface="Lora"/>
                <a:sym typeface="Lora"/>
              </a:rPr>
              <a:t>Langston Hughes</a:t>
            </a: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Oswald"/>
                <a:ea typeface="Oswald"/>
                <a:cs typeface="Oswald"/>
                <a:sym typeface="Oswald"/>
              </a:rPr>
              <a:t>Literature from the Harlem Renaissance embraced pride in the African-American culture</a:t>
            </a: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 b="1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75" name="Google Shape;175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50675" y="1919300"/>
            <a:ext cx="4717050" cy="277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34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latin typeface="Lora"/>
                <a:ea typeface="Lora"/>
                <a:cs typeface="Lora"/>
                <a:sym typeface="Lora"/>
              </a:rPr>
              <a:t>Marcus Garvey</a:t>
            </a: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00">
                <a:latin typeface="Oswald"/>
                <a:ea typeface="Oswald"/>
                <a:cs typeface="Oswald"/>
                <a:sym typeface="Oswald"/>
              </a:rPr>
              <a:t>Black nationalism activist who calls for African-Americans to separate from white society</a:t>
            </a: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 b="1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1" name="Google Shape;18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3188" y="1958358"/>
            <a:ext cx="4637625" cy="26212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35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Nativism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latin typeface="Oswald"/>
                <a:ea typeface="Oswald"/>
                <a:cs typeface="Oswald"/>
                <a:sym typeface="Oswald"/>
              </a:rPr>
              <a:t>Anti-immigration, prejudice or fear by native-born people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87" name="Google Shape;187;p3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88338" y="1775925"/>
            <a:ext cx="3567325" cy="308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36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Ohio Gang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 b="1">
                <a:latin typeface="Oswald"/>
                <a:ea typeface="Oswald"/>
                <a:cs typeface="Oswald"/>
                <a:sym typeface="Oswald"/>
              </a:rPr>
              <a:t>President Harding’s</a:t>
            </a:r>
            <a:r>
              <a:rPr lang="en" sz="2750">
                <a:latin typeface="Oswald"/>
                <a:ea typeface="Oswald"/>
                <a:cs typeface="Oswald"/>
                <a:sym typeface="Oswald"/>
              </a:rPr>
              <a:t> cabinet, his friends but not good advisors; very corrupt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3" name="Google Shape;193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9513" y="2244575"/>
            <a:ext cx="3864975" cy="2548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37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Palmer Raids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latin typeface="Oswald"/>
                <a:ea typeface="Oswald"/>
                <a:cs typeface="Oswald"/>
                <a:sym typeface="Oswald"/>
              </a:rPr>
              <a:t>U.S. Department of Justice manhunt to locate communists and anarchists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73300" y="2024050"/>
            <a:ext cx="4597400" cy="2574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38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22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Prohibition (18th Amendment)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Making the manufacturing and selling of alcoholic beverages illegal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05" name="Google Shape;205;p3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9800" y="2082400"/>
            <a:ext cx="5164376" cy="27953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9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19th Amendment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Women’s suffrage; right to vote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1" name="Google Shape;211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54050" y="2013525"/>
            <a:ext cx="3095900" cy="2844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93250" y="2013525"/>
            <a:ext cx="3144750" cy="28445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40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21st Amendment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Repealed the 18th Amendment; legalized alcohol</a:t>
            </a:r>
            <a:endParaRPr sz="30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18" name="Google Shape;218;p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8238" y="1700381"/>
            <a:ext cx="3127525" cy="3127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41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latin typeface="Lora"/>
                <a:ea typeface="Lora"/>
                <a:cs typeface="Lora"/>
                <a:sym typeface="Lora"/>
              </a:rPr>
              <a:t>Quota System</a:t>
            </a: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650">
                <a:latin typeface="Oswald"/>
                <a:ea typeface="Oswald"/>
                <a:cs typeface="Oswald"/>
                <a:sym typeface="Oswald"/>
              </a:rPr>
              <a:t>Established a maximum number of people who were allowed to enter the U.S.</a:t>
            </a:r>
            <a:endParaRPr sz="35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24" name="Google Shape;224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87925" y="2082150"/>
            <a:ext cx="4368150" cy="2824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5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Anarchists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People that believe that all government and authority is bad and should be removed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7" name="Google Shape;67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28075" y="2124825"/>
            <a:ext cx="3487825" cy="2718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42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Red Scare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National panic caused by fears that Communism would take over the United States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188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3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0" name="Google Shape;230;p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977624" y="2090225"/>
            <a:ext cx="3188750" cy="2757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3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Return to Normalcy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latin typeface="Oswald"/>
                <a:ea typeface="Oswald"/>
                <a:cs typeface="Oswald"/>
                <a:sym typeface="Oswald"/>
              </a:rPr>
              <a:t>President Warren G. Harding’s</a:t>
            </a:r>
            <a:r>
              <a:rPr lang="en" sz="3000">
                <a:latin typeface="Oswald"/>
                <a:ea typeface="Oswald"/>
                <a:cs typeface="Oswald"/>
                <a:sym typeface="Oswald"/>
              </a:rPr>
              <a:t> campaign promise - he would bring the U.S. back to its “simpler” ways before WWI; corrupt president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36" name="Google Shape;236;p43"/>
          <p:cNvPicPr preferRelativeResize="0"/>
          <p:nvPr/>
        </p:nvPicPr>
        <p:blipFill rotWithShape="1">
          <a:blip r:embed="rId3">
            <a:alphaModFix/>
          </a:blip>
          <a:srcRect l="5527" t="4787" r="6039" b="4542"/>
          <a:stretch/>
        </p:blipFill>
        <p:spPr>
          <a:xfrm>
            <a:off x="2970337" y="2111275"/>
            <a:ext cx="3203324" cy="2781051"/>
          </a:xfrm>
          <a:prstGeom prst="rect">
            <a:avLst/>
          </a:prstGeom>
          <a:solidFill>
            <a:srgbClr val="B9BFB0"/>
          </a:solidFill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44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Scopes Monkey Trial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Trial debating if evolution should be legally taught in schools;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WJ Bryan (prosecutor) and Charles Darrow (defense attorney)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194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2" name="Google Shape;242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7525" y="2319025"/>
            <a:ext cx="2568949" cy="2515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5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22" b="1" i="1">
                <a:latin typeface="Lora"/>
                <a:ea typeface="Lora"/>
                <a:cs typeface="Lora"/>
                <a:sym typeface="Lora"/>
              </a:rPr>
              <a:t>Sacco-Vanzetti</a:t>
            </a:r>
            <a:endParaRPr sz="4222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latin typeface="Oswald"/>
                <a:ea typeface="Oswald"/>
                <a:cs typeface="Oswald"/>
                <a:sym typeface="Oswald"/>
              </a:rPr>
              <a:t>Two immigrants and supposed anarchists who were tried and executed for a murder in an unfair trial due to nativist ideals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8" name="Google Shape;248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34900" y="2324028"/>
            <a:ext cx="4347200" cy="245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4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04225" y="2324025"/>
            <a:ext cx="4019451" cy="24518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46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44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Speakeasy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Establishment that illegally sells alcoholic beverages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8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55" name="Google Shape;255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28675" y="1925985"/>
            <a:ext cx="5486650" cy="267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47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b="1" i="1">
                <a:latin typeface="Lora"/>
                <a:ea typeface="Lora"/>
                <a:cs typeface="Lora"/>
                <a:sym typeface="Lora"/>
              </a:rPr>
              <a:t>Supply Side Economics</a:t>
            </a: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750">
                <a:latin typeface="Oswald"/>
                <a:ea typeface="Oswald"/>
                <a:cs typeface="Oswald"/>
                <a:sym typeface="Oswald"/>
              </a:rPr>
              <a:t>Consumers will benefit from a greater supply of goods and services at lower prices</a:t>
            </a: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1" name="Google Shape;261;p47"/>
          <p:cNvPicPr preferRelativeResize="0"/>
          <p:nvPr/>
        </p:nvPicPr>
        <p:blipFill rotWithShape="1">
          <a:blip r:embed="rId3">
            <a:alphaModFix/>
          </a:blip>
          <a:srcRect l="4283" t="3355" r="2805" b="15777"/>
          <a:stretch/>
        </p:blipFill>
        <p:spPr>
          <a:xfrm>
            <a:off x="2795612" y="1933725"/>
            <a:ext cx="3552775" cy="2871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48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222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Tariff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A tax placed on foreign goods to help domestic businesses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67" name="Google Shape;267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29375" y="2067575"/>
            <a:ext cx="4685250" cy="2635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49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Teapot Dome Scandal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A political scandal during the presidency of Warren G. Harding, in which one of his cabinet-members took bribes from oil companies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3" name="Google Shape;273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35825" y="2253531"/>
            <a:ext cx="3872350" cy="257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50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Tin Pan Alley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New York City music published and songwriters who dominated the popular music</a:t>
            </a:r>
            <a:endParaRPr sz="3000" i="1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79" name="Google Shape;279;p5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35850" y="1980225"/>
            <a:ext cx="4472300" cy="2906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51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Urban Sprawl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Cities spreading out in all directions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85" name="Google Shape;285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9275" y="2156575"/>
            <a:ext cx="3825450" cy="2680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6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Assembly Line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u="sng">
                <a:latin typeface="Oswald"/>
                <a:ea typeface="Oswald"/>
                <a:cs typeface="Oswald"/>
                <a:sym typeface="Oswald"/>
              </a:rPr>
              <a:t>Henry Ford;</a:t>
            </a:r>
            <a:r>
              <a:rPr lang="en" sz="3000">
                <a:latin typeface="Oswald"/>
                <a:ea typeface="Oswald"/>
                <a:cs typeface="Oswald"/>
                <a:sym typeface="Oswald"/>
              </a:rPr>
              <a:t> mass production, Model T car less expensive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3" name="Google Shape;7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49563" y="2102375"/>
            <a:ext cx="4444875" cy="2489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7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Bootleggers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People who manufactured and smuggled illegal liquor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9" name="Google Shape;7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8687" y="2269675"/>
            <a:ext cx="3906625" cy="234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8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3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Charles Lindbergh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15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First man to fly across the Atlantic Ocean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205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6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5" name="Google Shape;85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02431" y="1689506"/>
            <a:ext cx="3139150" cy="3139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9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Communism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Political system based on a single party government ruled by a dictatorship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1" name="Google Shape;91;p19"/>
          <p:cNvPicPr preferRelativeResize="0"/>
          <p:nvPr/>
        </p:nvPicPr>
        <p:blipFill rotWithShape="1">
          <a:blip r:embed="rId3">
            <a:alphaModFix/>
          </a:blip>
          <a:srcRect l="19713" t="9022" r="20348" b="8956"/>
          <a:stretch/>
        </p:blipFill>
        <p:spPr>
          <a:xfrm>
            <a:off x="3304337" y="2133100"/>
            <a:ext cx="2535325" cy="2704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Consumer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People who purchase goods and services for personal use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7" name="Google Shape;97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66113" y="2363450"/>
            <a:ext cx="4211775" cy="2358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1"/>
          <p:cNvSpPr txBox="1">
            <a:spLocks noGrp="1"/>
          </p:cNvSpPr>
          <p:nvPr>
            <p:ph type="title"/>
          </p:nvPr>
        </p:nvSpPr>
        <p:spPr>
          <a:xfrm>
            <a:off x="125400" y="109650"/>
            <a:ext cx="8893200" cy="4924200"/>
          </a:xfrm>
          <a:prstGeom prst="rect">
            <a:avLst/>
          </a:prstGeom>
          <a:ln w="152400" cap="flat" cmpd="dbl">
            <a:solidFill>
              <a:srgbClr val="BF9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i="1">
                <a:latin typeface="Lora"/>
                <a:ea typeface="Lora"/>
                <a:cs typeface="Lora"/>
                <a:sym typeface="Lora"/>
              </a:rPr>
              <a:t>Double Standard</a:t>
            </a:r>
            <a:endParaRPr sz="44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000" b="1" i="1"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Oswald"/>
                <a:ea typeface="Oswald"/>
                <a:cs typeface="Oswald"/>
                <a:sym typeface="Oswald"/>
              </a:rPr>
              <a:t>When society sets behavior standards for men that are different for women</a:t>
            </a:r>
            <a:endParaRPr sz="300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750">
              <a:latin typeface="Oswald"/>
              <a:ea typeface="Oswald"/>
              <a:cs typeface="Oswald"/>
              <a:sym typeface="Oswald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03" name="Google Shape;103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8713" y="2264900"/>
            <a:ext cx="4286575" cy="2572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617</Words>
  <Application>Microsoft Office PowerPoint</Application>
  <PresentationFormat>On-screen Show (16:9)</PresentationFormat>
  <Paragraphs>397</Paragraphs>
  <Slides>39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3" baseType="lpstr">
      <vt:lpstr>Oswald</vt:lpstr>
      <vt:lpstr>Arial</vt:lpstr>
      <vt:lpstr>Lora</vt:lpstr>
      <vt:lpstr>Simple Light</vt:lpstr>
      <vt:lpstr>  Al Capone  Bootlegging gangster who ran 1000s of speakeasies, organized crime skyrocketed        </vt:lpstr>
      <vt:lpstr>  American Indian Citizenship Act  Granted citizenship to all American Indians born in the U.S.; signed by President Coolidge in 1924        </vt:lpstr>
      <vt:lpstr>  Anarchists  People that believe that all government and authority is bad and should be removed        </vt:lpstr>
      <vt:lpstr>  Assembly Line  Henry Ford; mass production, Model T car less expensive         </vt:lpstr>
      <vt:lpstr>  Bootleggers  People who manufactured and smuggled illegal liquor        </vt:lpstr>
      <vt:lpstr>  Charles Lindbergh  First man to fly across the Atlantic Ocean         </vt:lpstr>
      <vt:lpstr>  Communism  Political system based on a single party government ruled by a dictatorship        </vt:lpstr>
      <vt:lpstr>  Consumer  People who purchase goods and services for personal use         </vt:lpstr>
      <vt:lpstr>  Double Standard  When society sets behavior standards for men that are different for women        </vt:lpstr>
      <vt:lpstr>   Eugenics  Human gene pool can be improved by decisions about who has children with whom; historically, eugenicists advocated selective breeding to achieve these goals         </vt:lpstr>
      <vt:lpstr>   F. Scott Fitzgerald  “The Great Gatsby” represented economic prosperity           </vt:lpstr>
      <vt:lpstr>   Fordney-McCumber Tariff  Law that raised American tariffs on many imported goods to protect factories and farms; triggered a tariff war         </vt:lpstr>
      <vt:lpstr> Fundamentalism  The belief that all important information can be found in the Bible; anti-science       </vt:lpstr>
      <vt:lpstr> Flapper  A fashionable young woman, going against traditional standards of behavior       </vt:lpstr>
      <vt:lpstr>Harlem Renaissance  Explosion of African American literature, art, music, and culture      </vt:lpstr>
      <vt:lpstr>   Hawley Smoot Tariff  Increased tariffs on foreign imports to the U.S. by about 20%; global trade plummeted, contributing to the ill effects of the Great Depression         </vt:lpstr>
      <vt:lpstr>   Installment Plan  A way of buying items you cannot afford on credit and with interest       </vt:lpstr>
      <vt:lpstr> Isolationism  American policy of staying out of world affairs; the U.S. practiced this after World War I       </vt:lpstr>
      <vt:lpstr>Jazz  Music that originated in African American communities; saxophone, trumpet, &amp; French horn       </vt:lpstr>
      <vt:lpstr>Ku Klux Klan (KKK)  White supremacist group with a focus on eugenics; also anti-Jew, Catholic, and foreigners       </vt:lpstr>
      <vt:lpstr>Langston Hughes  Literature from the Harlem Renaissance embraced pride in the African-American culture       </vt:lpstr>
      <vt:lpstr>Marcus Garvey  Black nationalism activist who calls for African-Americans to separate from white society       </vt:lpstr>
      <vt:lpstr> Nativism  Anti-immigration, prejudice or fear by native-born people        </vt:lpstr>
      <vt:lpstr>  Ohio Gang  President Harding’s cabinet, his friends but not good advisors; very corrupt        </vt:lpstr>
      <vt:lpstr>  Palmer Raids  U.S. Department of Justice manhunt to locate communists and anarchists        </vt:lpstr>
      <vt:lpstr> Prohibition (18th Amendment)  Making the manufacturing and selling of alcoholic beverages illegal      </vt:lpstr>
      <vt:lpstr>19th Amendment  Women’s suffrage; right to vote      </vt:lpstr>
      <vt:lpstr>21st Amendment  Repealed the 18th Amendment; legalized alcohol      </vt:lpstr>
      <vt:lpstr>Quota System  Established a maximum number of people who were allowed to enter the U.S.     </vt:lpstr>
      <vt:lpstr>  Red Scare  National panic caused by fears that Communism would take over the United States        </vt:lpstr>
      <vt:lpstr>   Return to Normalcy  President Warren G. Harding’s campaign promise - he would bring the U.S. back to its “simpler” ways before WWI; corrupt president         </vt:lpstr>
      <vt:lpstr> Scopes Monkey Trial  Trial debating if evolution should be legally taught in schools; WJ Bryan (prosecutor) and Charles Darrow (defense attorney)        </vt:lpstr>
      <vt:lpstr>   Sacco-Vanzetti  Two immigrants and supposed anarchists who were tried and executed for a murder in an unfair trial due to nativist ideals       </vt:lpstr>
      <vt:lpstr> Speakeasy  Establishment that illegally sells alcoholic beverages         </vt:lpstr>
      <vt:lpstr>Supply Side Economics  Consumers will benefit from a greater supply of goods and services at lower prices      </vt:lpstr>
      <vt:lpstr> Tariff  A tax placed on foreign goods to help domestic businesses        </vt:lpstr>
      <vt:lpstr>  Teapot Dome Scandal  A political scandal during the presidency of Warren G. Harding, in which one of his cabinet-members took bribes from oil companies        </vt:lpstr>
      <vt:lpstr>Tin Pan Alley  New York City music published and songwriters who dominated the popular music       </vt:lpstr>
      <vt:lpstr>  Urban Sprawl  Cities spreading out in all directions     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Al Capone  Bootlegging gangster who ran 1000s of speakeasies, organized crime skyrocketed        </dc:title>
  <dc:creator>Greg Scott</dc:creator>
  <cp:lastModifiedBy>Greg Scott</cp:lastModifiedBy>
  <cp:revision>1</cp:revision>
  <dcterms:modified xsi:type="dcterms:W3CDTF">2023-10-12T21:35:38Z</dcterms:modified>
</cp:coreProperties>
</file>