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6c32142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6c32142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56e03f67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156e03f6756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56e03f6756_0_8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156e03f6756_0_89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56e03f6756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g156e03f6756_0_24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56e03f6756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156e03f6756_0_16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56e03f6756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g156e03f6756_0_8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56e03f6756_0_6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156e03f6756_0_63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56e03f6756_0_7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156e03f6756_0_73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56e03f6756_0_8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156e03f6756_0_81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85800" y="45720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628425" y="2095225"/>
            <a:ext cx="7772400" cy="857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Supply</a:t>
            </a:r>
            <a:endParaRPr sz="9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Notes</a:t>
            </a:r>
            <a:endParaRPr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685800" y="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Difference between Supply and </a:t>
            </a:r>
            <a:r>
              <a:rPr lang="en"/>
              <a:t>Quantity</a:t>
            </a:r>
            <a:r>
              <a:rPr lang="en"/>
              <a:t> Supplied: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81000" y="1143000"/>
            <a:ext cx="8534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85750" lvl="0" marL="342900" rtl="0" algn="l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en" sz="4000">
                <a:solidFill>
                  <a:schemeClr val="dk1"/>
                </a:solidFill>
              </a:rPr>
              <a:t>Supply (S)</a:t>
            </a:r>
            <a:endParaRPr sz="4000">
              <a:solidFill>
                <a:schemeClr val="dk1"/>
              </a:solidFill>
            </a:endParaRPr>
          </a:p>
          <a:p>
            <a:pPr indent="-240030" lvl="1" marL="742950" rtl="0" algn="l">
              <a:spcBef>
                <a:spcPts val="720"/>
              </a:spcBef>
              <a:spcAft>
                <a:spcPts val="0"/>
              </a:spcAft>
              <a:buSzPct val="100659"/>
              <a:buFont typeface="Times New Roman"/>
              <a:buChar char="○"/>
            </a:pPr>
            <a:r>
              <a:rPr b="1" lang="en" sz="3179">
                <a:solidFill>
                  <a:srgbClr val="6AA84F"/>
                </a:solidFill>
              </a:rPr>
              <a:t>the various amounts</a:t>
            </a:r>
            <a:r>
              <a:rPr lang="en" sz="3200">
                <a:solidFill>
                  <a:schemeClr val="dk1"/>
                </a:solidFill>
              </a:rPr>
              <a:t> that </a:t>
            </a:r>
            <a:r>
              <a:rPr lang="en" sz="3200">
                <a:solidFill>
                  <a:schemeClr val="dk1"/>
                </a:solidFill>
              </a:rPr>
              <a:t>producers</a:t>
            </a:r>
            <a:r>
              <a:rPr lang="en" sz="3200">
                <a:solidFill>
                  <a:schemeClr val="dk1"/>
                </a:solidFill>
              </a:rPr>
              <a:t> are willing and able to offer </a:t>
            </a:r>
            <a:r>
              <a:rPr b="1" lang="en" sz="3200">
                <a:solidFill>
                  <a:srgbClr val="6AA84F"/>
                </a:solidFill>
              </a:rPr>
              <a:t>at a series of possible prices</a:t>
            </a:r>
            <a:r>
              <a:rPr lang="en" sz="3200">
                <a:solidFill>
                  <a:schemeClr val="dk1"/>
                </a:solidFill>
              </a:rPr>
              <a:t> during a given time period</a:t>
            </a:r>
            <a:r>
              <a:rPr lang="en" sz="3200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indent="-285750" lvl="0" marL="342900" rtl="0" algn="l">
              <a:spcBef>
                <a:spcPts val="80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en" sz="4000">
                <a:solidFill>
                  <a:schemeClr val="dk1"/>
                </a:solidFill>
              </a:rPr>
              <a:t>Quantity Supplied (QS)</a:t>
            </a:r>
            <a:endParaRPr sz="4000">
              <a:solidFill>
                <a:schemeClr val="dk1"/>
              </a:solidFill>
            </a:endParaRPr>
          </a:p>
          <a:p>
            <a:pPr indent="-240030" lvl="1" marL="742950" rtl="0" algn="l">
              <a:spcBef>
                <a:spcPts val="64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3200">
                <a:solidFill>
                  <a:schemeClr val="dk1"/>
                </a:solidFill>
              </a:rPr>
              <a:t>the </a:t>
            </a:r>
            <a:r>
              <a:rPr b="1" lang="en" sz="3200">
                <a:solidFill>
                  <a:srgbClr val="6AA84F"/>
                </a:solidFill>
              </a:rPr>
              <a:t>amount</a:t>
            </a:r>
            <a:r>
              <a:rPr lang="en" sz="3200">
                <a:solidFill>
                  <a:schemeClr val="dk1"/>
                </a:solidFill>
              </a:rPr>
              <a:t> producers are willing to supply at a </a:t>
            </a:r>
            <a:r>
              <a:rPr b="1" lang="en" sz="3200">
                <a:solidFill>
                  <a:srgbClr val="6AA84F"/>
                </a:solidFill>
              </a:rPr>
              <a:t>specific price</a:t>
            </a:r>
            <a:r>
              <a:rPr lang="en" sz="3200">
                <a:solidFill>
                  <a:schemeClr val="dk1"/>
                </a:solidFill>
              </a:rPr>
              <a:t> at a given point in time.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685800" y="342900"/>
            <a:ext cx="77724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Distinguishing Supply and Quantity Supplied</a:t>
            </a:r>
            <a:endParaRPr/>
          </a:p>
        </p:txBody>
      </p:sp>
      <p:sp>
        <p:nvSpPr>
          <p:cNvPr id="72" name="Google Shape;72;p16"/>
          <p:cNvSpPr txBox="1"/>
          <p:nvPr/>
        </p:nvSpPr>
        <p:spPr>
          <a:xfrm>
            <a:off x="316775" y="1532325"/>
            <a:ext cx="3009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</a:rPr>
              <a:t>Supply</a:t>
            </a: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" sz="4000">
                <a:solidFill>
                  <a:schemeClr val="dk1"/>
                </a:solidFill>
              </a:rPr>
              <a:t>S</a:t>
            </a: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4060825" y="1578535"/>
            <a:ext cx="5156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</a:t>
            </a:r>
            <a:r>
              <a:rPr lang="en" sz="3400">
                <a:solidFill>
                  <a:schemeClr val="dk1"/>
                </a:solidFill>
              </a:rPr>
              <a:t>Supplied</a:t>
            </a:r>
            <a:r>
              <a:rPr lang="en" sz="3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(Q</a:t>
            </a:r>
            <a:r>
              <a:rPr lang="en" sz="3400">
                <a:solidFill>
                  <a:schemeClr val="dk1"/>
                </a:solidFill>
              </a:rPr>
              <a:t>S</a:t>
            </a:r>
            <a:r>
              <a:rPr lang="en" sz="3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459600" y="2285988"/>
            <a:ext cx="30099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Caused by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change in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" sz="4000">
                <a:solidFill>
                  <a:schemeClr val="dk1"/>
                </a:solidFill>
                <a:highlight>
                  <a:schemeClr val="accent6"/>
                </a:highlight>
                <a:latin typeface="Arial"/>
                <a:ea typeface="Arial"/>
                <a:cs typeface="Arial"/>
                <a:sym typeface="Arial"/>
              </a:rPr>
              <a:t>non-price </a:t>
            </a:r>
            <a:endParaRPr>
              <a:highlight>
                <a:schemeClr val="accent6"/>
              </a:highlight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highlight>
                  <a:schemeClr val="accent6"/>
                </a:highlight>
                <a:latin typeface="Arial"/>
                <a:ea typeface="Arial"/>
                <a:cs typeface="Arial"/>
                <a:sym typeface="Arial"/>
              </a:rPr>
              <a:t>determinant</a:t>
            </a: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4914900" y="2286000"/>
            <a:ext cx="35466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Caused by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change in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" sz="4000">
                <a:solidFill>
                  <a:schemeClr val="dk1"/>
                </a:solidFill>
                <a:highlight>
                  <a:schemeClr val="accent6"/>
                </a:highlight>
                <a:latin typeface="Arial"/>
                <a:ea typeface="Arial"/>
                <a:cs typeface="Arial"/>
                <a:sym typeface="Arial"/>
              </a:rPr>
              <a:t>price</a:t>
            </a: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itself.</a:t>
            </a:r>
            <a:endParaRPr/>
          </a:p>
        </p:txBody>
      </p:sp>
      <p:cxnSp>
        <p:nvCxnSpPr>
          <p:cNvPr id="76" name="Google Shape;76;p16"/>
          <p:cNvCxnSpPr/>
          <p:nvPr/>
        </p:nvCxnSpPr>
        <p:spPr>
          <a:xfrm>
            <a:off x="3794325" y="1600200"/>
            <a:ext cx="0" cy="2914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/>
          <p:nvPr/>
        </p:nvSpPr>
        <p:spPr>
          <a:xfrm>
            <a:off x="5416425" y="3626075"/>
            <a:ext cx="1219200" cy="4572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7"/>
          <p:cNvSpPr txBox="1"/>
          <p:nvPr>
            <p:ph type="title"/>
          </p:nvPr>
        </p:nvSpPr>
        <p:spPr>
          <a:xfrm>
            <a:off x="685800" y="342900"/>
            <a:ext cx="77724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Distinguishing Supply and Quantity Supplied</a:t>
            </a:r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894013" y="1345138"/>
            <a:ext cx="2105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A64D79"/>
                </a:solidFill>
              </a:rPr>
              <a:t>Supply</a:t>
            </a:r>
            <a:endParaRPr>
              <a:solidFill>
                <a:srgbClr val="A64D79"/>
              </a:solidFill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4267200" y="1345150"/>
            <a:ext cx="4703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Quantity </a:t>
            </a:r>
            <a:r>
              <a:rPr lang="en" sz="4000">
                <a:solidFill>
                  <a:srgbClr val="674EA7"/>
                </a:solidFill>
              </a:rPr>
              <a:t>Supplied</a:t>
            </a:r>
            <a:endParaRPr sz="4000">
              <a:solidFill>
                <a:srgbClr val="674EA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1237425" y="2621404"/>
            <a:ext cx="490500" cy="2324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100"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100"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100"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100"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100"/>
          </a:p>
        </p:txBody>
      </p:sp>
      <p:sp>
        <p:nvSpPr>
          <p:cNvPr id="86" name="Google Shape;86;p17"/>
          <p:cNvSpPr txBox="1"/>
          <p:nvPr/>
        </p:nvSpPr>
        <p:spPr>
          <a:xfrm>
            <a:off x="1808925" y="2634513"/>
            <a:ext cx="740400" cy="23241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  <a:endParaRPr sz="1100"/>
          </a:p>
        </p:txBody>
      </p:sp>
      <p:sp>
        <p:nvSpPr>
          <p:cNvPr id="87" name="Google Shape;87;p17"/>
          <p:cNvSpPr/>
          <p:nvPr/>
        </p:nvSpPr>
        <p:spPr>
          <a:xfrm>
            <a:off x="817075" y="2141338"/>
            <a:ext cx="2259000" cy="2861700"/>
          </a:xfrm>
          <a:prstGeom prst="ellipse">
            <a:avLst/>
          </a:prstGeom>
          <a:noFill/>
          <a:ln cap="flat" cmpd="sng" w="57150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5395013" y="2577116"/>
            <a:ext cx="4905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grpSp>
        <p:nvGrpSpPr>
          <p:cNvPr id="89" name="Google Shape;89;p17"/>
          <p:cNvGrpSpPr/>
          <p:nvPr/>
        </p:nvGrpSpPr>
        <p:grpSpPr>
          <a:xfrm>
            <a:off x="5546790" y="2141352"/>
            <a:ext cx="850712" cy="2861700"/>
            <a:chOff x="453" y="739"/>
            <a:chExt cx="609" cy="1839"/>
          </a:xfrm>
        </p:grpSpPr>
        <p:cxnSp>
          <p:nvCxnSpPr>
            <p:cNvPr id="90" name="Google Shape;90;p17"/>
            <p:cNvCxnSpPr/>
            <p:nvPr/>
          </p:nvCxnSpPr>
          <p:spPr>
            <a:xfrm>
              <a:off x="711" y="778"/>
              <a:ext cx="0" cy="18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1" name="Google Shape;91;p17"/>
            <p:cNvCxnSpPr/>
            <p:nvPr/>
          </p:nvCxnSpPr>
          <p:spPr>
            <a:xfrm>
              <a:off x="462" y="1044"/>
              <a:ext cx="60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2" name="Google Shape;92;p17"/>
            <p:cNvSpPr txBox="1"/>
            <p:nvPr/>
          </p:nvSpPr>
          <p:spPr>
            <a:xfrm>
              <a:off x="453" y="739"/>
              <a:ext cx="3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endParaRPr/>
            </a:p>
          </p:txBody>
        </p:sp>
        <p:sp>
          <p:nvSpPr>
            <p:cNvPr id="93" name="Google Shape;93;p17"/>
            <p:cNvSpPr txBox="1"/>
            <p:nvPr/>
          </p:nvSpPr>
          <p:spPr>
            <a:xfrm>
              <a:off x="742" y="739"/>
              <a:ext cx="300" cy="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</a:rPr>
                <a:t>Q</a:t>
              </a:r>
              <a:endPara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4" name="Google Shape;94;p17"/>
          <p:cNvSpPr txBox="1"/>
          <p:nvPr/>
        </p:nvSpPr>
        <p:spPr>
          <a:xfrm>
            <a:off x="5966525" y="2577125"/>
            <a:ext cx="6906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</a:t>
            </a:r>
            <a:endParaRPr/>
          </a:p>
        </p:txBody>
      </p:sp>
      <p:grpSp>
        <p:nvGrpSpPr>
          <p:cNvPr id="95" name="Google Shape;95;p17"/>
          <p:cNvGrpSpPr/>
          <p:nvPr/>
        </p:nvGrpSpPr>
        <p:grpSpPr>
          <a:xfrm>
            <a:off x="1361240" y="2141330"/>
            <a:ext cx="866783" cy="2210065"/>
            <a:chOff x="433" y="690"/>
            <a:chExt cx="620" cy="1888"/>
          </a:xfrm>
        </p:grpSpPr>
        <p:cxnSp>
          <p:nvCxnSpPr>
            <p:cNvPr id="96" name="Google Shape;96;p17"/>
            <p:cNvCxnSpPr/>
            <p:nvPr/>
          </p:nvCxnSpPr>
          <p:spPr>
            <a:xfrm>
              <a:off x="711" y="778"/>
              <a:ext cx="0" cy="180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7" name="Google Shape;97;p17"/>
            <p:cNvCxnSpPr/>
            <p:nvPr/>
          </p:nvCxnSpPr>
          <p:spPr>
            <a:xfrm>
              <a:off x="433" y="1144"/>
              <a:ext cx="600" cy="0"/>
            </a:xfrm>
            <a:prstGeom prst="straightConnector1">
              <a:avLst/>
            </a:prstGeom>
            <a:noFill/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8" name="Google Shape;98;p17"/>
            <p:cNvSpPr txBox="1"/>
            <p:nvPr/>
          </p:nvSpPr>
          <p:spPr>
            <a:xfrm>
              <a:off x="433" y="690"/>
              <a:ext cx="300" cy="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</a:t>
              </a:r>
              <a:endParaRPr/>
            </a:p>
          </p:txBody>
        </p:sp>
        <p:sp>
          <p:nvSpPr>
            <p:cNvPr id="99" name="Google Shape;99;p17"/>
            <p:cNvSpPr txBox="1"/>
            <p:nvPr/>
          </p:nvSpPr>
          <p:spPr>
            <a:xfrm>
              <a:off x="753" y="690"/>
              <a:ext cx="300" cy="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2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</a:t>
              </a:r>
              <a:endPara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0" name="Google Shape;100;p17"/>
          <p:cNvSpPr txBox="1"/>
          <p:nvPr/>
        </p:nvSpPr>
        <p:spPr>
          <a:xfrm>
            <a:off x="3060663" y="2293363"/>
            <a:ext cx="2259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Entire</a:t>
            </a:r>
            <a:endParaRPr sz="1300">
              <a:solidFill>
                <a:srgbClr val="A64D79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A64D79"/>
                </a:solidFill>
                <a:latin typeface="Arial"/>
                <a:ea typeface="Arial"/>
                <a:cs typeface="Arial"/>
                <a:sym typeface="Arial"/>
              </a:rPr>
              <a:t>relationship</a:t>
            </a:r>
            <a:endParaRPr sz="1300">
              <a:solidFill>
                <a:srgbClr val="A64D79"/>
              </a:solidFill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6862475" y="2412200"/>
            <a:ext cx="17868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Only a</a:t>
            </a:r>
            <a:endParaRPr sz="1200">
              <a:solidFill>
                <a:srgbClr val="674EA7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part of</a:t>
            </a:r>
            <a:endParaRPr sz="1200">
              <a:solidFill>
                <a:srgbClr val="674EA7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endParaRPr sz="1200">
              <a:solidFill>
                <a:srgbClr val="674EA7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relation-</a:t>
            </a:r>
            <a:endParaRPr sz="1200">
              <a:solidFill>
                <a:srgbClr val="674EA7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674EA7"/>
                </a:solidFill>
                <a:latin typeface="Arial"/>
                <a:ea typeface="Arial"/>
                <a:cs typeface="Arial"/>
                <a:sym typeface="Arial"/>
              </a:rPr>
              <a:t>ship.</a:t>
            </a:r>
            <a:endParaRPr sz="1200">
              <a:solidFill>
                <a:srgbClr val="674EA7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title"/>
          </p:nvPr>
        </p:nvSpPr>
        <p:spPr>
          <a:xfrm>
            <a:off x="51900" y="333769"/>
            <a:ext cx="852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20"/>
              <a:t>Law of Supply</a:t>
            </a:r>
            <a:endParaRPr sz="3520"/>
          </a:p>
        </p:txBody>
      </p:sp>
      <p:sp>
        <p:nvSpPr>
          <p:cNvPr id="107" name="Google Shape;107;p18"/>
          <p:cNvSpPr txBox="1"/>
          <p:nvPr/>
        </p:nvSpPr>
        <p:spPr>
          <a:xfrm>
            <a:off x="571500" y="1018400"/>
            <a:ext cx="8001000" cy="24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</a:rPr>
              <a:t>As p</a:t>
            </a: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rice        </a:t>
            </a:r>
            <a:r>
              <a:rPr lang="en" sz="4000">
                <a:solidFill>
                  <a:schemeClr val="dk1"/>
                </a:solidFill>
              </a:rPr>
              <a:t>q</a:t>
            </a: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uantity </a:t>
            </a:r>
            <a:r>
              <a:rPr lang="en" sz="4000">
                <a:solidFill>
                  <a:schemeClr val="dk1"/>
                </a:solidFill>
              </a:rPr>
              <a:t>s</a:t>
            </a: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upplied</a:t>
            </a:r>
            <a:endParaRPr/>
          </a:p>
          <a:p>
            <a:pPr indent="0" lvl="0" marL="0" marR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</a:rPr>
              <a:t>As price</a:t>
            </a: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" sz="4000">
                <a:solidFill>
                  <a:schemeClr val="dk1"/>
                </a:solidFill>
              </a:rPr>
              <a:t>quantity supplied</a:t>
            </a:r>
            <a:endParaRPr/>
          </a:p>
        </p:txBody>
      </p:sp>
      <p:sp>
        <p:nvSpPr>
          <p:cNvPr id="108" name="Google Shape;108;p18"/>
          <p:cNvSpPr/>
          <p:nvPr/>
        </p:nvSpPr>
        <p:spPr>
          <a:xfrm>
            <a:off x="2918925" y="1126650"/>
            <a:ext cx="381000" cy="514500"/>
          </a:xfrm>
          <a:prstGeom prst="upArrow">
            <a:avLst>
              <a:gd fmla="val 50000" name="adj1"/>
              <a:gd fmla="val 45000" name="adj2"/>
            </a:avLst>
          </a:prstGeom>
          <a:solidFill>
            <a:srgbClr val="6AA84F"/>
          </a:solidFill>
          <a:ln cap="flat" cmpd="sng" w="9525">
            <a:solidFill>
              <a:srgbClr val="6AA84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8"/>
          <p:cNvSpPr/>
          <p:nvPr/>
        </p:nvSpPr>
        <p:spPr>
          <a:xfrm flipH="1" rot="10800000">
            <a:off x="2918925" y="2898400"/>
            <a:ext cx="381000" cy="514200"/>
          </a:xfrm>
          <a:prstGeom prst="upArrow">
            <a:avLst>
              <a:gd fmla="val 50000" name="adj1"/>
              <a:gd fmla="val 45000" name="adj2"/>
            </a:avLst>
          </a:prstGeom>
          <a:solidFill>
            <a:srgbClr val="6AA84F"/>
          </a:solidFill>
          <a:ln cap="flat" cmpd="sng" w="9525">
            <a:solidFill>
              <a:srgbClr val="6AA84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0" name="Google Shape;110;p18"/>
          <p:cNvSpPr txBox="1"/>
          <p:nvPr/>
        </p:nvSpPr>
        <p:spPr>
          <a:xfrm>
            <a:off x="488400" y="3792525"/>
            <a:ext cx="8167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A </a:t>
            </a:r>
            <a:r>
              <a:rPr b="1" lang="en" sz="3300">
                <a:solidFill>
                  <a:srgbClr val="6AA84F"/>
                </a:solidFill>
              </a:rPr>
              <a:t>direct</a:t>
            </a:r>
            <a:r>
              <a:rPr lang="en" sz="3300">
                <a:solidFill>
                  <a:schemeClr val="dk1"/>
                </a:solidFill>
              </a:rPr>
              <a:t> relationship exists between price and quantity supplied</a:t>
            </a:r>
            <a:endParaRPr sz="700"/>
          </a:p>
        </p:txBody>
      </p:sp>
      <p:sp>
        <p:nvSpPr>
          <p:cNvPr id="111" name="Google Shape;111;p18"/>
          <p:cNvSpPr/>
          <p:nvPr/>
        </p:nvSpPr>
        <p:spPr>
          <a:xfrm>
            <a:off x="8043050" y="1126650"/>
            <a:ext cx="381000" cy="514500"/>
          </a:xfrm>
          <a:prstGeom prst="upArrow">
            <a:avLst>
              <a:gd fmla="val 50000" name="adj1"/>
              <a:gd fmla="val 45000" name="adj2"/>
            </a:avLst>
          </a:prstGeom>
          <a:solidFill>
            <a:srgbClr val="6AA84F"/>
          </a:solidFill>
          <a:ln cap="flat" cmpd="sng" w="9525">
            <a:solidFill>
              <a:srgbClr val="6AA84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18"/>
          <p:cNvSpPr/>
          <p:nvPr/>
        </p:nvSpPr>
        <p:spPr>
          <a:xfrm flipH="1" rot="10800000">
            <a:off x="8043050" y="2898400"/>
            <a:ext cx="381000" cy="514200"/>
          </a:xfrm>
          <a:prstGeom prst="upArrow">
            <a:avLst>
              <a:gd fmla="val 50000" name="adj1"/>
              <a:gd fmla="val 45000" name="adj2"/>
            </a:avLst>
          </a:prstGeom>
          <a:solidFill>
            <a:srgbClr val="6AA84F"/>
          </a:solidFill>
          <a:ln cap="flat" cmpd="sng" w="9525">
            <a:solidFill>
              <a:srgbClr val="6AA84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type="title"/>
          </p:nvPr>
        </p:nvSpPr>
        <p:spPr>
          <a:xfrm>
            <a:off x="685800" y="342900"/>
            <a:ext cx="7772400" cy="6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Supply Schedule vs. Supply Curve</a:t>
            </a:r>
            <a:endParaRPr/>
          </a:p>
        </p:txBody>
      </p:sp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685800" y="1114425"/>
            <a:ext cx="7772400" cy="33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10000"/>
          </a:bodyPr>
          <a:lstStyle/>
          <a:p>
            <a:pPr indent="-266700" lvl="0" marL="342900" rtl="0" algn="l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en" sz="4000">
                <a:solidFill>
                  <a:schemeClr val="dk1"/>
                </a:solidFill>
              </a:rPr>
              <a:t>Supply </a:t>
            </a:r>
            <a:r>
              <a:rPr b="1" lang="en" sz="4000">
                <a:solidFill>
                  <a:srgbClr val="6AA84F"/>
                </a:solidFill>
              </a:rPr>
              <a:t>Schedule</a:t>
            </a:r>
            <a:endParaRPr b="1" sz="4000">
              <a:solidFill>
                <a:srgbClr val="6AA84F"/>
              </a:solidFill>
            </a:endParaRPr>
          </a:p>
          <a:p>
            <a:pPr indent="-217169" lvl="1" marL="742950" rtl="0" algn="l">
              <a:spcBef>
                <a:spcPts val="72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3600">
                <a:solidFill>
                  <a:schemeClr val="dk1"/>
                </a:solidFill>
              </a:rPr>
              <a:t>the quantity of a product that a producer is willing to supply at various prices</a:t>
            </a:r>
            <a:endParaRPr sz="3600">
              <a:solidFill>
                <a:schemeClr val="dk1"/>
              </a:solidFill>
            </a:endParaRPr>
          </a:p>
          <a:p>
            <a:pPr indent="-266700" lvl="0" marL="342900" rtl="0" algn="l">
              <a:spcBef>
                <a:spcPts val="80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en" sz="4000">
                <a:solidFill>
                  <a:schemeClr val="dk1"/>
                </a:solidFill>
              </a:rPr>
              <a:t>Supply </a:t>
            </a:r>
            <a:r>
              <a:rPr b="1" lang="en" sz="4000">
                <a:solidFill>
                  <a:srgbClr val="6AA84F"/>
                </a:solidFill>
              </a:rPr>
              <a:t>Curve</a:t>
            </a:r>
            <a:endParaRPr b="1" sz="4000">
              <a:solidFill>
                <a:srgbClr val="6AA84F"/>
              </a:solidFill>
            </a:endParaRPr>
          </a:p>
          <a:p>
            <a:pPr indent="-217169" lvl="1" marL="742950" rtl="0" algn="l">
              <a:spcBef>
                <a:spcPts val="72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3600">
                <a:solidFill>
                  <a:schemeClr val="dk1"/>
                </a:solidFill>
              </a:rPr>
              <a:t>Graphs the data shown in supply schedules</a:t>
            </a:r>
            <a:endParaRPr sz="3600">
              <a:solidFill>
                <a:schemeClr val="dk1"/>
              </a:solidFill>
            </a:endParaRPr>
          </a:p>
          <a:p>
            <a:pPr indent="-217169" lvl="1" marL="742950" rtl="0" algn="l">
              <a:spcBef>
                <a:spcPts val="720"/>
              </a:spcBef>
              <a:spcAft>
                <a:spcPts val="0"/>
              </a:spcAft>
              <a:buClr>
                <a:srgbClr val="6AA84F"/>
              </a:buClr>
              <a:buSzPct val="100000"/>
              <a:buFont typeface="Times New Roman"/>
              <a:buChar char="○"/>
            </a:pPr>
            <a:r>
              <a:rPr b="1" lang="en" sz="3600">
                <a:solidFill>
                  <a:srgbClr val="6AA84F"/>
                </a:solidFill>
              </a:rPr>
              <a:t>Indicates a product’s market over a specific period of time</a:t>
            </a:r>
            <a:endParaRPr b="1" sz="3600">
              <a:solidFill>
                <a:srgbClr val="6AA84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311700" y="333769"/>
            <a:ext cx="852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 in Supply</a:t>
            </a:r>
            <a:endParaRPr/>
          </a:p>
        </p:txBody>
      </p:sp>
      <p:cxnSp>
        <p:nvCxnSpPr>
          <p:cNvPr id="124" name="Google Shape;124;p20"/>
          <p:cNvCxnSpPr/>
          <p:nvPr/>
        </p:nvCxnSpPr>
        <p:spPr>
          <a:xfrm>
            <a:off x="1370013" y="1497806"/>
            <a:ext cx="0" cy="1657500"/>
          </a:xfrm>
          <a:prstGeom prst="straightConnector1">
            <a:avLst/>
          </a:prstGeom>
          <a:noFill/>
          <a:ln cap="flat" cmpd="sng" w="571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20"/>
          <p:cNvCxnSpPr/>
          <p:nvPr/>
        </p:nvCxnSpPr>
        <p:spPr>
          <a:xfrm>
            <a:off x="1370013" y="3155156"/>
            <a:ext cx="2514600" cy="0"/>
          </a:xfrm>
          <a:prstGeom prst="straightConnector1">
            <a:avLst/>
          </a:prstGeom>
          <a:noFill/>
          <a:ln cap="flat" cmpd="sng" w="571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6" name="Google Shape;126;p20"/>
          <p:cNvSpPr txBox="1"/>
          <p:nvPr/>
        </p:nvSpPr>
        <p:spPr>
          <a:xfrm>
            <a:off x="820738" y="1371600"/>
            <a:ext cx="5223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/>
          </a:p>
        </p:txBody>
      </p:sp>
      <p:sp>
        <p:nvSpPr>
          <p:cNvPr id="127" name="Google Shape;127;p20"/>
          <p:cNvSpPr txBox="1"/>
          <p:nvPr/>
        </p:nvSpPr>
        <p:spPr>
          <a:xfrm>
            <a:off x="3411538" y="3086100"/>
            <a:ext cx="5793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cxnSp>
        <p:nvCxnSpPr>
          <p:cNvPr id="128" name="Google Shape;128;p20"/>
          <p:cNvCxnSpPr/>
          <p:nvPr/>
        </p:nvCxnSpPr>
        <p:spPr>
          <a:xfrm rot="-5932447">
            <a:off x="1749085" y="1088478"/>
            <a:ext cx="1378805" cy="1823498"/>
          </a:xfrm>
          <a:prstGeom prst="straightConnector1">
            <a:avLst/>
          </a:prstGeom>
          <a:noFill/>
          <a:ln cap="flat" cmpd="sng" w="5715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9" name="Google Shape;129;p20"/>
          <p:cNvSpPr txBox="1"/>
          <p:nvPr/>
        </p:nvSpPr>
        <p:spPr>
          <a:xfrm>
            <a:off x="3162475" y="789800"/>
            <a:ext cx="474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/>
          </a:p>
        </p:txBody>
      </p:sp>
      <p:cxnSp>
        <p:nvCxnSpPr>
          <p:cNvPr id="130" name="Google Shape;130;p20"/>
          <p:cNvCxnSpPr/>
          <p:nvPr/>
        </p:nvCxnSpPr>
        <p:spPr>
          <a:xfrm>
            <a:off x="5789613" y="1497806"/>
            <a:ext cx="0" cy="1657500"/>
          </a:xfrm>
          <a:prstGeom prst="straightConnector1">
            <a:avLst/>
          </a:prstGeom>
          <a:noFill/>
          <a:ln cap="flat" cmpd="sng" w="571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20"/>
          <p:cNvCxnSpPr/>
          <p:nvPr/>
        </p:nvCxnSpPr>
        <p:spPr>
          <a:xfrm>
            <a:off x="5789613" y="3155156"/>
            <a:ext cx="2514600" cy="0"/>
          </a:xfrm>
          <a:prstGeom prst="straightConnector1">
            <a:avLst/>
          </a:prstGeom>
          <a:noFill/>
          <a:ln cap="flat" cmpd="sng" w="571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2" name="Google Shape;132;p20"/>
          <p:cNvSpPr txBox="1"/>
          <p:nvPr/>
        </p:nvSpPr>
        <p:spPr>
          <a:xfrm>
            <a:off x="5240338" y="1371600"/>
            <a:ext cx="5223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endParaRPr/>
          </a:p>
        </p:txBody>
      </p:sp>
      <p:sp>
        <p:nvSpPr>
          <p:cNvPr id="133" name="Google Shape;133;p20"/>
          <p:cNvSpPr txBox="1"/>
          <p:nvPr/>
        </p:nvSpPr>
        <p:spPr>
          <a:xfrm>
            <a:off x="7831138" y="3086100"/>
            <a:ext cx="5793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endParaRPr/>
          </a:p>
        </p:txBody>
      </p:sp>
      <p:cxnSp>
        <p:nvCxnSpPr>
          <p:cNvPr id="134" name="Google Shape;134;p20"/>
          <p:cNvCxnSpPr/>
          <p:nvPr/>
        </p:nvCxnSpPr>
        <p:spPr>
          <a:xfrm rot="-5594750">
            <a:off x="6781419" y="1372235"/>
            <a:ext cx="1372301" cy="1827927"/>
          </a:xfrm>
          <a:prstGeom prst="straightConnector1">
            <a:avLst/>
          </a:prstGeom>
          <a:noFill/>
          <a:ln cap="flat" cmpd="sng" w="5715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5" name="Google Shape;135;p20"/>
          <p:cNvSpPr txBox="1"/>
          <p:nvPr/>
        </p:nvSpPr>
        <p:spPr>
          <a:xfrm>
            <a:off x="8304225" y="1239275"/>
            <a:ext cx="5223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endParaRPr/>
          </a:p>
        </p:txBody>
      </p:sp>
      <p:sp>
        <p:nvSpPr>
          <p:cNvPr id="136" name="Google Shape;136;p20"/>
          <p:cNvSpPr txBox="1"/>
          <p:nvPr/>
        </p:nvSpPr>
        <p:spPr>
          <a:xfrm>
            <a:off x="1476250" y="3906550"/>
            <a:ext cx="2514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↑  </a:t>
            </a:r>
            <a:r>
              <a:rPr lang="en" sz="4000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0"/>
          <p:cNvSpPr txBox="1"/>
          <p:nvPr/>
        </p:nvSpPr>
        <p:spPr>
          <a:xfrm>
            <a:off x="5991800" y="3906550"/>
            <a:ext cx="25146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↓  </a:t>
            </a:r>
            <a:r>
              <a:rPr lang="en" sz="4000">
                <a:solidFill>
                  <a:srgbClr val="6AA84F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r>
              <a:rPr lang="en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8" name="Google Shape;138;p20"/>
          <p:cNvCxnSpPr/>
          <p:nvPr/>
        </p:nvCxnSpPr>
        <p:spPr>
          <a:xfrm flipH="1">
            <a:off x="2592182" y="1386646"/>
            <a:ext cx="1615200" cy="1530600"/>
          </a:xfrm>
          <a:prstGeom prst="straightConnector1">
            <a:avLst/>
          </a:prstGeom>
          <a:noFill/>
          <a:ln cap="flat" cmpd="sng" w="5715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20"/>
          <p:cNvCxnSpPr/>
          <p:nvPr/>
        </p:nvCxnSpPr>
        <p:spPr>
          <a:xfrm>
            <a:off x="2590800" y="2057400"/>
            <a:ext cx="6858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0" name="Google Shape;140;p20"/>
          <p:cNvCxnSpPr/>
          <p:nvPr/>
        </p:nvCxnSpPr>
        <p:spPr>
          <a:xfrm rot="-5521256">
            <a:off x="6254612" y="1074065"/>
            <a:ext cx="1429189" cy="1904775"/>
          </a:xfrm>
          <a:prstGeom prst="straightConnector1">
            <a:avLst/>
          </a:prstGeom>
          <a:noFill/>
          <a:ln cap="flat" cmpd="sng" w="5715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20"/>
          <p:cNvCxnSpPr/>
          <p:nvPr/>
        </p:nvCxnSpPr>
        <p:spPr>
          <a:xfrm rot="10800000">
            <a:off x="6934200" y="2171700"/>
            <a:ext cx="5334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685800" y="17145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Non-Price</a:t>
            </a:r>
            <a:r>
              <a:rPr lang="en" sz="3600"/>
              <a:t> Determinants of Supply</a:t>
            </a:r>
            <a:br>
              <a:rPr lang="en" sz="3600"/>
            </a:br>
            <a:r>
              <a:rPr lang="en" sz="3600"/>
              <a:t>ACEING</a:t>
            </a:r>
            <a:endParaRPr sz="3600"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685800" y="1501675"/>
            <a:ext cx="7772400" cy="29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Font typeface="Times New Roman"/>
              <a:buChar char="●"/>
            </a:pPr>
            <a:r>
              <a:rPr lang="en" sz="3600">
                <a:solidFill>
                  <a:schemeClr val="dk1"/>
                </a:solidFill>
              </a:rPr>
              <a:t>A- </a:t>
            </a:r>
            <a:r>
              <a:rPr b="1" lang="en" sz="3600">
                <a:solidFill>
                  <a:srgbClr val="6AA84F"/>
                </a:solidFill>
              </a:rPr>
              <a:t>alternative goods</a:t>
            </a:r>
            <a:endParaRPr b="1" sz="3600">
              <a:solidFill>
                <a:srgbClr val="6AA84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6AA84F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C- </a:t>
            </a:r>
            <a:r>
              <a:rPr b="1" lang="en" sz="3600">
                <a:solidFill>
                  <a:srgbClr val="6AA84F"/>
                </a:solidFill>
              </a:rPr>
              <a:t>competition</a:t>
            </a:r>
            <a:endParaRPr b="1" sz="3600">
              <a:solidFill>
                <a:srgbClr val="6AA84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6AA84F"/>
              </a:solidFill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>
                <a:solidFill>
                  <a:schemeClr val="dk1"/>
                </a:solidFill>
              </a:rPr>
              <a:t>E- </a:t>
            </a:r>
            <a:r>
              <a:rPr b="1" lang="en" sz="3600">
                <a:solidFill>
                  <a:srgbClr val="6AA84F"/>
                </a:solidFill>
              </a:rPr>
              <a:t>expectations</a:t>
            </a:r>
            <a:r>
              <a:rPr lang="en" sz="3600">
                <a:solidFill>
                  <a:schemeClr val="dk1"/>
                </a:solidFill>
              </a:rPr>
              <a:t> </a:t>
            </a:r>
            <a:endParaRPr sz="3600">
              <a:solidFill>
                <a:schemeClr val="dk1"/>
              </a:solidFill>
            </a:endParaRPr>
          </a:p>
          <a:p>
            <a:pPr indent="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3429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idx="1" type="body"/>
          </p:nvPr>
        </p:nvSpPr>
        <p:spPr>
          <a:xfrm>
            <a:off x="609600" y="1085850"/>
            <a:ext cx="7772400" cy="37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862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600">
                <a:solidFill>
                  <a:schemeClr val="dk1"/>
                </a:solidFill>
              </a:rPr>
              <a:t>I- </a:t>
            </a:r>
            <a:r>
              <a:rPr b="1" lang="en" sz="3600">
                <a:solidFill>
                  <a:srgbClr val="6AA84F"/>
                </a:solidFill>
              </a:rPr>
              <a:t>input cost</a:t>
            </a:r>
            <a:r>
              <a:rPr lang="en" sz="3600">
                <a:solidFill>
                  <a:schemeClr val="dk1"/>
                </a:solidFill>
              </a:rPr>
              <a:t> (the cost of products that go into making your product- like labor)</a:t>
            </a:r>
            <a:endParaRPr sz="3600">
              <a:solidFill>
                <a:schemeClr val="dk1"/>
              </a:solidFill>
            </a:endParaRPr>
          </a:p>
          <a:p>
            <a:pPr indent="-313690" lvl="1" marL="7429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3200">
                <a:solidFill>
                  <a:schemeClr val="dk1"/>
                </a:solidFill>
              </a:rPr>
              <a:t>includes all things that change the cost to make the product</a:t>
            </a:r>
            <a:endParaRPr sz="3200">
              <a:solidFill>
                <a:schemeClr val="dk1"/>
              </a:solidFill>
            </a:endParaRPr>
          </a:p>
          <a:p>
            <a:pPr indent="-313690" lvl="1" marL="7429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3200">
                <a:solidFill>
                  <a:schemeClr val="dk1"/>
                </a:solidFill>
              </a:rPr>
              <a:t>includes all new technology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  <a:p>
            <a:pPr indent="-38862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600">
                <a:solidFill>
                  <a:schemeClr val="dk1"/>
                </a:solidFill>
              </a:rPr>
              <a:t>N- </a:t>
            </a:r>
            <a:r>
              <a:rPr b="1" lang="en" sz="3600">
                <a:solidFill>
                  <a:srgbClr val="6AA84F"/>
                </a:solidFill>
              </a:rPr>
              <a:t>natural disaster</a:t>
            </a:r>
            <a:endParaRPr b="1" sz="3600">
              <a:solidFill>
                <a:srgbClr val="6AA84F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6AA84F"/>
              </a:solidFill>
            </a:endParaRPr>
          </a:p>
          <a:p>
            <a:pPr indent="-388620" lvl="0" marL="34290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SzPct val="100000"/>
              <a:buChar char="●"/>
            </a:pPr>
            <a:r>
              <a:rPr lang="en" sz="3600">
                <a:solidFill>
                  <a:schemeClr val="dk1"/>
                </a:solidFill>
              </a:rPr>
              <a:t>G- </a:t>
            </a:r>
            <a:r>
              <a:rPr b="1" lang="en" sz="3600">
                <a:solidFill>
                  <a:srgbClr val="6AA84F"/>
                </a:solidFill>
              </a:rPr>
              <a:t>government policies</a:t>
            </a:r>
            <a:endParaRPr b="1">
              <a:solidFill>
                <a:srgbClr val="6AA84F"/>
              </a:solidFill>
            </a:endParaRPr>
          </a:p>
          <a:p>
            <a:pPr indent="-313690" lvl="1" marL="7429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3200">
                <a:solidFill>
                  <a:schemeClr val="dk1"/>
                </a:solidFill>
              </a:rPr>
              <a:t>Taxes, subsidies, regulations</a:t>
            </a:r>
            <a:endParaRPr>
              <a:solidFill>
                <a:schemeClr val="dk1"/>
              </a:solidFill>
            </a:endParaRPr>
          </a:p>
          <a:p>
            <a:pPr indent="-63500" lvl="0" marL="342900" rtl="0" algn="l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sz="4400"/>
          </a:p>
        </p:txBody>
      </p:sp>
      <p:sp>
        <p:nvSpPr>
          <p:cNvPr id="153" name="Google Shape;153;p22"/>
          <p:cNvSpPr txBox="1"/>
          <p:nvPr>
            <p:ph type="title"/>
          </p:nvPr>
        </p:nvSpPr>
        <p:spPr>
          <a:xfrm>
            <a:off x="685800" y="228600"/>
            <a:ext cx="7772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Non-Price Determinants of Supply</a:t>
            </a:r>
            <a:br>
              <a:rPr lang="en" sz="3600"/>
            </a:br>
            <a:r>
              <a:rPr lang="en" sz="3600"/>
              <a:t>ACEING</a:t>
            </a:r>
            <a:br>
              <a:rPr lang="en" sz="3600"/>
            </a:b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