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1"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28f9caa0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28f9caa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28f9caa04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28f9caa0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3dc7aee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a3dc7aee24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3dc7aee24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3dc7aee2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2934357de_1_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2934357de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28112b1b2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28112b1b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4"/>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86" name="Google Shape;86;p14"/>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87" name="Google Shape;87;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0" name="Google Shape;90;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3" name="Google Shape;93;p1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4" name="Google Shape;94;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7" name="Google Shape;97;p1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98" name="Google Shape;98;p17"/>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99" name="Google Shape;99;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2" name="Google Shape;102;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05" name="Google Shape;105;p19"/>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6" name="Google Shape;106;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09" name="Google Shape;109;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112;p2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13" name="Google Shape;113;p21"/>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2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15" name="Google Shape;115;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18" name="Google Shape;118;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Google Shape;120;p23"/>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21" name="Google Shape;121;p23"/>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22" name="Google Shape;122;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82" name="Google Shape;82;p1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3" name="Google Shape;83;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mK4FFvfwFVc"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078XrAjBJQ"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swwWb-uSeZ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25"/>
          <p:cNvSpPr/>
          <p:nvPr/>
        </p:nvSpPr>
        <p:spPr>
          <a:xfrm>
            <a:off x="450166" y="309489"/>
            <a:ext cx="11352628" cy="6274191"/>
          </a:xfrm>
          <a:prstGeom prst="rect">
            <a:avLst/>
          </a:prstGeom>
          <a:solidFill>
            <a:schemeClr val="lt1">
              <a:alpha val="89803"/>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25"/>
          <p:cNvSpPr/>
          <p:nvPr/>
        </p:nvSpPr>
        <p:spPr>
          <a:xfrm>
            <a:off x="1406261" y="337582"/>
            <a:ext cx="9366988"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i="0" u="none" strike="noStrike" cap="none">
                <a:solidFill>
                  <a:srgbClr val="931A1D"/>
                </a:solidFill>
                <a:latin typeface="Arial"/>
                <a:ea typeface="Arial"/>
                <a:cs typeface="Arial"/>
                <a:sym typeface="Arial"/>
              </a:rPr>
              <a:t>Atlantic Ocean</a:t>
            </a:r>
            <a:endParaRPr/>
          </a:p>
        </p:txBody>
      </p:sp>
      <p:sp>
        <p:nvSpPr>
          <p:cNvPr id="132" name="Google Shape;132;p25"/>
          <p:cNvSpPr txBox="1"/>
          <p:nvPr/>
        </p:nvSpPr>
        <p:spPr>
          <a:xfrm>
            <a:off x="576775" y="1862788"/>
            <a:ext cx="11226018" cy="3785652"/>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4000"/>
              <a:buFont typeface="Arial"/>
              <a:buChar char="•"/>
            </a:pPr>
            <a:r>
              <a:rPr lang="en-US" sz="4000" b="0" i="0" u="none" strike="noStrike" cap="none">
                <a:solidFill>
                  <a:schemeClr val="dk1"/>
                </a:solidFill>
                <a:latin typeface="Arial"/>
                <a:ea typeface="Arial"/>
                <a:cs typeface="Arial"/>
                <a:sym typeface="Arial"/>
              </a:rPr>
              <a:t>This is the 2</a:t>
            </a:r>
            <a:r>
              <a:rPr lang="en-US" sz="4000" b="0" i="0" u="none" strike="noStrike" cap="none" baseline="30000">
                <a:solidFill>
                  <a:schemeClr val="dk1"/>
                </a:solidFill>
                <a:latin typeface="Arial"/>
                <a:ea typeface="Arial"/>
                <a:cs typeface="Arial"/>
                <a:sym typeface="Arial"/>
              </a:rPr>
              <a:t>nd</a:t>
            </a:r>
            <a:r>
              <a:rPr lang="en-US" sz="4000" b="0" i="0" u="none" strike="noStrike" cap="none">
                <a:solidFill>
                  <a:schemeClr val="dk1"/>
                </a:solidFill>
                <a:latin typeface="Arial"/>
                <a:ea typeface="Arial"/>
                <a:cs typeface="Arial"/>
                <a:sym typeface="Arial"/>
              </a:rPr>
              <a:t> largest of the earth’s 5 oceans.</a:t>
            </a:r>
            <a:endParaRPr sz="4000" b="0" i="0" u="none" strike="noStrike" cap="none">
              <a:solidFill>
                <a:schemeClr val="dk1"/>
              </a:solidFill>
              <a:latin typeface="Arial"/>
              <a:ea typeface="Arial"/>
              <a:cs typeface="Arial"/>
              <a:sym typeface="Arial"/>
            </a:endParaRPr>
          </a:p>
          <a:p>
            <a:pPr marL="571500" marR="0" lvl="0" indent="-571500" algn="l" rtl="0">
              <a:spcBef>
                <a:spcPts val="0"/>
              </a:spcBef>
              <a:spcAft>
                <a:spcPts val="0"/>
              </a:spcAft>
              <a:buClr>
                <a:schemeClr val="dk1"/>
              </a:buClr>
              <a:buSzPts val="4000"/>
              <a:buFont typeface="Arial"/>
              <a:buChar char="•"/>
            </a:pPr>
            <a:r>
              <a:rPr lang="en-US" sz="4000" b="0" i="0" u="none" strike="noStrike" cap="none">
                <a:solidFill>
                  <a:schemeClr val="dk1"/>
                </a:solidFill>
                <a:latin typeface="Arial"/>
                <a:ea typeface="Arial"/>
                <a:cs typeface="Arial"/>
                <a:sym typeface="Arial"/>
              </a:rPr>
              <a:t>It’s also the most heavily traveled ocean.</a:t>
            </a:r>
            <a:endParaRPr sz="4000" b="0" i="0" u="none" strike="noStrike" cap="none">
              <a:solidFill>
                <a:schemeClr val="dk1"/>
              </a:solidFill>
              <a:latin typeface="Arial"/>
              <a:ea typeface="Arial"/>
              <a:cs typeface="Arial"/>
              <a:sym typeface="Arial"/>
            </a:endParaRPr>
          </a:p>
          <a:p>
            <a:pPr marL="571500" marR="0" lvl="0" indent="-571500" algn="l" rtl="0">
              <a:spcBef>
                <a:spcPts val="0"/>
              </a:spcBef>
              <a:spcAft>
                <a:spcPts val="0"/>
              </a:spcAft>
              <a:buClr>
                <a:schemeClr val="dk1"/>
              </a:buClr>
              <a:buSzPts val="4000"/>
              <a:buFont typeface="Arial"/>
              <a:buChar char="•"/>
            </a:pPr>
            <a:r>
              <a:rPr lang="en-US" sz="4000" b="0" i="0" u="none" strike="noStrike" cap="none">
                <a:solidFill>
                  <a:schemeClr val="dk1"/>
                </a:solidFill>
                <a:latin typeface="Arial"/>
                <a:ea typeface="Arial"/>
                <a:cs typeface="Arial"/>
                <a:sym typeface="Arial"/>
              </a:rPr>
              <a:t>It forms the eastern border of Canada.</a:t>
            </a:r>
            <a:endParaRPr sz="4000" b="0" i="0" u="none" strike="noStrike" cap="none">
              <a:solidFill>
                <a:schemeClr val="dk1"/>
              </a:solidFill>
              <a:latin typeface="Arial"/>
              <a:ea typeface="Arial"/>
              <a:cs typeface="Arial"/>
              <a:sym typeface="Arial"/>
            </a:endParaRPr>
          </a:p>
          <a:p>
            <a:pPr marL="1028700" marR="0" lvl="1" indent="-571500" algn="l" rtl="0">
              <a:spcBef>
                <a:spcPts val="0"/>
              </a:spcBef>
              <a:spcAft>
                <a:spcPts val="0"/>
              </a:spcAft>
              <a:buClr>
                <a:schemeClr val="dk1"/>
              </a:buClr>
              <a:buSzPts val="4000"/>
              <a:buFont typeface="Arial"/>
              <a:buChar char="•"/>
            </a:pPr>
            <a:r>
              <a:rPr lang="en-US" sz="4000" b="0" i="0" u="none" strike="noStrike" cap="none">
                <a:solidFill>
                  <a:schemeClr val="dk1"/>
                </a:solidFill>
                <a:latin typeface="Arial"/>
                <a:ea typeface="Arial"/>
                <a:cs typeface="Arial"/>
                <a:sym typeface="Arial"/>
              </a:rPr>
              <a:t>It’s a major shipping route to Europe &amp; Africa.</a:t>
            </a:r>
            <a:endParaRPr sz="40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34"/>
          <p:cNvSpPr/>
          <p:nvPr/>
        </p:nvSpPr>
        <p:spPr>
          <a:xfrm>
            <a:off x="450166" y="309489"/>
            <a:ext cx="11352628" cy="6274191"/>
          </a:xfrm>
          <a:prstGeom prst="rect">
            <a:avLst/>
          </a:prstGeom>
          <a:solidFill>
            <a:schemeClr val="lt1">
              <a:alpha val="89803"/>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34"/>
          <p:cNvSpPr/>
          <p:nvPr/>
        </p:nvSpPr>
        <p:spPr>
          <a:xfrm>
            <a:off x="870579" y="337582"/>
            <a:ext cx="10438370"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i="0" u="none" strike="noStrike" cap="none">
                <a:solidFill>
                  <a:srgbClr val="931A1D"/>
                </a:solidFill>
                <a:latin typeface="Arial"/>
                <a:ea typeface="Arial"/>
                <a:cs typeface="Arial"/>
                <a:sym typeface="Arial"/>
              </a:rPr>
              <a:t>Rocky Mountains</a:t>
            </a:r>
            <a:endParaRPr/>
          </a:p>
        </p:txBody>
      </p:sp>
      <p:sp>
        <p:nvSpPr>
          <p:cNvPr id="197" name="Google Shape;197;p34"/>
          <p:cNvSpPr txBox="1"/>
          <p:nvPr/>
        </p:nvSpPr>
        <p:spPr>
          <a:xfrm>
            <a:off x="576775" y="1862788"/>
            <a:ext cx="11226018" cy="4031873"/>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Mountains located in Western Canada</a:t>
            </a:r>
            <a:endParaRPr/>
          </a:p>
          <a:p>
            <a:pPr marL="457200" marR="0" lvl="0" indent="-4572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Stretch a distance of 2,000 miles!</a:t>
            </a:r>
            <a:endParaRPr/>
          </a:p>
          <a:p>
            <a:pPr marL="457200" marR="0" lvl="0" indent="-4572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Mining is the biggest industry in the region</a:t>
            </a:r>
            <a:endParaRPr sz="3200">
              <a:solidFill>
                <a:schemeClr val="dk1"/>
              </a:solidFill>
            </a:endParaRPr>
          </a:p>
          <a:p>
            <a:pPr marL="457200" marR="0" lvl="0" indent="-4572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Major minerals include: iron ore, copper, coal, gold.</a:t>
            </a:r>
            <a:endParaRPr/>
          </a:p>
          <a:p>
            <a:pPr marL="457200" marR="0" lvl="0" indent="-4572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Sparsely populated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04" name="Google Shape;204;p35" descr="RockyMountainsMap.png"/>
          <p:cNvPicPr preferRelativeResize="0"/>
          <p:nvPr/>
        </p:nvPicPr>
        <p:blipFill rotWithShape="1">
          <a:blip r:embed="rId4">
            <a:alphaModFix/>
          </a:blip>
          <a:srcRect/>
          <a:stretch/>
        </p:blipFill>
        <p:spPr>
          <a:xfrm>
            <a:off x="1524000" y="0"/>
            <a:ext cx="9144000" cy="6858000"/>
          </a:xfrm>
          <a:prstGeom prst="rect">
            <a:avLst/>
          </a:prstGeom>
          <a:noFill/>
          <a:ln w="952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11" name="Google Shape;211;p36" descr="rocky_mountain_national_park.jpg"/>
          <p:cNvPicPr preferRelativeResize="0"/>
          <p:nvPr/>
        </p:nvPicPr>
        <p:blipFill rotWithShape="1">
          <a:blip r:embed="rId4">
            <a:alphaModFix/>
          </a:blip>
          <a:srcRect/>
          <a:stretch/>
        </p:blipFill>
        <p:spPr>
          <a:xfrm>
            <a:off x="1524000" y="-30163"/>
            <a:ext cx="9144000" cy="6888163"/>
          </a:xfrm>
          <a:prstGeom prst="rect">
            <a:avLst/>
          </a:prstGeom>
          <a:noFill/>
          <a:ln w="952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18" name="Google Shape;218;p37" descr="rocky2"/>
          <p:cNvPicPr preferRelativeResize="0"/>
          <p:nvPr/>
        </p:nvPicPr>
        <p:blipFill rotWithShape="1">
          <a:blip r:embed="rId4">
            <a:alphaModFix/>
          </a:blip>
          <a:srcRect/>
          <a:stretch/>
        </p:blipFill>
        <p:spPr>
          <a:xfrm>
            <a:off x="1637212" y="502920"/>
            <a:ext cx="8917576" cy="58521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Canadian Rockies: Banff National Park Film </a:t>
            </a:r>
            <a:endParaRPr/>
          </a:p>
        </p:txBody>
      </p:sp>
      <p:sp>
        <p:nvSpPr>
          <p:cNvPr id="224" name="Google Shape;224;p3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609600" lvl="0" indent="-457200" algn="l" rtl="0">
              <a:spcBef>
                <a:spcPts val="0"/>
              </a:spcBef>
              <a:spcAft>
                <a:spcPts val="0"/>
              </a:spcAft>
              <a:buSzPts val="2400"/>
              <a:buAutoNum type="arabicPeriod"/>
            </a:pPr>
            <a:r>
              <a:rPr lang="en-US"/>
              <a:t>How large is the park?</a:t>
            </a:r>
            <a:endParaRPr/>
          </a:p>
          <a:p>
            <a:pPr marL="609600" lvl="0" indent="-457200" algn="l" rtl="0">
              <a:spcBef>
                <a:spcPts val="0"/>
              </a:spcBef>
              <a:spcAft>
                <a:spcPts val="0"/>
              </a:spcAft>
              <a:buSzPts val="2400"/>
              <a:buAutoNum type="arabicPeriod"/>
            </a:pPr>
            <a:r>
              <a:rPr lang="en-US"/>
              <a:t>How many people visit the park each year?</a:t>
            </a:r>
            <a:endParaRPr/>
          </a:p>
          <a:p>
            <a:pPr marL="609600" lvl="0" indent="-457200" algn="l" rtl="0">
              <a:spcBef>
                <a:spcPts val="0"/>
              </a:spcBef>
              <a:spcAft>
                <a:spcPts val="0"/>
              </a:spcAft>
              <a:buSzPts val="2400"/>
              <a:buAutoNum type="arabicPeriod"/>
            </a:pPr>
            <a:r>
              <a:rPr lang="en-US"/>
              <a:t>What lake is called the Jewel of the Canadian Rockies?</a:t>
            </a:r>
            <a:endParaRPr/>
          </a:p>
          <a:p>
            <a:pPr marL="609600" lvl="0" indent="-457200" algn="l" rtl="0">
              <a:spcBef>
                <a:spcPts val="0"/>
              </a:spcBef>
              <a:spcAft>
                <a:spcPts val="0"/>
              </a:spcAft>
              <a:buSzPts val="2400"/>
              <a:buAutoNum type="arabicPeriod"/>
            </a:pPr>
            <a:r>
              <a:rPr lang="en-US"/>
              <a:t>List 4 activities you can do in the park?</a:t>
            </a:r>
            <a:endParaRPr/>
          </a:p>
        </p:txBody>
      </p:sp>
      <p:pic>
        <p:nvPicPr>
          <p:cNvPr id="225" name="Google Shape;225;p38"/>
          <p:cNvPicPr preferRelativeResize="0"/>
          <p:nvPr/>
        </p:nvPicPr>
        <p:blipFill>
          <a:blip r:embed="rId3">
            <a:alphaModFix/>
          </a:blip>
          <a:stretch>
            <a:fillRect/>
          </a:stretch>
        </p:blipFill>
        <p:spPr>
          <a:xfrm>
            <a:off x="6933133" y="3592467"/>
            <a:ext cx="4843267" cy="3027030"/>
          </a:xfrm>
          <a:prstGeom prst="rect">
            <a:avLst/>
          </a:prstGeom>
          <a:noFill/>
          <a:ln>
            <a:noFill/>
          </a:ln>
        </p:spPr>
      </p:pic>
      <p:pic>
        <p:nvPicPr>
          <p:cNvPr id="226" name="Google Shape;226;p38"/>
          <p:cNvPicPr preferRelativeResize="0"/>
          <p:nvPr/>
        </p:nvPicPr>
        <p:blipFill>
          <a:blip r:embed="rId4">
            <a:alphaModFix/>
          </a:blip>
          <a:stretch>
            <a:fillRect/>
          </a:stretch>
        </p:blipFill>
        <p:spPr>
          <a:xfrm>
            <a:off x="1492441" y="3592467"/>
            <a:ext cx="4028393" cy="30270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Banff Film</a:t>
            </a:r>
            <a:endParaRPr/>
          </a:p>
        </p:txBody>
      </p:sp>
      <p:sp>
        <p:nvSpPr>
          <p:cNvPr id="232" name="Google Shape;232;p39"/>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233" name="Google Shape;233;p39" descr="This video for Banff National Park Vacation Travel Guide is one of our older productions, but we wanted to share it with you to get some feedback on how these older clips compare to the more recent travel guides we’ve shot. Below are some links to those recent videos. Feel free to compare with this clip and comment below to let us know which ones you prefer, and what else you’d love to see from Expedia on YouTube!&#10;&#10;St. Petersburg &#10;https://www.youtube.com/watch?v=N3ISUUO0CSo&#10;&#10;Kyoto:&#10;https://www.youtube.com/watch?v=Jd1wzlwtKJ0&#10;&#10;--------------------------------------------------------------------------------------&#10;&#10;When you imagine the Canadian Rockies, Banff National Park is likely the image that comes to mind. While a beautiful location for hiking and relaxation during the summer, this 2,500 square mile alpine mountain sanctuary comes alive during the winter.&#10;&#10;Snowy forests, glacier-carved lakes, and icefields set the scene in this, Canada’s first national park. Your Banff National Park tour begins in Banff itself, a resort town with a casual atmosphere, loaded with bars and restaurants, and continues into the park’s vast outdoor space, which is often utilized for winter activities. Whether you’re an experienced skier or are new to the sport, you’ll find thousands of acres of slopes to carve up. Take lessons in town or at one of the resorts dotting the mountains, or, if you’re not sure about skiing, try snowshoeing and hiking through the pristine wilderness. Embark on the Johnston Canyon Ice Walk for one of the most astonishing views of nature you’ll ever see…or book a sleigh ride or dog sledding ride for an adventure straight out of a storybook.&#10;&#10;Ready to really appreciate some natural beauty? Your Banff National Park sightseeing will lead you to the Banff Gondola and let it take you to the summit for a view of Bow Valley and the surrounding Rocky Mountains. We promise you’ve never seen anything like it. &#10;&#10;What will you do at Banff National Park?&#10;&#10;Visit our Banff National Park travel guide page for more information or to plan your next vacation!&#10;&#10;--------------------------------------------------------------------------------------&#10;&#10;Follow us on social media:&#10;Twitter: https://twitter.com/Expedia &#10;Facebook: https://www.facebook.com/expedia &#10;Instagram: http://instagram.com/expedia&#10;Pinterest: http://www.pinterest.com/Expedia/&#10;Google+: https://plus.google.com/+Expedia &#10;&#10;--------------------------------------------------------------------------------------&#10;&#10;Follow us on our travel blog, Viewfinder: &#10;http://viewfinder.expedia.com/" title="Banff National Park Vacation Travel Guide | Expedia">
            <a:hlinkClick r:id="rId3"/>
          </p:cNvPr>
          <p:cNvPicPr preferRelativeResize="0"/>
          <p:nvPr/>
        </p:nvPicPr>
        <p:blipFill>
          <a:blip r:embed="rId4">
            <a:alphaModFix/>
          </a:blip>
          <a:stretch>
            <a:fillRect/>
          </a:stretch>
        </p:blipFill>
        <p:spPr>
          <a:xfrm>
            <a:off x="2973688" y="1536625"/>
            <a:ext cx="6244525" cy="4683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 name="Google Shape;239;p40"/>
          <p:cNvSpPr/>
          <p:nvPr/>
        </p:nvSpPr>
        <p:spPr>
          <a:xfrm>
            <a:off x="450166" y="309489"/>
            <a:ext cx="11352628" cy="6274191"/>
          </a:xfrm>
          <a:prstGeom prst="rect">
            <a:avLst/>
          </a:prstGeom>
          <a:solidFill>
            <a:schemeClr val="lt1">
              <a:alpha val="89803"/>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40"/>
          <p:cNvSpPr/>
          <p:nvPr/>
        </p:nvSpPr>
        <p:spPr>
          <a:xfrm>
            <a:off x="1920998" y="337582"/>
            <a:ext cx="8337540"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i="0" u="none" strike="noStrike" cap="none">
                <a:solidFill>
                  <a:srgbClr val="931A1D"/>
                </a:solidFill>
                <a:latin typeface="Arial"/>
                <a:ea typeface="Arial"/>
                <a:cs typeface="Arial"/>
                <a:sym typeface="Arial"/>
              </a:rPr>
              <a:t>Be the Thing…</a:t>
            </a:r>
            <a:endParaRPr/>
          </a:p>
        </p:txBody>
      </p:sp>
      <p:sp>
        <p:nvSpPr>
          <p:cNvPr id="241" name="Google Shape;241;p40"/>
          <p:cNvSpPr txBox="1"/>
          <p:nvPr/>
        </p:nvSpPr>
        <p:spPr>
          <a:xfrm>
            <a:off x="576775" y="1862788"/>
            <a:ext cx="11226018"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Your Task: </a:t>
            </a:r>
            <a:endParaRPr/>
          </a:p>
          <a:p>
            <a:pPr marL="742950" marR="0" lvl="1" indent="-28575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Choose 1 of the physical features</a:t>
            </a:r>
            <a:endParaRPr/>
          </a:p>
          <a:p>
            <a:pPr marL="742950" marR="0" lvl="1" indent="-28575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Fold your paper “hamburger style” to make a desk tent</a:t>
            </a:r>
            <a:endParaRPr/>
          </a:p>
          <a:p>
            <a:pPr marL="285750" marR="0" lvl="0" indent="-285750" algn="l" rtl="0">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On the front : Imagine that you are one of the features. Write 5 facts about yourself.</a:t>
            </a:r>
            <a:endParaRPr/>
          </a:p>
          <a:p>
            <a:pPr marL="285750" marR="0" lvl="0" indent="-285750" algn="l" rtl="0">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On the back: draw an illustration of the feature</a:t>
            </a:r>
            <a:endParaRPr/>
          </a:p>
          <a:p>
            <a:pPr marL="285750" marR="0" lvl="0" indent="-82550" algn="l" rtl="0">
              <a:spcBef>
                <a:spcPts val="0"/>
              </a:spcBef>
              <a:spcAft>
                <a:spcPts val="0"/>
              </a:spcAft>
              <a:buClr>
                <a:schemeClr val="dk1"/>
              </a:buClr>
              <a:buSzPts val="3200"/>
              <a:buFont typeface="Arial"/>
              <a:buNone/>
            </a:pPr>
            <a:endParaRPr sz="3200">
              <a:solidFill>
                <a:schemeClr val="dk1"/>
              </a:solidFill>
              <a:latin typeface="Arial"/>
              <a:ea typeface="Arial"/>
              <a:cs typeface="Arial"/>
              <a:sym typeface="Arial"/>
            </a:endParaRPr>
          </a:p>
          <a:p>
            <a:pPr marL="0" marR="0" lvl="0" indent="0" algn="l" rtl="0">
              <a:spcBef>
                <a:spcPts val="0"/>
              </a:spcBef>
              <a:spcAft>
                <a:spcPts val="0"/>
              </a:spcAft>
              <a:buNone/>
            </a:pPr>
            <a:r>
              <a:rPr lang="en-US" sz="3200">
                <a:solidFill>
                  <a:schemeClr val="dk1"/>
                </a:solidFill>
                <a:latin typeface="Arial"/>
                <a:ea typeface="Arial"/>
                <a:cs typeface="Arial"/>
                <a:sym typeface="Arial"/>
              </a:rPr>
              <a:t>We will walk around and try to guess the features!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41"/>
          <p:cNvSpPr/>
          <p:nvPr/>
        </p:nvSpPr>
        <p:spPr>
          <a:xfrm>
            <a:off x="450166" y="309489"/>
            <a:ext cx="11352628" cy="6274191"/>
          </a:xfrm>
          <a:prstGeom prst="rect">
            <a:avLst/>
          </a:prstGeom>
          <a:solidFill>
            <a:schemeClr val="lt1">
              <a:alpha val="89803"/>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41"/>
          <p:cNvSpPr/>
          <p:nvPr/>
        </p:nvSpPr>
        <p:spPr>
          <a:xfrm>
            <a:off x="3264477" y="337582"/>
            <a:ext cx="5650585"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a:solidFill>
                  <a:srgbClr val="931A1D"/>
                </a:solidFill>
                <a:latin typeface="Arial"/>
                <a:ea typeface="Arial"/>
                <a:cs typeface="Arial"/>
                <a:sym typeface="Arial"/>
              </a:rPr>
              <a:t>Example:</a:t>
            </a:r>
            <a:endParaRPr/>
          </a:p>
        </p:txBody>
      </p:sp>
      <p:sp>
        <p:nvSpPr>
          <p:cNvPr id="249" name="Google Shape;249;p41"/>
          <p:cNvSpPr txBox="1"/>
          <p:nvPr/>
        </p:nvSpPr>
        <p:spPr>
          <a:xfrm>
            <a:off x="576775" y="1862788"/>
            <a:ext cx="11226018" cy="44012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Brrrrr! I am always so cold!! It’s chilly up here in northern Canada. I am so tired of everybody always picking on me. Dig, dig, dig all day long. I wish I had some pretty trees to look at…All that I can see is scraggly trees and flat, rocky land. It’s so lonely. No one lives near me.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2"/>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56" name="Google Shape;256;p42" descr="800px-Canadian_Shield"/>
          <p:cNvPicPr preferRelativeResize="0"/>
          <p:nvPr/>
        </p:nvPicPr>
        <p:blipFill rotWithShape="1">
          <a:blip r:embed="rId4">
            <a:alphaModFix/>
          </a:blip>
          <a:srcRect/>
          <a:stretch/>
        </p:blipFill>
        <p:spPr>
          <a:xfrm>
            <a:off x="1524000" y="0"/>
            <a:ext cx="9144000" cy="6858000"/>
          </a:xfrm>
          <a:prstGeom prst="rect">
            <a:avLst/>
          </a:prstGeom>
          <a:noFill/>
          <a:ln w="9525" cap="flat" cmpd="sng">
            <a:solidFill>
              <a:srgbClr val="000000"/>
            </a:solidFill>
            <a:prstDash val="solid"/>
            <a:miter lim="800000"/>
            <a:headEnd type="none" w="sm" len="sm"/>
            <a:tailEnd type="none" w="sm" len="sm"/>
          </a:ln>
          <a:effectLst>
            <a:outerShdw blurRad="292100" dist="139700" dir="2700000" algn="tl" rotWithShape="0">
              <a:srgbClr val="333333">
                <a:alpha val="64705"/>
              </a:srgbClr>
            </a:outerShdw>
          </a:effectLst>
        </p:spPr>
      </p:pic>
      <p:sp>
        <p:nvSpPr>
          <p:cNvPr id="257" name="Google Shape;257;p42"/>
          <p:cNvSpPr/>
          <p:nvPr/>
        </p:nvSpPr>
        <p:spPr>
          <a:xfrm>
            <a:off x="376485" y="4886266"/>
            <a:ext cx="11439030" cy="163121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0" b="1">
                <a:solidFill>
                  <a:schemeClr val="dk1"/>
                </a:solidFill>
                <a:latin typeface="Arial"/>
                <a:ea typeface="Arial"/>
                <a:cs typeface="Arial"/>
                <a:sym typeface="Arial"/>
              </a:rPr>
              <a:t>Canadian Shield!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26"/>
          <p:cNvSpPr/>
          <p:nvPr/>
        </p:nvSpPr>
        <p:spPr>
          <a:xfrm>
            <a:off x="450166" y="309489"/>
            <a:ext cx="11352628" cy="6274191"/>
          </a:xfrm>
          <a:prstGeom prst="rect">
            <a:avLst/>
          </a:prstGeom>
          <a:solidFill>
            <a:schemeClr val="lt1">
              <a:alpha val="89803"/>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26"/>
          <p:cNvSpPr/>
          <p:nvPr/>
        </p:nvSpPr>
        <p:spPr>
          <a:xfrm>
            <a:off x="1507059" y="337582"/>
            <a:ext cx="9165394"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i="0" u="none" strike="noStrike" cap="none">
                <a:solidFill>
                  <a:srgbClr val="931A1D"/>
                </a:solidFill>
                <a:latin typeface="Arial"/>
                <a:ea typeface="Arial"/>
                <a:cs typeface="Arial"/>
                <a:sym typeface="Arial"/>
              </a:rPr>
              <a:t>Pacific Ocean</a:t>
            </a:r>
            <a:endParaRPr/>
          </a:p>
        </p:txBody>
      </p:sp>
      <p:sp>
        <p:nvSpPr>
          <p:cNvPr id="140" name="Google Shape;140;p26"/>
          <p:cNvSpPr txBox="1"/>
          <p:nvPr/>
        </p:nvSpPr>
        <p:spPr>
          <a:xfrm>
            <a:off x="576775" y="1862788"/>
            <a:ext cx="11226018" cy="347787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4400"/>
              <a:buFont typeface="Arial"/>
              <a:buChar char="•"/>
            </a:pPr>
            <a:r>
              <a:rPr lang="en-US" sz="4400" b="0" i="0" u="none" strike="noStrike" cap="none">
                <a:solidFill>
                  <a:schemeClr val="dk1"/>
                </a:solidFill>
                <a:latin typeface="Arial"/>
                <a:ea typeface="Arial"/>
                <a:cs typeface="Arial"/>
                <a:sym typeface="Arial"/>
              </a:rPr>
              <a:t>Largest &amp; deepest of the world’s 5 oceans</a:t>
            </a:r>
            <a:endParaRPr/>
          </a:p>
          <a:p>
            <a:pPr marL="285750" marR="0" lvl="0" indent="-285750" algn="l" rtl="0">
              <a:spcBef>
                <a:spcPts val="0"/>
              </a:spcBef>
              <a:spcAft>
                <a:spcPts val="0"/>
              </a:spcAft>
              <a:buClr>
                <a:schemeClr val="dk1"/>
              </a:buClr>
              <a:buSzPts val="4400"/>
              <a:buFont typeface="Arial"/>
              <a:buChar char="•"/>
            </a:pPr>
            <a:r>
              <a:rPr lang="en-US" sz="4400" b="0" i="0" u="none" strike="noStrike" cap="none">
                <a:solidFill>
                  <a:schemeClr val="dk1"/>
                </a:solidFill>
                <a:latin typeface="Arial"/>
                <a:ea typeface="Arial"/>
                <a:cs typeface="Arial"/>
                <a:sym typeface="Arial"/>
              </a:rPr>
              <a:t>Covers 1/3 of the earth’s surface!</a:t>
            </a:r>
            <a:endParaRPr/>
          </a:p>
          <a:p>
            <a:pPr marL="285750" marR="0" lvl="0" indent="-285750" algn="l" rtl="0">
              <a:spcBef>
                <a:spcPts val="0"/>
              </a:spcBef>
              <a:spcAft>
                <a:spcPts val="0"/>
              </a:spcAft>
              <a:buClr>
                <a:schemeClr val="dk1"/>
              </a:buClr>
              <a:buSzPts val="4400"/>
              <a:buFont typeface="Arial"/>
              <a:buChar char="•"/>
            </a:pPr>
            <a:r>
              <a:rPr lang="en-US" sz="4400" b="0" i="0" u="none" strike="noStrike" cap="none">
                <a:solidFill>
                  <a:schemeClr val="dk1"/>
                </a:solidFill>
                <a:latin typeface="Arial"/>
                <a:ea typeface="Arial"/>
                <a:cs typeface="Arial"/>
                <a:sym typeface="Arial"/>
              </a:rPr>
              <a:t>Western border of Canada</a:t>
            </a:r>
            <a:endParaRPr/>
          </a:p>
          <a:p>
            <a:pPr marL="742950" marR="0" lvl="1" indent="-285750" algn="l" rtl="0">
              <a:spcBef>
                <a:spcPts val="0"/>
              </a:spcBef>
              <a:spcAft>
                <a:spcPts val="0"/>
              </a:spcAft>
              <a:buClr>
                <a:schemeClr val="dk1"/>
              </a:buClr>
              <a:buSzPts val="4400"/>
              <a:buFont typeface="Arial"/>
              <a:buChar char="•"/>
            </a:pPr>
            <a:r>
              <a:rPr lang="en-US" sz="4400" b="0" i="0" u="none" strike="noStrike" cap="none">
                <a:solidFill>
                  <a:schemeClr val="dk1"/>
                </a:solidFill>
                <a:latin typeface="Arial"/>
                <a:ea typeface="Arial"/>
                <a:cs typeface="Arial"/>
                <a:sym typeface="Arial"/>
              </a:rPr>
              <a:t>Major shipping route to Asia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27"/>
          <p:cNvSpPr/>
          <p:nvPr/>
        </p:nvSpPr>
        <p:spPr>
          <a:xfrm>
            <a:off x="450166" y="309489"/>
            <a:ext cx="11352600" cy="6274200"/>
          </a:xfrm>
          <a:prstGeom prst="rect">
            <a:avLst/>
          </a:prstGeom>
          <a:solidFill>
            <a:schemeClr val="lt1">
              <a:alpha val="89800"/>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27"/>
          <p:cNvSpPr/>
          <p:nvPr/>
        </p:nvSpPr>
        <p:spPr>
          <a:xfrm>
            <a:off x="1507059" y="337582"/>
            <a:ext cx="9165300" cy="1446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a:solidFill>
                  <a:srgbClr val="931A1D"/>
                </a:solidFill>
              </a:rPr>
              <a:t>British Columbia Video</a:t>
            </a:r>
            <a:endParaRPr/>
          </a:p>
        </p:txBody>
      </p:sp>
      <p:sp>
        <p:nvSpPr>
          <p:cNvPr id="148" name="Google Shape;148;p27"/>
          <p:cNvSpPr txBox="1"/>
          <p:nvPr/>
        </p:nvSpPr>
        <p:spPr>
          <a:xfrm>
            <a:off x="513475" y="3105788"/>
            <a:ext cx="11226000" cy="3477900"/>
          </a:xfrm>
          <a:prstGeom prst="rect">
            <a:avLst/>
          </a:prstGeom>
          <a:noFill/>
          <a:ln>
            <a:noFill/>
          </a:ln>
        </p:spPr>
        <p:txBody>
          <a:bodyPr spcFirstLastPara="1" wrap="square" lIns="91425" tIns="45700" rIns="91425" bIns="45700" anchor="t" anchorCtr="0">
            <a:noAutofit/>
          </a:bodyPr>
          <a:lstStyle/>
          <a:p>
            <a:pPr marL="285750" marR="0" lvl="0" indent="-355600" algn="l" rtl="0">
              <a:spcBef>
                <a:spcPts val="0"/>
              </a:spcBef>
              <a:spcAft>
                <a:spcPts val="0"/>
              </a:spcAft>
              <a:buClr>
                <a:schemeClr val="dk1"/>
              </a:buClr>
              <a:buSzPts val="5500"/>
              <a:buFont typeface="Arial"/>
              <a:buChar char="•"/>
            </a:pPr>
            <a:r>
              <a:rPr lang="en-US" sz="5500"/>
              <a:t>At the bottom of your notes list 4 things you might like to do if you could go to British Columbia</a:t>
            </a:r>
            <a:endParaRPr sz="5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8" descr="In this video, we share some of the best things to do in BC, including the best things to do in Vancouver, Vancouver Island, Kelowna, and more!&#10;&#10;Welcome to British Columbia!&#10;&#10;Canada's west coast province is packed with jaw-dropping scenery and incredible adventures. Home to some of Canada's most varied landscapes, ranging from desert and ocean to mountains and forest, there truly is something for everyone in British Columbia.&#10;&#10;We explored BC from Sept 6 - Sept 28, 2017.&#10;&#10;Canada's Road to 150 was a 150-day Canada-wide multi-media road trip celebrating Canada's 150th birthday by exploring the uniqueness of this country provincially and collectively while answering the question; What makes Canada special?&#10;&#10;We drove to and through every driveable province and territory, showcasing Canada's natural beauty and regional attractions while interviewing Canadians of all cultures and backgrounds, including local celebrities, immigrants, refugees, and everyday rural and urban Canadians. Our aim is to dig deep into what makes Canada such an incredibly inspiring country while showing off the best of Canada's tourism to Canadians and to the world. &#10;&#10;For more details on what to do, visit our website:&#10;&#10;British Columbia Travel Guide: https://www.mustdocanada.com/destinations/british-columbia/&#10;&#10;Things to do in British Columbia: https://www.mustdocanada.com/best-things-to-do-in-british-columbia/&#10;&#10;Things to Do in Kelowna: https://www.mustdocanada.com/things-to-do-in-kelowna/&#10;&#10;Things to Do in Vancouver: https://www.mustdocanada.com/things-to-do-in-vancouver/&#10;&#10;**&#10;&#10;Special Note: We just released the Canada Saver Card, a physical discount card that gets you discounts at a variety of attractions, adventures, and activities across Canada! From helicopter tours to rafting, fishing, museums, and horseback rides, save money on all of them for less than $20! - https://www.mustdocanada.com/saver-card&#10;&#10;**&#10;&#10;MATTHEW BAILEY: Host/Producer, writer, and drone videographer.&#10;&#10;Matt's other YouTube channel: https://www.youtube.com/user/YeBailey&#10;Instagram: @MatthewGBailey and @MustDoCanada&#10;Facebook: @MustDoCanada&#10;Twitter: @MatthewGBailey&#10;www.LiveLimitless.net&#10;&#10;KARLA BAILEY: Host/Co-Producer&#10;&#10;Instagram @karlagbailey&#10;&#10;JUSTIN BRUNELLE: Director&#10;&#10;Travel videos YouTube Channel: http://bit.ly/2dnmJpK&#10;Instagram - @justinbrunelle&#10;Facebook - MILE30 Adventures&#10;Twitter - @MILE30Adventure&#10;www.movingartistry.com / www.mile30adventures.com&#10;&#10;Series Production Company: Moving Artistry Productions&#10;www.movingartistry.com&#10;&#10;Also, special thanks to Kody Davidson from https://kodywithak.com/ who is the king of data, helping is back up all of our footage from his home base!&#10;&#10;For a list of the companies that helped with this project in the BC, visit - www.mustdocanada.com/best-things-to-do-in-british-columbia&#10;&#10;Big thanks to Best Western International for helping to sponsor such an incredible journey as well as our many local sponsors for all the food and activities along the way." title="Canada Road Trip: Best Things To Do In British Columbia">
            <a:hlinkClick r:id="rId3"/>
          </p:cNvPr>
          <p:cNvPicPr preferRelativeResize="0"/>
          <p:nvPr/>
        </p:nvPicPr>
        <p:blipFill>
          <a:blip r:embed="rId4">
            <a:alphaModFix/>
          </a:blip>
          <a:stretch>
            <a:fillRect/>
          </a:stretch>
        </p:blipFill>
        <p:spPr>
          <a:xfrm>
            <a:off x="2154850" y="473138"/>
            <a:ext cx="7882300" cy="5911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endParaRPr/>
          </a:p>
        </p:txBody>
      </p:sp>
      <p:sp>
        <p:nvSpPr>
          <p:cNvPr id="159" name="Google Shape;159;p29"/>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pic>
        <p:nvPicPr>
          <p:cNvPr id="160" name="Google Shape;160;p29"/>
          <p:cNvPicPr preferRelativeResize="0"/>
          <p:nvPr/>
        </p:nvPicPr>
        <p:blipFill>
          <a:blip r:embed="rId3">
            <a:alphaModFix/>
          </a:blip>
          <a:stretch>
            <a:fillRect/>
          </a:stretch>
        </p:blipFill>
        <p:spPr>
          <a:xfrm>
            <a:off x="1087675" y="910925"/>
            <a:ext cx="10016651" cy="5036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p:nvPr/>
        </p:nvSpPr>
        <p:spPr>
          <a:xfrm>
            <a:off x="0" y="0"/>
            <a:ext cx="12192000" cy="68580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30"/>
          <p:cNvSpPr/>
          <p:nvPr/>
        </p:nvSpPr>
        <p:spPr>
          <a:xfrm>
            <a:off x="450166" y="309489"/>
            <a:ext cx="11352628" cy="6274191"/>
          </a:xfrm>
          <a:prstGeom prst="rect">
            <a:avLst/>
          </a:prstGeom>
          <a:solidFill>
            <a:schemeClr val="lt1">
              <a:alpha val="89803"/>
            </a:schemeClr>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30"/>
          <p:cNvSpPr/>
          <p:nvPr/>
        </p:nvSpPr>
        <p:spPr>
          <a:xfrm>
            <a:off x="1191785" y="337582"/>
            <a:ext cx="9795951"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i="0" u="none" strike="noStrike" cap="none">
                <a:solidFill>
                  <a:srgbClr val="931A1D"/>
                </a:solidFill>
                <a:latin typeface="Arial"/>
                <a:ea typeface="Arial"/>
                <a:cs typeface="Arial"/>
                <a:sym typeface="Arial"/>
              </a:rPr>
              <a:t>Canadian Shield</a:t>
            </a:r>
            <a:endParaRPr/>
          </a:p>
        </p:txBody>
      </p:sp>
      <p:sp>
        <p:nvSpPr>
          <p:cNvPr id="168" name="Google Shape;168;p30"/>
          <p:cNvSpPr txBox="1"/>
          <p:nvPr/>
        </p:nvSpPr>
        <p:spPr>
          <a:xfrm>
            <a:off x="576775" y="1862788"/>
            <a:ext cx="11226018" cy="403187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Stretches from Great Lakes to Arctic Ocean; covers half of Canada!</a:t>
            </a:r>
            <a:endParaRPr/>
          </a:p>
          <a:p>
            <a:pPr marL="742950" marR="0" lvl="1"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Region </a:t>
            </a:r>
            <a:r>
              <a:rPr lang="en-US" sz="3200">
                <a:solidFill>
                  <a:schemeClr val="dk1"/>
                </a:solidFill>
              </a:rPr>
              <a:t>home to</a:t>
            </a:r>
            <a:r>
              <a:rPr lang="en-US" sz="3200" b="0" i="0" u="none" strike="noStrike" cap="none">
                <a:solidFill>
                  <a:schemeClr val="dk1"/>
                </a:solidFill>
                <a:latin typeface="Arial"/>
                <a:ea typeface="Arial"/>
                <a:cs typeface="Arial"/>
                <a:sym typeface="Arial"/>
              </a:rPr>
              <a:t> thousands of lakes</a:t>
            </a:r>
            <a:endParaRPr/>
          </a:p>
          <a:p>
            <a:pPr marL="285750" marR="0" lvl="0" indent="-28575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Major source of natural resources: </a:t>
            </a:r>
            <a:endParaRPr sz="3200">
              <a:solidFill>
                <a:schemeClr val="dk1"/>
              </a:solidFill>
            </a:endParaRPr>
          </a:p>
          <a:p>
            <a:pPr marL="285750" marR="0" lvl="0" indent="-28575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Region is sparsely populated.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75" name="Google Shape;175;p31" descr="800px-Canadian_Shield"/>
          <p:cNvPicPr preferRelativeResize="0"/>
          <p:nvPr/>
        </p:nvPicPr>
        <p:blipFill rotWithShape="1">
          <a:blip r:embed="rId4">
            <a:alphaModFix/>
          </a:blip>
          <a:srcRect/>
          <a:stretch/>
        </p:blipFill>
        <p:spPr>
          <a:xfrm>
            <a:off x="1524000" y="0"/>
            <a:ext cx="9144000" cy="6858000"/>
          </a:xfrm>
          <a:prstGeom prst="rect">
            <a:avLst/>
          </a:prstGeom>
          <a:noFill/>
          <a:ln w="9525" cap="flat" cmpd="sng">
            <a:solidFill>
              <a:srgbClr val="000000"/>
            </a:solidFill>
            <a:prstDash val="solid"/>
            <a:miter lim="800000"/>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p:nvPr/>
        </p:nvSpPr>
        <p:spPr>
          <a:xfrm>
            <a:off x="0" y="0"/>
            <a:ext cx="12192000" cy="6858000"/>
          </a:xfrm>
          <a:prstGeom prst="rect">
            <a:avLst/>
          </a:prstGeom>
          <a:blipFill rotWithShape="1">
            <a:blip r:embed="rId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1" name="Google Shape;18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82" name="Google Shape;182;p32" descr="Canadianshield"/>
          <p:cNvPicPr preferRelativeResize="0"/>
          <p:nvPr/>
        </p:nvPicPr>
        <p:blipFill rotWithShape="1">
          <a:blip r:embed="rId4">
            <a:alphaModFix/>
          </a:blip>
          <a:srcRect/>
          <a:stretch/>
        </p:blipFill>
        <p:spPr>
          <a:xfrm>
            <a:off x="2799556" y="0"/>
            <a:ext cx="6592888" cy="6858000"/>
          </a:xfrm>
          <a:prstGeom prst="rect">
            <a:avLst/>
          </a:prstGeom>
          <a:noFill/>
          <a:ln w="9525" cap="flat" cmpd="sng">
            <a:solidFill>
              <a:srgbClr val="000000"/>
            </a:solidFill>
            <a:prstDash val="solid"/>
            <a:miter lim="800000"/>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Ice Road Truckers </a:t>
            </a:r>
            <a:endParaRPr/>
          </a:p>
        </p:txBody>
      </p:sp>
      <p:sp>
        <p:nvSpPr>
          <p:cNvPr id="188" name="Google Shape;188;p3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89" name="Google Shape;189;p33" descr="Deep in the Canadian Shield, native communities depend on the supplies and equipment they receive each season. #IRT&#10;&#10;Subscribe for more from Ice Road Truckers and other great HISTORY shows:&#10;http://www.youtube.com/subscription_center?add_user=historychannel&#10;&#10;Check out the deadliest roads featured on the show in this YouTube playlist:&#10;https://www.youtube.com/playlist?list=PLob1mZcVWOaj2NPsSxe6UEYBm9FxeuSOq&#10;&#10;Find out more about the show and watch full episodes on our site:&#10;http://www.history.com/shows/ice-road-truckers?cmpid=Social_YouTube_IRT&#10;&#10;Grab cool Ice Road Truckers merch here:&#10;http://www.shophistorystore.com/ice-road-truckers-season-7-dvd/details/48003443?feature-name=reality&amp;feature=49236891&amp;utm_source=history&amp;utm_medium=showpageshoptab&amp;utm_campaign=irt&#10;&#10;Newsletter: https://www.history.com/newsletter&#10;Website - http://www.history.com&#10;Facebook - https://www.facebook.com/History&#10;Twitter - https://twitter.com/history&#10;Google+ - https://plus.google.com/+HISTORY&#10;&#10;Ice Road Truckers&#10;Season 11&#10;&#10;For two months out of every year, a group of exceptional men find their way to the Canadian tundra to undertake one of the most dangerous jobs on earth.&#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Ice Road Truckers: Bonus - Canadian Shield Communities (Season 11) | History">
            <a:hlinkClick r:id="rId3"/>
          </p:cNvPr>
          <p:cNvPicPr preferRelativeResize="0"/>
          <p:nvPr/>
        </p:nvPicPr>
        <p:blipFill>
          <a:blip r:embed="rId4">
            <a:alphaModFix/>
          </a:blip>
          <a:stretch>
            <a:fillRect/>
          </a:stretch>
        </p:blipFill>
        <p:spPr>
          <a:xfrm>
            <a:off x="2857362" y="1572250"/>
            <a:ext cx="6477275" cy="48579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Words>
  <Application>Microsoft Office PowerPoint</Application>
  <PresentationFormat>Widescreen</PresentationFormat>
  <Paragraphs>41</Paragraphs>
  <Slides>18</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Ice Road Truckers </vt:lpstr>
      <vt:lpstr>PowerPoint Presentation</vt:lpstr>
      <vt:lpstr>PowerPoint Presentation</vt:lpstr>
      <vt:lpstr>PowerPoint Presentation</vt:lpstr>
      <vt:lpstr>PowerPoint Presentation</vt:lpstr>
      <vt:lpstr>Canadian Rockies: Banff National Park Film </vt:lpstr>
      <vt:lpstr>Banff Film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Scott</dc:creator>
  <cp:lastModifiedBy>Greg Scott</cp:lastModifiedBy>
  <cp:revision>1</cp:revision>
  <dcterms:modified xsi:type="dcterms:W3CDTF">2020-10-19T17:50:07Z</dcterms:modified>
</cp:coreProperties>
</file>