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51"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28112b1b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428112b1b2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2934357de_1_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2934357de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28112b1b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28112b1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hyperlink" Target="http://www.youtube.com/watch?v=fbE2-TzWdz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urxO6aQi9z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gBRcOLcEwF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0"/>
            <a:ext cx="12192000" cy="6858000"/>
          </a:xfrm>
          <a:prstGeom prst="rect">
            <a:avLst/>
          </a:prstGeom>
          <a:blipFill rotWithShape="1">
            <a:blip r:embed="rId3">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5" name="Google Shape;85;p13"/>
          <p:cNvPicPr preferRelativeResize="0"/>
          <p:nvPr/>
        </p:nvPicPr>
        <p:blipFill rotWithShape="1">
          <a:blip r:embed="rId4">
            <a:alphaModFix/>
          </a:blip>
          <a:srcRect/>
          <a:stretch/>
        </p:blipFill>
        <p:spPr>
          <a:xfrm>
            <a:off x="0" y="436098"/>
            <a:ext cx="12179487" cy="6035040"/>
          </a:xfrm>
          <a:prstGeom prst="rect">
            <a:avLst/>
          </a:prstGeom>
          <a:noFill/>
          <a:ln>
            <a:noFill/>
          </a:ln>
        </p:spPr>
      </p:pic>
      <p:sp>
        <p:nvSpPr>
          <p:cNvPr id="86" name="Google Shape;86;p13"/>
          <p:cNvSpPr/>
          <p:nvPr/>
        </p:nvSpPr>
        <p:spPr>
          <a:xfrm>
            <a:off x="1640863" y="1347599"/>
            <a:ext cx="8897757" cy="3477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0" b="1" i="0" u="none" strike="noStrike" cap="none">
                <a:solidFill>
                  <a:srgbClr val="931A1D"/>
                </a:solidFill>
                <a:latin typeface="Arial"/>
                <a:ea typeface="Arial"/>
                <a:cs typeface="Arial"/>
                <a:sym typeface="Arial"/>
              </a:rPr>
              <a:t>Geography</a:t>
            </a:r>
            <a:endParaRPr/>
          </a:p>
          <a:p>
            <a:pPr marL="0" marR="0" lvl="0" indent="0" algn="ctr" rtl="0">
              <a:spcBef>
                <a:spcPts val="0"/>
              </a:spcBef>
              <a:spcAft>
                <a:spcPts val="0"/>
              </a:spcAft>
              <a:buNone/>
            </a:pPr>
            <a:r>
              <a:rPr lang="en-US" sz="11000" b="1" i="0" u="none" strike="noStrike" cap="none">
                <a:solidFill>
                  <a:srgbClr val="931A1D"/>
                </a:solidFill>
                <a:latin typeface="Arial"/>
                <a:ea typeface="Arial"/>
                <a:cs typeface="Arial"/>
                <a:sym typeface="Arial"/>
              </a:rPr>
              <a:t>of Canada</a:t>
            </a:r>
            <a:endParaRPr sz="11000" b="1" i="0" u="none" strike="noStrike" cap="none">
              <a:solidFill>
                <a:srgbClr val="931A1D"/>
              </a:solidFill>
              <a:latin typeface="Arial"/>
              <a:ea typeface="Arial"/>
              <a:cs typeface="Arial"/>
              <a:sym typeface="Arial"/>
            </a:endParaRPr>
          </a:p>
        </p:txBody>
      </p:sp>
      <p:sp>
        <p:nvSpPr>
          <p:cNvPr id="87" name="Google Shape;87;p13"/>
          <p:cNvSpPr txBox="1"/>
          <p:nvPr/>
        </p:nvSpPr>
        <p:spPr>
          <a:xfrm>
            <a:off x="1454438" y="4944480"/>
            <a:ext cx="927060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a:solidFill>
                  <a:schemeClr val="dk1"/>
                </a:solidFill>
                <a:latin typeface="Arial"/>
                <a:ea typeface="Arial"/>
                <a:cs typeface="Arial"/>
                <a:sym typeface="Arial"/>
              </a:rPr>
              <a:t>Physical Features, Where People Live, &amp; How They Trade</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p:nvPr/>
        </p:nvSpPr>
        <p:spPr>
          <a:xfrm>
            <a:off x="0" y="0"/>
            <a:ext cx="12192000" cy="6858000"/>
          </a:xfrm>
          <a:prstGeom prst="rect">
            <a:avLst/>
          </a:prstGeom>
          <a:blipFill rotWithShape="1">
            <a:blip r:embed="rId3">
              <a:alphaModFix/>
            </a:blip>
            <a:stretch>
              <a:fillRect/>
            </a:stretch>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147" name="Google Shape;147;p22" descr="stlawrenceriver.png"/>
          <p:cNvPicPr preferRelativeResize="0"/>
          <p:nvPr/>
        </p:nvPicPr>
        <p:blipFill rotWithShape="1">
          <a:blip r:embed="rId4">
            <a:alphaModFix/>
          </a:blip>
          <a:srcRect/>
          <a:stretch/>
        </p:blipFill>
        <p:spPr>
          <a:xfrm>
            <a:off x="1524000" y="0"/>
            <a:ext cx="9144000" cy="6858000"/>
          </a:xfrm>
          <a:prstGeom prst="rect">
            <a:avLst/>
          </a:prstGeom>
          <a:noFill/>
          <a:ln w="9525" cap="flat" cmpd="sng">
            <a:solidFill>
              <a:schemeClr val="dk1"/>
            </a:solidFill>
            <a:prstDash val="solid"/>
            <a:round/>
            <a:headEnd type="none" w="sm" len="sm"/>
            <a:tailEnd type="none" w="sm" len="sm"/>
          </a:ln>
          <a:effectLst>
            <a:outerShdw blurRad="292100" dist="139700" dir="2700000" algn="tl" rotWithShape="0">
              <a:srgbClr val="333333">
                <a:alpha val="64705"/>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p:nvPr/>
        </p:nvSpPr>
        <p:spPr>
          <a:xfrm>
            <a:off x="0" y="0"/>
            <a:ext cx="12192000" cy="6858000"/>
          </a:xfrm>
          <a:prstGeom prst="rect">
            <a:avLst/>
          </a:prstGeom>
          <a:blipFill rotWithShape="1">
            <a:blip r:embed="rId3">
              <a:alphaModFix/>
            </a:blip>
            <a:stretch>
              <a:fillRect/>
            </a:stretch>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154" name="Google Shape;154;p23" descr="St%20Lawrence_river.jpg"/>
          <p:cNvPicPr preferRelativeResize="0"/>
          <p:nvPr/>
        </p:nvPicPr>
        <p:blipFill rotWithShape="1">
          <a:blip r:embed="rId4">
            <a:alphaModFix/>
          </a:blip>
          <a:srcRect/>
          <a:stretch/>
        </p:blipFill>
        <p:spPr>
          <a:xfrm>
            <a:off x="1524000" y="0"/>
            <a:ext cx="9144000" cy="6858000"/>
          </a:xfrm>
          <a:prstGeom prst="rect">
            <a:avLst/>
          </a:prstGeom>
          <a:noFill/>
          <a:ln w="9525" cap="flat" cmpd="sng">
            <a:solidFill>
              <a:schemeClr val="dk1"/>
            </a:solidFill>
            <a:prstDash val="solid"/>
            <a:round/>
            <a:headEnd type="none" w="sm" len="sm"/>
            <a:tailEnd type="none" w="sm" len="sm"/>
          </a:ln>
          <a:effectLst>
            <a:outerShdw blurRad="292100" dist="139700" dir="2700000" algn="tl" rotWithShape="0">
              <a:srgbClr val="333333">
                <a:alpha val="64705"/>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p:nvPr/>
        </p:nvSpPr>
        <p:spPr>
          <a:xfrm>
            <a:off x="0" y="0"/>
            <a:ext cx="12192000" cy="6858000"/>
          </a:xfrm>
          <a:prstGeom prst="rect">
            <a:avLst/>
          </a:prstGeom>
          <a:blipFill rotWithShape="1">
            <a:blip r:embed="rId3">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24"/>
          <p:cNvSpPr/>
          <p:nvPr/>
        </p:nvSpPr>
        <p:spPr>
          <a:xfrm>
            <a:off x="450166" y="309489"/>
            <a:ext cx="11352628" cy="6274191"/>
          </a:xfrm>
          <a:prstGeom prst="rect">
            <a:avLst/>
          </a:prstGeom>
          <a:solidFill>
            <a:schemeClr val="lt1">
              <a:alpha val="89803"/>
            </a:schemeClr>
          </a:solidFill>
          <a:ln w="28575"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24"/>
          <p:cNvSpPr/>
          <p:nvPr/>
        </p:nvSpPr>
        <p:spPr>
          <a:xfrm>
            <a:off x="279409" y="337582"/>
            <a:ext cx="11620682"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0" b="1" i="0" u="none" strike="noStrike" cap="none">
                <a:solidFill>
                  <a:srgbClr val="931A1D"/>
                </a:solidFill>
                <a:latin typeface="Arial"/>
                <a:ea typeface="Arial"/>
                <a:cs typeface="Arial"/>
                <a:sym typeface="Arial"/>
              </a:rPr>
              <a:t>St Lawrence Seaway</a:t>
            </a:r>
            <a:endParaRPr/>
          </a:p>
        </p:txBody>
      </p:sp>
      <p:sp>
        <p:nvSpPr>
          <p:cNvPr id="162" name="Google Shape;162;p24"/>
          <p:cNvSpPr txBox="1"/>
          <p:nvPr/>
        </p:nvSpPr>
        <p:spPr>
          <a:xfrm>
            <a:off x="576775" y="1862788"/>
            <a:ext cx="11226018" cy="4524315"/>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A canal completed in 1959 </a:t>
            </a:r>
            <a:endParaRPr sz="3200">
              <a:solidFill>
                <a:schemeClr val="dk1"/>
              </a:solidFill>
            </a:endParaRPr>
          </a:p>
          <a:p>
            <a:pPr marL="457200" marR="0" lvl="0" indent="-4572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Connects the Great Lakes with the St. Lawrence River </a:t>
            </a:r>
            <a:endParaRPr/>
          </a:p>
          <a:p>
            <a:pPr marL="457200" marR="0" lvl="0" indent="-4572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Major source of overseas trade</a:t>
            </a:r>
            <a:endParaRPr/>
          </a:p>
          <a:p>
            <a:pPr marL="457200" marR="0" lvl="0" indent="-4572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Closed from November to April (frozen)</a:t>
            </a:r>
            <a:endParaRPr/>
          </a:p>
          <a:p>
            <a:pPr marL="742950" marR="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p:nvPr/>
        </p:nvSpPr>
        <p:spPr>
          <a:xfrm>
            <a:off x="0" y="0"/>
            <a:ext cx="12192000" cy="6858000"/>
          </a:xfrm>
          <a:prstGeom prst="rect">
            <a:avLst/>
          </a:prstGeom>
          <a:blipFill rotWithShape="1">
            <a:blip r:embed="rId3">
              <a:alphaModFix/>
            </a:blip>
            <a:stretch>
              <a:fillRect/>
            </a:stretch>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 name="Google Shape;168;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169" name="Google Shape;169;p25" descr="stlawrenceseaway.jpg"/>
          <p:cNvPicPr preferRelativeResize="0"/>
          <p:nvPr/>
        </p:nvPicPr>
        <p:blipFill rotWithShape="1">
          <a:blip r:embed="rId4">
            <a:alphaModFix/>
          </a:blip>
          <a:srcRect/>
          <a:stretch/>
        </p:blipFill>
        <p:spPr>
          <a:xfrm>
            <a:off x="1519237" y="0"/>
            <a:ext cx="9153525" cy="6858000"/>
          </a:xfrm>
          <a:prstGeom prst="rect">
            <a:avLst/>
          </a:prstGeom>
          <a:noFill/>
          <a:ln w="9525" cap="flat" cmpd="sng">
            <a:solidFill>
              <a:schemeClr val="dk1"/>
            </a:solidFill>
            <a:prstDash val="solid"/>
            <a:round/>
            <a:headEnd type="none" w="sm" len="sm"/>
            <a:tailEnd type="none" w="sm" len="sm"/>
          </a:ln>
          <a:effectLst>
            <a:outerShdw blurRad="292100" dist="139700" dir="2700000" algn="tl" rotWithShape="0">
              <a:srgbClr val="333333">
                <a:alpha val="64705"/>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p:nvPr/>
        </p:nvSpPr>
        <p:spPr>
          <a:xfrm>
            <a:off x="0" y="0"/>
            <a:ext cx="12192000" cy="6858000"/>
          </a:xfrm>
          <a:prstGeom prst="rect">
            <a:avLst/>
          </a:prstGeom>
          <a:blipFill rotWithShape="1">
            <a:blip r:embed="rId3">
              <a:alphaModFix/>
            </a:blip>
            <a:stretch>
              <a:fillRect/>
            </a:stretch>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5" name="Google Shape;175;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176" name="Google Shape;176;p26" descr="seaway.jpg"/>
          <p:cNvPicPr preferRelativeResize="0"/>
          <p:nvPr/>
        </p:nvPicPr>
        <p:blipFill rotWithShape="1">
          <a:blip r:embed="rId4">
            <a:alphaModFix/>
          </a:blip>
          <a:srcRect/>
          <a:stretch/>
        </p:blipFill>
        <p:spPr>
          <a:xfrm>
            <a:off x="1508125" y="0"/>
            <a:ext cx="9175750" cy="6858000"/>
          </a:xfrm>
          <a:prstGeom prst="rect">
            <a:avLst/>
          </a:prstGeom>
          <a:noFill/>
          <a:ln w="9525" cap="flat" cmpd="sng">
            <a:solidFill>
              <a:schemeClr val="dk1"/>
            </a:solidFill>
            <a:prstDash val="solid"/>
            <a:round/>
            <a:headEnd type="none" w="sm" len="sm"/>
            <a:tailEnd type="none" w="sm" len="sm"/>
          </a:ln>
          <a:effectLst>
            <a:outerShdw blurRad="292100" dist="139700" dir="2700000" algn="tl" rotWithShape="0">
              <a:srgbClr val="333333">
                <a:alpha val="64705"/>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p:nvPr/>
        </p:nvSpPr>
        <p:spPr>
          <a:xfrm>
            <a:off x="0" y="0"/>
            <a:ext cx="12192000" cy="6858000"/>
          </a:xfrm>
          <a:prstGeom prst="rect">
            <a:avLst/>
          </a:prstGeom>
          <a:blipFill rotWithShape="1">
            <a:blip r:embed="rId3">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2" name="Google Shape;182;p27"/>
          <p:cNvSpPr/>
          <p:nvPr/>
        </p:nvSpPr>
        <p:spPr>
          <a:xfrm>
            <a:off x="450166" y="309489"/>
            <a:ext cx="11352600" cy="6274200"/>
          </a:xfrm>
          <a:prstGeom prst="rect">
            <a:avLst/>
          </a:prstGeom>
          <a:solidFill>
            <a:schemeClr val="lt1">
              <a:alpha val="89800"/>
            </a:schemeClr>
          </a:solidFill>
          <a:ln w="28575"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3" name="Google Shape;183;p27"/>
          <p:cNvSpPr/>
          <p:nvPr/>
        </p:nvSpPr>
        <p:spPr>
          <a:xfrm>
            <a:off x="279409" y="337582"/>
            <a:ext cx="11620800" cy="132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i="0" u="none" strike="noStrike" cap="none">
                <a:solidFill>
                  <a:srgbClr val="931A1D"/>
                </a:solidFill>
                <a:latin typeface="Arial"/>
                <a:ea typeface="Arial"/>
                <a:cs typeface="Arial"/>
                <a:sym typeface="Arial"/>
              </a:rPr>
              <a:t>St Lawrence Seaway Film</a:t>
            </a:r>
            <a:endParaRPr sz="4800"/>
          </a:p>
        </p:txBody>
      </p:sp>
      <p:sp>
        <p:nvSpPr>
          <p:cNvPr id="184" name="Google Shape;184;p27"/>
          <p:cNvSpPr txBox="1"/>
          <p:nvPr/>
        </p:nvSpPr>
        <p:spPr>
          <a:xfrm>
            <a:off x="576775" y="1862788"/>
            <a:ext cx="11226000" cy="45243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3200"/>
              <a:buFont typeface="Arial"/>
              <a:buChar char="•"/>
            </a:pPr>
            <a:endParaRPr/>
          </a:p>
        </p:txBody>
      </p:sp>
      <p:pic>
        <p:nvPicPr>
          <p:cNvPr id="185" name="Google Shape;185;p27" descr=" " title="The Great Lakes St. Lawrence Seaway System - A Vital Waterway">
            <a:hlinkClick r:id="rId4"/>
          </p:cNvPr>
          <p:cNvPicPr preferRelativeResize="0"/>
          <p:nvPr/>
        </p:nvPicPr>
        <p:blipFill>
          <a:blip r:embed="rId5">
            <a:alphaModFix/>
          </a:blip>
          <a:stretch>
            <a:fillRect/>
          </a:stretch>
        </p:blipFill>
        <p:spPr>
          <a:xfrm>
            <a:off x="2586288" y="1235738"/>
            <a:ext cx="7206974" cy="540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p:nvPr/>
        </p:nvSpPr>
        <p:spPr>
          <a:xfrm>
            <a:off x="0" y="0"/>
            <a:ext cx="12192000" cy="6858000"/>
          </a:xfrm>
          <a:prstGeom prst="rect">
            <a:avLst/>
          </a:prstGeom>
          <a:blipFill rotWithShape="1">
            <a:blip r:embed="rId3">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28"/>
          <p:cNvSpPr/>
          <p:nvPr/>
        </p:nvSpPr>
        <p:spPr>
          <a:xfrm>
            <a:off x="450166" y="309489"/>
            <a:ext cx="11352628" cy="6274191"/>
          </a:xfrm>
          <a:prstGeom prst="rect">
            <a:avLst/>
          </a:prstGeom>
          <a:solidFill>
            <a:schemeClr val="lt1">
              <a:alpha val="89803"/>
            </a:schemeClr>
          </a:solidFill>
          <a:ln w="28575"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28"/>
          <p:cNvSpPr/>
          <p:nvPr/>
        </p:nvSpPr>
        <p:spPr>
          <a:xfrm>
            <a:off x="2538138" y="337582"/>
            <a:ext cx="7103228"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800" b="1" i="0" u="none" strike="noStrike" cap="none">
                <a:solidFill>
                  <a:srgbClr val="931A1D"/>
                </a:solidFill>
                <a:latin typeface="Arial"/>
                <a:ea typeface="Arial"/>
                <a:cs typeface="Arial"/>
                <a:sym typeface="Arial"/>
              </a:rPr>
              <a:t>Hudson Bay</a:t>
            </a:r>
            <a:endParaRPr/>
          </a:p>
        </p:txBody>
      </p:sp>
      <p:sp>
        <p:nvSpPr>
          <p:cNvPr id="193" name="Google Shape;193;p28"/>
          <p:cNvSpPr txBox="1"/>
          <p:nvPr/>
        </p:nvSpPr>
        <p:spPr>
          <a:xfrm>
            <a:off x="576775" y="1862788"/>
            <a:ext cx="11226018" cy="378565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4000"/>
              <a:buFont typeface="Arial"/>
              <a:buChar char="•"/>
            </a:pPr>
            <a:r>
              <a:rPr lang="en-US" sz="4000" b="0" i="0" u="none" strike="noStrike" cap="none">
                <a:solidFill>
                  <a:schemeClr val="dk1"/>
                </a:solidFill>
                <a:latin typeface="Arial"/>
                <a:ea typeface="Arial"/>
                <a:cs typeface="Arial"/>
                <a:sym typeface="Arial"/>
              </a:rPr>
              <a:t>HUGE inland sea in east central Canada</a:t>
            </a:r>
            <a:endParaRPr/>
          </a:p>
          <a:p>
            <a:pPr marL="285750" marR="0" lvl="0" indent="-285750" algn="l" rtl="0">
              <a:spcBef>
                <a:spcPts val="0"/>
              </a:spcBef>
              <a:spcAft>
                <a:spcPts val="0"/>
              </a:spcAft>
              <a:buClr>
                <a:schemeClr val="dk1"/>
              </a:buClr>
              <a:buSzPts val="4000"/>
              <a:buFont typeface="Arial"/>
              <a:buChar char="•"/>
            </a:pPr>
            <a:r>
              <a:rPr lang="en-US" sz="4000" b="0" i="0" u="none" strike="noStrike" cap="none">
                <a:solidFill>
                  <a:schemeClr val="dk1"/>
                </a:solidFill>
                <a:latin typeface="Arial"/>
                <a:ea typeface="Arial"/>
                <a:cs typeface="Arial"/>
                <a:sym typeface="Arial"/>
              </a:rPr>
              <a:t>“an arm” of the Atlantic Ocean</a:t>
            </a:r>
            <a:endParaRPr/>
          </a:p>
          <a:p>
            <a:pPr marL="285750" marR="0" lvl="0" indent="-285750" algn="l" rtl="0">
              <a:spcBef>
                <a:spcPts val="0"/>
              </a:spcBef>
              <a:spcAft>
                <a:spcPts val="0"/>
              </a:spcAft>
              <a:buClr>
                <a:schemeClr val="dk1"/>
              </a:buClr>
              <a:buSzPts val="4000"/>
              <a:buFont typeface="Arial"/>
              <a:buChar char="•"/>
            </a:pPr>
            <a:r>
              <a:rPr lang="en-US" sz="4000" b="0" i="0" u="none" strike="noStrike" cap="none">
                <a:solidFill>
                  <a:schemeClr val="dk1"/>
                </a:solidFill>
                <a:latin typeface="Arial"/>
                <a:ea typeface="Arial"/>
                <a:cs typeface="Arial"/>
                <a:sym typeface="Arial"/>
              </a:rPr>
              <a:t>Only navigable from July to October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9"/>
          <p:cNvSpPr/>
          <p:nvPr/>
        </p:nvSpPr>
        <p:spPr>
          <a:xfrm>
            <a:off x="0" y="0"/>
            <a:ext cx="12192000" cy="6858000"/>
          </a:xfrm>
          <a:prstGeom prst="rect">
            <a:avLst/>
          </a:prstGeom>
          <a:blipFill rotWithShape="1">
            <a:blip r:embed="rId3">
              <a:alphaModFix/>
            </a:blip>
            <a:stretch>
              <a:fillRect/>
            </a:stretch>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9" name="Google Shape;199;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200" name="Google Shape;200;p29" descr="hudsonbay"/>
          <p:cNvPicPr preferRelativeResize="0"/>
          <p:nvPr/>
        </p:nvPicPr>
        <p:blipFill rotWithShape="1">
          <a:blip r:embed="rId4">
            <a:alphaModFix/>
          </a:blip>
          <a:srcRect/>
          <a:stretch/>
        </p:blipFill>
        <p:spPr>
          <a:xfrm>
            <a:off x="1905000" y="0"/>
            <a:ext cx="8382000" cy="6848475"/>
          </a:xfrm>
          <a:prstGeom prst="rect">
            <a:avLst/>
          </a:prstGeom>
          <a:noFill/>
          <a:ln w="9525" cap="flat" cmpd="sng">
            <a:solidFill>
              <a:srgbClr val="000000"/>
            </a:solidFill>
            <a:prstDash val="solid"/>
            <a:miter lim="800000"/>
            <a:headEnd type="none" w="sm" len="sm"/>
            <a:tailEnd type="none" w="sm" len="sm"/>
          </a:ln>
          <a:effectLst>
            <a:outerShdw blurRad="292100" dist="139700" dir="2700000" algn="tl" rotWithShape="0">
              <a:srgbClr val="333333">
                <a:alpha val="64705"/>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p:nvPr/>
        </p:nvSpPr>
        <p:spPr>
          <a:xfrm>
            <a:off x="0" y="0"/>
            <a:ext cx="12192000" cy="6858000"/>
          </a:xfrm>
          <a:prstGeom prst="rect">
            <a:avLst/>
          </a:prstGeom>
          <a:blipFill rotWithShape="1">
            <a:blip r:embed="rId3">
              <a:alphaModFix/>
            </a:blip>
            <a:stretch>
              <a:fillRect/>
            </a:stretch>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207" name="Google Shape;207;p30" descr="hudson-bay.jpg"/>
          <p:cNvPicPr preferRelativeResize="0"/>
          <p:nvPr/>
        </p:nvPicPr>
        <p:blipFill rotWithShape="1">
          <a:blip r:embed="rId4">
            <a:alphaModFix/>
          </a:blip>
          <a:srcRect/>
          <a:stretch/>
        </p:blipFill>
        <p:spPr>
          <a:xfrm>
            <a:off x="1562100" y="0"/>
            <a:ext cx="9067800" cy="6858000"/>
          </a:xfrm>
          <a:prstGeom prst="rect">
            <a:avLst/>
          </a:prstGeom>
          <a:noFill/>
          <a:ln w="9525" cap="flat" cmpd="sng">
            <a:solidFill>
              <a:schemeClr val="dk1"/>
            </a:solidFill>
            <a:prstDash val="solid"/>
            <a:round/>
            <a:headEnd type="none" w="sm" len="sm"/>
            <a:tailEnd type="none" w="sm" len="sm"/>
          </a:ln>
          <a:effectLst>
            <a:outerShdw blurRad="292100" dist="139700" dir="2700000" algn="tl" rotWithShape="0">
              <a:srgbClr val="333333">
                <a:alpha val="64705"/>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Churchill Canada Polar Bears</a:t>
            </a:r>
            <a:endParaRPr/>
          </a:p>
        </p:txBody>
      </p:sp>
      <p:sp>
        <p:nvSpPr>
          <p:cNvPr id="213" name="Google Shape;213;p3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14" name="Google Shape;214;p31" descr="In Churchill, Canada, every night during bear season, the people of the town are on lockdown. Polar bears come out in droves, hungry and on the hunt, and it's not safe for man or beast. | http://www.animalplanet.com/tv-shows/monster-week/videos/churchill-canada-where-polar-bears-hunt-humans/#mkcpgn=ytda1&#10;&#10;&#10;MONSTER WEEK begins Sunday 5/17 at 9/8c on Animal Planet!&#10;&#10;Subscribe to Animal Planet:&#10;http://www.youtube.com/subscription_center?add_user=animalplanettv&#10;&#10;Join us on Facebook:&#10;https://www.facebook.com/AnimalPlanet&#10;&#10;Follow on Twitter: &#10;https://twitter.com/AnimalPlanet" title="Churchill, Canada: Where Polar Bears Stalk Humans">
            <a:hlinkClick r:id="rId3"/>
          </p:cNvPr>
          <p:cNvPicPr preferRelativeResize="0"/>
          <p:nvPr/>
        </p:nvPicPr>
        <p:blipFill>
          <a:blip r:embed="rId4">
            <a:alphaModFix/>
          </a:blip>
          <a:stretch>
            <a:fillRect/>
          </a:stretch>
        </p:blipFill>
        <p:spPr>
          <a:xfrm>
            <a:off x="3028263" y="1700425"/>
            <a:ext cx="6135467" cy="4601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91"/>
        <p:cNvGrpSpPr/>
        <p:nvPr/>
      </p:nvGrpSpPr>
      <p:grpSpPr>
        <a:xfrm>
          <a:off x="0" y="0"/>
          <a:ext cx="0" cy="0"/>
          <a:chOff x="0" y="0"/>
          <a:chExt cx="0" cy="0"/>
        </a:xfrm>
      </p:grpSpPr>
      <p:sp>
        <p:nvSpPr>
          <p:cNvPr id="92" name="Google Shape;92;p14"/>
          <p:cNvSpPr/>
          <p:nvPr/>
        </p:nvSpPr>
        <p:spPr>
          <a:xfrm>
            <a:off x="506437" y="0"/>
            <a:ext cx="11211950" cy="4253087"/>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7000"/>
              </a:lnSpc>
              <a:spcBef>
                <a:spcPts val="800"/>
              </a:spcBef>
              <a:spcAft>
                <a:spcPts val="0"/>
              </a:spcAft>
              <a:buNone/>
            </a:pPr>
            <a:r>
              <a:rPr lang="en-US" sz="4400" b="0" i="0" u="none" strike="noStrike" cap="none">
                <a:solidFill>
                  <a:schemeClr val="dk1"/>
                </a:solidFill>
                <a:latin typeface="Arial"/>
                <a:ea typeface="Arial"/>
                <a:cs typeface="Arial"/>
                <a:sym typeface="Arial"/>
              </a:rPr>
              <a:t>Teachers</a:t>
            </a:r>
            <a:endParaRPr/>
          </a:p>
          <a:p>
            <a:pPr marL="0" marR="0" lvl="0" indent="0" algn="l" rtl="0">
              <a:lnSpc>
                <a:spcPct val="107000"/>
              </a:lnSpc>
              <a:spcBef>
                <a:spcPts val="800"/>
              </a:spcBef>
              <a:spcAft>
                <a:spcPts val="0"/>
              </a:spcAft>
              <a:buNone/>
            </a:pPr>
            <a:endParaRPr sz="4400" b="0" i="0" u="none" strike="noStrike" cap="none">
              <a:solidFill>
                <a:schemeClr val="dk1"/>
              </a:solidFill>
              <a:latin typeface="Arial"/>
              <a:ea typeface="Arial"/>
              <a:cs typeface="Arial"/>
              <a:sym typeface="Arial"/>
            </a:endParaRPr>
          </a:p>
          <a:p>
            <a:pPr marL="0" marR="0" lvl="0" indent="0" algn="l" rtl="0">
              <a:lnSpc>
                <a:spcPct val="107000"/>
              </a:lnSpc>
              <a:spcBef>
                <a:spcPts val="800"/>
              </a:spcBef>
              <a:spcAft>
                <a:spcPts val="0"/>
              </a:spcAft>
              <a:buNone/>
            </a:pPr>
            <a:r>
              <a:rPr lang="en-US" sz="4400" b="0" i="0" u="none" strike="noStrike" cap="none">
                <a:solidFill>
                  <a:schemeClr val="dk1"/>
                </a:solidFill>
                <a:latin typeface="Arial"/>
                <a:ea typeface="Arial"/>
                <a:cs typeface="Arial"/>
                <a:sym typeface="Arial"/>
              </a:rPr>
              <a:t>Print off the following slide for each student. They should complete the chart while discussing the presentation.</a:t>
            </a:r>
            <a:endParaRPr sz="44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pic>
        <p:nvPicPr>
          <p:cNvPr id="98" name="Google Shape;98;p15"/>
          <p:cNvPicPr preferRelativeResize="0">
            <a:picLocks noGrp="1"/>
          </p:cNvPicPr>
          <p:nvPr>
            <p:ph type="body" idx="1"/>
          </p:nvPr>
        </p:nvPicPr>
        <p:blipFill rotWithShape="1">
          <a:blip r:embed="rId3">
            <a:alphaModFix/>
          </a:blip>
          <a:srcRect/>
          <a:stretch/>
        </p:blipFill>
        <p:spPr>
          <a:xfrm rot="5400000">
            <a:off x="2859145" y="-1876977"/>
            <a:ext cx="6860569" cy="106093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p:nvPr/>
        </p:nvSpPr>
        <p:spPr>
          <a:xfrm>
            <a:off x="0" y="0"/>
            <a:ext cx="12192000" cy="6858000"/>
          </a:xfrm>
          <a:prstGeom prst="rect">
            <a:avLst/>
          </a:prstGeom>
          <a:blipFill rotWithShape="1">
            <a:blip r:embed="rId3">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4" name="Google Shape;104;p16"/>
          <p:cNvPicPr preferRelativeResize="0"/>
          <p:nvPr/>
        </p:nvPicPr>
        <p:blipFill rotWithShape="1">
          <a:blip r:embed="rId4">
            <a:alphaModFix/>
          </a:blip>
          <a:srcRect/>
          <a:stretch/>
        </p:blipFill>
        <p:spPr>
          <a:xfrm>
            <a:off x="0" y="436098"/>
            <a:ext cx="12179487" cy="6035040"/>
          </a:xfrm>
          <a:prstGeom prst="rect">
            <a:avLst/>
          </a:prstGeom>
          <a:noFill/>
          <a:ln>
            <a:noFill/>
          </a:ln>
        </p:spPr>
      </p:pic>
      <p:sp>
        <p:nvSpPr>
          <p:cNvPr id="105" name="Google Shape;105;p16"/>
          <p:cNvSpPr/>
          <p:nvPr/>
        </p:nvSpPr>
        <p:spPr>
          <a:xfrm>
            <a:off x="3364477" y="2028616"/>
            <a:ext cx="5450531" cy="280076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800" b="1" i="0" u="none" strike="noStrike" cap="none">
                <a:solidFill>
                  <a:srgbClr val="931A1D"/>
                </a:solidFill>
                <a:latin typeface="Arial"/>
                <a:ea typeface="Arial"/>
                <a:cs typeface="Arial"/>
                <a:sym typeface="Arial"/>
              </a:rPr>
              <a:t>Physical</a:t>
            </a:r>
            <a:endParaRPr/>
          </a:p>
          <a:p>
            <a:pPr marL="0" marR="0" lvl="0" indent="0" algn="ctr" rtl="0">
              <a:spcBef>
                <a:spcPts val="0"/>
              </a:spcBef>
              <a:spcAft>
                <a:spcPts val="0"/>
              </a:spcAft>
              <a:buNone/>
            </a:pPr>
            <a:r>
              <a:rPr lang="en-US" sz="8800" b="1" i="0" u="none" strike="noStrike" cap="none">
                <a:solidFill>
                  <a:srgbClr val="931A1D"/>
                </a:solidFill>
                <a:latin typeface="Arial"/>
                <a:ea typeface="Arial"/>
                <a:cs typeface="Arial"/>
                <a:sym typeface="Arial"/>
              </a:rPr>
              <a:t>Features</a:t>
            </a:r>
            <a:endParaRPr sz="8800" b="1" i="0" u="none" strike="noStrike" cap="none">
              <a:solidFill>
                <a:srgbClr val="931A1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0" y="0"/>
            <a:ext cx="12192000" cy="6858000"/>
          </a:xfrm>
          <a:prstGeom prst="rect">
            <a:avLst/>
          </a:prstGeom>
          <a:blipFill rotWithShape="1">
            <a:blip r:embed="rId3">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17"/>
          <p:cNvSpPr/>
          <p:nvPr/>
        </p:nvSpPr>
        <p:spPr>
          <a:xfrm>
            <a:off x="450166" y="309489"/>
            <a:ext cx="11352628" cy="6274191"/>
          </a:xfrm>
          <a:prstGeom prst="rect">
            <a:avLst/>
          </a:prstGeom>
          <a:solidFill>
            <a:schemeClr val="lt1">
              <a:alpha val="89803"/>
            </a:schemeClr>
          </a:solidFill>
          <a:ln w="28575"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17"/>
          <p:cNvSpPr/>
          <p:nvPr/>
        </p:nvSpPr>
        <p:spPr>
          <a:xfrm>
            <a:off x="2390365" y="337582"/>
            <a:ext cx="7398757"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800" b="1" i="0" u="none" strike="noStrike" cap="none">
                <a:solidFill>
                  <a:srgbClr val="931A1D"/>
                </a:solidFill>
                <a:latin typeface="Arial"/>
                <a:ea typeface="Arial"/>
                <a:cs typeface="Arial"/>
                <a:sym typeface="Arial"/>
              </a:rPr>
              <a:t>Great Lakes</a:t>
            </a:r>
            <a:endParaRPr/>
          </a:p>
        </p:txBody>
      </p:sp>
      <p:sp>
        <p:nvSpPr>
          <p:cNvPr id="113" name="Google Shape;113;p17"/>
          <p:cNvSpPr txBox="1"/>
          <p:nvPr/>
        </p:nvSpPr>
        <p:spPr>
          <a:xfrm>
            <a:off x="576775" y="1862788"/>
            <a:ext cx="11226018" cy="4330416"/>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chemeClr val="dk1"/>
              </a:buClr>
              <a:buSzPts val="3400"/>
              <a:buFont typeface="Arial"/>
              <a:buChar char="•"/>
            </a:pPr>
            <a:r>
              <a:rPr lang="en-US" sz="3400" b="0" i="0" u="none" strike="noStrike" cap="none">
                <a:solidFill>
                  <a:schemeClr val="dk1"/>
                </a:solidFill>
                <a:latin typeface="Arial"/>
                <a:ea typeface="Arial"/>
                <a:cs typeface="Arial"/>
                <a:sym typeface="Arial"/>
              </a:rPr>
              <a:t>5 large freshwater lakes </a:t>
            </a:r>
            <a:endParaRPr sz="3400" b="0" i="0" u="none" strike="noStrike" cap="none">
              <a:solidFill>
                <a:schemeClr val="dk1"/>
              </a:solidFill>
              <a:latin typeface="Arial"/>
              <a:ea typeface="Arial"/>
              <a:cs typeface="Arial"/>
              <a:sym typeface="Arial"/>
            </a:endParaRPr>
          </a:p>
          <a:p>
            <a:pPr marL="457200" marR="0" lvl="0" indent="-457200" algn="l" rtl="0">
              <a:lnSpc>
                <a:spcPct val="90000"/>
              </a:lnSpc>
              <a:spcBef>
                <a:spcPts val="0"/>
              </a:spcBef>
              <a:spcAft>
                <a:spcPts val="0"/>
              </a:spcAft>
              <a:buClr>
                <a:schemeClr val="dk1"/>
              </a:buClr>
              <a:buSzPts val="3400"/>
              <a:buFont typeface="Arial"/>
              <a:buChar char="•"/>
            </a:pPr>
            <a:r>
              <a:rPr lang="en-US" sz="3400" b="1" i="0" u="none" strike="noStrike" cap="none">
                <a:solidFill>
                  <a:schemeClr val="dk1"/>
                </a:solidFill>
                <a:latin typeface="Arial"/>
                <a:ea typeface="Arial"/>
                <a:cs typeface="Arial"/>
                <a:sym typeface="Arial"/>
              </a:rPr>
              <a:t>HOMES</a:t>
            </a:r>
            <a:r>
              <a:rPr lang="en-US" sz="3400" b="0" i="0" u="none" strike="noStrike" cap="none">
                <a:solidFill>
                  <a:schemeClr val="dk1"/>
                </a:solidFill>
                <a:latin typeface="Arial"/>
                <a:ea typeface="Arial"/>
                <a:cs typeface="Arial"/>
                <a:sym typeface="Arial"/>
              </a:rPr>
              <a:t> (Huron, Ontario, Michigan, Erie, Superior)</a:t>
            </a:r>
            <a:endParaRPr sz="3400" b="0" i="0" u="none" strike="noStrike" cap="none">
              <a:solidFill>
                <a:schemeClr val="dk1"/>
              </a:solidFill>
              <a:latin typeface="Arial"/>
              <a:ea typeface="Arial"/>
              <a:cs typeface="Arial"/>
              <a:sym typeface="Arial"/>
            </a:endParaRPr>
          </a:p>
          <a:p>
            <a:pPr marL="457200" marR="0" lvl="0" indent="-457200" algn="l" rtl="0">
              <a:lnSpc>
                <a:spcPct val="90000"/>
              </a:lnSpc>
              <a:spcBef>
                <a:spcPts val="0"/>
              </a:spcBef>
              <a:spcAft>
                <a:spcPts val="0"/>
              </a:spcAft>
              <a:buClr>
                <a:schemeClr val="dk1"/>
              </a:buClr>
              <a:buSzPts val="3400"/>
              <a:buFont typeface="Arial"/>
              <a:buChar char="•"/>
            </a:pPr>
            <a:r>
              <a:rPr lang="en-US" sz="3400" b="0" i="0" u="none" strike="noStrike" cap="none">
                <a:solidFill>
                  <a:schemeClr val="dk1"/>
                </a:solidFill>
                <a:latin typeface="Arial"/>
                <a:ea typeface="Arial"/>
                <a:cs typeface="Arial"/>
                <a:sym typeface="Arial"/>
              </a:rPr>
              <a:t>Serve as the “industrial heartland” of the continent </a:t>
            </a:r>
            <a:endParaRPr sz="3400" b="0" i="0" u="none" strike="noStrike" cap="none">
              <a:solidFill>
                <a:schemeClr val="dk1"/>
              </a:solidFill>
              <a:latin typeface="Arial"/>
              <a:ea typeface="Arial"/>
              <a:cs typeface="Arial"/>
              <a:sym typeface="Arial"/>
            </a:endParaRPr>
          </a:p>
          <a:p>
            <a:pPr marL="457200" marR="0" lvl="0" indent="-457200" algn="l" rtl="0">
              <a:lnSpc>
                <a:spcPct val="90000"/>
              </a:lnSpc>
              <a:spcBef>
                <a:spcPts val="0"/>
              </a:spcBef>
              <a:spcAft>
                <a:spcPts val="0"/>
              </a:spcAft>
              <a:buClr>
                <a:schemeClr val="dk1"/>
              </a:buClr>
              <a:buSzPts val="3400"/>
              <a:buFont typeface="Arial"/>
              <a:buChar char="•"/>
            </a:pPr>
            <a:r>
              <a:rPr lang="en-US" sz="3400" b="0" i="0" u="none" strike="noStrike" cap="none">
                <a:solidFill>
                  <a:schemeClr val="dk1"/>
                </a:solidFill>
                <a:latin typeface="Arial"/>
                <a:ea typeface="Arial"/>
                <a:cs typeface="Arial"/>
                <a:sym typeface="Arial"/>
              </a:rPr>
              <a:t>One of the world’s busiest shipping areas</a:t>
            </a:r>
            <a:endParaRPr/>
          </a:p>
          <a:p>
            <a:pPr marL="742950" marR="0" lvl="1" indent="-285750" algn="l" rtl="0">
              <a:lnSpc>
                <a:spcPct val="90000"/>
              </a:lnSpc>
              <a:spcBef>
                <a:spcPts val="0"/>
              </a:spcBef>
              <a:spcAft>
                <a:spcPts val="0"/>
              </a:spcAft>
              <a:buClr>
                <a:schemeClr val="dk1"/>
              </a:buClr>
              <a:buSzPts val="3400"/>
              <a:buFont typeface="Arial"/>
              <a:buChar char="•"/>
            </a:pPr>
            <a:r>
              <a:rPr lang="en-US" sz="3400" b="0" i="0" u="none" strike="noStrike" cap="none">
                <a:solidFill>
                  <a:schemeClr val="dk1"/>
                </a:solidFill>
                <a:latin typeface="Arial"/>
                <a:ea typeface="Arial"/>
                <a:cs typeface="Arial"/>
                <a:sym typeface="Arial"/>
              </a:rPr>
              <a:t>Most of Canada’s population lives in this region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p:nvPr/>
        </p:nvSpPr>
        <p:spPr>
          <a:xfrm>
            <a:off x="0" y="0"/>
            <a:ext cx="12192000" cy="6858000"/>
          </a:xfrm>
          <a:prstGeom prst="rect">
            <a:avLst/>
          </a:prstGeom>
          <a:blipFill rotWithShape="1">
            <a:blip r:embed="rId3">
              <a:alphaModFix/>
            </a:blip>
            <a:stretch>
              <a:fillRect/>
            </a:stretch>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9" name="Google Shape;119;p18" descr="Great-Lakes-Screensaver_1.png"/>
          <p:cNvPicPr preferRelativeResize="0">
            <a:picLocks noGrp="1"/>
          </p:cNvPicPr>
          <p:nvPr>
            <p:ph type="body" idx="1"/>
          </p:nvPr>
        </p:nvPicPr>
        <p:blipFill rotWithShape="1">
          <a:blip r:embed="rId4">
            <a:alphaModFix/>
          </a:blip>
          <a:srcRect/>
          <a:stretch/>
        </p:blipFill>
        <p:spPr>
          <a:xfrm>
            <a:off x="1524000" y="0"/>
            <a:ext cx="9144000" cy="685800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p:nvPr/>
        </p:nvSpPr>
        <p:spPr>
          <a:xfrm>
            <a:off x="0" y="0"/>
            <a:ext cx="12192000" cy="6858000"/>
          </a:xfrm>
          <a:prstGeom prst="rect">
            <a:avLst/>
          </a:prstGeom>
          <a:blipFill rotWithShape="1">
            <a:blip r:embed="rId3">
              <a:alphaModFix/>
            </a:blip>
            <a:stretch>
              <a:fillRect/>
            </a:stretch>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5" name="Google Shape;125;p19" descr="great_lakes_watershed.gif"/>
          <p:cNvPicPr preferRelativeResize="0">
            <a:picLocks noGrp="1"/>
          </p:cNvPicPr>
          <p:nvPr>
            <p:ph type="body" idx="1"/>
          </p:nvPr>
        </p:nvPicPr>
        <p:blipFill rotWithShape="1">
          <a:blip r:embed="rId4">
            <a:alphaModFix/>
          </a:blip>
          <a:srcRect/>
          <a:stretch/>
        </p:blipFill>
        <p:spPr>
          <a:xfrm>
            <a:off x="1631852" y="0"/>
            <a:ext cx="9226550" cy="6858000"/>
          </a:xfrm>
          <a:prstGeom prst="rect">
            <a:avLst/>
          </a:prstGeom>
          <a:noFill/>
          <a:ln w="9525" cap="flat" cmpd="sng">
            <a:solidFill>
              <a:schemeClr val="dk1"/>
            </a:solidFill>
            <a:prstDash val="solid"/>
            <a:round/>
            <a:headEnd type="none" w="sm" len="sm"/>
            <a:tailEnd type="none" w="sm" len="sm"/>
          </a:ln>
          <a:effectLst>
            <a:outerShdw blurRad="292100" dist="139700" dir="2700000" algn="tl" rotWithShape="0">
              <a:srgbClr val="333333">
                <a:alpha val="64705"/>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Great Lakes</a:t>
            </a:r>
            <a:endParaRPr/>
          </a:p>
        </p:txBody>
      </p:sp>
      <p:sp>
        <p:nvSpPr>
          <p:cNvPr id="131" name="Google Shape;131;p2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32" name="Google Shape;132;p20" descr="View full lesson: http://ed.ted.com/lessons/what-s-so-great-about-the-great-lakes-cheri-dobbs-and-jennifer-gabrys&#10;&#10;The North American Great Lakes — Huron, Ontario, Michigan, Erie, and Superior — are so big that they border 8 states and contain 23 quadrillion liters of water. They span forest, grassland, and wetland habitats, supporting a region that’s home to 3,500 species. But how did such a vast and unique geological feature come to be? Cheri Dobbs and Jennifer Gabrys takes us all the way back to the Ice Age to find out.&#10;&#10;Lesson by Cheri Dobbs and Jennifer Gabrys, animation by TED-Ed." title="What’s so great about the Great Lakes? - Cheri Dobbs and Jennifer Gabrys">
            <a:hlinkClick r:id="rId3"/>
          </p:cNvPr>
          <p:cNvPicPr preferRelativeResize="0"/>
          <p:nvPr/>
        </p:nvPicPr>
        <p:blipFill>
          <a:blip r:embed="rId4">
            <a:alphaModFix/>
          </a:blip>
          <a:stretch>
            <a:fillRect/>
          </a:stretch>
        </p:blipFill>
        <p:spPr>
          <a:xfrm>
            <a:off x="2561725" y="1350525"/>
            <a:ext cx="7068550" cy="5301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p:nvPr/>
        </p:nvSpPr>
        <p:spPr>
          <a:xfrm>
            <a:off x="0" y="0"/>
            <a:ext cx="12192000" cy="6858000"/>
          </a:xfrm>
          <a:prstGeom prst="rect">
            <a:avLst/>
          </a:prstGeom>
          <a:blipFill rotWithShape="1">
            <a:blip r:embed="rId3">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21"/>
          <p:cNvSpPr/>
          <p:nvPr/>
        </p:nvSpPr>
        <p:spPr>
          <a:xfrm>
            <a:off x="450166" y="309489"/>
            <a:ext cx="11352628" cy="6274191"/>
          </a:xfrm>
          <a:prstGeom prst="rect">
            <a:avLst/>
          </a:prstGeom>
          <a:solidFill>
            <a:schemeClr val="lt1">
              <a:alpha val="89803"/>
            </a:schemeClr>
          </a:solidFill>
          <a:ln w="28575"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21"/>
          <p:cNvSpPr/>
          <p:nvPr/>
        </p:nvSpPr>
        <p:spPr>
          <a:xfrm>
            <a:off x="546565" y="337582"/>
            <a:ext cx="11086368"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800" b="1" i="0" u="none" strike="noStrike" cap="none">
                <a:solidFill>
                  <a:srgbClr val="931A1D"/>
                </a:solidFill>
                <a:latin typeface="Arial"/>
                <a:ea typeface="Arial"/>
                <a:cs typeface="Arial"/>
                <a:sym typeface="Arial"/>
              </a:rPr>
              <a:t>St Lawrence River</a:t>
            </a:r>
            <a:endParaRPr/>
          </a:p>
        </p:txBody>
      </p:sp>
      <p:sp>
        <p:nvSpPr>
          <p:cNvPr id="140" name="Google Shape;140;p21"/>
          <p:cNvSpPr txBox="1"/>
          <p:nvPr/>
        </p:nvSpPr>
        <p:spPr>
          <a:xfrm>
            <a:off x="576775" y="1862788"/>
            <a:ext cx="11226018" cy="378565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4000"/>
              <a:buFont typeface="Arial"/>
              <a:buChar char="•"/>
            </a:pPr>
            <a:r>
              <a:rPr lang="en-US" sz="4000" b="0" i="0" u="none" strike="noStrike" cap="none">
                <a:solidFill>
                  <a:schemeClr val="dk1"/>
                </a:solidFill>
                <a:latin typeface="Arial"/>
                <a:ea typeface="Arial"/>
                <a:cs typeface="Arial"/>
                <a:sym typeface="Arial"/>
              </a:rPr>
              <a:t>Major source of overseas and US/Canada shipping &amp; trade</a:t>
            </a:r>
            <a:endParaRPr/>
          </a:p>
          <a:p>
            <a:pPr marL="742950" marR="0" lvl="1" indent="-285750" algn="l" rtl="0">
              <a:spcBef>
                <a:spcPts val="0"/>
              </a:spcBef>
              <a:spcAft>
                <a:spcPts val="0"/>
              </a:spcAft>
              <a:buClr>
                <a:schemeClr val="dk1"/>
              </a:buClr>
              <a:buSzPts val="4000"/>
              <a:buFont typeface="Arial"/>
              <a:buChar char="•"/>
            </a:pPr>
            <a:r>
              <a:rPr lang="en-US" sz="4000" b="0" i="0" u="none" strike="noStrike" cap="none">
                <a:solidFill>
                  <a:schemeClr val="dk1"/>
                </a:solidFill>
                <a:latin typeface="Arial"/>
                <a:ea typeface="Arial"/>
                <a:cs typeface="Arial"/>
                <a:sym typeface="Arial"/>
              </a:rPr>
              <a:t>Shortcut that connects the Great Lakes to the Atlantic Ocean</a:t>
            </a:r>
            <a:endParaRPr/>
          </a:p>
          <a:p>
            <a:pPr marL="742950" marR="0" lvl="1" indent="-31750" algn="l" rtl="0">
              <a:spcBef>
                <a:spcPts val="0"/>
              </a:spcBef>
              <a:spcAft>
                <a:spcPts val="0"/>
              </a:spcAft>
              <a:buClr>
                <a:schemeClr val="dk1"/>
              </a:buClr>
              <a:buSzPts val="4000"/>
              <a:buFont typeface="Arial"/>
              <a:buNone/>
            </a:pPr>
            <a:endParaRPr sz="4000" b="0" i="0" u="none" strike="noStrike" cap="none">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4000"/>
              <a:buFont typeface="Arial"/>
              <a:buChar char="•"/>
            </a:pPr>
            <a:r>
              <a:rPr lang="en-US" sz="4000" b="0" i="0" u="none" strike="noStrike" cap="none">
                <a:solidFill>
                  <a:schemeClr val="dk1"/>
                </a:solidFill>
                <a:latin typeface="Arial"/>
                <a:ea typeface="Arial"/>
                <a:cs typeface="Arial"/>
                <a:sym typeface="Arial"/>
              </a:rPr>
              <a:t>Huge producer of hydroelectricity</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Words>
  <Application>Microsoft Office PowerPoint</Application>
  <PresentationFormat>Widescreen</PresentationFormat>
  <Paragraphs>32</Paragraphs>
  <Slides>19</Slides>
  <Notes>19</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Great Lakes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Churchill Canada Polar Bears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Scott</dc:creator>
  <cp:lastModifiedBy>Greg Scott</cp:lastModifiedBy>
  <cp:revision>1</cp:revision>
  <dcterms:modified xsi:type="dcterms:W3CDTF">2020-10-18T01:48:40Z</dcterms:modified>
</cp:coreProperties>
</file>