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79" r:id="rId4"/>
    <p:sldId id="280" r:id="rId5"/>
    <p:sldId id="258" r:id="rId6"/>
    <p:sldId id="259" r:id="rId7"/>
    <p:sldId id="260" r:id="rId8"/>
    <p:sldId id="262" r:id="rId9"/>
    <p:sldId id="261" r:id="rId10"/>
    <p:sldId id="263" r:id="rId11"/>
    <p:sldId id="281" r:id="rId12"/>
    <p:sldId id="282" r:id="rId13"/>
    <p:sldId id="264" r:id="rId14"/>
    <p:sldId id="265" r:id="rId15"/>
    <p:sldId id="267" r:id="rId16"/>
    <p:sldId id="268" r:id="rId17"/>
    <p:sldId id="269" r:id="rId18"/>
    <p:sldId id="270" r:id="rId19"/>
    <p:sldId id="271" r:id="rId20"/>
    <p:sldId id="272" r:id="rId21"/>
    <p:sldId id="283" r:id="rId22"/>
    <p:sldId id="274" r:id="rId23"/>
    <p:sldId id="276" r:id="rId24"/>
    <p:sldId id="278" r:id="rId25"/>
    <p:sldId id="277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21731A-1505-4767-AEC2-64A334F5FAF5}" v="5" dt="2022-09-25T18:57:38.2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416" autoAdjust="0"/>
  </p:normalViewPr>
  <p:slideViewPr>
    <p:cSldViewPr>
      <p:cViewPr varScale="1">
        <p:scale>
          <a:sx n="67" d="100"/>
          <a:sy n="67" d="100"/>
        </p:scale>
        <p:origin x="1522" y="4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9B011-6EDF-406E-AE7D-999C38EC6592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www.glscott.org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00BC2-C840-4BFE-9407-72F000CC6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3909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646D27-C1ED-426B-9A4D-E29FE8A2381A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www.glscott.org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495C69-1D52-412D-A63A-428E2F08F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22717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5D1E-C36B-4A65-9A8B-EC20121FF27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8046-F332-4DC4-BBFC-E088F41AB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628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5D1E-C36B-4A65-9A8B-EC20121FF27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8046-F332-4DC4-BBFC-E088F41AB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75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5D1E-C36B-4A65-9A8B-EC20121FF27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8046-F332-4DC4-BBFC-E088F41AB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8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5D1E-C36B-4A65-9A8B-EC20121FF27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8046-F332-4DC4-BBFC-E088F41AB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341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5D1E-C36B-4A65-9A8B-EC20121FF27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8046-F332-4DC4-BBFC-E088F41AB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962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5D1E-C36B-4A65-9A8B-EC20121FF27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8046-F332-4DC4-BBFC-E088F41AB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099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5D1E-C36B-4A65-9A8B-EC20121FF27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8046-F332-4DC4-BBFC-E088F41AB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53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5D1E-C36B-4A65-9A8B-EC20121FF27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8046-F332-4DC4-BBFC-E088F41AB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790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5D1E-C36B-4A65-9A8B-EC20121FF27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8046-F332-4DC4-BBFC-E088F41AB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60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5D1E-C36B-4A65-9A8B-EC20121FF27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8046-F332-4DC4-BBFC-E088F41AB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834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85D1E-C36B-4A65-9A8B-EC20121FF27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8046-F332-4DC4-BBFC-E088F41AB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693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85D1E-C36B-4A65-9A8B-EC20121FF27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08046-F332-4DC4-BBFC-E088F41AB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36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29748"/>
            <a:ext cx="7772400" cy="1470025"/>
          </a:xfrm>
        </p:spPr>
        <p:txBody>
          <a:bodyPr/>
          <a:lstStyle/>
          <a:p>
            <a:r>
              <a:rPr lang="en-US" dirty="0"/>
              <a:t>Market Equilibrium Price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953000"/>
            <a:ext cx="6400800" cy="1752600"/>
          </a:xfrm>
        </p:spPr>
        <p:txBody>
          <a:bodyPr/>
          <a:lstStyle/>
          <a:p>
            <a:r>
              <a:rPr lang="en-US" dirty="0"/>
              <a:t>What causes the price of the product to be what it is?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028A0B32-34C0-C19B-E57B-93D84B3CAD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0" y="1676400"/>
            <a:ext cx="5257800" cy="3038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4989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Surplus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19600" cy="4525963"/>
          </a:xfrm>
        </p:spPr>
        <p:txBody>
          <a:bodyPr>
            <a:normAutofit/>
          </a:bodyPr>
          <a:lstStyle/>
          <a:p>
            <a:r>
              <a:rPr lang="en-US" dirty="0"/>
              <a:t>How much is the shortage?  </a:t>
            </a:r>
            <a:br>
              <a:rPr lang="en-US" dirty="0"/>
            </a:br>
            <a:endParaRPr lang="en-US" dirty="0"/>
          </a:p>
          <a:p>
            <a:r>
              <a:rPr lang="en-US" dirty="0"/>
              <a:t>How did you find the amount of the shortage?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would we do to get rid of the shortage?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86000" y="2169596"/>
            <a:ext cx="876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95400" y="3915569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QD – QS= shortage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276350" y="4436203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14 – 5 = 9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90600" y="5791200"/>
            <a:ext cx="335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raise the price back to equilibrium</a:t>
            </a:r>
          </a:p>
        </p:txBody>
      </p:sp>
      <p:grpSp>
        <p:nvGrpSpPr>
          <p:cNvPr id="26" name="Group 45"/>
          <p:cNvGrpSpPr>
            <a:grpSpLocks/>
          </p:cNvGrpSpPr>
          <p:nvPr/>
        </p:nvGrpSpPr>
        <p:grpSpPr bwMode="auto">
          <a:xfrm>
            <a:off x="4648200" y="2239169"/>
            <a:ext cx="3962400" cy="3444875"/>
            <a:chOff x="0" y="1584"/>
            <a:chExt cx="2496" cy="2170"/>
          </a:xfrm>
        </p:grpSpPr>
        <p:grpSp>
          <p:nvGrpSpPr>
            <p:cNvPr id="27" name="Group 29"/>
            <p:cNvGrpSpPr>
              <a:grpSpLocks/>
            </p:cNvGrpSpPr>
            <p:nvPr/>
          </p:nvGrpSpPr>
          <p:grpSpPr bwMode="auto">
            <a:xfrm>
              <a:off x="624" y="1680"/>
              <a:ext cx="1680" cy="1488"/>
              <a:chOff x="240" y="1536"/>
              <a:chExt cx="1680" cy="1488"/>
            </a:xfrm>
          </p:grpSpPr>
          <p:sp>
            <p:nvSpPr>
              <p:cNvPr id="37" name="Line 30"/>
              <p:cNvSpPr>
                <a:spLocks noChangeShapeType="1"/>
              </p:cNvSpPr>
              <p:nvPr/>
            </p:nvSpPr>
            <p:spPr bwMode="auto">
              <a:xfrm>
                <a:off x="336" y="1536"/>
                <a:ext cx="0" cy="13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31"/>
              <p:cNvSpPr>
                <a:spLocks noChangeShapeType="1"/>
              </p:cNvSpPr>
              <p:nvPr/>
            </p:nvSpPr>
            <p:spPr bwMode="auto">
              <a:xfrm rot="5400000">
                <a:off x="1031" y="2233"/>
                <a:ext cx="1" cy="13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32"/>
              <p:cNvSpPr>
                <a:spLocks noChangeShapeType="1"/>
              </p:cNvSpPr>
              <p:nvPr/>
            </p:nvSpPr>
            <p:spPr bwMode="auto">
              <a:xfrm rot="2701449">
                <a:off x="935" y="1609"/>
                <a:ext cx="1" cy="13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33"/>
              <p:cNvSpPr>
                <a:spLocks noChangeShapeType="1"/>
              </p:cNvSpPr>
              <p:nvPr/>
            </p:nvSpPr>
            <p:spPr bwMode="auto">
              <a:xfrm rot="-2671601">
                <a:off x="960" y="1632"/>
                <a:ext cx="0" cy="13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Text Box 34"/>
              <p:cNvSpPr txBox="1">
                <a:spLocks noChangeArrowheads="1"/>
              </p:cNvSpPr>
              <p:nvPr/>
            </p:nvSpPr>
            <p:spPr bwMode="auto">
              <a:xfrm>
                <a:off x="1392" y="1584"/>
                <a:ext cx="432" cy="2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500">
                    <a:latin typeface="Comic Sans MS" pitchFamily="66" charset="0"/>
                  </a:rPr>
                  <a:t>S</a:t>
                </a:r>
              </a:p>
            </p:txBody>
          </p:sp>
          <p:sp>
            <p:nvSpPr>
              <p:cNvPr id="42" name="Text Box 35"/>
              <p:cNvSpPr txBox="1">
                <a:spLocks noChangeArrowheads="1"/>
              </p:cNvSpPr>
              <p:nvPr/>
            </p:nvSpPr>
            <p:spPr bwMode="auto">
              <a:xfrm>
                <a:off x="1488" y="2544"/>
                <a:ext cx="432" cy="2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500">
                    <a:latin typeface="Comic Sans MS" pitchFamily="66" charset="0"/>
                  </a:rPr>
                  <a:t>D</a:t>
                </a:r>
              </a:p>
            </p:txBody>
          </p:sp>
        </p:grpSp>
        <p:sp>
          <p:nvSpPr>
            <p:cNvPr id="28" name="Text Box 36"/>
            <p:cNvSpPr txBox="1">
              <a:spLocks noChangeArrowheads="1"/>
            </p:cNvSpPr>
            <p:nvPr/>
          </p:nvSpPr>
          <p:spPr bwMode="auto">
            <a:xfrm>
              <a:off x="0" y="1584"/>
              <a:ext cx="624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500">
                  <a:latin typeface="Comic Sans MS" pitchFamily="66" charset="0"/>
                </a:rPr>
                <a:t>Price</a:t>
              </a:r>
            </a:p>
          </p:txBody>
        </p:sp>
        <p:sp>
          <p:nvSpPr>
            <p:cNvPr id="29" name="Text Box 37"/>
            <p:cNvSpPr txBox="1">
              <a:spLocks noChangeArrowheads="1"/>
            </p:cNvSpPr>
            <p:nvPr/>
          </p:nvSpPr>
          <p:spPr bwMode="auto">
            <a:xfrm>
              <a:off x="288" y="1824"/>
              <a:ext cx="384" cy="1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Comic Sans MS" pitchFamily="66" charset="0"/>
                </a:rPr>
                <a:t>$3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1500">
                <a:latin typeface="Comic Sans MS" pitchFamily="66" charset="0"/>
              </a:endParaRP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Comic Sans MS" pitchFamily="66" charset="0"/>
                </a:rPr>
                <a:t>2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1500">
                <a:latin typeface="Comic Sans MS" pitchFamily="66" charset="0"/>
              </a:endParaRP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30" name="Line 38"/>
            <p:cNvSpPr>
              <a:spLocks noChangeShapeType="1"/>
            </p:cNvSpPr>
            <p:nvPr/>
          </p:nvSpPr>
          <p:spPr bwMode="auto">
            <a:xfrm>
              <a:off x="720" y="2448"/>
              <a:ext cx="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9"/>
            <p:cNvSpPr>
              <a:spLocks noChangeShapeType="1"/>
            </p:cNvSpPr>
            <p:nvPr/>
          </p:nvSpPr>
          <p:spPr bwMode="auto">
            <a:xfrm rot="5400000">
              <a:off x="1057" y="2783"/>
              <a:ext cx="576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Text Box 40"/>
            <p:cNvSpPr txBox="1">
              <a:spLocks noChangeArrowheads="1"/>
            </p:cNvSpPr>
            <p:nvPr/>
          </p:nvSpPr>
          <p:spPr bwMode="auto">
            <a:xfrm>
              <a:off x="720" y="3168"/>
              <a:ext cx="134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dirty="0">
                  <a:latin typeface="Comic Sans MS" pitchFamily="66" charset="0"/>
                </a:rPr>
                <a:t>5        10       14</a:t>
              </a:r>
            </a:p>
          </p:txBody>
        </p:sp>
        <p:sp>
          <p:nvSpPr>
            <p:cNvPr id="33" name="Text Box 41"/>
            <p:cNvSpPr txBox="1">
              <a:spLocks noChangeArrowheads="1"/>
            </p:cNvSpPr>
            <p:nvPr/>
          </p:nvSpPr>
          <p:spPr bwMode="auto">
            <a:xfrm>
              <a:off x="1392" y="3456"/>
              <a:ext cx="1104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500">
                  <a:latin typeface="Comic Sans MS" pitchFamily="66" charset="0"/>
                </a:rPr>
                <a:t>Quantity</a:t>
              </a:r>
            </a:p>
          </p:txBody>
        </p:sp>
        <p:sp>
          <p:nvSpPr>
            <p:cNvPr id="34" name="Line 42"/>
            <p:cNvSpPr>
              <a:spLocks noChangeShapeType="1"/>
            </p:cNvSpPr>
            <p:nvPr/>
          </p:nvSpPr>
          <p:spPr bwMode="auto">
            <a:xfrm>
              <a:off x="720" y="2880"/>
              <a:ext cx="1008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43"/>
            <p:cNvSpPr>
              <a:spLocks noChangeShapeType="1"/>
            </p:cNvSpPr>
            <p:nvPr/>
          </p:nvSpPr>
          <p:spPr bwMode="auto">
            <a:xfrm rot="5400000">
              <a:off x="793" y="2999"/>
              <a:ext cx="240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44"/>
            <p:cNvSpPr>
              <a:spLocks noChangeShapeType="1"/>
            </p:cNvSpPr>
            <p:nvPr/>
          </p:nvSpPr>
          <p:spPr bwMode="auto">
            <a:xfrm rot="5400000">
              <a:off x="1657" y="2999"/>
              <a:ext cx="240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4979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533400"/>
            <a:ext cx="8991600" cy="5867400"/>
          </a:xfrm>
        </p:spPr>
        <p:txBody>
          <a:bodyPr>
            <a:normAutofit/>
          </a:bodyPr>
          <a:lstStyle/>
          <a:p>
            <a:r>
              <a:rPr lang="en-US" b="1" u="sng" dirty="0"/>
              <a:t>How the market price is changed</a:t>
            </a:r>
            <a:endParaRPr lang="en-US" dirty="0"/>
          </a:p>
          <a:p>
            <a:pPr fontAlgn="base"/>
            <a:br>
              <a:rPr lang="en-US" dirty="0"/>
            </a:br>
            <a:r>
              <a:rPr lang="en-US" dirty="0"/>
              <a:t>If a seller raises or lowers his/her price above or below the market equilibrium price (</a:t>
            </a:r>
            <a:r>
              <a:rPr lang="en-US" dirty="0" err="1"/>
              <a:t>Pe</a:t>
            </a:r>
            <a:r>
              <a:rPr lang="en-US" dirty="0"/>
              <a:t>), the result will be a </a:t>
            </a:r>
            <a:r>
              <a:rPr lang="en-US" b="1" i="1" dirty="0">
                <a:solidFill>
                  <a:srgbClr val="FF0000"/>
                </a:solidFill>
              </a:rPr>
              <a:t>Shortag</a:t>
            </a:r>
            <a:r>
              <a:rPr lang="en-US" b="1" dirty="0">
                <a:solidFill>
                  <a:srgbClr val="FF0000"/>
                </a:solidFill>
              </a:rPr>
              <a:t>e</a:t>
            </a:r>
            <a:r>
              <a:rPr lang="en-US" dirty="0"/>
              <a:t> or </a:t>
            </a:r>
            <a:r>
              <a:rPr lang="en-US" b="1" i="1" dirty="0">
                <a:solidFill>
                  <a:srgbClr val="FF0000"/>
                </a:solidFill>
              </a:rPr>
              <a:t>Surplus</a:t>
            </a:r>
            <a:r>
              <a:rPr lang="en-US" dirty="0"/>
              <a:t>.  This is because the change in price simply causes a movement along the demand or supply curves.  This movement changes only the </a:t>
            </a:r>
            <a:r>
              <a:rPr lang="en-US" b="1" i="1" dirty="0">
                <a:solidFill>
                  <a:srgbClr val="FF0000"/>
                </a:solidFill>
              </a:rPr>
              <a:t>Price</a:t>
            </a:r>
            <a:r>
              <a:rPr lang="en-US" dirty="0"/>
              <a:t> and the </a:t>
            </a:r>
            <a:r>
              <a:rPr lang="en-US" b="1" i="1" dirty="0">
                <a:solidFill>
                  <a:srgbClr val="FF0000"/>
                </a:solidFill>
              </a:rPr>
              <a:t>Quantity</a:t>
            </a:r>
            <a:r>
              <a:rPr lang="en-US" dirty="0"/>
              <a:t>, thus changing QD and QS to no longer be in balance.</a:t>
            </a:r>
          </a:p>
        </p:txBody>
      </p:sp>
    </p:spTree>
    <p:extLst>
      <p:ext uri="{BB962C8B-B14F-4D97-AF65-F5344CB8AC3E}">
        <p14:creationId xmlns:p14="http://schemas.microsoft.com/office/powerpoint/2010/main" val="430134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533400"/>
            <a:ext cx="8991600" cy="586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		</a:t>
            </a:r>
            <a:r>
              <a:rPr lang="en-US" b="1" u="sng" dirty="0"/>
              <a:t>How the market price is changed</a:t>
            </a:r>
            <a:endParaRPr lang="en-US" dirty="0"/>
          </a:p>
          <a:p>
            <a:pPr marL="0" indent="0" fontAlgn="base">
              <a:buNone/>
            </a:pPr>
            <a:br>
              <a:rPr lang="en-US" dirty="0"/>
            </a:br>
            <a:endParaRPr lang="en-US" dirty="0"/>
          </a:p>
          <a:p>
            <a:pPr fontAlgn="base"/>
            <a:r>
              <a:rPr lang="en-US" dirty="0"/>
              <a:t>For the market price to change, there must be a new intersection of supply and demand; thus, the market price changes only if there has been a change in </a:t>
            </a:r>
            <a:r>
              <a:rPr lang="en-US" b="1" i="1" u="sng" dirty="0">
                <a:solidFill>
                  <a:srgbClr val="FF0000"/>
                </a:solidFill>
              </a:rPr>
              <a:t>supply</a:t>
            </a:r>
            <a:r>
              <a:rPr lang="en-US" dirty="0"/>
              <a:t> or </a:t>
            </a:r>
            <a:r>
              <a:rPr lang="en-US" b="1" i="1" u="sng" dirty="0">
                <a:solidFill>
                  <a:srgbClr val="FF0000"/>
                </a:solidFill>
              </a:rPr>
              <a:t>demand</a:t>
            </a:r>
            <a:r>
              <a:rPr lang="en-US" dirty="0"/>
              <a:t> resulting from a change in </a:t>
            </a:r>
            <a:r>
              <a:rPr lang="en-US" b="1" i="1" u="sng" dirty="0">
                <a:solidFill>
                  <a:srgbClr val="FF0000"/>
                </a:solidFill>
              </a:rPr>
              <a:t>non-price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b="1" i="1" u="sng" dirty="0">
                <a:solidFill>
                  <a:srgbClr val="FF0000"/>
                </a:solidFill>
              </a:rPr>
              <a:t>determinate</a:t>
            </a:r>
            <a:r>
              <a:rPr lang="en-US" dirty="0"/>
              <a:t>.  Such changes will cause </a:t>
            </a:r>
            <a:r>
              <a:rPr lang="en-US" b="1" i="1" u="sng" dirty="0">
                <a:solidFill>
                  <a:srgbClr val="FF0000"/>
                </a:solidFill>
              </a:rPr>
              <a:t>shift</a:t>
            </a:r>
            <a:r>
              <a:rPr lang="en-US" dirty="0"/>
              <a:t> in the supply and demand curves, resulting in a new intersection therefore a new  </a:t>
            </a:r>
            <a:r>
              <a:rPr lang="en-US" b="1" i="1" u="sng" dirty="0" err="1">
                <a:solidFill>
                  <a:srgbClr val="FF0000"/>
                </a:solidFill>
              </a:rPr>
              <a:t>Pe</a:t>
            </a:r>
            <a:r>
              <a:rPr lang="en-US" dirty="0"/>
              <a:t> and </a:t>
            </a:r>
            <a:r>
              <a:rPr lang="en-US" b="1" i="1" u="sng" dirty="0" err="1">
                <a:solidFill>
                  <a:srgbClr val="FF0000"/>
                </a:solidFill>
              </a:rPr>
              <a:t>Qe</a:t>
            </a:r>
            <a:r>
              <a:rPr lang="en-US" dirty="0"/>
              <a:t>.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613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we get a new market price?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new X?</a:t>
            </a:r>
          </a:p>
          <a:p>
            <a:endParaRPr lang="en-US" dirty="0"/>
          </a:p>
          <a:p>
            <a:r>
              <a:rPr lang="en-US" dirty="0"/>
              <a:t>So far we have only changed the price, will that ever get us a new equilibrium?</a:t>
            </a:r>
          </a:p>
          <a:p>
            <a:endParaRPr lang="en-US" dirty="0"/>
          </a:p>
          <a:p>
            <a:r>
              <a:rPr lang="en-US" dirty="0"/>
              <a:t>What would we have to do to get a new equilibrium?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43000" y="38862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NO, that will only get us a shortage or a surplus.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43000" y="56388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Shift the Demand or Supply Curve</a:t>
            </a:r>
          </a:p>
        </p:txBody>
      </p:sp>
    </p:spTree>
    <p:extLst>
      <p:ext uri="{BB962C8B-B14F-4D97-AF65-F5344CB8AC3E}">
        <p14:creationId xmlns:p14="http://schemas.microsoft.com/office/powerpoint/2010/main" val="3470098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causes the supply or demand curve to shift?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Demand is shifted by things other than price.  Called non-price determinants.</a:t>
            </a:r>
          </a:p>
          <a:p>
            <a:pPr lvl="1"/>
            <a:r>
              <a:rPr lang="en-US" dirty="0"/>
              <a:t>TRIPE</a:t>
            </a:r>
          </a:p>
          <a:p>
            <a:r>
              <a:rPr lang="en-US" dirty="0"/>
              <a:t>Supply is shifted by things other than price. Called non-price determinants.</a:t>
            </a:r>
          </a:p>
          <a:p>
            <a:pPr lvl="1"/>
            <a:r>
              <a:rPr lang="en-US" dirty="0"/>
              <a:t>NICE AG</a:t>
            </a:r>
          </a:p>
        </p:txBody>
      </p:sp>
    </p:spTree>
    <p:extLst>
      <p:ext uri="{BB962C8B-B14F-4D97-AF65-F5344CB8AC3E}">
        <p14:creationId xmlns:p14="http://schemas.microsoft.com/office/powerpoint/2010/main" val="2206472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Effects of changes of supply and demand on market price</a:t>
            </a:r>
          </a:p>
        </p:txBody>
      </p:sp>
      <p:grpSp>
        <p:nvGrpSpPr>
          <p:cNvPr id="14339" name="Group 8"/>
          <p:cNvGrpSpPr>
            <a:grpSpLocks/>
          </p:cNvGrpSpPr>
          <p:nvPr/>
        </p:nvGrpSpPr>
        <p:grpSpPr bwMode="auto">
          <a:xfrm>
            <a:off x="1905000" y="1600200"/>
            <a:ext cx="4191000" cy="4343400"/>
            <a:chOff x="1152" y="1200"/>
            <a:chExt cx="2640" cy="2736"/>
          </a:xfrm>
        </p:grpSpPr>
        <p:sp>
          <p:nvSpPr>
            <p:cNvPr id="14342" name="Line 4"/>
            <p:cNvSpPr>
              <a:spLocks noChangeShapeType="1"/>
            </p:cNvSpPr>
            <p:nvPr/>
          </p:nvSpPr>
          <p:spPr bwMode="auto">
            <a:xfrm>
              <a:off x="1152" y="1200"/>
              <a:ext cx="0" cy="264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3" name="Line 5"/>
            <p:cNvSpPr>
              <a:spLocks noChangeShapeType="1"/>
            </p:cNvSpPr>
            <p:nvPr/>
          </p:nvSpPr>
          <p:spPr bwMode="auto">
            <a:xfrm rot="5400000">
              <a:off x="2471" y="2521"/>
              <a:ext cx="1" cy="264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4" name="Line 6"/>
            <p:cNvSpPr>
              <a:spLocks noChangeShapeType="1"/>
            </p:cNvSpPr>
            <p:nvPr/>
          </p:nvSpPr>
          <p:spPr bwMode="auto">
            <a:xfrm rot="2375338">
              <a:off x="2352" y="1296"/>
              <a:ext cx="0" cy="264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5" name="Line 7"/>
            <p:cNvSpPr>
              <a:spLocks noChangeShapeType="1"/>
            </p:cNvSpPr>
            <p:nvPr/>
          </p:nvSpPr>
          <p:spPr bwMode="auto">
            <a:xfrm rot="-2209598">
              <a:off x="2544" y="1248"/>
              <a:ext cx="0" cy="264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0" name="Text Box 9"/>
          <p:cNvSpPr txBox="1">
            <a:spLocks noChangeArrowheads="1"/>
          </p:cNvSpPr>
          <p:nvPr/>
        </p:nvSpPr>
        <p:spPr bwMode="auto">
          <a:xfrm>
            <a:off x="228600" y="6096000"/>
            <a:ext cx="8686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>
                <a:latin typeface="Calibri" panose="020F0502020204030204" pitchFamily="34" charset="0"/>
                <a:cs typeface="Calibri" panose="020F0502020204030204" pitchFamily="34" charset="0"/>
              </a:rPr>
              <a:t>Increase in demand _____ D ____ Pe ____Qe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71600" y="152484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28034" y="576731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70834" y="526458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97253" y="204856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1904207" y="3657600"/>
            <a:ext cx="20955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999707" y="3639054"/>
            <a:ext cx="0" cy="215214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371600" y="34787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810000" y="576731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Qe</a:t>
            </a:r>
            <a:endParaRPr lang="en-US" dirty="0"/>
          </a:p>
        </p:txBody>
      </p:sp>
      <p:sp>
        <p:nvSpPr>
          <p:cNvPr id="19" name="Line 7"/>
          <p:cNvSpPr>
            <a:spLocks noChangeShapeType="1"/>
          </p:cNvSpPr>
          <p:nvPr/>
        </p:nvSpPr>
        <p:spPr bwMode="auto">
          <a:xfrm rot="19390402">
            <a:off x="4839173" y="1241136"/>
            <a:ext cx="0" cy="41910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1904208" y="2917288"/>
            <a:ext cx="2667792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572000" y="2898742"/>
            <a:ext cx="0" cy="2892458"/>
          </a:xfrm>
          <a:prstGeom prst="line">
            <a:avLst/>
          </a:prstGeom>
          <a:ln>
            <a:prstDash val="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200400" y="2417898"/>
            <a:ext cx="799307" cy="17290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133600" y="3124200"/>
            <a:ext cx="0" cy="51485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999707" y="5462968"/>
            <a:ext cx="57229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6284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651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Effects of changes of supply and demand on market price</a:t>
            </a:r>
          </a:p>
        </p:txBody>
      </p:sp>
      <p:grpSp>
        <p:nvGrpSpPr>
          <p:cNvPr id="15363" name="Group 4"/>
          <p:cNvGrpSpPr>
            <a:grpSpLocks/>
          </p:cNvGrpSpPr>
          <p:nvPr/>
        </p:nvGrpSpPr>
        <p:grpSpPr bwMode="auto">
          <a:xfrm>
            <a:off x="2057400" y="1752600"/>
            <a:ext cx="4191000" cy="4343400"/>
            <a:chOff x="1152" y="1200"/>
            <a:chExt cx="2640" cy="2736"/>
          </a:xfrm>
        </p:grpSpPr>
        <p:sp>
          <p:nvSpPr>
            <p:cNvPr id="15366" name="Line 5"/>
            <p:cNvSpPr>
              <a:spLocks noChangeShapeType="1"/>
            </p:cNvSpPr>
            <p:nvPr/>
          </p:nvSpPr>
          <p:spPr bwMode="auto">
            <a:xfrm>
              <a:off x="1152" y="1200"/>
              <a:ext cx="0" cy="264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7" name="Line 6"/>
            <p:cNvSpPr>
              <a:spLocks noChangeShapeType="1"/>
            </p:cNvSpPr>
            <p:nvPr/>
          </p:nvSpPr>
          <p:spPr bwMode="auto">
            <a:xfrm rot="5400000">
              <a:off x="2471" y="2521"/>
              <a:ext cx="1" cy="264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Line 7"/>
            <p:cNvSpPr>
              <a:spLocks noChangeShapeType="1"/>
            </p:cNvSpPr>
            <p:nvPr/>
          </p:nvSpPr>
          <p:spPr bwMode="auto">
            <a:xfrm rot="2375338">
              <a:off x="2352" y="1296"/>
              <a:ext cx="0" cy="264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Line 8"/>
            <p:cNvSpPr>
              <a:spLocks noChangeShapeType="1"/>
            </p:cNvSpPr>
            <p:nvPr/>
          </p:nvSpPr>
          <p:spPr bwMode="auto">
            <a:xfrm rot="-2209598">
              <a:off x="2544" y="1248"/>
              <a:ext cx="0" cy="264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64" name="Text Box 9"/>
          <p:cNvSpPr txBox="1">
            <a:spLocks noChangeArrowheads="1"/>
          </p:cNvSpPr>
          <p:nvPr/>
        </p:nvSpPr>
        <p:spPr bwMode="auto">
          <a:xfrm>
            <a:off x="381000" y="6248400"/>
            <a:ext cx="8686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>
                <a:latin typeface="Calibri" panose="020F0502020204030204" pitchFamily="34" charset="0"/>
                <a:cs typeface="Calibri" panose="020F0502020204030204" pitchFamily="34" charset="0"/>
              </a:rPr>
              <a:t>Decrease in demand _____ D ____ Pe ____Qe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71600" y="152484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43600" y="606373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23234" y="541698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97253" y="204856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2019300" y="3810000"/>
            <a:ext cx="20955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114800" y="3791454"/>
            <a:ext cx="0" cy="215214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371600" y="366672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810000" y="59552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Qe</a:t>
            </a:r>
            <a:endParaRPr lang="en-US" dirty="0"/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 rot="19390402" flipH="1">
            <a:off x="3313889" y="2559095"/>
            <a:ext cx="35193" cy="341284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2855587" y="3087855"/>
            <a:ext cx="610247" cy="30400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2095501" y="4572000"/>
            <a:ext cx="1409699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465834" y="4572000"/>
            <a:ext cx="0" cy="1371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294577" y="4036052"/>
            <a:ext cx="0" cy="3835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3505200" y="5641976"/>
            <a:ext cx="6096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8992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41325" y="2286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Effects of changes of supply and demand on market price</a:t>
            </a:r>
          </a:p>
        </p:txBody>
      </p:sp>
      <p:grpSp>
        <p:nvGrpSpPr>
          <p:cNvPr id="16387" name="Group 4"/>
          <p:cNvGrpSpPr>
            <a:grpSpLocks/>
          </p:cNvGrpSpPr>
          <p:nvPr/>
        </p:nvGrpSpPr>
        <p:grpSpPr bwMode="auto">
          <a:xfrm>
            <a:off x="2133600" y="1600200"/>
            <a:ext cx="4191000" cy="4343400"/>
            <a:chOff x="1152" y="1200"/>
            <a:chExt cx="2640" cy="2736"/>
          </a:xfrm>
        </p:grpSpPr>
        <p:sp>
          <p:nvSpPr>
            <p:cNvPr id="16389" name="Line 5"/>
            <p:cNvSpPr>
              <a:spLocks noChangeShapeType="1"/>
            </p:cNvSpPr>
            <p:nvPr/>
          </p:nvSpPr>
          <p:spPr bwMode="auto">
            <a:xfrm>
              <a:off x="1152" y="1200"/>
              <a:ext cx="0" cy="264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0" name="Line 6"/>
            <p:cNvSpPr>
              <a:spLocks noChangeShapeType="1"/>
            </p:cNvSpPr>
            <p:nvPr/>
          </p:nvSpPr>
          <p:spPr bwMode="auto">
            <a:xfrm rot="5400000">
              <a:off x="2471" y="2521"/>
              <a:ext cx="1" cy="264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1" name="Line 7"/>
            <p:cNvSpPr>
              <a:spLocks noChangeShapeType="1"/>
            </p:cNvSpPr>
            <p:nvPr/>
          </p:nvSpPr>
          <p:spPr bwMode="auto">
            <a:xfrm rot="2375338">
              <a:off x="2352" y="1296"/>
              <a:ext cx="0" cy="264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2" name="Line 8"/>
            <p:cNvSpPr>
              <a:spLocks noChangeShapeType="1"/>
            </p:cNvSpPr>
            <p:nvPr/>
          </p:nvSpPr>
          <p:spPr bwMode="auto">
            <a:xfrm rot="-2209598">
              <a:off x="2544" y="1248"/>
              <a:ext cx="0" cy="264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88" name="Text Box 9"/>
          <p:cNvSpPr txBox="1">
            <a:spLocks noChangeArrowheads="1"/>
          </p:cNvSpPr>
          <p:nvPr/>
        </p:nvSpPr>
        <p:spPr bwMode="auto">
          <a:xfrm>
            <a:off x="457200" y="6096000"/>
            <a:ext cx="8686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>
                <a:latin typeface="Calibri" panose="020F0502020204030204" pitchFamily="34" charset="0"/>
                <a:cs typeface="Calibri" panose="020F0502020204030204" pitchFamily="34" charset="0"/>
              </a:rPr>
              <a:t>Increase in supply ____ S  ___ Pe  ____Qe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71600" y="152484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28034" y="576731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99434" y="526458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97253" y="204856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2095500" y="3657600"/>
            <a:ext cx="20955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191000" y="3639054"/>
            <a:ext cx="0" cy="215214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24000" y="34787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962400" y="576731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Qe</a:t>
            </a:r>
            <a:endParaRPr lang="en-US" dirty="0"/>
          </a:p>
        </p:txBody>
      </p:sp>
      <p:sp>
        <p:nvSpPr>
          <p:cNvPr id="17" name="Line 7"/>
          <p:cNvSpPr>
            <a:spLocks noChangeShapeType="1"/>
          </p:cNvSpPr>
          <p:nvPr/>
        </p:nvSpPr>
        <p:spPr bwMode="auto">
          <a:xfrm rot="2375338">
            <a:off x="5235462" y="1872283"/>
            <a:ext cx="0" cy="41910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5144765" y="2946804"/>
            <a:ext cx="79883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2095500" y="4419600"/>
            <a:ext cx="27813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876800" y="4419600"/>
            <a:ext cx="0" cy="134771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438400" y="3848100"/>
            <a:ext cx="0" cy="5715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343400" y="5462968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>
                <a:latin typeface="+mn-lt"/>
              </a:rPr>
              <a:t>Effects of changes of supply and demand on market price</a:t>
            </a:r>
          </a:p>
        </p:txBody>
      </p:sp>
      <p:grpSp>
        <p:nvGrpSpPr>
          <p:cNvPr id="17411" name="Group 4"/>
          <p:cNvGrpSpPr>
            <a:grpSpLocks/>
          </p:cNvGrpSpPr>
          <p:nvPr/>
        </p:nvGrpSpPr>
        <p:grpSpPr bwMode="auto">
          <a:xfrm>
            <a:off x="2133600" y="1812925"/>
            <a:ext cx="4191000" cy="4343400"/>
            <a:chOff x="1152" y="1200"/>
            <a:chExt cx="2640" cy="2736"/>
          </a:xfrm>
        </p:grpSpPr>
        <p:sp>
          <p:nvSpPr>
            <p:cNvPr id="17413" name="Line 5"/>
            <p:cNvSpPr>
              <a:spLocks noChangeShapeType="1"/>
            </p:cNvSpPr>
            <p:nvPr/>
          </p:nvSpPr>
          <p:spPr bwMode="auto">
            <a:xfrm>
              <a:off x="1152" y="1200"/>
              <a:ext cx="0" cy="264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4" name="Line 6"/>
            <p:cNvSpPr>
              <a:spLocks noChangeShapeType="1"/>
            </p:cNvSpPr>
            <p:nvPr/>
          </p:nvSpPr>
          <p:spPr bwMode="auto">
            <a:xfrm rot="5400000">
              <a:off x="2471" y="2521"/>
              <a:ext cx="1" cy="264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5" name="Line 7"/>
            <p:cNvSpPr>
              <a:spLocks noChangeShapeType="1"/>
            </p:cNvSpPr>
            <p:nvPr/>
          </p:nvSpPr>
          <p:spPr bwMode="auto">
            <a:xfrm rot="2375338">
              <a:off x="2352" y="1296"/>
              <a:ext cx="0" cy="264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6" name="Line 8"/>
            <p:cNvSpPr>
              <a:spLocks noChangeShapeType="1"/>
            </p:cNvSpPr>
            <p:nvPr/>
          </p:nvSpPr>
          <p:spPr bwMode="auto">
            <a:xfrm rot="-2209598">
              <a:off x="2544" y="1248"/>
              <a:ext cx="0" cy="264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12" name="Text Box 9"/>
          <p:cNvSpPr txBox="1">
            <a:spLocks noChangeArrowheads="1"/>
          </p:cNvSpPr>
          <p:nvPr/>
        </p:nvSpPr>
        <p:spPr bwMode="auto">
          <a:xfrm>
            <a:off x="457200" y="6308725"/>
            <a:ext cx="8686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>
                <a:latin typeface="+mn-lt"/>
              </a:rPr>
              <a:t>Decrease in supply _____ S ____ Pe ___Qe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71600" y="152484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21012" y="6019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99434" y="534385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16231" y="236326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2095500" y="3886200"/>
            <a:ext cx="20955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191000" y="3867654"/>
            <a:ext cx="0" cy="215214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24000" y="374292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962400" y="60314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Qe</a:t>
            </a:r>
            <a:endParaRPr lang="en-US" dirty="0"/>
          </a:p>
        </p:txBody>
      </p:sp>
      <p:sp>
        <p:nvSpPr>
          <p:cNvPr id="17" name="Line 7"/>
          <p:cNvSpPr>
            <a:spLocks noChangeShapeType="1"/>
          </p:cNvSpPr>
          <p:nvPr/>
        </p:nvSpPr>
        <p:spPr bwMode="auto">
          <a:xfrm rot="2375338" flipH="1">
            <a:off x="3354082" y="1964346"/>
            <a:ext cx="110472" cy="317156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4455788" y="2732601"/>
            <a:ext cx="49721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2132807" y="3124200"/>
            <a:ext cx="160099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733800" y="3200400"/>
            <a:ext cx="0" cy="280352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5" idx="3"/>
          </p:cNvCxnSpPr>
          <p:nvPr/>
        </p:nvCxnSpPr>
        <p:spPr>
          <a:xfrm flipV="1">
            <a:off x="2438400" y="3276600"/>
            <a:ext cx="0" cy="6509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3733800" y="5661974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50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On a graph show what happens when…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188" y="1328738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en-US" dirty="0"/>
              <a:t>People make more money</a:t>
            </a:r>
          </a:p>
          <a:p>
            <a:pPr marL="0" indent="0">
              <a:buFontTx/>
              <a:buNone/>
              <a:defRPr/>
            </a:pP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0" indent="0">
              <a:buFontTx/>
              <a:buNone/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dirty="0"/>
              <a:t>A tornado wipes out the factory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600200" y="2209800"/>
            <a:ext cx="0" cy="1828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600200" y="4038600"/>
            <a:ext cx="23622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905000" y="2209800"/>
            <a:ext cx="1828800" cy="16764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905000" y="2286000"/>
            <a:ext cx="1600200" cy="16002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1600200" y="3048000"/>
            <a:ext cx="11811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776538" y="3048000"/>
            <a:ext cx="0" cy="9906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2" name="TextBox 18"/>
          <p:cNvSpPr txBox="1">
            <a:spLocks noChangeArrowheads="1"/>
          </p:cNvSpPr>
          <p:nvPr/>
        </p:nvSpPr>
        <p:spPr bwMode="auto">
          <a:xfrm>
            <a:off x="914400" y="2039938"/>
            <a:ext cx="68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P</a:t>
            </a:r>
          </a:p>
        </p:txBody>
      </p:sp>
      <p:sp>
        <p:nvSpPr>
          <p:cNvPr id="18443" name="TextBox 19"/>
          <p:cNvSpPr txBox="1">
            <a:spLocks noChangeArrowheads="1"/>
          </p:cNvSpPr>
          <p:nvPr/>
        </p:nvSpPr>
        <p:spPr bwMode="auto">
          <a:xfrm>
            <a:off x="4114800" y="38989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Q</a:t>
            </a:r>
          </a:p>
        </p:txBody>
      </p:sp>
      <p:sp>
        <p:nvSpPr>
          <p:cNvPr id="18444" name="TextBox 20"/>
          <p:cNvSpPr txBox="1">
            <a:spLocks noChangeArrowheads="1"/>
          </p:cNvSpPr>
          <p:nvPr/>
        </p:nvSpPr>
        <p:spPr bwMode="auto">
          <a:xfrm>
            <a:off x="3481388" y="2055813"/>
            <a:ext cx="685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</a:t>
            </a:r>
          </a:p>
        </p:txBody>
      </p:sp>
      <p:sp>
        <p:nvSpPr>
          <p:cNvPr id="18445" name="TextBox 21"/>
          <p:cNvSpPr txBox="1">
            <a:spLocks noChangeArrowheads="1"/>
          </p:cNvSpPr>
          <p:nvPr/>
        </p:nvSpPr>
        <p:spPr bwMode="auto">
          <a:xfrm>
            <a:off x="3619500" y="356235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D</a:t>
            </a:r>
          </a:p>
        </p:txBody>
      </p:sp>
      <p:sp>
        <p:nvSpPr>
          <p:cNvPr id="18446" name="TextBox 22"/>
          <p:cNvSpPr txBox="1">
            <a:spLocks noChangeArrowheads="1"/>
          </p:cNvSpPr>
          <p:nvPr/>
        </p:nvSpPr>
        <p:spPr bwMode="auto">
          <a:xfrm>
            <a:off x="914400" y="2962275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Pe</a:t>
            </a:r>
          </a:p>
        </p:txBody>
      </p:sp>
      <p:sp>
        <p:nvSpPr>
          <p:cNvPr id="18447" name="TextBox 23"/>
          <p:cNvSpPr txBox="1">
            <a:spLocks noChangeArrowheads="1"/>
          </p:cNvSpPr>
          <p:nvPr/>
        </p:nvSpPr>
        <p:spPr bwMode="auto">
          <a:xfrm>
            <a:off x="2433638" y="4038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Qe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6307138" y="2222500"/>
            <a:ext cx="1828800" cy="16764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6307138" y="2298700"/>
            <a:ext cx="1600200" cy="16002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6002338" y="3060700"/>
            <a:ext cx="11811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7178675" y="3060700"/>
            <a:ext cx="0" cy="9906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52" name="TextBox 29"/>
          <p:cNvSpPr txBox="1">
            <a:spLocks noChangeArrowheads="1"/>
          </p:cNvSpPr>
          <p:nvPr/>
        </p:nvSpPr>
        <p:spPr bwMode="auto">
          <a:xfrm>
            <a:off x="5205413" y="2066925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P</a:t>
            </a:r>
          </a:p>
        </p:txBody>
      </p:sp>
      <p:sp>
        <p:nvSpPr>
          <p:cNvPr id="18453" name="TextBox 30"/>
          <p:cNvSpPr txBox="1">
            <a:spLocks noChangeArrowheads="1"/>
          </p:cNvSpPr>
          <p:nvPr/>
        </p:nvSpPr>
        <p:spPr bwMode="auto">
          <a:xfrm>
            <a:off x="8516938" y="3833813"/>
            <a:ext cx="68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Q</a:t>
            </a:r>
          </a:p>
        </p:txBody>
      </p:sp>
      <p:sp>
        <p:nvSpPr>
          <p:cNvPr id="18454" name="TextBox 31"/>
          <p:cNvSpPr txBox="1">
            <a:spLocks noChangeArrowheads="1"/>
          </p:cNvSpPr>
          <p:nvPr/>
        </p:nvSpPr>
        <p:spPr bwMode="auto">
          <a:xfrm>
            <a:off x="7881938" y="1990725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</a:t>
            </a:r>
          </a:p>
        </p:txBody>
      </p:sp>
      <p:sp>
        <p:nvSpPr>
          <p:cNvPr id="18455" name="TextBox 32"/>
          <p:cNvSpPr txBox="1">
            <a:spLocks noChangeArrowheads="1"/>
          </p:cNvSpPr>
          <p:nvPr/>
        </p:nvSpPr>
        <p:spPr bwMode="auto">
          <a:xfrm>
            <a:off x="8135938" y="3360738"/>
            <a:ext cx="68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D</a:t>
            </a:r>
          </a:p>
        </p:txBody>
      </p:sp>
      <p:sp>
        <p:nvSpPr>
          <p:cNvPr id="18456" name="TextBox 33"/>
          <p:cNvSpPr txBox="1">
            <a:spLocks noChangeArrowheads="1"/>
          </p:cNvSpPr>
          <p:nvPr/>
        </p:nvSpPr>
        <p:spPr bwMode="auto">
          <a:xfrm>
            <a:off x="5316538" y="2898775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Pe</a:t>
            </a:r>
          </a:p>
        </p:txBody>
      </p:sp>
      <p:sp>
        <p:nvSpPr>
          <p:cNvPr id="18457" name="TextBox 34"/>
          <p:cNvSpPr txBox="1">
            <a:spLocks noChangeArrowheads="1"/>
          </p:cNvSpPr>
          <p:nvPr/>
        </p:nvSpPr>
        <p:spPr bwMode="auto">
          <a:xfrm>
            <a:off x="6835775" y="39751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Qe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5989638" y="2222500"/>
            <a:ext cx="0" cy="18288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989638" y="4051300"/>
            <a:ext cx="23622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247900" y="1833563"/>
            <a:ext cx="1828800" cy="16764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1257300" y="2671763"/>
            <a:ext cx="1866900" cy="1270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3119438" y="2671763"/>
            <a:ext cx="4762" cy="182880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4076700" y="3048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D2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533400" y="2482850"/>
            <a:ext cx="1062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Pe2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2776538" y="4500563"/>
            <a:ext cx="9572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Qe2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5945188" y="1871663"/>
            <a:ext cx="1600200" cy="16002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5640388" y="2633663"/>
            <a:ext cx="11811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6745288" y="2633663"/>
            <a:ext cx="71437" cy="172720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69" name="TextBox 49"/>
          <p:cNvSpPr txBox="1">
            <a:spLocks noChangeArrowheads="1"/>
          </p:cNvSpPr>
          <p:nvPr/>
        </p:nvSpPr>
        <p:spPr bwMode="auto">
          <a:xfrm>
            <a:off x="7519988" y="1563688"/>
            <a:ext cx="68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S2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4762500" y="2471738"/>
            <a:ext cx="8778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Pe2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6497638" y="4362450"/>
            <a:ext cx="10223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Qe2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2190750" y="2286000"/>
            <a:ext cx="514350" cy="1539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1905000" y="2684463"/>
            <a:ext cx="0" cy="3762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819400" y="3792538"/>
            <a:ext cx="347663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 flipV="1">
            <a:off x="7221538" y="2286000"/>
            <a:ext cx="468312" cy="2397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6202363" y="2690813"/>
            <a:ext cx="0" cy="3762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6780213" y="3798888"/>
            <a:ext cx="33655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984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18469" grpId="0"/>
      <p:bldP spid="51" grpId="0"/>
      <p:bldP spid="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Supply and Demand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talked about demand-</a:t>
            </a:r>
          </a:p>
          <a:p>
            <a:pPr lvl="1"/>
            <a:r>
              <a:rPr lang="en-US" dirty="0"/>
              <a:t>What we are willing and able to purchase</a:t>
            </a:r>
          </a:p>
          <a:p>
            <a:r>
              <a:rPr lang="en-US" dirty="0"/>
              <a:t>We have talked about supply-</a:t>
            </a:r>
          </a:p>
          <a:p>
            <a:pPr lvl="1"/>
            <a:r>
              <a:rPr lang="en-US" dirty="0"/>
              <a:t>What sellers are willing and able to sell</a:t>
            </a:r>
          </a:p>
          <a:p>
            <a:r>
              <a:rPr lang="en-US" dirty="0"/>
              <a:t>What is the problem with both of these definitions?</a:t>
            </a:r>
          </a:p>
        </p:txBody>
      </p:sp>
    </p:spTree>
    <p:extLst>
      <p:ext uri="{BB962C8B-B14F-4D97-AF65-F5344CB8AC3E}">
        <p14:creationId xmlns:p14="http://schemas.microsoft.com/office/powerpoint/2010/main" val="35239522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Government Interventions: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People/businesses complain to the government:</a:t>
            </a:r>
          </a:p>
          <a:p>
            <a:pPr lvl="1"/>
            <a:r>
              <a:rPr lang="en-US" altLang="en-US" dirty="0"/>
              <a:t>Prices are too high</a:t>
            </a:r>
          </a:p>
          <a:p>
            <a:pPr lvl="1"/>
            <a:r>
              <a:rPr lang="en-US" altLang="en-US" dirty="0"/>
              <a:t>Prices are too low</a:t>
            </a:r>
          </a:p>
          <a:p>
            <a:r>
              <a:rPr lang="en-US" altLang="en-US" dirty="0"/>
              <a:t>The government “</a:t>
            </a:r>
            <a:r>
              <a:rPr lang="en-US" altLang="en-US" i="1" dirty="0"/>
              <a:t>helps</a:t>
            </a:r>
            <a:r>
              <a:rPr lang="en-US" altLang="en-US" dirty="0"/>
              <a:t>” out</a:t>
            </a:r>
          </a:p>
          <a:p>
            <a:pPr lvl="1"/>
            <a:r>
              <a:rPr lang="en-US" altLang="en-US" dirty="0"/>
              <a:t>By lowering prices</a:t>
            </a:r>
          </a:p>
          <a:p>
            <a:pPr lvl="1"/>
            <a:r>
              <a:rPr lang="en-US" altLang="en-US" dirty="0"/>
              <a:t>By raising prices</a:t>
            </a:r>
          </a:p>
        </p:txBody>
      </p:sp>
    </p:spTree>
    <p:extLst>
      <p:ext uri="{BB962C8B-B14F-4D97-AF65-F5344CB8AC3E}">
        <p14:creationId xmlns:p14="http://schemas.microsoft.com/office/powerpoint/2010/main" val="29570277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3200" b="1" u="sng" dirty="0"/>
              <a:t>Government interventions in the market place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91600" cy="5410200"/>
          </a:xfrm>
        </p:spPr>
        <p:txBody>
          <a:bodyPr>
            <a:normAutofit/>
          </a:bodyPr>
          <a:lstStyle/>
          <a:p>
            <a:r>
              <a:rPr lang="en-US" dirty="0"/>
              <a:t>Sometimes the government intervenes in the operation of the </a:t>
            </a:r>
            <a:r>
              <a:rPr lang="en-US" b="1" i="1" u="sng" dirty="0">
                <a:solidFill>
                  <a:srgbClr val="FF0000"/>
                </a:solidFill>
              </a:rPr>
              <a:t>free</a:t>
            </a:r>
            <a:r>
              <a:rPr lang="en-US" dirty="0"/>
              <a:t> </a:t>
            </a:r>
            <a:r>
              <a:rPr lang="en-US" b="1" i="1" u="sng" dirty="0">
                <a:solidFill>
                  <a:srgbClr val="FF0000"/>
                </a:solidFill>
              </a:rPr>
              <a:t>market</a:t>
            </a:r>
            <a:r>
              <a:rPr lang="en-US" dirty="0"/>
              <a:t> because demands have been made on the government to do something about market prices that are “</a:t>
            </a:r>
            <a:r>
              <a:rPr lang="en-US" b="1" i="1" u="sng" dirty="0">
                <a:solidFill>
                  <a:srgbClr val="FF0000"/>
                </a:solidFill>
              </a:rPr>
              <a:t>too</a:t>
            </a:r>
            <a:r>
              <a:rPr lang="en-US" dirty="0"/>
              <a:t> </a:t>
            </a:r>
            <a:r>
              <a:rPr lang="en-US" b="1" i="1" u="sng" dirty="0">
                <a:solidFill>
                  <a:srgbClr val="FF0000"/>
                </a:solidFill>
              </a:rPr>
              <a:t>high</a:t>
            </a:r>
            <a:r>
              <a:rPr lang="en-US" dirty="0"/>
              <a:t>” or “</a:t>
            </a:r>
            <a:r>
              <a:rPr lang="en-US" b="1" i="1" u="sng" dirty="0">
                <a:solidFill>
                  <a:srgbClr val="FF0000"/>
                </a:solidFill>
              </a:rPr>
              <a:t>too</a:t>
            </a:r>
            <a:r>
              <a:rPr lang="en-US" dirty="0"/>
              <a:t> </a:t>
            </a:r>
            <a:r>
              <a:rPr lang="en-US" b="1" i="1" u="sng" dirty="0">
                <a:solidFill>
                  <a:srgbClr val="FF0000"/>
                </a:solidFill>
              </a:rPr>
              <a:t>low</a:t>
            </a:r>
            <a:r>
              <a:rPr lang="en-US" dirty="0"/>
              <a:t>”.  The government takes action in these instances to place legal barriers on the market that will not allow the </a:t>
            </a:r>
            <a:r>
              <a:rPr lang="en-US" b="1" i="1" u="sng" dirty="0">
                <a:solidFill>
                  <a:srgbClr val="FF0000"/>
                </a:solidFill>
              </a:rPr>
              <a:t>prices</a:t>
            </a:r>
            <a:r>
              <a:rPr lang="en-US" dirty="0"/>
              <a:t> to fall below a certain price or to </a:t>
            </a:r>
            <a:r>
              <a:rPr lang="en-US" b="1" i="1" u="sng" dirty="0">
                <a:solidFill>
                  <a:srgbClr val="FF0000"/>
                </a:solidFill>
              </a:rPr>
              <a:t>rise</a:t>
            </a:r>
            <a:r>
              <a:rPr lang="en-US" dirty="0"/>
              <a:t> above a certain price.  These legal barriers are identified and defined below: </a:t>
            </a:r>
          </a:p>
        </p:txBody>
      </p:sp>
    </p:spTree>
    <p:extLst>
      <p:ext uri="{BB962C8B-B14F-4D97-AF65-F5344CB8AC3E}">
        <p14:creationId xmlns:p14="http://schemas.microsoft.com/office/powerpoint/2010/main" val="22033156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__________- a legal minimum price below the which price of a good is not allowed to fall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	(i.e., ________ ____) (creates surpluses)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To be effective, a minimum price must be place _______ the equilibrium price.  Such a price will create a ___________.</a:t>
            </a:r>
            <a:b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Price Floors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04800" y="1447800"/>
            <a:ext cx="25146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5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Price Floor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409700" y="2514600"/>
            <a:ext cx="27813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Minimum   wage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762000" y="3962400"/>
            <a:ext cx="1676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above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631509" y="4394775"/>
            <a:ext cx="13917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surplus</a:t>
            </a:r>
          </a:p>
        </p:txBody>
      </p:sp>
      <p:sp>
        <p:nvSpPr>
          <p:cNvPr id="13" name="Freeform 12"/>
          <p:cNvSpPr/>
          <p:nvPr/>
        </p:nvSpPr>
        <p:spPr>
          <a:xfrm>
            <a:off x="1741289" y="5425025"/>
            <a:ext cx="2647" cy="1"/>
          </a:xfrm>
          <a:custGeom>
            <a:avLst/>
            <a:gdLst/>
            <a:ahLst/>
            <a:cxnLst/>
            <a:rect l="0" t="0" r="0" b="0"/>
            <a:pathLst>
              <a:path w="2647" h="1">
                <a:moveTo>
                  <a:pt x="0" y="0"/>
                </a:moveTo>
                <a:lnTo>
                  <a:pt x="2646" y="0"/>
                </a:lnTo>
                <a:close/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0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4" grpId="0"/>
      <p:bldP spid="8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Price Ceilings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__________- a </a:t>
            </a:r>
            <a:r>
              <a:rPr lang="en-US" altLang="en-US" dirty="0">
                <a:cs typeface="Calibri" panose="020F0502020204030204" pitchFamily="34" charset="0"/>
              </a:rPr>
              <a:t>legal</a:t>
            </a:r>
            <a:r>
              <a:rPr lang="en-US" altLang="en-US" dirty="0"/>
              <a:t> maximum price above which the price of a good is not allowed to rise</a:t>
            </a:r>
          </a:p>
          <a:p>
            <a:pPr lvl="1"/>
            <a:r>
              <a:rPr lang="en-US" altLang="en-US" dirty="0"/>
              <a:t>	(i.e., _____ _______) (creates shortage)</a:t>
            </a:r>
          </a:p>
          <a:p>
            <a:r>
              <a:rPr lang="en-US" altLang="en-US" dirty="0"/>
              <a:t>To be effective, a maximum price must be place _______ the equilibrium price.  Such a price will create a ___________.</a:t>
            </a:r>
          </a:p>
          <a:p>
            <a:endParaRPr lang="en-US" altLang="en-US" dirty="0"/>
          </a:p>
          <a:p>
            <a:endParaRPr lang="en-US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019300" y="4129548"/>
            <a:ext cx="120738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below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038600" y="4631238"/>
            <a:ext cx="164461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shortage</a:t>
            </a:r>
            <a:endParaRPr lang="en-US" altLang="en-US" sz="30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09600" y="1447800"/>
            <a:ext cx="28194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5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Price Ceiling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57400" y="3032125"/>
            <a:ext cx="3352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Rent  control</a:t>
            </a:r>
          </a:p>
        </p:txBody>
      </p:sp>
    </p:spTree>
    <p:extLst>
      <p:ext uri="{BB962C8B-B14F-4D97-AF65-F5344CB8AC3E}">
        <p14:creationId xmlns:p14="http://schemas.microsoft.com/office/powerpoint/2010/main" val="1079417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latin typeface="+mn-lt"/>
              </a:rPr>
              <a:t>Price Floors and Price Ceilings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32817" y="2268579"/>
            <a:ext cx="4059645" cy="4311889"/>
            <a:chOff x="132817" y="2268579"/>
            <a:chExt cx="4059645" cy="4311889"/>
          </a:xfrm>
        </p:grpSpPr>
        <p:grpSp>
          <p:nvGrpSpPr>
            <p:cNvPr id="17411" name="Group 4"/>
            <p:cNvGrpSpPr>
              <a:grpSpLocks/>
            </p:cNvGrpSpPr>
            <p:nvPr/>
          </p:nvGrpSpPr>
          <p:grpSpPr bwMode="auto">
            <a:xfrm>
              <a:off x="742417" y="2285999"/>
              <a:ext cx="3067583" cy="4022725"/>
              <a:chOff x="1152" y="1200"/>
              <a:chExt cx="2640" cy="2736"/>
            </a:xfrm>
          </p:grpSpPr>
          <p:sp>
            <p:nvSpPr>
              <p:cNvPr id="17413" name="Line 5"/>
              <p:cNvSpPr>
                <a:spLocks noChangeShapeType="1"/>
              </p:cNvSpPr>
              <p:nvPr/>
            </p:nvSpPr>
            <p:spPr bwMode="auto">
              <a:xfrm>
                <a:off x="1152" y="1200"/>
                <a:ext cx="0" cy="264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4" name="Line 6"/>
              <p:cNvSpPr>
                <a:spLocks noChangeShapeType="1"/>
              </p:cNvSpPr>
              <p:nvPr/>
            </p:nvSpPr>
            <p:spPr bwMode="auto">
              <a:xfrm rot="5400000">
                <a:off x="2471" y="2521"/>
                <a:ext cx="1" cy="264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5" name="Line 7"/>
              <p:cNvSpPr>
                <a:spLocks noChangeShapeType="1"/>
              </p:cNvSpPr>
              <p:nvPr/>
            </p:nvSpPr>
            <p:spPr bwMode="auto">
              <a:xfrm rot="2375338">
                <a:off x="2352" y="1296"/>
                <a:ext cx="0" cy="264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6" name="Line 8"/>
              <p:cNvSpPr>
                <a:spLocks noChangeShapeType="1"/>
              </p:cNvSpPr>
              <p:nvPr/>
            </p:nvSpPr>
            <p:spPr bwMode="auto">
              <a:xfrm rot="-2209598">
                <a:off x="2544" y="1248"/>
                <a:ext cx="0" cy="264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179511" y="2268579"/>
              <a:ext cx="6692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523171" y="6211136"/>
              <a:ext cx="6692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Q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439476" y="5634561"/>
              <a:ext cx="6692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90741" y="2637911"/>
              <a:ext cx="6692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>
              <a:off x="704317" y="4191000"/>
              <a:ext cx="1581683" cy="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2286000" y="4232386"/>
              <a:ext cx="0" cy="1939814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32817" y="3922588"/>
              <a:ext cx="6692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Pe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136773" y="6211136"/>
              <a:ext cx="6692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Qe</a:t>
              </a:r>
              <a:endParaRPr lang="en-US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350549" y="2293816"/>
            <a:ext cx="4059645" cy="4311889"/>
            <a:chOff x="132817" y="2268579"/>
            <a:chExt cx="4059645" cy="4311889"/>
          </a:xfrm>
        </p:grpSpPr>
        <p:grpSp>
          <p:nvGrpSpPr>
            <p:cNvPr id="34" name="Group 4"/>
            <p:cNvGrpSpPr>
              <a:grpSpLocks/>
            </p:cNvGrpSpPr>
            <p:nvPr/>
          </p:nvGrpSpPr>
          <p:grpSpPr bwMode="auto">
            <a:xfrm>
              <a:off x="742417" y="2285999"/>
              <a:ext cx="3067583" cy="4022725"/>
              <a:chOff x="1152" y="1200"/>
              <a:chExt cx="2640" cy="2736"/>
            </a:xfrm>
          </p:grpSpPr>
          <p:sp>
            <p:nvSpPr>
              <p:cNvPr id="43" name="Line 5"/>
              <p:cNvSpPr>
                <a:spLocks noChangeShapeType="1"/>
              </p:cNvSpPr>
              <p:nvPr/>
            </p:nvSpPr>
            <p:spPr bwMode="auto">
              <a:xfrm>
                <a:off x="1152" y="1200"/>
                <a:ext cx="0" cy="264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Line 6"/>
              <p:cNvSpPr>
                <a:spLocks noChangeShapeType="1"/>
              </p:cNvSpPr>
              <p:nvPr/>
            </p:nvSpPr>
            <p:spPr bwMode="auto">
              <a:xfrm rot="5400000">
                <a:off x="2471" y="2521"/>
                <a:ext cx="1" cy="264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Line 7"/>
              <p:cNvSpPr>
                <a:spLocks noChangeShapeType="1"/>
              </p:cNvSpPr>
              <p:nvPr/>
            </p:nvSpPr>
            <p:spPr bwMode="auto">
              <a:xfrm rot="2375338">
                <a:off x="2352" y="1296"/>
                <a:ext cx="0" cy="264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Line 8"/>
              <p:cNvSpPr>
                <a:spLocks noChangeShapeType="1"/>
              </p:cNvSpPr>
              <p:nvPr/>
            </p:nvSpPr>
            <p:spPr bwMode="auto">
              <a:xfrm rot="-2209598">
                <a:off x="2544" y="1248"/>
                <a:ext cx="0" cy="264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179511" y="2268579"/>
              <a:ext cx="6692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523171" y="6211136"/>
              <a:ext cx="6692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Q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439476" y="5634561"/>
              <a:ext cx="6692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290741" y="2637911"/>
              <a:ext cx="6692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</a:t>
              </a:r>
            </a:p>
          </p:txBody>
        </p:sp>
        <p:cxnSp>
          <p:nvCxnSpPr>
            <p:cNvPr id="39" name="Straight Connector 38"/>
            <p:cNvCxnSpPr/>
            <p:nvPr/>
          </p:nvCxnSpPr>
          <p:spPr>
            <a:xfrm flipH="1">
              <a:off x="704317" y="4191000"/>
              <a:ext cx="1581683" cy="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2286000" y="4232386"/>
              <a:ext cx="0" cy="1939814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132817" y="3922588"/>
              <a:ext cx="6692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Pe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136773" y="6211136"/>
              <a:ext cx="6692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Qe</a:t>
              </a:r>
              <a:endParaRPr lang="en-US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196569" y="1800090"/>
            <a:ext cx="1970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Price Floor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805644" y="1800090"/>
            <a:ext cx="1970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Price Ceiling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591048" y="3276600"/>
            <a:ext cx="3218371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286000" y="2514600"/>
            <a:ext cx="0" cy="685800"/>
          </a:xfrm>
          <a:prstGeom prst="straightConnector1">
            <a:avLst/>
          </a:prstGeom>
          <a:ln w="635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745319" y="5410200"/>
            <a:ext cx="3218371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7023796" y="5634561"/>
            <a:ext cx="0" cy="533015"/>
          </a:xfrm>
          <a:prstGeom prst="straightConnector1">
            <a:avLst/>
          </a:prstGeom>
          <a:ln w="635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34579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4 things to remember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Subsidy always leads to a increase in supply</a:t>
            </a:r>
            <a:b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Increased technology always leads to increased supply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Increase in price leads to increase in QS- law of supply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Decrease in price leads to increase in QD- law of demand</a:t>
            </a:r>
          </a:p>
        </p:txBody>
      </p:sp>
    </p:spTree>
    <p:extLst>
      <p:ext uri="{BB962C8B-B14F-4D97-AF65-F5344CB8AC3E}">
        <p14:creationId xmlns:p14="http://schemas.microsoft.com/office/powerpoint/2010/main" val="3158229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305800" cy="5364163"/>
          </a:xfrm>
        </p:spPr>
        <p:txBody>
          <a:bodyPr/>
          <a:lstStyle/>
          <a:p>
            <a:r>
              <a:rPr lang="en-US" sz="3600" dirty="0"/>
              <a:t>Assuming competition exists in the marketplace, price are determined in a </a:t>
            </a:r>
            <a:r>
              <a:rPr lang="en-US" sz="3600" b="1" i="1" u="sng" dirty="0">
                <a:solidFill>
                  <a:srgbClr val="FF0000"/>
                </a:solidFill>
              </a:rPr>
              <a:t>Free</a:t>
            </a:r>
            <a:r>
              <a:rPr lang="en-US" sz="3600" dirty="0"/>
              <a:t> </a:t>
            </a:r>
            <a:r>
              <a:rPr lang="en-US" sz="3600" b="1" i="1" u="sng" dirty="0">
                <a:solidFill>
                  <a:srgbClr val="FF0000"/>
                </a:solidFill>
              </a:rPr>
              <a:t>market</a:t>
            </a:r>
            <a:r>
              <a:rPr lang="en-US" sz="3600" dirty="0"/>
              <a:t> through the interaction of </a:t>
            </a:r>
            <a:r>
              <a:rPr lang="en-US" sz="3600" b="1" i="1" u="sng" dirty="0">
                <a:solidFill>
                  <a:srgbClr val="FF0000"/>
                </a:solidFill>
              </a:rPr>
              <a:t>supply</a:t>
            </a:r>
            <a:r>
              <a:rPr lang="en-US" sz="3600" dirty="0"/>
              <a:t> and </a:t>
            </a:r>
            <a:r>
              <a:rPr lang="en-US" sz="3600" b="1" i="1" u="sng" dirty="0">
                <a:solidFill>
                  <a:srgbClr val="FF0000"/>
                </a:solidFill>
              </a:rPr>
              <a:t>demand</a:t>
            </a:r>
            <a:r>
              <a:rPr lang="en-US" sz="3600" u="sng" dirty="0">
                <a:solidFill>
                  <a:srgbClr val="FF0000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830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534400" cy="5668963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dirty="0"/>
              <a:t>This means that without government intervention, the “</a:t>
            </a:r>
            <a:r>
              <a:rPr lang="en-US" b="1" i="1" u="sng" dirty="0">
                <a:solidFill>
                  <a:srgbClr val="FF0000"/>
                </a:solidFill>
              </a:rPr>
              <a:t>invisible hand</a:t>
            </a:r>
            <a:r>
              <a:rPr lang="en-US" dirty="0"/>
              <a:t>” of the marketplace coordinates the quantities that consumers are willing and able to purchase (</a:t>
            </a:r>
            <a:r>
              <a:rPr lang="en-US" b="1" i="1" u="sng" dirty="0">
                <a:solidFill>
                  <a:srgbClr val="FF0000"/>
                </a:solidFill>
              </a:rPr>
              <a:t>Demand</a:t>
            </a:r>
            <a:r>
              <a:rPr lang="en-US" dirty="0"/>
              <a:t>) and that producers are willing and able to provide for sale (</a:t>
            </a:r>
            <a:r>
              <a:rPr lang="en-US" b="1" i="1" u="sng" dirty="0">
                <a:solidFill>
                  <a:srgbClr val="FF0000"/>
                </a:solidFill>
              </a:rPr>
              <a:t>Supply</a:t>
            </a:r>
            <a:r>
              <a:rPr lang="en-US" dirty="0"/>
              <a:t>) at various prices at a particular point in time.</a:t>
            </a:r>
          </a:p>
          <a:p>
            <a:pPr fontAlgn="base"/>
            <a:r>
              <a:rPr lang="en-US" dirty="0"/>
              <a:t>When the market matches up the two sides (</a:t>
            </a:r>
            <a:r>
              <a:rPr lang="en-US" b="1" i="1" u="sng" dirty="0">
                <a:solidFill>
                  <a:srgbClr val="FF0000"/>
                </a:solidFill>
              </a:rPr>
              <a:t>Supply</a:t>
            </a:r>
            <a:r>
              <a:rPr lang="en-US" dirty="0"/>
              <a:t> and </a:t>
            </a:r>
            <a:r>
              <a:rPr lang="en-US" b="1" i="1" u="sng" dirty="0">
                <a:solidFill>
                  <a:srgbClr val="FF0000"/>
                </a:solidFill>
              </a:rPr>
              <a:t>Demand</a:t>
            </a:r>
            <a:r>
              <a:rPr lang="en-US" dirty="0"/>
              <a:t>) of the market, a </a:t>
            </a:r>
            <a:r>
              <a:rPr lang="en-US" b="1" i="1" u="sng" dirty="0">
                <a:solidFill>
                  <a:srgbClr val="FF0000"/>
                </a:solidFill>
              </a:rPr>
              <a:t>market</a:t>
            </a:r>
            <a:r>
              <a:rPr lang="en-US" dirty="0"/>
              <a:t> </a:t>
            </a:r>
            <a:r>
              <a:rPr lang="en-US" b="1" i="1" u="sng" dirty="0">
                <a:solidFill>
                  <a:srgbClr val="FF0000"/>
                </a:solidFill>
              </a:rPr>
              <a:t>equilibrium</a:t>
            </a:r>
            <a:r>
              <a:rPr lang="en-US" dirty="0"/>
              <a:t> is determined.  This market price is the price at which all that is </a:t>
            </a:r>
            <a:r>
              <a:rPr lang="en-US" b="1" i="1" u="sng" dirty="0">
                <a:solidFill>
                  <a:srgbClr val="FF0000"/>
                </a:solidFill>
              </a:rPr>
              <a:t>demanded</a:t>
            </a:r>
            <a:r>
              <a:rPr lang="en-US" dirty="0"/>
              <a:t> is </a:t>
            </a:r>
            <a:r>
              <a:rPr lang="en-US" b="1" i="1" u="sng" dirty="0">
                <a:solidFill>
                  <a:srgbClr val="FF0000"/>
                </a:solidFill>
              </a:rPr>
              <a:t>supplied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820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47169"/>
            <a:ext cx="8229600" cy="1143000"/>
          </a:xfrm>
        </p:spPr>
        <p:txBody>
          <a:bodyPr/>
          <a:lstStyle/>
          <a:p>
            <a:r>
              <a:rPr lang="en-US" dirty="0"/>
              <a:t>Combine them together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609600" y="1190788"/>
            <a:ext cx="7922525" cy="2956425"/>
            <a:chOff x="152400" y="1527707"/>
            <a:chExt cx="7922525" cy="2956425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838200" y="1752600"/>
              <a:ext cx="0" cy="22098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990600" y="1905000"/>
              <a:ext cx="1676400" cy="1905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5943600" y="2152650"/>
              <a:ext cx="1600200" cy="14097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838200" y="3962400"/>
              <a:ext cx="23622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5486400" y="3810000"/>
              <a:ext cx="22860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486400" y="1600200"/>
              <a:ext cx="0" cy="22098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52400" y="1600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800600" y="1527707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684060" y="3555105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95767" y="41148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Q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617725" y="1913119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98307" y="38978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Q</a:t>
              </a:r>
            </a:p>
          </p:txBody>
        </p:sp>
      </p:grpSp>
      <p:sp>
        <p:nvSpPr>
          <p:cNvPr id="22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Graphs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2767083" y="2484335"/>
            <a:ext cx="3400567" cy="2883932"/>
            <a:chOff x="632346" y="3818108"/>
            <a:chExt cx="3400567" cy="2883932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1318146" y="3970508"/>
              <a:ext cx="0" cy="22098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470546" y="4122908"/>
              <a:ext cx="1676400" cy="1905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1563806" y="4308448"/>
              <a:ext cx="1674125" cy="164923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1318146" y="6180308"/>
              <a:ext cx="23622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632346" y="381810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164006" y="5773013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575713" y="633270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Q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237931" y="4105016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</a:t>
              </a:r>
            </a:p>
          </p:txBody>
        </p:sp>
      </p:grpSp>
      <p:sp>
        <p:nvSpPr>
          <p:cNvPr id="39" name="Title 1"/>
          <p:cNvSpPr txBox="1">
            <a:spLocks/>
          </p:cNvSpPr>
          <p:nvPr/>
        </p:nvSpPr>
        <p:spPr>
          <a:xfrm>
            <a:off x="420805" y="536826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Where do you think the market price would be?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H="1">
            <a:off x="3452883" y="3799290"/>
            <a:ext cx="9906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4528636" y="3913727"/>
            <a:ext cx="6823" cy="89484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895601" y="3556969"/>
            <a:ext cx="474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Pe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298475" y="4868807"/>
            <a:ext cx="474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Qe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248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9" grpId="0"/>
      <p:bldP spid="44" grpId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the Graph</a:t>
            </a:r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0" y="2514600"/>
            <a:ext cx="3962400" cy="3444875"/>
            <a:chOff x="0" y="1584"/>
            <a:chExt cx="2496" cy="2170"/>
          </a:xfrm>
        </p:grpSpPr>
        <p:grpSp>
          <p:nvGrpSpPr>
            <p:cNvPr id="5" name="Group 18"/>
            <p:cNvGrpSpPr>
              <a:grpSpLocks/>
            </p:cNvGrpSpPr>
            <p:nvPr/>
          </p:nvGrpSpPr>
          <p:grpSpPr bwMode="auto">
            <a:xfrm>
              <a:off x="0" y="1584"/>
              <a:ext cx="2304" cy="1834"/>
              <a:chOff x="96" y="1584"/>
              <a:chExt cx="2304" cy="1834"/>
            </a:xfrm>
          </p:grpSpPr>
          <p:grpSp>
            <p:nvGrpSpPr>
              <p:cNvPr id="7" name="Group 10"/>
              <p:cNvGrpSpPr>
                <a:grpSpLocks/>
              </p:cNvGrpSpPr>
              <p:nvPr/>
            </p:nvGrpSpPr>
            <p:grpSpPr bwMode="auto">
              <a:xfrm>
                <a:off x="720" y="1680"/>
                <a:ext cx="1680" cy="1488"/>
                <a:chOff x="240" y="1536"/>
                <a:chExt cx="1680" cy="1488"/>
              </a:xfrm>
            </p:grpSpPr>
            <p:sp>
              <p:nvSpPr>
                <p:cNvPr id="13" name="Line 4"/>
                <p:cNvSpPr>
                  <a:spLocks noChangeShapeType="1"/>
                </p:cNvSpPr>
                <p:nvPr/>
              </p:nvSpPr>
              <p:spPr bwMode="auto">
                <a:xfrm>
                  <a:off x="336" y="1536"/>
                  <a:ext cx="0" cy="13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" name="Line 5"/>
                <p:cNvSpPr>
                  <a:spLocks noChangeShapeType="1"/>
                </p:cNvSpPr>
                <p:nvPr/>
              </p:nvSpPr>
              <p:spPr bwMode="auto">
                <a:xfrm rot="5400000">
                  <a:off x="1031" y="2233"/>
                  <a:ext cx="1" cy="13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" name="Line 6"/>
                <p:cNvSpPr>
                  <a:spLocks noChangeShapeType="1"/>
                </p:cNvSpPr>
                <p:nvPr/>
              </p:nvSpPr>
              <p:spPr bwMode="auto">
                <a:xfrm rot="2701449">
                  <a:off x="935" y="1609"/>
                  <a:ext cx="1" cy="13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" name="Line 7"/>
                <p:cNvSpPr>
                  <a:spLocks noChangeShapeType="1"/>
                </p:cNvSpPr>
                <p:nvPr/>
              </p:nvSpPr>
              <p:spPr bwMode="auto">
                <a:xfrm rot="-2671601">
                  <a:off x="960" y="1632"/>
                  <a:ext cx="0" cy="13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392" y="1584"/>
                  <a:ext cx="432" cy="2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500">
                      <a:latin typeface="Comic Sans MS" pitchFamily="66" charset="0"/>
                    </a:rPr>
                    <a:t>S</a:t>
                  </a:r>
                </a:p>
              </p:txBody>
            </p:sp>
            <p:sp>
              <p:nvSpPr>
                <p:cNvPr id="18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488" y="2544"/>
                  <a:ext cx="432" cy="2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500">
                      <a:latin typeface="Comic Sans MS" pitchFamily="66" charset="0"/>
                    </a:rPr>
                    <a:t>D</a:t>
                  </a:r>
                </a:p>
              </p:txBody>
            </p:sp>
          </p:grpSp>
          <p:sp>
            <p:nvSpPr>
              <p:cNvPr id="8" name="Text Box 11"/>
              <p:cNvSpPr txBox="1">
                <a:spLocks noChangeArrowheads="1"/>
              </p:cNvSpPr>
              <p:nvPr/>
            </p:nvSpPr>
            <p:spPr bwMode="auto">
              <a:xfrm>
                <a:off x="96" y="1584"/>
                <a:ext cx="624" cy="2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500">
                    <a:latin typeface="Comic Sans MS" pitchFamily="66" charset="0"/>
                  </a:rPr>
                  <a:t>Price</a:t>
                </a:r>
              </a:p>
            </p:txBody>
          </p:sp>
          <p:sp>
            <p:nvSpPr>
              <p:cNvPr id="9" name="Text Box 12"/>
              <p:cNvSpPr txBox="1">
                <a:spLocks noChangeArrowheads="1"/>
              </p:cNvSpPr>
              <p:nvPr/>
            </p:nvSpPr>
            <p:spPr bwMode="auto">
              <a:xfrm>
                <a:off x="384" y="1824"/>
                <a:ext cx="384" cy="12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>
                    <a:latin typeface="Comic Sans MS" pitchFamily="66" charset="0"/>
                  </a:rPr>
                  <a:t>$3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1500">
                  <a:latin typeface="Comic Sans MS" pitchFamily="66" charset="0"/>
                </a:endParaRP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>
                    <a:latin typeface="Comic Sans MS" pitchFamily="66" charset="0"/>
                  </a:rPr>
                  <a:t>2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1500">
                  <a:latin typeface="Comic Sans MS" pitchFamily="66" charset="0"/>
                </a:endParaRP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>
                    <a:latin typeface="Comic Sans MS" pitchFamily="66" charset="0"/>
                  </a:rPr>
                  <a:t>1</a:t>
                </a:r>
              </a:p>
            </p:txBody>
          </p:sp>
          <p:sp>
            <p:nvSpPr>
              <p:cNvPr id="10" name="Line 13"/>
              <p:cNvSpPr>
                <a:spLocks noChangeShapeType="1"/>
              </p:cNvSpPr>
              <p:nvPr/>
            </p:nvSpPr>
            <p:spPr bwMode="auto">
              <a:xfrm>
                <a:off x="816" y="2448"/>
                <a:ext cx="57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Line 14"/>
              <p:cNvSpPr>
                <a:spLocks noChangeShapeType="1"/>
              </p:cNvSpPr>
              <p:nvPr/>
            </p:nvSpPr>
            <p:spPr bwMode="auto">
              <a:xfrm rot="5400000">
                <a:off x="1153" y="2783"/>
                <a:ext cx="576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Text Box 16"/>
              <p:cNvSpPr txBox="1">
                <a:spLocks noChangeArrowheads="1"/>
              </p:cNvSpPr>
              <p:nvPr/>
            </p:nvSpPr>
            <p:spPr bwMode="auto">
              <a:xfrm>
                <a:off x="816" y="3168"/>
                <a:ext cx="134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Comic Sans MS" pitchFamily="66" charset="0"/>
                  </a:rPr>
                  <a:t>7        10       18</a:t>
                </a:r>
              </a:p>
            </p:txBody>
          </p:sp>
        </p:grpSp>
        <p:sp>
          <p:nvSpPr>
            <p:cNvPr id="6" name="Text Box 17"/>
            <p:cNvSpPr txBox="1">
              <a:spLocks noChangeArrowheads="1"/>
            </p:cNvSpPr>
            <p:nvPr/>
          </p:nvSpPr>
          <p:spPr bwMode="auto">
            <a:xfrm>
              <a:off x="1392" y="3456"/>
              <a:ext cx="1104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500">
                  <a:latin typeface="Comic Sans MS" pitchFamily="66" charset="0"/>
                </a:rPr>
                <a:t>Quantity</a:t>
              </a:r>
            </a:p>
          </p:txBody>
        </p:sp>
      </p:grp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3886200" y="1279525"/>
            <a:ext cx="502920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latin typeface="Comic Sans MS" pitchFamily="66" charset="0"/>
              </a:rPr>
              <a:t>The </a:t>
            </a:r>
            <a:r>
              <a:rPr lang="en-US" altLang="en-US" sz="2000" dirty="0" err="1">
                <a:latin typeface="Comic Sans MS" pitchFamily="66" charset="0"/>
              </a:rPr>
              <a:t>Pe</a:t>
            </a:r>
            <a:r>
              <a:rPr lang="en-US" altLang="en-US" sz="2000" dirty="0">
                <a:latin typeface="Comic Sans MS" pitchFamily="66" charset="0"/>
              </a:rPr>
              <a:t> (price equilibrium)= ______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latin typeface="Comic Sans MS" pitchFamily="66" charset="0"/>
              </a:rPr>
              <a:t>The </a:t>
            </a:r>
            <a:r>
              <a:rPr lang="en-US" altLang="en-US" sz="2000" dirty="0" err="1">
                <a:latin typeface="Comic Sans MS" pitchFamily="66" charset="0"/>
              </a:rPr>
              <a:t>Qe</a:t>
            </a:r>
            <a:r>
              <a:rPr lang="en-US" altLang="en-US" sz="2000" dirty="0">
                <a:latin typeface="Comic Sans MS" pitchFamily="66" charset="0"/>
              </a:rPr>
              <a:t> (quantity equilibrium)= ___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latin typeface="Comic Sans MS" pitchFamily="66" charset="0"/>
              </a:rPr>
              <a:t>At market price, what is the relationship of                 QS____ QD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latin typeface="Comic Sans MS" pitchFamily="66" charset="0"/>
              </a:rPr>
              <a:t>Because of this relationship, the market is said to be in ____________ at the market price.  Therefore, the market price is also called the ________________ price (</a:t>
            </a:r>
            <a:r>
              <a:rPr lang="en-US" altLang="en-US" sz="2000" dirty="0" err="1">
                <a:latin typeface="Comic Sans MS" pitchFamily="66" charset="0"/>
              </a:rPr>
              <a:t>Pe</a:t>
            </a:r>
            <a:r>
              <a:rPr lang="en-US" altLang="en-US" sz="2000" dirty="0">
                <a:latin typeface="Comic Sans MS" pitchFamily="66" charset="0"/>
              </a:rPr>
              <a:t>) and the quantity at the market price is called the _____________quantity or the </a:t>
            </a:r>
            <a:r>
              <a:rPr lang="en-US" altLang="en-US" sz="2000" dirty="0" err="1">
                <a:latin typeface="Comic Sans MS" pitchFamily="66" charset="0"/>
              </a:rPr>
              <a:t>Qe</a:t>
            </a:r>
            <a:r>
              <a:rPr lang="en-US" altLang="en-US" sz="2000" dirty="0">
                <a:latin typeface="Comic Sans MS" pitchFamily="66" charset="0"/>
              </a:rPr>
              <a:t>.  The market price and quantity price (</a:t>
            </a:r>
            <a:r>
              <a:rPr lang="en-US" altLang="en-US" sz="2000" dirty="0" err="1">
                <a:latin typeface="Comic Sans MS" pitchFamily="66" charset="0"/>
              </a:rPr>
              <a:t>Pe</a:t>
            </a:r>
            <a:r>
              <a:rPr lang="en-US" altLang="en-US" sz="2000" dirty="0">
                <a:latin typeface="Comic Sans MS" pitchFamily="66" charset="0"/>
              </a:rPr>
              <a:t> and </a:t>
            </a:r>
            <a:r>
              <a:rPr lang="en-US" altLang="en-US" sz="2000" dirty="0" err="1">
                <a:latin typeface="Comic Sans MS" pitchFamily="66" charset="0"/>
              </a:rPr>
              <a:t>Qe</a:t>
            </a:r>
            <a:r>
              <a:rPr lang="en-US" altLang="en-US" sz="2000" dirty="0">
                <a:latin typeface="Comic Sans MS" pitchFamily="66" charset="0"/>
              </a:rPr>
              <a:t>) are found at the _____________ of the supply and demand curves. 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7239000" y="1219200"/>
            <a:ext cx="914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 dirty="0">
                <a:solidFill>
                  <a:srgbClr val="FF0000"/>
                </a:solidFill>
                <a:latin typeface="Comic Sans MS" pitchFamily="66" charset="0"/>
              </a:rPr>
              <a:t>$2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7543800" y="1676400"/>
            <a:ext cx="914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>
                <a:solidFill>
                  <a:srgbClr val="FF0000"/>
                </a:solidFill>
                <a:latin typeface="Comic Sans MS" pitchFamily="66" charset="0"/>
              </a:rPr>
              <a:t>10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6019800" y="2438400"/>
            <a:ext cx="914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>
                <a:solidFill>
                  <a:srgbClr val="FF0000"/>
                </a:solidFill>
                <a:latin typeface="Comic Sans MS" pitchFamily="66" charset="0"/>
              </a:rPr>
              <a:t>=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4419600" y="4724400"/>
            <a:ext cx="21336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>
                <a:solidFill>
                  <a:srgbClr val="FF0000"/>
                </a:solidFill>
                <a:latin typeface="Comic Sans MS" pitchFamily="66" charset="0"/>
              </a:rPr>
              <a:t>equilibrium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4191000" y="4114800"/>
            <a:ext cx="21336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>
                <a:solidFill>
                  <a:srgbClr val="FF0000"/>
                </a:solidFill>
                <a:latin typeface="Comic Sans MS" pitchFamily="66" charset="0"/>
              </a:rPr>
              <a:t>equilibrium</a:t>
            </a: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5715000" y="3200400"/>
            <a:ext cx="21336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>
                <a:solidFill>
                  <a:srgbClr val="FF0000"/>
                </a:solidFill>
                <a:latin typeface="Comic Sans MS" pitchFamily="66" charset="0"/>
              </a:rPr>
              <a:t>balance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3886200" y="5638800"/>
            <a:ext cx="21336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>
                <a:solidFill>
                  <a:srgbClr val="FF0000"/>
                </a:solidFill>
                <a:latin typeface="Comic Sans MS" pitchFamily="66" charset="0"/>
              </a:rPr>
              <a:t>intersection</a:t>
            </a:r>
          </a:p>
        </p:txBody>
      </p:sp>
    </p:spTree>
    <p:extLst>
      <p:ext uri="{BB962C8B-B14F-4D97-AF65-F5344CB8AC3E}">
        <p14:creationId xmlns:p14="http://schemas.microsoft.com/office/powerpoint/2010/main" val="248410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Disequilibrium in the Marketplace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4800" y="1600200"/>
            <a:ext cx="4572000" cy="52578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If the seller or sellers decide to raise the price of the good above the market price (</a:t>
            </a:r>
            <a:r>
              <a:rPr lang="en-US" alt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) from $2 to $3, then ___ P above </a:t>
            </a:r>
            <a:r>
              <a:rPr lang="en-US" alt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____ QD   _____QS</a:t>
            </a:r>
          </a:p>
          <a:p>
            <a:pPr eaLnBrk="1" hangingPunct="1">
              <a:buFontTx/>
              <a:buNone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____ S      _____ D</a:t>
            </a:r>
          </a:p>
          <a:p>
            <a:pPr eaLnBrk="1" hangingPunct="1">
              <a:buFontTx/>
              <a:buNone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QD _____ QS </a:t>
            </a:r>
          </a:p>
          <a:p>
            <a:pPr eaLnBrk="1" hangingPunct="1">
              <a:buFontTx/>
              <a:buNone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Therefore, _______________</a:t>
            </a:r>
          </a:p>
        </p:txBody>
      </p:sp>
      <p:sp>
        <p:nvSpPr>
          <p:cNvPr id="7172" name="Text Box 12"/>
          <p:cNvSpPr txBox="1">
            <a:spLocks noChangeArrowheads="1"/>
          </p:cNvSpPr>
          <p:nvPr/>
        </p:nvSpPr>
        <p:spPr bwMode="auto">
          <a:xfrm>
            <a:off x="0" y="2514600"/>
            <a:ext cx="9906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 dirty="0">
                <a:latin typeface="Comic Sans MS" pitchFamily="66" charset="0"/>
              </a:rPr>
              <a:t>Price</a:t>
            </a:r>
          </a:p>
        </p:txBody>
      </p:sp>
      <p:grpSp>
        <p:nvGrpSpPr>
          <p:cNvPr id="7173" name="Group 47"/>
          <p:cNvGrpSpPr>
            <a:grpSpLocks/>
          </p:cNvGrpSpPr>
          <p:nvPr/>
        </p:nvGrpSpPr>
        <p:grpSpPr bwMode="auto">
          <a:xfrm>
            <a:off x="457200" y="2667000"/>
            <a:ext cx="3200400" cy="2759075"/>
            <a:chOff x="288" y="1680"/>
            <a:chExt cx="2016" cy="1738"/>
          </a:xfrm>
        </p:grpSpPr>
        <p:grpSp>
          <p:nvGrpSpPr>
            <p:cNvPr id="7181" name="Group 5"/>
            <p:cNvGrpSpPr>
              <a:grpSpLocks/>
            </p:cNvGrpSpPr>
            <p:nvPr/>
          </p:nvGrpSpPr>
          <p:grpSpPr bwMode="auto">
            <a:xfrm>
              <a:off x="624" y="1680"/>
              <a:ext cx="1680" cy="1488"/>
              <a:chOff x="240" y="1536"/>
              <a:chExt cx="1680" cy="1488"/>
            </a:xfrm>
          </p:grpSpPr>
          <p:sp>
            <p:nvSpPr>
              <p:cNvPr id="7190" name="Line 6"/>
              <p:cNvSpPr>
                <a:spLocks noChangeShapeType="1"/>
              </p:cNvSpPr>
              <p:nvPr/>
            </p:nvSpPr>
            <p:spPr bwMode="auto">
              <a:xfrm>
                <a:off x="336" y="1536"/>
                <a:ext cx="0" cy="13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1" name="Line 7"/>
              <p:cNvSpPr>
                <a:spLocks noChangeShapeType="1"/>
              </p:cNvSpPr>
              <p:nvPr/>
            </p:nvSpPr>
            <p:spPr bwMode="auto">
              <a:xfrm rot="5400000">
                <a:off x="1031" y="2233"/>
                <a:ext cx="1" cy="13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2" name="Line 8"/>
              <p:cNvSpPr>
                <a:spLocks noChangeShapeType="1"/>
              </p:cNvSpPr>
              <p:nvPr/>
            </p:nvSpPr>
            <p:spPr bwMode="auto">
              <a:xfrm rot="2701449">
                <a:off x="935" y="1609"/>
                <a:ext cx="1" cy="13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3" name="Line 9"/>
              <p:cNvSpPr>
                <a:spLocks noChangeShapeType="1"/>
              </p:cNvSpPr>
              <p:nvPr/>
            </p:nvSpPr>
            <p:spPr bwMode="auto">
              <a:xfrm rot="-2671601">
                <a:off x="960" y="1632"/>
                <a:ext cx="0" cy="13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4" name="Text Box 10"/>
              <p:cNvSpPr txBox="1">
                <a:spLocks noChangeArrowheads="1"/>
              </p:cNvSpPr>
              <p:nvPr/>
            </p:nvSpPr>
            <p:spPr bwMode="auto">
              <a:xfrm>
                <a:off x="1392" y="1584"/>
                <a:ext cx="432" cy="2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500">
                    <a:latin typeface="Comic Sans MS" pitchFamily="66" charset="0"/>
                  </a:rPr>
                  <a:t>S</a:t>
                </a:r>
              </a:p>
            </p:txBody>
          </p:sp>
          <p:sp>
            <p:nvSpPr>
              <p:cNvPr id="7195" name="Text Box 11"/>
              <p:cNvSpPr txBox="1">
                <a:spLocks noChangeArrowheads="1"/>
              </p:cNvSpPr>
              <p:nvPr/>
            </p:nvSpPr>
            <p:spPr bwMode="auto">
              <a:xfrm>
                <a:off x="1488" y="2544"/>
                <a:ext cx="432" cy="2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500">
                    <a:latin typeface="Comic Sans MS" pitchFamily="66" charset="0"/>
                  </a:rPr>
                  <a:t>D</a:t>
                </a:r>
              </a:p>
            </p:txBody>
          </p:sp>
        </p:grpSp>
        <p:grpSp>
          <p:nvGrpSpPr>
            <p:cNvPr id="7182" name="Group 35"/>
            <p:cNvGrpSpPr>
              <a:grpSpLocks/>
            </p:cNvGrpSpPr>
            <p:nvPr/>
          </p:nvGrpSpPr>
          <p:grpSpPr bwMode="auto">
            <a:xfrm>
              <a:off x="288" y="1824"/>
              <a:ext cx="1776" cy="1594"/>
              <a:chOff x="288" y="1824"/>
              <a:chExt cx="1776" cy="1594"/>
            </a:xfrm>
          </p:grpSpPr>
          <p:sp>
            <p:nvSpPr>
              <p:cNvPr id="7183" name="Text Box 13"/>
              <p:cNvSpPr txBox="1">
                <a:spLocks noChangeArrowheads="1"/>
              </p:cNvSpPr>
              <p:nvPr/>
            </p:nvSpPr>
            <p:spPr bwMode="auto">
              <a:xfrm>
                <a:off x="288" y="1824"/>
                <a:ext cx="384" cy="12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>
                    <a:latin typeface="Comic Sans MS" pitchFamily="66" charset="0"/>
                  </a:rPr>
                  <a:t>$3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1500">
                  <a:latin typeface="Comic Sans MS" pitchFamily="66" charset="0"/>
                </a:endParaRP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>
                    <a:latin typeface="Comic Sans MS" pitchFamily="66" charset="0"/>
                  </a:rPr>
                  <a:t>2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1500">
                  <a:latin typeface="Comic Sans MS" pitchFamily="66" charset="0"/>
                </a:endParaRP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>
                    <a:latin typeface="Comic Sans MS" pitchFamily="66" charset="0"/>
                  </a:rPr>
                  <a:t>1</a:t>
                </a:r>
              </a:p>
            </p:txBody>
          </p:sp>
          <p:sp>
            <p:nvSpPr>
              <p:cNvPr id="7184" name="Line 14"/>
              <p:cNvSpPr>
                <a:spLocks noChangeShapeType="1"/>
              </p:cNvSpPr>
              <p:nvPr/>
            </p:nvSpPr>
            <p:spPr bwMode="auto">
              <a:xfrm>
                <a:off x="720" y="2448"/>
                <a:ext cx="57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5" name="Line 15"/>
              <p:cNvSpPr>
                <a:spLocks noChangeShapeType="1"/>
              </p:cNvSpPr>
              <p:nvPr/>
            </p:nvSpPr>
            <p:spPr bwMode="auto">
              <a:xfrm rot="5400000">
                <a:off x="1057" y="2783"/>
                <a:ext cx="576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6" name="Text Box 16"/>
              <p:cNvSpPr txBox="1">
                <a:spLocks noChangeArrowheads="1"/>
              </p:cNvSpPr>
              <p:nvPr/>
            </p:nvSpPr>
            <p:spPr bwMode="auto">
              <a:xfrm>
                <a:off x="720" y="3168"/>
                <a:ext cx="134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latin typeface="Comic Sans MS" pitchFamily="66" charset="0"/>
                  </a:rPr>
                  <a:t>7        10       18</a:t>
                </a:r>
              </a:p>
            </p:txBody>
          </p:sp>
          <p:sp>
            <p:nvSpPr>
              <p:cNvPr id="7187" name="Line 30"/>
              <p:cNvSpPr>
                <a:spLocks noChangeShapeType="1"/>
              </p:cNvSpPr>
              <p:nvPr/>
            </p:nvSpPr>
            <p:spPr bwMode="auto">
              <a:xfrm>
                <a:off x="720" y="1968"/>
                <a:ext cx="11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8" name="Line 32"/>
              <p:cNvSpPr>
                <a:spLocks noChangeShapeType="1"/>
              </p:cNvSpPr>
              <p:nvPr/>
            </p:nvSpPr>
            <p:spPr bwMode="auto">
              <a:xfrm rot="5400000">
                <a:off x="313" y="2567"/>
                <a:ext cx="1104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9" name="Line 33"/>
              <p:cNvSpPr>
                <a:spLocks noChangeShapeType="1"/>
              </p:cNvSpPr>
              <p:nvPr/>
            </p:nvSpPr>
            <p:spPr bwMode="auto">
              <a:xfrm rot="5400000">
                <a:off x="1225" y="2567"/>
                <a:ext cx="1200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304" name="Line 40"/>
          <p:cNvSpPr>
            <a:spLocks noChangeShapeType="1"/>
          </p:cNvSpPr>
          <p:nvPr/>
        </p:nvSpPr>
        <p:spPr bwMode="auto">
          <a:xfrm flipV="1">
            <a:off x="5486400" y="3467100"/>
            <a:ext cx="0" cy="304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5" name="Text Box 41"/>
          <p:cNvSpPr txBox="1">
            <a:spLocks noChangeArrowheads="1"/>
          </p:cNvSpPr>
          <p:nvPr/>
        </p:nvSpPr>
        <p:spPr bwMode="auto">
          <a:xfrm>
            <a:off x="4343400" y="3810000"/>
            <a:ext cx="6096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 dirty="0">
                <a:solidFill>
                  <a:srgbClr val="FF0000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11306" name="Text Box 42"/>
          <p:cNvSpPr txBox="1">
            <a:spLocks noChangeArrowheads="1"/>
          </p:cNvSpPr>
          <p:nvPr/>
        </p:nvSpPr>
        <p:spPr bwMode="auto">
          <a:xfrm>
            <a:off x="5791200" y="3834683"/>
            <a:ext cx="60960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 dirty="0">
                <a:solidFill>
                  <a:srgbClr val="FF0000"/>
                </a:solidFill>
                <a:latin typeface="Comic Sans MS" pitchFamily="66" charset="0"/>
              </a:rPr>
              <a:t>18</a:t>
            </a:r>
          </a:p>
        </p:txBody>
      </p:sp>
      <p:sp>
        <p:nvSpPr>
          <p:cNvPr id="11307" name="Text Box 43"/>
          <p:cNvSpPr txBox="1">
            <a:spLocks noChangeArrowheads="1"/>
          </p:cNvSpPr>
          <p:nvPr/>
        </p:nvSpPr>
        <p:spPr bwMode="auto">
          <a:xfrm>
            <a:off x="4191000" y="4327525"/>
            <a:ext cx="914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 dirty="0">
                <a:solidFill>
                  <a:srgbClr val="FF0000"/>
                </a:solidFill>
                <a:latin typeface="Comic Sans MS" pitchFamily="66" charset="0"/>
              </a:rPr>
              <a:t>N/A</a:t>
            </a:r>
          </a:p>
        </p:txBody>
      </p:sp>
      <p:sp>
        <p:nvSpPr>
          <p:cNvPr id="11308" name="Text Box 44"/>
          <p:cNvSpPr txBox="1">
            <a:spLocks noChangeArrowheads="1"/>
          </p:cNvSpPr>
          <p:nvPr/>
        </p:nvSpPr>
        <p:spPr bwMode="auto">
          <a:xfrm>
            <a:off x="5628968" y="4307758"/>
            <a:ext cx="914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 dirty="0">
                <a:solidFill>
                  <a:srgbClr val="FF0000"/>
                </a:solidFill>
                <a:latin typeface="Comic Sans MS" pitchFamily="66" charset="0"/>
              </a:rPr>
              <a:t>N/A</a:t>
            </a:r>
          </a:p>
        </p:txBody>
      </p:sp>
      <p:sp>
        <p:nvSpPr>
          <p:cNvPr id="11309" name="Text Box 45"/>
          <p:cNvSpPr txBox="1">
            <a:spLocks noChangeArrowheads="1"/>
          </p:cNvSpPr>
          <p:nvPr/>
        </p:nvSpPr>
        <p:spPr bwMode="auto">
          <a:xfrm>
            <a:off x="5029200" y="4678362"/>
            <a:ext cx="914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000" dirty="0">
                <a:solidFill>
                  <a:srgbClr val="FF0000"/>
                </a:solidFill>
                <a:latin typeface="Comic Sans MS" pitchFamily="66" charset="0"/>
              </a:rPr>
              <a:t>&lt;</a:t>
            </a:r>
          </a:p>
        </p:txBody>
      </p:sp>
      <p:sp>
        <p:nvSpPr>
          <p:cNvPr id="11310" name="Text Box 46"/>
          <p:cNvSpPr txBox="1">
            <a:spLocks noChangeArrowheads="1"/>
          </p:cNvSpPr>
          <p:nvPr/>
        </p:nvSpPr>
        <p:spPr bwMode="auto">
          <a:xfrm>
            <a:off x="5631426" y="5295899"/>
            <a:ext cx="3200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 dirty="0">
                <a:solidFill>
                  <a:srgbClr val="FF0000"/>
                </a:solidFill>
                <a:latin typeface="Comic Sans MS" pitchFamily="66" charset="0"/>
              </a:rPr>
              <a:t>SURPLUS EXISTS</a:t>
            </a:r>
          </a:p>
        </p:txBody>
      </p:sp>
    </p:spTree>
    <p:extLst>
      <p:ext uri="{BB962C8B-B14F-4D97-AF65-F5344CB8AC3E}">
        <p14:creationId xmlns:p14="http://schemas.microsoft.com/office/powerpoint/2010/main" val="307358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1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500"/>
                                        <p:tgtEl>
                                          <p:spTgt spid="1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500"/>
                                        <p:tgtEl>
                                          <p:spTgt spid="11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1000"/>
                                        <p:tgtEl>
                                          <p:spTgt spid="11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4" grpId="0" animBg="1"/>
      <p:bldP spid="11305" grpId="0"/>
      <p:bldP spid="11306" grpId="0"/>
      <p:bldP spid="11307" grpId="0"/>
      <p:bldP spid="11308" grpId="0"/>
      <p:bldP spid="11309" grpId="0"/>
      <p:bldP spid="113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Surplus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How much is the surplus?  </a:t>
            </a:r>
            <a:br>
              <a:rPr lang="en-US" dirty="0"/>
            </a:br>
            <a:endParaRPr lang="en-US" dirty="0"/>
          </a:p>
          <a:p>
            <a:r>
              <a:rPr lang="en-US" dirty="0"/>
              <a:t>How did you find the amount of the surplus?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would we do to get rid of the surplus?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4343400" y="2354262"/>
            <a:ext cx="9906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 dirty="0">
                <a:latin typeface="Comic Sans MS" pitchFamily="66" charset="0"/>
              </a:rPr>
              <a:t>Price</a:t>
            </a:r>
          </a:p>
        </p:txBody>
      </p:sp>
      <p:grpSp>
        <p:nvGrpSpPr>
          <p:cNvPr id="6" name="Group 47"/>
          <p:cNvGrpSpPr>
            <a:grpSpLocks/>
          </p:cNvGrpSpPr>
          <p:nvPr/>
        </p:nvGrpSpPr>
        <p:grpSpPr bwMode="auto">
          <a:xfrm>
            <a:off x="5410200" y="2506662"/>
            <a:ext cx="3200400" cy="2759075"/>
            <a:chOff x="288" y="1680"/>
            <a:chExt cx="2016" cy="1738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624" y="1680"/>
              <a:ext cx="1680" cy="1488"/>
              <a:chOff x="240" y="1536"/>
              <a:chExt cx="1680" cy="1488"/>
            </a:xfrm>
          </p:grpSpPr>
          <p:sp>
            <p:nvSpPr>
              <p:cNvPr id="16" name="Line 6"/>
              <p:cNvSpPr>
                <a:spLocks noChangeShapeType="1"/>
              </p:cNvSpPr>
              <p:nvPr/>
            </p:nvSpPr>
            <p:spPr bwMode="auto">
              <a:xfrm>
                <a:off x="336" y="1536"/>
                <a:ext cx="0" cy="13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Line 7"/>
              <p:cNvSpPr>
                <a:spLocks noChangeShapeType="1"/>
              </p:cNvSpPr>
              <p:nvPr/>
            </p:nvSpPr>
            <p:spPr bwMode="auto">
              <a:xfrm rot="5400000">
                <a:off x="1031" y="2233"/>
                <a:ext cx="1" cy="13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Line 8"/>
              <p:cNvSpPr>
                <a:spLocks noChangeShapeType="1"/>
              </p:cNvSpPr>
              <p:nvPr/>
            </p:nvSpPr>
            <p:spPr bwMode="auto">
              <a:xfrm rot="2701449">
                <a:off x="935" y="1609"/>
                <a:ext cx="1" cy="13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Line 9"/>
              <p:cNvSpPr>
                <a:spLocks noChangeShapeType="1"/>
              </p:cNvSpPr>
              <p:nvPr/>
            </p:nvSpPr>
            <p:spPr bwMode="auto">
              <a:xfrm rot="-2671601">
                <a:off x="960" y="1632"/>
                <a:ext cx="0" cy="13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Text Box 10"/>
              <p:cNvSpPr txBox="1">
                <a:spLocks noChangeArrowheads="1"/>
              </p:cNvSpPr>
              <p:nvPr/>
            </p:nvSpPr>
            <p:spPr bwMode="auto">
              <a:xfrm>
                <a:off x="1392" y="1584"/>
                <a:ext cx="432" cy="2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500">
                    <a:latin typeface="Comic Sans MS" pitchFamily="66" charset="0"/>
                  </a:rPr>
                  <a:t>S</a:t>
                </a:r>
              </a:p>
            </p:txBody>
          </p:sp>
          <p:sp>
            <p:nvSpPr>
              <p:cNvPr id="21" name="Text Box 11"/>
              <p:cNvSpPr txBox="1">
                <a:spLocks noChangeArrowheads="1"/>
              </p:cNvSpPr>
              <p:nvPr/>
            </p:nvSpPr>
            <p:spPr bwMode="auto">
              <a:xfrm>
                <a:off x="1488" y="2544"/>
                <a:ext cx="432" cy="2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500">
                    <a:latin typeface="Comic Sans MS" pitchFamily="66" charset="0"/>
                  </a:rPr>
                  <a:t>D</a:t>
                </a:r>
              </a:p>
            </p:txBody>
          </p:sp>
        </p:grpSp>
        <p:grpSp>
          <p:nvGrpSpPr>
            <p:cNvPr id="8" name="Group 35"/>
            <p:cNvGrpSpPr>
              <a:grpSpLocks/>
            </p:cNvGrpSpPr>
            <p:nvPr/>
          </p:nvGrpSpPr>
          <p:grpSpPr bwMode="auto">
            <a:xfrm>
              <a:off x="288" y="1824"/>
              <a:ext cx="1776" cy="1594"/>
              <a:chOff x="288" y="1824"/>
              <a:chExt cx="1776" cy="1594"/>
            </a:xfrm>
          </p:grpSpPr>
          <p:sp>
            <p:nvSpPr>
              <p:cNvPr id="9" name="Text Box 13"/>
              <p:cNvSpPr txBox="1">
                <a:spLocks noChangeArrowheads="1"/>
              </p:cNvSpPr>
              <p:nvPr/>
            </p:nvSpPr>
            <p:spPr bwMode="auto">
              <a:xfrm>
                <a:off x="288" y="1824"/>
                <a:ext cx="384" cy="12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>
                    <a:latin typeface="Comic Sans MS" pitchFamily="66" charset="0"/>
                  </a:rPr>
                  <a:t>$3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1500">
                  <a:latin typeface="Comic Sans MS" pitchFamily="66" charset="0"/>
                </a:endParaRP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>
                    <a:latin typeface="Comic Sans MS" pitchFamily="66" charset="0"/>
                  </a:rPr>
                  <a:t>2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1500">
                  <a:latin typeface="Comic Sans MS" pitchFamily="66" charset="0"/>
                </a:endParaRP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>
                    <a:latin typeface="Comic Sans MS" pitchFamily="66" charset="0"/>
                  </a:rPr>
                  <a:t>1</a:t>
                </a:r>
              </a:p>
            </p:txBody>
          </p:sp>
          <p:sp>
            <p:nvSpPr>
              <p:cNvPr id="10" name="Line 14"/>
              <p:cNvSpPr>
                <a:spLocks noChangeShapeType="1"/>
              </p:cNvSpPr>
              <p:nvPr/>
            </p:nvSpPr>
            <p:spPr bwMode="auto">
              <a:xfrm>
                <a:off x="720" y="2448"/>
                <a:ext cx="57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Line 15"/>
              <p:cNvSpPr>
                <a:spLocks noChangeShapeType="1"/>
              </p:cNvSpPr>
              <p:nvPr/>
            </p:nvSpPr>
            <p:spPr bwMode="auto">
              <a:xfrm rot="5400000">
                <a:off x="1057" y="2783"/>
                <a:ext cx="576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Text Box 16"/>
              <p:cNvSpPr txBox="1">
                <a:spLocks noChangeArrowheads="1"/>
              </p:cNvSpPr>
              <p:nvPr/>
            </p:nvSpPr>
            <p:spPr bwMode="auto">
              <a:xfrm>
                <a:off x="720" y="3168"/>
                <a:ext cx="134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>
                    <a:solidFill>
                      <a:srgbClr val="FF0000"/>
                    </a:solidFill>
                    <a:latin typeface="Comic Sans MS" pitchFamily="66" charset="0"/>
                  </a:rPr>
                  <a:t>7</a:t>
                </a:r>
                <a:r>
                  <a:rPr lang="en-US" altLang="en-US" sz="2000" dirty="0">
                    <a:latin typeface="Comic Sans MS" pitchFamily="66" charset="0"/>
                  </a:rPr>
                  <a:t>        10       </a:t>
                </a:r>
                <a:r>
                  <a:rPr lang="en-US" altLang="en-US" sz="2000" dirty="0">
                    <a:solidFill>
                      <a:srgbClr val="FF0000"/>
                    </a:solidFill>
                    <a:latin typeface="Comic Sans MS" pitchFamily="66" charset="0"/>
                  </a:rPr>
                  <a:t>18</a:t>
                </a:r>
              </a:p>
            </p:txBody>
          </p:sp>
          <p:sp>
            <p:nvSpPr>
              <p:cNvPr id="13" name="Line 30"/>
              <p:cNvSpPr>
                <a:spLocks noChangeShapeType="1"/>
              </p:cNvSpPr>
              <p:nvPr/>
            </p:nvSpPr>
            <p:spPr bwMode="auto">
              <a:xfrm>
                <a:off x="720" y="1968"/>
                <a:ext cx="1104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32"/>
              <p:cNvSpPr>
                <a:spLocks noChangeShapeType="1"/>
              </p:cNvSpPr>
              <p:nvPr/>
            </p:nvSpPr>
            <p:spPr bwMode="auto">
              <a:xfrm rot="5400000">
                <a:off x="313" y="2567"/>
                <a:ext cx="1104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33"/>
              <p:cNvSpPr>
                <a:spLocks noChangeShapeType="1"/>
              </p:cNvSpPr>
              <p:nvPr/>
            </p:nvSpPr>
            <p:spPr bwMode="auto">
              <a:xfrm rot="5400000">
                <a:off x="1225" y="2567"/>
                <a:ext cx="1200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2" name="TextBox 21"/>
          <p:cNvSpPr txBox="1"/>
          <p:nvPr/>
        </p:nvSpPr>
        <p:spPr>
          <a:xfrm>
            <a:off x="2286000" y="2169596"/>
            <a:ext cx="876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95400" y="3915569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QS – QD= surplus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276350" y="4436203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18 – 7 = 11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90600" y="5791200"/>
            <a:ext cx="335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Lower the price back to equilibrium</a:t>
            </a:r>
          </a:p>
        </p:txBody>
      </p:sp>
    </p:spTree>
    <p:extLst>
      <p:ext uri="{BB962C8B-B14F-4D97-AF65-F5344CB8AC3E}">
        <p14:creationId xmlns:p14="http://schemas.microsoft.com/office/powerpoint/2010/main" val="2176024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0" y="1600200"/>
            <a:ext cx="53340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If a seller or sellers decide to lower the price of the good below the market price (</a:t>
            </a:r>
            <a:r>
              <a:rPr lang="en-US" alt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) from $2 to $1, then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 ___ </a:t>
            </a:r>
            <a:r>
              <a:rPr lang="en-US" alt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____ QD   _____QS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____ S      _____ D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At the new lower price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QD _____ QS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Therefore, _________________.  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Disequilibrium in the Marketplace</a:t>
            </a:r>
          </a:p>
        </p:txBody>
      </p:sp>
      <p:grpSp>
        <p:nvGrpSpPr>
          <p:cNvPr id="9220" name="Group 45"/>
          <p:cNvGrpSpPr>
            <a:grpSpLocks/>
          </p:cNvGrpSpPr>
          <p:nvPr/>
        </p:nvGrpSpPr>
        <p:grpSpPr bwMode="auto">
          <a:xfrm>
            <a:off x="228600" y="2514600"/>
            <a:ext cx="3962400" cy="3444875"/>
            <a:chOff x="0" y="1584"/>
            <a:chExt cx="2496" cy="2170"/>
          </a:xfrm>
        </p:grpSpPr>
        <p:grpSp>
          <p:nvGrpSpPr>
            <p:cNvPr id="9228" name="Group 29"/>
            <p:cNvGrpSpPr>
              <a:grpSpLocks/>
            </p:cNvGrpSpPr>
            <p:nvPr/>
          </p:nvGrpSpPr>
          <p:grpSpPr bwMode="auto">
            <a:xfrm>
              <a:off x="624" y="1680"/>
              <a:ext cx="1680" cy="1488"/>
              <a:chOff x="240" y="1536"/>
              <a:chExt cx="1680" cy="1488"/>
            </a:xfrm>
          </p:grpSpPr>
          <p:sp>
            <p:nvSpPr>
              <p:cNvPr id="9238" name="Line 30"/>
              <p:cNvSpPr>
                <a:spLocks noChangeShapeType="1"/>
              </p:cNvSpPr>
              <p:nvPr/>
            </p:nvSpPr>
            <p:spPr bwMode="auto">
              <a:xfrm>
                <a:off x="336" y="1536"/>
                <a:ext cx="0" cy="13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9" name="Line 31"/>
              <p:cNvSpPr>
                <a:spLocks noChangeShapeType="1"/>
              </p:cNvSpPr>
              <p:nvPr/>
            </p:nvSpPr>
            <p:spPr bwMode="auto">
              <a:xfrm rot="5400000">
                <a:off x="1031" y="2233"/>
                <a:ext cx="1" cy="13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0" name="Line 32"/>
              <p:cNvSpPr>
                <a:spLocks noChangeShapeType="1"/>
              </p:cNvSpPr>
              <p:nvPr/>
            </p:nvSpPr>
            <p:spPr bwMode="auto">
              <a:xfrm rot="2701449">
                <a:off x="935" y="1609"/>
                <a:ext cx="1" cy="13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1" name="Line 33"/>
              <p:cNvSpPr>
                <a:spLocks noChangeShapeType="1"/>
              </p:cNvSpPr>
              <p:nvPr/>
            </p:nvSpPr>
            <p:spPr bwMode="auto">
              <a:xfrm rot="-2671601">
                <a:off x="960" y="1632"/>
                <a:ext cx="0" cy="13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2" name="Text Box 34"/>
              <p:cNvSpPr txBox="1">
                <a:spLocks noChangeArrowheads="1"/>
              </p:cNvSpPr>
              <p:nvPr/>
            </p:nvSpPr>
            <p:spPr bwMode="auto">
              <a:xfrm>
                <a:off x="1392" y="1584"/>
                <a:ext cx="432" cy="2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500">
                    <a:latin typeface="Comic Sans MS" pitchFamily="66" charset="0"/>
                  </a:rPr>
                  <a:t>S</a:t>
                </a:r>
              </a:p>
            </p:txBody>
          </p:sp>
          <p:sp>
            <p:nvSpPr>
              <p:cNvPr id="9243" name="Text Box 35"/>
              <p:cNvSpPr txBox="1">
                <a:spLocks noChangeArrowheads="1"/>
              </p:cNvSpPr>
              <p:nvPr/>
            </p:nvSpPr>
            <p:spPr bwMode="auto">
              <a:xfrm>
                <a:off x="1488" y="2544"/>
                <a:ext cx="432" cy="2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500">
                    <a:latin typeface="Comic Sans MS" pitchFamily="66" charset="0"/>
                  </a:rPr>
                  <a:t>D</a:t>
                </a:r>
              </a:p>
            </p:txBody>
          </p:sp>
        </p:grpSp>
        <p:sp>
          <p:nvSpPr>
            <p:cNvPr id="9229" name="Text Box 36"/>
            <p:cNvSpPr txBox="1">
              <a:spLocks noChangeArrowheads="1"/>
            </p:cNvSpPr>
            <p:nvPr/>
          </p:nvSpPr>
          <p:spPr bwMode="auto">
            <a:xfrm>
              <a:off x="0" y="1584"/>
              <a:ext cx="624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500">
                  <a:latin typeface="Comic Sans MS" pitchFamily="66" charset="0"/>
                </a:rPr>
                <a:t>Price</a:t>
              </a:r>
            </a:p>
          </p:txBody>
        </p:sp>
        <p:sp>
          <p:nvSpPr>
            <p:cNvPr id="9230" name="Text Box 37"/>
            <p:cNvSpPr txBox="1">
              <a:spLocks noChangeArrowheads="1"/>
            </p:cNvSpPr>
            <p:nvPr/>
          </p:nvSpPr>
          <p:spPr bwMode="auto">
            <a:xfrm>
              <a:off x="288" y="1824"/>
              <a:ext cx="384" cy="1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Comic Sans MS" pitchFamily="66" charset="0"/>
                </a:rPr>
                <a:t>$3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1500">
                <a:latin typeface="Comic Sans MS" pitchFamily="66" charset="0"/>
              </a:endParaRP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Comic Sans MS" pitchFamily="66" charset="0"/>
                </a:rPr>
                <a:t>2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1500">
                <a:latin typeface="Comic Sans MS" pitchFamily="66" charset="0"/>
              </a:endParaRP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9231" name="Line 38"/>
            <p:cNvSpPr>
              <a:spLocks noChangeShapeType="1"/>
            </p:cNvSpPr>
            <p:nvPr/>
          </p:nvSpPr>
          <p:spPr bwMode="auto">
            <a:xfrm>
              <a:off x="720" y="2448"/>
              <a:ext cx="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Line 39"/>
            <p:cNvSpPr>
              <a:spLocks noChangeShapeType="1"/>
            </p:cNvSpPr>
            <p:nvPr/>
          </p:nvSpPr>
          <p:spPr bwMode="auto">
            <a:xfrm rot="5400000">
              <a:off x="1057" y="2783"/>
              <a:ext cx="576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Text Box 40"/>
            <p:cNvSpPr txBox="1">
              <a:spLocks noChangeArrowheads="1"/>
            </p:cNvSpPr>
            <p:nvPr/>
          </p:nvSpPr>
          <p:spPr bwMode="auto">
            <a:xfrm>
              <a:off x="720" y="3168"/>
              <a:ext cx="134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dirty="0">
                  <a:latin typeface="Comic Sans MS" pitchFamily="66" charset="0"/>
                </a:rPr>
                <a:t>5        10       14</a:t>
              </a:r>
            </a:p>
          </p:txBody>
        </p:sp>
        <p:sp>
          <p:nvSpPr>
            <p:cNvPr id="9234" name="Text Box 41"/>
            <p:cNvSpPr txBox="1">
              <a:spLocks noChangeArrowheads="1"/>
            </p:cNvSpPr>
            <p:nvPr/>
          </p:nvSpPr>
          <p:spPr bwMode="auto">
            <a:xfrm>
              <a:off x="1392" y="3456"/>
              <a:ext cx="1104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500">
                  <a:latin typeface="Comic Sans MS" pitchFamily="66" charset="0"/>
                </a:rPr>
                <a:t>Quantity</a:t>
              </a:r>
            </a:p>
          </p:txBody>
        </p:sp>
        <p:sp>
          <p:nvSpPr>
            <p:cNvPr id="9235" name="Line 42"/>
            <p:cNvSpPr>
              <a:spLocks noChangeShapeType="1"/>
            </p:cNvSpPr>
            <p:nvPr/>
          </p:nvSpPr>
          <p:spPr bwMode="auto">
            <a:xfrm>
              <a:off x="720" y="2880"/>
              <a:ext cx="10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Line 43"/>
            <p:cNvSpPr>
              <a:spLocks noChangeShapeType="1"/>
            </p:cNvSpPr>
            <p:nvPr/>
          </p:nvSpPr>
          <p:spPr bwMode="auto">
            <a:xfrm rot="5400000">
              <a:off x="793" y="2999"/>
              <a:ext cx="240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7" name="Line 44"/>
            <p:cNvSpPr>
              <a:spLocks noChangeShapeType="1"/>
            </p:cNvSpPr>
            <p:nvPr/>
          </p:nvSpPr>
          <p:spPr bwMode="auto">
            <a:xfrm rot="5400000">
              <a:off x="1657" y="2999"/>
              <a:ext cx="240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58" name="Line 46"/>
          <p:cNvSpPr>
            <a:spLocks noChangeShapeType="1"/>
          </p:cNvSpPr>
          <p:nvPr/>
        </p:nvSpPr>
        <p:spPr bwMode="auto">
          <a:xfrm>
            <a:off x="6477000" y="3200400"/>
            <a:ext cx="0" cy="304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9" name="Text Box 47"/>
          <p:cNvSpPr txBox="1">
            <a:spLocks noChangeArrowheads="1"/>
          </p:cNvSpPr>
          <p:nvPr/>
        </p:nvSpPr>
        <p:spPr bwMode="auto">
          <a:xfrm>
            <a:off x="5089423" y="3657600"/>
            <a:ext cx="685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dirty="0">
                <a:solidFill>
                  <a:srgbClr val="FF0000"/>
                </a:solidFill>
                <a:latin typeface="Comic Sans MS" pitchFamily="66" charset="0"/>
              </a:rPr>
              <a:t>14</a:t>
            </a:r>
          </a:p>
        </p:txBody>
      </p:sp>
      <p:sp>
        <p:nvSpPr>
          <p:cNvPr id="13360" name="Text Box 48"/>
          <p:cNvSpPr txBox="1">
            <a:spLocks noChangeArrowheads="1"/>
          </p:cNvSpPr>
          <p:nvPr/>
        </p:nvSpPr>
        <p:spPr bwMode="auto">
          <a:xfrm>
            <a:off x="6781800" y="3657600"/>
            <a:ext cx="685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13361" name="Text Box 49"/>
          <p:cNvSpPr txBox="1">
            <a:spLocks noChangeArrowheads="1"/>
          </p:cNvSpPr>
          <p:nvPr/>
        </p:nvSpPr>
        <p:spPr bwMode="auto">
          <a:xfrm>
            <a:off x="4822723" y="4118385"/>
            <a:ext cx="1219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dirty="0">
                <a:solidFill>
                  <a:srgbClr val="FF0000"/>
                </a:solidFill>
                <a:latin typeface="Comic Sans MS" pitchFamily="66" charset="0"/>
              </a:rPr>
              <a:t>N/A</a:t>
            </a:r>
          </a:p>
        </p:txBody>
      </p:sp>
      <p:sp>
        <p:nvSpPr>
          <p:cNvPr id="13362" name="Text Box 50"/>
          <p:cNvSpPr txBox="1">
            <a:spLocks noChangeArrowheads="1"/>
          </p:cNvSpPr>
          <p:nvPr/>
        </p:nvSpPr>
        <p:spPr bwMode="auto">
          <a:xfrm>
            <a:off x="6629400" y="4114800"/>
            <a:ext cx="1219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>
                <a:solidFill>
                  <a:srgbClr val="FF0000"/>
                </a:solidFill>
                <a:latin typeface="Comic Sans MS" pitchFamily="66" charset="0"/>
              </a:rPr>
              <a:t>N/A</a:t>
            </a:r>
          </a:p>
        </p:txBody>
      </p:sp>
      <p:sp>
        <p:nvSpPr>
          <p:cNvPr id="13363" name="Text Box 51"/>
          <p:cNvSpPr txBox="1">
            <a:spLocks noChangeArrowheads="1"/>
          </p:cNvSpPr>
          <p:nvPr/>
        </p:nvSpPr>
        <p:spPr bwMode="auto">
          <a:xfrm>
            <a:off x="6210300" y="4876800"/>
            <a:ext cx="8382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000" dirty="0">
                <a:solidFill>
                  <a:srgbClr val="FF0000"/>
                </a:solidFill>
                <a:latin typeface="Comic Sans MS" pitchFamily="66" charset="0"/>
              </a:rPr>
              <a:t>&gt;</a:t>
            </a:r>
          </a:p>
        </p:txBody>
      </p:sp>
      <p:sp>
        <p:nvSpPr>
          <p:cNvPr id="13364" name="Text Box 52"/>
          <p:cNvSpPr txBox="1">
            <a:spLocks noChangeArrowheads="1"/>
          </p:cNvSpPr>
          <p:nvPr/>
        </p:nvSpPr>
        <p:spPr bwMode="auto">
          <a:xfrm>
            <a:off x="5715000" y="5562600"/>
            <a:ext cx="3276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dirty="0">
                <a:solidFill>
                  <a:srgbClr val="FF0000"/>
                </a:solidFill>
                <a:latin typeface="Comic Sans MS" pitchFamily="66" charset="0"/>
              </a:rPr>
              <a:t>Shortage exists</a:t>
            </a:r>
          </a:p>
        </p:txBody>
      </p:sp>
    </p:spTree>
    <p:extLst>
      <p:ext uri="{BB962C8B-B14F-4D97-AF65-F5344CB8AC3E}">
        <p14:creationId xmlns:p14="http://schemas.microsoft.com/office/powerpoint/2010/main" val="300424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1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500"/>
                                        <p:tgtEl>
                                          <p:spTgt spid="1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58" grpId="0" animBg="1"/>
      <p:bldP spid="13359" grpId="0" autoUpdateAnimBg="0"/>
      <p:bldP spid="13360" grpId="0" autoUpdateAnimBg="0"/>
      <p:bldP spid="13361" grpId="0" autoUpdateAnimBg="0"/>
      <p:bldP spid="13362" grpId="0" autoUpdateAnimBg="0"/>
      <p:bldP spid="13363" grpId="0" autoUpdateAnimBg="0"/>
      <p:bldP spid="13364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4574</TotalTime>
  <Words>1267</Words>
  <Application>Microsoft Office PowerPoint</Application>
  <PresentationFormat>On-screen Show (4:3)</PresentationFormat>
  <Paragraphs>252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Comic Sans MS</vt:lpstr>
      <vt:lpstr>Office Theme</vt:lpstr>
      <vt:lpstr>Market Equilibrium Price</vt:lpstr>
      <vt:lpstr>Supply and Demand</vt:lpstr>
      <vt:lpstr>PowerPoint Presentation</vt:lpstr>
      <vt:lpstr>PowerPoint Presentation</vt:lpstr>
      <vt:lpstr>Combine them together</vt:lpstr>
      <vt:lpstr>Reading the Graph</vt:lpstr>
      <vt:lpstr>Disequilibrium in the Marketplace</vt:lpstr>
      <vt:lpstr>Surplus</vt:lpstr>
      <vt:lpstr>Disequilibrium in the Marketplace</vt:lpstr>
      <vt:lpstr>Surplus</vt:lpstr>
      <vt:lpstr>PowerPoint Presentation</vt:lpstr>
      <vt:lpstr>PowerPoint Presentation</vt:lpstr>
      <vt:lpstr>Can we get a new market price?</vt:lpstr>
      <vt:lpstr>What causes the supply or demand curve to shift?</vt:lpstr>
      <vt:lpstr>Effects of changes of supply and demand on market price</vt:lpstr>
      <vt:lpstr>Effects of changes of supply and demand on market price</vt:lpstr>
      <vt:lpstr>Effects of changes of supply and demand on market price</vt:lpstr>
      <vt:lpstr>Effects of changes of supply and demand on market price</vt:lpstr>
      <vt:lpstr>On a graph show what happens when…</vt:lpstr>
      <vt:lpstr>Government Interventions:</vt:lpstr>
      <vt:lpstr>Government interventions in the market place </vt:lpstr>
      <vt:lpstr>Price Floors</vt:lpstr>
      <vt:lpstr>Price Ceilings</vt:lpstr>
      <vt:lpstr>Price Floors and Price Ceilings</vt:lpstr>
      <vt:lpstr>4 things to remember</vt:lpstr>
    </vt:vector>
  </TitlesOfParts>
  <Company>ConroeISD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Equilibrium Price</dc:title>
  <dc:creator>Bryant, Katherine J</dc:creator>
  <cp:lastModifiedBy>Greg Scott</cp:lastModifiedBy>
  <cp:revision>32</cp:revision>
  <cp:lastPrinted>2016-04-14T16:58:34Z</cp:lastPrinted>
  <dcterms:created xsi:type="dcterms:W3CDTF">2014-10-09T17:42:11Z</dcterms:created>
  <dcterms:modified xsi:type="dcterms:W3CDTF">2022-09-27T21:09:15Z</dcterms:modified>
</cp:coreProperties>
</file>