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embeddedFontLst>
    <p:embeddedFont>
      <p:font typeface="Gill Sans"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42429faed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42429fae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42429faed4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42429faed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42429faed4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42429faed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2429faed4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42429faed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42429faed4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42429faed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42429faed4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42429faed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429faed4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429faed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42429faed4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42429faed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2429faed4_0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2429faed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42429faed4_0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42429faed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2429faed4_0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42429faed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42429faed4_0_1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42429faed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42429faed4_0_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42429faed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42429faed4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42429faed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4" name="Google Shape;14;p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2"/>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2"/>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a:spLocks noGrp="1"/>
          </p:cNvSpPr>
          <p:nvPr>
            <p:ph type="pic" idx="2"/>
          </p:nvPr>
        </p:nvSpPr>
        <p:spPr>
          <a:xfrm>
            <a:off x="6095999" y="0"/>
            <a:ext cx="6102097" cy="6858000"/>
          </a:xfrm>
          <a:prstGeom prst="rect">
            <a:avLst/>
          </a:prstGeom>
          <a:solidFill>
            <a:srgbClr val="BFBFBF"/>
          </a:solidFill>
          <a:ln>
            <a:noFill/>
          </a:ln>
        </p:spPr>
      </p:sp>
      <p:sp>
        <p:nvSpPr>
          <p:cNvPr id="78" name="Google Shape;78;p12"/>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79" name="Google Shape;79;p1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4545009" y="324172"/>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85" name="Google Shape;85;p1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4"/>
          <p:cNvSpPr txBox="1">
            <a:spLocks noGrp="1"/>
          </p:cNvSpPr>
          <p:nvPr>
            <p:ph type="body" idx="1"/>
          </p:nvPr>
        </p:nvSpPr>
        <p:spPr>
          <a:xfrm rot="5400000">
            <a:off x="2838641" y="329756"/>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1" name="Google Shape;91;p1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26" name="Google Shape;26;p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2" name="Google Shape;32;p5"/>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3" name="Google Shape;33;p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
        <p:cNvGrpSpPr/>
        <p:nvPr/>
      </p:nvGrpSpPr>
      <p:grpSpPr>
        <a:xfrm>
          <a:off x="0" y="0"/>
          <a:ext cx="0" cy="0"/>
          <a:chOff x="0" y="0"/>
          <a:chExt cx="0" cy="0"/>
        </a:xfrm>
      </p:grpSpPr>
      <p:sp>
        <p:nvSpPr>
          <p:cNvPr id="46" name="Google Shape;46;p8"/>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49" name="Google Shape;49;p8"/>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50" name="Google Shape;50;p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56" name="Google Shape;56;p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62" name="Google Shape;62;p1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Google Shape;66;p11"/>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67" name="Google Shape;67;p11"/>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8" name="Google Shape;68;p11"/>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9" name="Google Shape;69;p11"/>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70" name="Google Shape;70;p1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3" name="Google Shape;73;p1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8" name="Google Shape;8;p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9" name="Google Shape;9;p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0" name="Google Shape;10;p1"/>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1100"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1100"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1100"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1100"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1100"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1100"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1100"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0" name="Google Shape;20;p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1" name="Google Shape;21;p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2" name="Google Shape;22;p3"/>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1100"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1100"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1100"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1100"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1100"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1100"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1100"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lKjeT5_G59Y?feature=shared"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co6qKVBciAw"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youtu.be/OuukM9OY-is"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fontScale="90000"/>
          </a:bodyPr>
          <a:lstStyle/>
          <a:p>
            <a:pPr marL="0" lvl="0" indent="0" algn="ctr" rtl="0">
              <a:lnSpc>
                <a:spcPct val="90000"/>
              </a:lnSpc>
              <a:spcBef>
                <a:spcPts val="0"/>
              </a:spcBef>
              <a:spcAft>
                <a:spcPts val="0"/>
              </a:spcAft>
              <a:buClr>
                <a:srgbClr val="262626"/>
              </a:buClr>
              <a:buSzPct val="100000"/>
              <a:buFont typeface="Gill Sans"/>
              <a:buNone/>
            </a:pPr>
            <a:r>
              <a:rPr lang="en-US" sz="4500"/>
              <a:t>INTRODUCTION TO THE PROGRESSIVE ERA &amp; WOMEN REFORMERS</a:t>
            </a:r>
            <a:endParaRPr/>
          </a:p>
        </p:txBody>
      </p:sp>
      <p:sp>
        <p:nvSpPr>
          <p:cNvPr id="99" name="Google Shape;99;p15"/>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000"/>
              <a:buNone/>
            </a:pPr>
            <a:r>
              <a:rPr lang="en-US"/>
              <a:t>U.S. History</a:t>
            </a:r>
            <a:endParaRPr/>
          </a:p>
          <a:p>
            <a:pPr marL="0" lvl="0" indent="0" algn="ctr" rtl="0">
              <a:lnSpc>
                <a:spcPct val="100000"/>
              </a:lnSpc>
              <a:spcBef>
                <a:spcPts val="0"/>
              </a:spcBef>
              <a:spcAft>
                <a:spcPts val="0"/>
              </a:spcAft>
              <a:buSzPts val="2000"/>
              <a:buNone/>
            </a:pPr>
            <a:r>
              <a:rPr lang="en-US"/>
              <a:t>Unit 3: Progressive Era #1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4"/>
          <p:cNvSpPr txBox="1">
            <a:spLocks noGrp="1"/>
          </p:cNvSpPr>
          <p:nvPr>
            <p:ph type="ctrTitle"/>
          </p:nvPr>
        </p:nvSpPr>
        <p:spPr>
          <a:xfrm>
            <a:off x="1600200" y="2386744"/>
            <a:ext cx="8991600" cy="16458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4500"/>
              <a:buFont typeface="Gill Sans"/>
              <a:buNone/>
            </a:pPr>
            <a:r>
              <a:rPr lang="en-US" sz="4500"/>
              <a:t>WOMEN REFORMERS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4500"/>
              <a:t>TEMPERANCE MOVEMENT</a:t>
            </a:r>
            <a:endParaRPr sz="4500"/>
          </a:p>
        </p:txBody>
      </p:sp>
      <p:sp>
        <p:nvSpPr>
          <p:cNvPr id="183" name="Google Shape;183;p25"/>
          <p:cNvSpPr txBox="1">
            <a:spLocks noGrp="1"/>
          </p:cNvSpPr>
          <p:nvPr>
            <p:ph type="body" idx="2"/>
          </p:nvPr>
        </p:nvSpPr>
        <p:spPr>
          <a:xfrm>
            <a:off x="6809250" y="2311350"/>
            <a:ext cx="5197200" cy="4405500"/>
          </a:xfrm>
          <a:prstGeom prst="rect">
            <a:avLst/>
          </a:prstGeom>
        </p:spPr>
        <p:txBody>
          <a:bodyPr spcFirstLastPara="1" wrap="square" lIns="91425" tIns="45700" rIns="91425" bIns="45700" anchor="t" anchorCtr="0">
            <a:normAutofit lnSpcReduction="20000"/>
          </a:bodyPr>
          <a:lstStyle/>
          <a:p>
            <a:pPr marL="457200" lvl="0" indent="-393700" algn="l" rtl="0">
              <a:spcBef>
                <a:spcPts val="1000"/>
              </a:spcBef>
              <a:spcAft>
                <a:spcPts val="0"/>
              </a:spcAft>
              <a:buSzPts val="2600"/>
              <a:buChar char="•"/>
            </a:pPr>
            <a:r>
              <a:rPr lang="en-US" sz="2600" b="1" i="1" u="sng">
                <a:solidFill>
                  <a:srgbClr val="FF0000"/>
                </a:solidFill>
              </a:rPr>
              <a:t>Temperance</a:t>
            </a:r>
            <a:r>
              <a:rPr lang="en-US" sz="2600"/>
              <a:t> = </a:t>
            </a:r>
            <a:r>
              <a:rPr lang="en-US" sz="2600" b="1"/>
              <a:t>NOT drinking alcohol</a:t>
            </a:r>
            <a:endParaRPr sz="2600" b="1"/>
          </a:p>
          <a:p>
            <a:pPr marL="457200" lvl="0" indent="-393700" algn="l" rtl="0">
              <a:spcBef>
                <a:spcPts val="0"/>
              </a:spcBef>
              <a:spcAft>
                <a:spcPts val="0"/>
              </a:spcAft>
              <a:buSzPts val="2600"/>
              <a:buChar char="•"/>
            </a:pPr>
            <a:r>
              <a:rPr lang="en-US" sz="2600" b="1"/>
              <a:t>Thought it would end corruption and abuse</a:t>
            </a:r>
            <a:endParaRPr sz="2600" b="1"/>
          </a:p>
          <a:p>
            <a:pPr marL="914400" lvl="1" indent="-393700" algn="l" rtl="0">
              <a:spcBef>
                <a:spcPts val="0"/>
              </a:spcBef>
              <a:spcAft>
                <a:spcPts val="0"/>
              </a:spcAft>
              <a:buSzPts val="2600"/>
              <a:buChar char="•"/>
            </a:pPr>
            <a:r>
              <a:rPr lang="en-US" sz="2600"/>
              <a:t>Alcohol was thought to destroy the family</a:t>
            </a:r>
            <a:endParaRPr sz="2600"/>
          </a:p>
          <a:p>
            <a:pPr marL="457200" lvl="0" indent="-393700" algn="l" rtl="0">
              <a:spcBef>
                <a:spcPts val="0"/>
              </a:spcBef>
              <a:spcAft>
                <a:spcPts val="0"/>
              </a:spcAft>
              <a:buSzPts val="2600"/>
              <a:buChar char="•"/>
            </a:pPr>
            <a:r>
              <a:rPr lang="en-US" sz="2600"/>
              <a:t>Led to the </a:t>
            </a:r>
            <a:r>
              <a:rPr lang="en-US" sz="2600" b="1" i="1" u="sng">
                <a:solidFill>
                  <a:srgbClr val="FF0000"/>
                </a:solidFill>
              </a:rPr>
              <a:t>18th</a:t>
            </a:r>
            <a:r>
              <a:rPr lang="en-US" sz="2600"/>
              <a:t> Amendment</a:t>
            </a:r>
            <a:endParaRPr sz="2600"/>
          </a:p>
          <a:p>
            <a:pPr marL="457200" lvl="0" indent="-393700" algn="l" rtl="0">
              <a:spcBef>
                <a:spcPts val="0"/>
              </a:spcBef>
              <a:spcAft>
                <a:spcPts val="0"/>
              </a:spcAft>
              <a:buSzPts val="2600"/>
              <a:buChar char="•"/>
            </a:pPr>
            <a:r>
              <a:rPr lang="en-US" sz="2600" b="1" u="sng"/>
              <a:t>Goals</a:t>
            </a:r>
            <a:r>
              <a:rPr lang="en-US" sz="2600"/>
              <a:t>:</a:t>
            </a:r>
            <a:endParaRPr sz="2600"/>
          </a:p>
          <a:p>
            <a:pPr marL="914400" lvl="1" indent="-393700" algn="l" rtl="0">
              <a:spcBef>
                <a:spcPts val="0"/>
              </a:spcBef>
              <a:spcAft>
                <a:spcPts val="0"/>
              </a:spcAft>
              <a:buSzPts val="2600"/>
              <a:buChar char="•"/>
            </a:pPr>
            <a:r>
              <a:rPr lang="en-US" sz="2600" b="1"/>
              <a:t>Prevent spousal abuse</a:t>
            </a:r>
            <a:endParaRPr sz="2600" b="1"/>
          </a:p>
          <a:p>
            <a:pPr marL="914400" lvl="1" indent="-393700" algn="l" rtl="0">
              <a:spcBef>
                <a:spcPts val="0"/>
              </a:spcBef>
              <a:spcAft>
                <a:spcPts val="0"/>
              </a:spcAft>
              <a:buSzPts val="2600"/>
              <a:buChar char="•"/>
            </a:pPr>
            <a:r>
              <a:rPr lang="en-US" sz="2600" b="1"/>
              <a:t>Prevent job loss and family suffering</a:t>
            </a:r>
            <a:endParaRPr sz="2600" b="1"/>
          </a:p>
          <a:p>
            <a:pPr marL="914400" lvl="1" indent="-393700" algn="l" rtl="0">
              <a:spcBef>
                <a:spcPts val="0"/>
              </a:spcBef>
              <a:spcAft>
                <a:spcPts val="0"/>
              </a:spcAft>
              <a:buSzPts val="2600"/>
              <a:buChar char="•"/>
            </a:pPr>
            <a:r>
              <a:rPr lang="en-US" sz="2600" b="1"/>
              <a:t>Prevent poverty</a:t>
            </a:r>
            <a:endParaRPr sz="2600" b="1"/>
          </a:p>
          <a:p>
            <a:pPr marL="914400" lvl="1" indent="-393700" algn="l" rtl="0">
              <a:spcBef>
                <a:spcPts val="0"/>
              </a:spcBef>
              <a:spcAft>
                <a:spcPts val="0"/>
              </a:spcAft>
              <a:buSzPts val="2600"/>
              <a:buChar char="•"/>
            </a:pPr>
            <a:r>
              <a:rPr lang="en-US" sz="2600" b="1"/>
              <a:t>Ban the sale of alcohol</a:t>
            </a:r>
            <a:endParaRPr sz="2600" b="1"/>
          </a:p>
        </p:txBody>
      </p:sp>
      <p:pic>
        <p:nvPicPr>
          <p:cNvPr id="184" name="Google Shape;184;p25"/>
          <p:cNvPicPr preferRelativeResize="0"/>
          <p:nvPr/>
        </p:nvPicPr>
        <p:blipFill rotWithShape="1">
          <a:blip r:embed="rId3">
            <a:alphaModFix/>
          </a:blip>
          <a:srcRect/>
          <a:stretch/>
        </p:blipFill>
        <p:spPr>
          <a:xfrm>
            <a:off x="163775" y="2311350"/>
            <a:ext cx="2999500" cy="2253350"/>
          </a:xfrm>
          <a:prstGeom prst="rect">
            <a:avLst/>
          </a:prstGeom>
          <a:noFill/>
          <a:ln w="19050" cap="flat" cmpd="sng">
            <a:solidFill>
              <a:srgbClr val="000000"/>
            </a:solidFill>
            <a:prstDash val="solid"/>
            <a:round/>
            <a:headEnd type="none" w="sm" len="sm"/>
            <a:tailEnd type="none" w="sm" len="sm"/>
          </a:ln>
        </p:spPr>
      </p:pic>
      <p:pic>
        <p:nvPicPr>
          <p:cNvPr id="185" name="Google Shape;185;p25"/>
          <p:cNvPicPr preferRelativeResize="0"/>
          <p:nvPr/>
        </p:nvPicPr>
        <p:blipFill>
          <a:blip r:embed="rId4">
            <a:alphaModFix/>
          </a:blip>
          <a:stretch>
            <a:fillRect/>
          </a:stretch>
        </p:blipFill>
        <p:spPr>
          <a:xfrm>
            <a:off x="3341101" y="2311350"/>
            <a:ext cx="3206506" cy="2253350"/>
          </a:xfrm>
          <a:prstGeom prst="rect">
            <a:avLst/>
          </a:prstGeom>
          <a:noFill/>
          <a:ln>
            <a:noFill/>
          </a:ln>
        </p:spPr>
      </p:pic>
      <p:pic>
        <p:nvPicPr>
          <p:cNvPr id="186" name="Google Shape;186;p25"/>
          <p:cNvPicPr preferRelativeResize="0"/>
          <p:nvPr/>
        </p:nvPicPr>
        <p:blipFill>
          <a:blip r:embed="rId5">
            <a:alphaModFix/>
          </a:blip>
          <a:stretch>
            <a:fillRect/>
          </a:stretch>
        </p:blipFill>
        <p:spPr>
          <a:xfrm>
            <a:off x="91800" y="4712675"/>
            <a:ext cx="6455800" cy="2075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4500"/>
              <a:t>18TH AMENDMENT</a:t>
            </a:r>
            <a:endParaRPr sz="4500"/>
          </a:p>
        </p:txBody>
      </p:sp>
      <p:sp>
        <p:nvSpPr>
          <p:cNvPr id="192" name="Google Shape;192;p26"/>
          <p:cNvSpPr txBox="1">
            <a:spLocks noGrp="1"/>
          </p:cNvSpPr>
          <p:nvPr>
            <p:ph type="body" idx="1"/>
          </p:nvPr>
        </p:nvSpPr>
        <p:spPr>
          <a:xfrm>
            <a:off x="224350" y="2301900"/>
            <a:ext cx="5214300" cy="4378200"/>
          </a:xfrm>
          <a:prstGeom prst="rect">
            <a:avLst/>
          </a:prstGeom>
        </p:spPr>
        <p:txBody>
          <a:bodyPr spcFirstLastPara="1" wrap="square" lIns="91425" tIns="45700" rIns="91425" bIns="45700" anchor="t" anchorCtr="0">
            <a:normAutofit lnSpcReduction="20000"/>
          </a:bodyPr>
          <a:lstStyle/>
          <a:p>
            <a:pPr marL="457200" lvl="0" indent="-393700" algn="l" rtl="0">
              <a:spcBef>
                <a:spcPts val="1000"/>
              </a:spcBef>
              <a:spcAft>
                <a:spcPts val="0"/>
              </a:spcAft>
              <a:buSzPts val="2600"/>
              <a:buChar char="•"/>
            </a:pPr>
            <a:r>
              <a:rPr lang="en-US" sz="2600" b="1"/>
              <a:t>Prohibition</a:t>
            </a:r>
            <a:r>
              <a:rPr lang="en-US" sz="2600"/>
              <a:t> (the act or practice of forbidding something by law)</a:t>
            </a:r>
            <a:endParaRPr sz="2600"/>
          </a:p>
          <a:p>
            <a:pPr marL="457200" lvl="0" indent="-393700" algn="l" rtl="0">
              <a:spcBef>
                <a:spcPts val="0"/>
              </a:spcBef>
              <a:spcAft>
                <a:spcPts val="0"/>
              </a:spcAft>
              <a:buSzPts val="2600"/>
              <a:buChar char="•"/>
            </a:pPr>
            <a:r>
              <a:rPr lang="en-US" sz="2600" b="1" i="1" u="sng">
                <a:solidFill>
                  <a:srgbClr val="FF0000"/>
                </a:solidFill>
              </a:rPr>
              <a:t>Banned</a:t>
            </a:r>
            <a:r>
              <a:rPr lang="en-US" sz="2600"/>
              <a:t> </a:t>
            </a:r>
            <a:r>
              <a:rPr lang="en-US" sz="2600" b="1"/>
              <a:t>the manufacture and sale of alcohol in the U.S.</a:t>
            </a:r>
            <a:endParaRPr sz="2600" b="1"/>
          </a:p>
          <a:p>
            <a:pPr marL="457200" lvl="0" indent="-393700" algn="l" rtl="0">
              <a:spcBef>
                <a:spcPts val="0"/>
              </a:spcBef>
              <a:spcAft>
                <a:spcPts val="0"/>
              </a:spcAft>
              <a:buSzPts val="2600"/>
              <a:buChar char="•"/>
            </a:pPr>
            <a:r>
              <a:rPr lang="en-US" sz="2600"/>
              <a:t>Frances Willard organized the Prohibition Party in 1882</a:t>
            </a:r>
            <a:endParaRPr sz="2600"/>
          </a:p>
          <a:p>
            <a:pPr marL="914400" lvl="1" indent="-393700" algn="l" rtl="0">
              <a:spcBef>
                <a:spcPts val="0"/>
              </a:spcBef>
              <a:spcAft>
                <a:spcPts val="0"/>
              </a:spcAft>
              <a:buSzPts val="2600"/>
              <a:buChar char="•"/>
            </a:pPr>
            <a:r>
              <a:rPr lang="en-US" sz="2600"/>
              <a:t>Created enough influence to get states to ratify the amendment</a:t>
            </a:r>
            <a:endParaRPr sz="2600"/>
          </a:p>
          <a:p>
            <a:pPr marL="457200" lvl="0" indent="-393700" algn="l" rtl="0">
              <a:spcBef>
                <a:spcPts val="0"/>
              </a:spcBef>
              <a:spcAft>
                <a:spcPts val="0"/>
              </a:spcAft>
              <a:buSzPts val="2600"/>
              <a:buChar char="•"/>
            </a:pPr>
            <a:r>
              <a:rPr lang="en-US" sz="2600"/>
              <a:t>Many Americans believe Prohibition wrongly tried to force one group’s moral beliefs on others</a:t>
            </a:r>
            <a:endParaRPr sz="2600"/>
          </a:p>
        </p:txBody>
      </p:sp>
      <p:pic>
        <p:nvPicPr>
          <p:cNvPr id="193" name="Google Shape;193;p26"/>
          <p:cNvPicPr preferRelativeResize="0"/>
          <p:nvPr/>
        </p:nvPicPr>
        <p:blipFill>
          <a:blip r:embed="rId3">
            <a:alphaModFix/>
          </a:blip>
          <a:stretch>
            <a:fillRect/>
          </a:stretch>
        </p:blipFill>
        <p:spPr>
          <a:xfrm>
            <a:off x="6588404" y="4774097"/>
            <a:ext cx="4656064" cy="1958653"/>
          </a:xfrm>
          <a:prstGeom prst="rect">
            <a:avLst/>
          </a:prstGeom>
          <a:noFill/>
          <a:ln>
            <a:noFill/>
          </a:ln>
        </p:spPr>
      </p:pic>
      <p:pic>
        <p:nvPicPr>
          <p:cNvPr id="194" name="Google Shape;194;p26"/>
          <p:cNvPicPr preferRelativeResize="0"/>
          <p:nvPr/>
        </p:nvPicPr>
        <p:blipFill>
          <a:blip r:embed="rId4">
            <a:alphaModFix/>
          </a:blip>
          <a:stretch>
            <a:fillRect/>
          </a:stretch>
        </p:blipFill>
        <p:spPr>
          <a:xfrm>
            <a:off x="8913342" y="2354550"/>
            <a:ext cx="3132133" cy="2345760"/>
          </a:xfrm>
          <a:prstGeom prst="rect">
            <a:avLst/>
          </a:prstGeom>
          <a:noFill/>
          <a:ln>
            <a:noFill/>
          </a:ln>
        </p:spPr>
      </p:pic>
      <p:pic>
        <p:nvPicPr>
          <p:cNvPr id="195" name="Google Shape;195;p26"/>
          <p:cNvPicPr preferRelativeResize="0"/>
          <p:nvPr/>
        </p:nvPicPr>
        <p:blipFill>
          <a:blip r:embed="rId5">
            <a:alphaModFix/>
          </a:blip>
          <a:stretch>
            <a:fillRect/>
          </a:stretch>
        </p:blipFill>
        <p:spPr>
          <a:xfrm>
            <a:off x="5580100" y="2354550"/>
            <a:ext cx="3278489" cy="23457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sz="4500"/>
              <a:t>CARRIE NATION </a:t>
            </a:r>
            <a:endParaRPr sz="4500"/>
          </a:p>
          <a:p>
            <a:pPr marL="0" lvl="0" indent="0" algn="ctr" rtl="0">
              <a:spcBef>
                <a:spcPts val="0"/>
              </a:spcBef>
              <a:spcAft>
                <a:spcPts val="0"/>
              </a:spcAft>
              <a:buNone/>
            </a:pPr>
            <a:r>
              <a:rPr lang="en-US" sz="4500"/>
              <a:t>(</a:t>
            </a:r>
            <a:r>
              <a:rPr lang="en-US" sz="4500" u="sng">
                <a:solidFill>
                  <a:schemeClr val="hlink"/>
                </a:solidFill>
                <a:hlinkClick r:id="rId3"/>
              </a:rPr>
              <a:t>CRAZY CARRIE</a:t>
            </a:r>
            <a:r>
              <a:rPr lang="en-US" sz="4500"/>
              <a:t>)</a:t>
            </a:r>
            <a:endParaRPr sz="4500"/>
          </a:p>
        </p:txBody>
      </p:sp>
      <p:sp>
        <p:nvSpPr>
          <p:cNvPr id="201" name="Google Shape;201;p27"/>
          <p:cNvSpPr txBox="1">
            <a:spLocks noGrp="1"/>
          </p:cNvSpPr>
          <p:nvPr>
            <p:ph type="body" idx="2"/>
          </p:nvPr>
        </p:nvSpPr>
        <p:spPr>
          <a:xfrm>
            <a:off x="8567575" y="2343625"/>
            <a:ext cx="3487800" cy="4388100"/>
          </a:xfrm>
          <a:prstGeom prst="rect">
            <a:avLst/>
          </a:prstGeom>
        </p:spPr>
        <p:txBody>
          <a:bodyPr spcFirstLastPara="1" wrap="square" lIns="91425" tIns="45700" rIns="91425" bIns="45700" anchor="t" anchorCtr="0">
            <a:normAutofit/>
          </a:bodyPr>
          <a:lstStyle/>
          <a:p>
            <a:pPr marL="457200" lvl="0" indent="-393700" algn="l" rtl="0">
              <a:spcBef>
                <a:spcPts val="1000"/>
              </a:spcBef>
              <a:spcAft>
                <a:spcPts val="0"/>
              </a:spcAft>
              <a:buSzPts val="2600"/>
              <a:buChar char="•"/>
            </a:pPr>
            <a:r>
              <a:rPr lang="en-US" sz="2600" b="1"/>
              <a:t>Leading member</a:t>
            </a:r>
            <a:r>
              <a:rPr lang="en-US" sz="2600"/>
              <a:t> of the Temperance Movement</a:t>
            </a:r>
            <a:endParaRPr sz="2600"/>
          </a:p>
          <a:p>
            <a:pPr marL="457200" lvl="0" indent="-393700" algn="l" rtl="0">
              <a:spcBef>
                <a:spcPts val="0"/>
              </a:spcBef>
              <a:spcAft>
                <a:spcPts val="0"/>
              </a:spcAft>
              <a:buSzPts val="2600"/>
              <a:buChar char="•"/>
            </a:pPr>
            <a:r>
              <a:rPr lang="en-US" sz="2600"/>
              <a:t>Carrie Nation was considered </a:t>
            </a:r>
            <a:r>
              <a:rPr lang="en-US" sz="2600" b="1" i="1" u="sng">
                <a:solidFill>
                  <a:srgbClr val="FF0000"/>
                </a:solidFill>
              </a:rPr>
              <a:t>very radical</a:t>
            </a:r>
            <a:endParaRPr sz="2600" b="1" i="1" u="sng">
              <a:solidFill>
                <a:srgbClr val="FF0000"/>
              </a:solidFill>
            </a:endParaRPr>
          </a:p>
          <a:p>
            <a:pPr marL="457200" lvl="0" indent="-393700" algn="l" rtl="0">
              <a:spcBef>
                <a:spcPts val="0"/>
              </a:spcBef>
              <a:spcAft>
                <a:spcPts val="0"/>
              </a:spcAft>
              <a:buSzPts val="2600"/>
              <a:buChar char="•"/>
            </a:pPr>
            <a:r>
              <a:rPr lang="en-US" sz="2600"/>
              <a:t>She would </a:t>
            </a:r>
            <a:r>
              <a:rPr lang="en-US" sz="2600" b="1"/>
              <a:t>go into bars and bust up the place with a hatchet</a:t>
            </a:r>
            <a:endParaRPr sz="2600" b="1"/>
          </a:p>
        </p:txBody>
      </p:sp>
      <p:pic>
        <p:nvPicPr>
          <p:cNvPr id="202" name="Google Shape;202;p27"/>
          <p:cNvPicPr preferRelativeResize="0"/>
          <p:nvPr/>
        </p:nvPicPr>
        <p:blipFill>
          <a:blip r:embed="rId4">
            <a:alphaModFix/>
          </a:blip>
          <a:stretch>
            <a:fillRect/>
          </a:stretch>
        </p:blipFill>
        <p:spPr>
          <a:xfrm>
            <a:off x="5548500" y="2343625"/>
            <a:ext cx="3002025" cy="4388100"/>
          </a:xfrm>
          <a:prstGeom prst="rect">
            <a:avLst/>
          </a:prstGeom>
          <a:noFill/>
          <a:ln>
            <a:noFill/>
          </a:ln>
        </p:spPr>
      </p:pic>
      <p:pic>
        <p:nvPicPr>
          <p:cNvPr id="203" name="Google Shape;203;p27"/>
          <p:cNvPicPr preferRelativeResize="0"/>
          <p:nvPr/>
        </p:nvPicPr>
        <p:blipFill>
          <a:blip r:embed="rId5">
            <a:alphaModFix/>
          </a:blip>
          <a:stretch>
            <a:fillRect/>
          </a:stretch>
        </p:blipFill>
        <p:spPr>
          <a:xfrm>
            <a:off x="87875" y="2343700"/>
            <a:ext cx="2648750" cy="4388100"/>
          </a:xfrm>
          <a:prstGeom prst="rect">
            <a:avLst/>
          </a:prstGeom>
          <a:noFill/>
          <a:ln>
            <a:noFill/>
          </a:ln>
        </p:spPr>
      </p:pic>
      <p:pic>
        <p:nvPicPr>
          <p:cNvPr id="204" name="Google Shape;204;p27"/>
          <p:cNvPicPr preferRelativeResize="0"/>
          <p:nvPr/>
        </p:nvPicPr>
        <p:blipFill>
          <a:blip r:embed="rId6">
            <a:alphaModFix/>
          </a:blip>
          <a:stretch>
            <a:fillRect/>
          </a:stretch>
        </p:blipFill>
        <p:spPr>
          <a:xfrm>
            <a:off x="2853451" y="2343700"/>
            <a:ext cx="2564825" cy="438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8"/>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4500"/>
              <a:t>SUFFRAGE</a:t>
            </a:r>
            <a:endParaRPr sz="4500"/>
          </a:p>
        </p:txBody>
      </p:sp>
      <p:sp>
        <p:nvSpPr>
          <p:cNvPr id="210" name="Google Shape;210;p28"/>
          <p:cNvSpPr txBox="1">
            <a:spLocks noGrp="1"/>
          </p:cNvSpPr>
          <p:nvPr>
            <p:ph type="body" idx="1"/>
          </p:nvPr>
        </p:nvSpPr>
        <p:spPr>
          <a:xfrm>
            <a:off x="133850" y="2379475"/>
            <a:ext cx="4787700" cy="4261800"/>
          </a:xfrm>
          <a:prstGeom prst="rect">
            <a:avLst/>
          </a:prstGeom>
        </p:spPr>
        <p:txBody>
          <a:bodyPr spcFirstLastPara="1" wrap="square" lIns="91425" tIns="45700" rIns="91425" bIns="45700" anchor="t" anchorCtr="0">
            <a:normAutofit lnSpcReduction="10000"/>
          </a:bodyPr>
          <a:lstStyle/>
          <a:p>
            <a:pPr marL="457200" lvl="0" indent="-393700" algn="l" rtl="0">
              <a:spcBef>
                <a:spcPts val="1000"/>
              </a:spcBef>
              <a:spcAft>
                <a:spcPts val="0"/>
              </a:spcAft>
              <a:buSzPts val="2600"/>
              <a:buChar char="•"/>
            </a:pPr>
            <a:r>
              <a:rPr lang="en-US" sz="2600" b="1" u="sng"/>
              <a:t>Women’s suffrage</a:t>
            </a:r>
            <a:r>
              <a:rPr lang="en-US" sz="2600"/>
              <a:t>: </a:t>
            </a:r>
            <a:r>
              <a:rPr lang="en-US" sz="2600" b="1"/>
              <a:t>the right of women to vote</a:t>
            </a:r>
            <a:r>
              <a:rPr lang="en-US" sz="2600"/>
              <a:t> </a:t>
            </a:r>
            <a:endParaRPr sz="2600"/>
          </a:p>
          <a:p>
            <a:pPr marL="457200" lvl="0" indent="-393700" algn="l" rtl="0">
              <a:spcBef>
                <a:spcPts val="0"/>
              </a:spcBef>
              <a:spcAft>
                <a:spcPts val="0"/>
              </a:spcAft>
              <a:buSzPts val="2600"/>
              <a:buChar char="•"/>
            </a:pPr>
            <a:r>
              <a:rPr lang="en-US" sz="2600" b="1" u="sng"/>
              <a:t>Universal suffrage</a:t>
            </a:r>
            <a:r>
              <a:rPr lang="en-US" sz="2600"/>
              <a:t>: </a:t>
            </a:r>
            <a:r>
              <a:rPr lang="en-US" sz="2600" b="1"/>
              <a:t>the right of all citizens to vote</a:t>
            </a:r>
            <a:endParaRPr sz="2600" b="1"/>
          </a:p>
          <a:p>
            <a:pPr marL="0" lvl="0" indent="0" algn="l" rtl="0">
              <a:spcBef>
                <a:spcPts val="1000"/>
              </a:spcBef>
              <a:spcAft>
                <a:spcPts val="0"/>
              </a:spcAft>
              <a:buNone/>
            </a:pPr>
            <a:r>
              <a:rPr lang="en-US" sz="2600"/>
              <a:t>Temperance → Suffrage</a:t>
            </a:r>
            <a:endParaRPr sz="2600"/>
          </a:p>
          <a:p>
            <a:pPr marL="457200" lvl="0" indent="-393700" algn="l" rtl="0">
              <a:spcBef>
                <a:spcPts val="1000"/>
              </a:spcBef>
              <a:spcAft>
                <a:spcPts val="0"/>
              </a:spcAft>
              <a:buSzPts val="2600"/>
              <a:buChar char="•"/>
            </a:pPr>
            <a:r>
              <a:rPr lang="en-US" sz="2600"/>
              <a:t>Both wanted women to have </a:t>
            </a:r>
            <a:r>
              <a:rPr lang="en-US" sz="2600" b="1" i="1" u="sng">
                <a:solidFill>
                  <a:srgbClr val="FF0000"/>
                </a:solidFill>
              </a:rPr>
              <a:t>more power</a:t>
            </a:r>
            <a:endParaRPr sz="2600" b="1" i="1" u="sng">
              <a:solidFill>
                <a:srgbClr val="FF0000"/>
              </a:solidFill>
            </a:endParaRPr>
          </a:p>
          <a:p>
            <a:pPr marL="457200" lvl="0" indent="-393700" algn="l" rtl="0">
              <a:spcBef>
                <a:spcPts val="0"/>
              </a:spcBef>
              <a:spcAft>
                <a:spcPts val="0"/>
              </a:spcAft>
              <a:buSzPts val="2600"/>
              <a:buChar char="•"/>
            </a:pPr>
            <a:r>
              <a:rPr lang="en-US" sz="2600"/>
              <a:t>Success of the 18th Amendment made women want to keep trying for more</a:t>
            </a:r>
            <a:endParaRPr sz="2600"/>
          </a:p>
        </p:txBody>
      </p:sp>
      <p:pic>
        <p:nvPicPr>
          <p:cNvPr id="211" name="Google Shape;211;p28" descr="WomenVoters"/>
          <p:cNvPicPr preferRelativeResize="0"/>
          <p:nvPr/>
        </p:nvPicPr>
        <p:blipFill rotWithShape="1">
          <a:blip r:embed="rId3">
            <a:alphaModFix/>
          </a:blip>
          <a:srcRect/>
          <a:stretch/>
        </p:blipFill>
        <p:spPr>
          <a:xfrm>
            <a:off x="5408875" y="2622450"/>
            <a:ext cx="6468199" cy="3656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4500"/>
              <a:t>SUSAN B. ANTHONY</a:t>
            </a:r>
            <a:endParaRPr sz="4500"/>
          </a:p>
        </p:txBody>
      </p:sp>
      <p:sp>
        <p:nvSpPr>
          <p:cNvPr id="217" name="Google Shape;217;p29"/>
          <p:cNvSpPr txBox="1">
            <a:spLocks noGrp="1"/>
          </p:cNvSpPr>
          <p:nvPr>
            <p:ph type="body" idx="2"/>
          </p:nvPr>
        </p:nvSpPr>
        <p:spPr>
          <a:xfrm>
            <a:off x="6731675" y="2335825"/>
            <a:ext cx="5378400" cy="4370100"/>
          </a:xfrm>
          <a:prstGeom prst="rect">
            <a:avLst/>
          </a:prstGeom>
        </p:spPr>
        <p:txBody>
          <a:bodyPr spcFirstLastPara="1" wrap="square" lIns="91425" tIns="45700" rIns="91425" bIns="45700" anchor="t" anchorCtr="0">
            <a:normAutofit/>
          </a:bodyPr>
          <a:lstStyle/>
          <a:p>
            <a:pPr marL="457200" lvl="0" indent="-393700" algn="l" rtl="0">
              <a:spcBef>
                <a:spcPts val="1000"/>
              </a:spcBef>
              <a:spcAft>
                <a:spcPts val="0"/>
              </a:spcAft>
              <a:buSzPts val="2600"/>
              <a:buChar char="•"/>
            </a:pPr>
            <a:r>
              <a:rPr lang="en-US" sz="2600" b="1"/>
              <a:t>American social reformer</a:t>
            </a:r>
            <a:r>
              <a:rPr lang="en-US" sz="2600"/>
              <a:t> and </a:t>
            </a:r>
            <a:r>
              <a:rPr lang="en-US" sz="2600" b="1"/>
              <a:t>women’s right activist</a:t>
            </a:r>
            <a:r>
              <a:rPr lang="en-US" sz="2600"/>
              <a:t> who played a pivotal role in the women’s suffrage movement</a:t>
            </a:r>
            <a:endParaRPr sz="2600"/>
          </a:p>
          <a:p>
            <a:pPr marL="457200" lvl="0" indent="-393700" algn="l" rtl="0">
              <a:spcBef>
                <a:spcPts val="0"/>
              </a:spcBef>
              <a:spcAft>
                <a:spcPts val="0"/>
              </a:spcAft>
              <a:buSzPts val="2600"/>
              <a:buChar char="•"/>
            </a:pPr>
            <a:r>
              <a:rPr lang="en-US" sz="2600"/>
              <a:t>1872 voted in Rochester, New York</a:t>
            </a:r>
            <a:endParaRPr sz="2600"/>
          </a:p>
          <a:p>
            <a:pPr marL="914400" lvl="1" indent="-393700" algn="l" rtl="0">
              <a:spcBef>
                <a:spcPts val="0"/>
              </a:spcBef>
              <a:spcAft>
                <a:spcPts val="0"/>
              </a:spcAft>
              <a:buSzPts val="2600"/>
              <a:buChar char="•"/>
            </a:pPr>
            <a:r>
              <a:rPr lang="en-US" sz="2600"/>
              <a:t>Arrested → Convicted → Fined</a:t>
            </a:r>
            <a:endParaRPr sz="2600"/>
          </a:p>
          <a:p>
            <a:pPr marL="0" lvl="0" indent="0" algn="ctr" rtl="0">
              <a:spcBef>
                <a:spcPts val="1000"/>
              </a:spcBef>
              <a:spcAft>
                <a:spcPts val="0"/>
              </a:spcAft>
              <a:buNone/>
            </a:pPr>
            <a:r>
              <a:rPr lang="en-US" sz="2000" b="1" i="1"/>
              <a:t>“There will never be complete equality until women themselves help to make laws and elect lawmakers.” - Susan B. Anthony</a:t>
            </a:r>
            <a:endParaRPr sz="2000" b="1" i="1"/>
          </a:p>
        </p:txBody>
      </p:sp>
      <p:pic>
        <p:nvPicPr>
          <p:cNvPr id="218" name="Google Shape;218;p29" descr="EX16 - Illustration of Susan B. Anthony in Costume"/>
          <p:cNvPicPr preferRelativeResize="0"/>
          <p:nvPr/>
        </p:nvPicPr>
        <p:blipFill rotWithShape="1">
          <a:blip r:embed="rId3">
            <a:alphaModFix/>
          </a:blip>
          <a:srcRect/>
          <a:stretch/>
        </p:blipFill>
        <p:spPr>
          <a:xfrm>
            <a:off x="261175" y="2258250"/>
            <a:ext cx="2307375" cy="2137800"/>
          </a:xfrm>
          <a:prstGeom prst="rect">
            <a:avLst/>
          </a:prstGeom>
          <a:noFill/>
          <a:ln w="38100" cap="flat" cmpd="sng">
            <a:solidFill>
              <a:srgbClr val="000000"/>
            </a:solidFill>
            <a:prstDash val="solid"/>
            <a:round/>
            <a:headEnd type="none" w="sm" len="sm"/>
            <a:tailEnd type="none" w="sm" len="sm"/>
          </a:ln>
        </p:spPr>
      </p:pic>
      <p:pic>
        <p:nvPicPr>
          <p:cNvPr id="219" name="Google Shape;219;p29"/>
          <p:cNvPicPr preferRelativeResize="0"/>
          <p:nvPr/>
        </p:nvPicPr>
        <p:blipFill>
          <a:blip r:embed="rId4">
            <a:alphaModFix/>
          </a:blip>
          <a:stretch>
            <a:fillRect/>
          </a:stretch>
        </p:blipFill>
        <p:spPr>
          <a:xfrm>
            <a:off x="4361950" y="2335825"/>
            <a:ext cx="2369725" cy="4370100"/>
          </a:xfrm>
          <a:prstGeom prst="rect">
            <a:avLst/>
          </a:prstGeom>
          <a:noFill/>
          <a:ln>
            <a:noFill/>
          </a:ln>
        </p:spPr>
      </p:pic>
      <p:pic>
        <p:nvPicPr>
          <p:cNvPr id="220" name="Google Shape;220;p29"/>
          <p:cNvPicPr preferRelativeResize="0"/>
          <p:nvPr/>
        </p:nvPicPr>
        <p:blipFill>
          <a:blip r:embed="rId5">
            <a:alphaModFix/>
          </a:blip>
          <a:stretch>
            <a:fillRect/>
          </a:stretch>
        </p:blipFill>
        <p:spPr>
          <a:xfrm>
            <a:off x="170650" y="4513125"/>
            <a:ext cx="4106825" cy="2192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2231125" y="887801"/>
            <a:ext cx="7729800" cy="12654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sz="4500"/>
              <a:t>SENECA FALLS CONVENTION &amp; ELIZABETH CADY STANTON</a:t>
            </a:r>
            <a:endParaRPr sz="4500"/>
          </a:p>
        </p:txBody>
      </p:sp>
      <p:sp>
        <p:nvSpPr>
          <p:cNvPr id="226" name="Google Shape;226;p30"/>
          <p:cNvSpPr txBox="1">
            <a:spLocks noGrp="1"/>
          </p:cNvSpPr>
          <p:nvPr>
            <p:ph type="body" idx="1"/>
          </p:nvPr>
        </p:nvSpPr>
        <p:spPr>
          <a:xfrm>
            <a:off x="159700" y="2314825"/>
            <a:ext cx="6248700" cy="4442700"/>
          </a:xfrm>
          <a:prstGeom prst="rect">
            <a:avLst/>
          </a:prstGeom>
        </p:spPr>
        <p:txBody>
          <a:bodyPr spcFirstLastPara="1" wrap="square" lIns="91425" tIns="45700" rIns="91425" bIns="45700" anchor="t" anchorCtr="0">
            <a:normAutofit lnSpcReduction="10000"/>
          </a:bodyPr>
          <a:lstStyle/>
          <a:p>
            <a:pPr marL="457200" lvl="0" indent="-393700" algn="l" rtl="0">
              <a:spcBef>
                <a:spcPts val="1000"/>
              </a:spcBef>
              <a:spcAft>
                <a:spcPts val="0"/>
              </a:spcAft>
              <a:buSzPts val="2600"/>
              <a:buChar char="•"/>
            </a:pPr>
            <a:r>
              <a:rPr lang="en-US" sz="2600" b="1"/>
              <a:t>Seneca Falls Convention</a:t>
            </a:r>
            <a:r>
              <a:rPr lang="en-US" sz="2600"/>
              <a:t> (1848) in New York</a:t>
            </a:r>
            <a:endParaRPr sz="2600"/>
          </a:p>
          <a:p>
            <a:pPr marL="914400" lvl="1" indent="-393700" algn="l" rtl="0">
              <a:spcBef>
                <a:spcPts val="0"/>
              </a:spcBef>
              <a:spcAft>
                <a:spcPts val="0"/>
              </a:spcAft>
              <a:buSzPts val="2600"/>
              <a:buChar char="•"/>
            </a:pPr>
            <a:r>
              <a:rPr lang="en-US" sz="2600"/>
              <a:t>Led by Elizabeth Cady Stanton</a:t>
            </a:r>
            <a:endParaRPr sz="2600"/>
          </a:p>
          <a:p>
            <a:pPr marL="914400" lvl="1" indent="-393700" algn="l" rtl="0">
              <a:spcBef>
                <a:spcPts val="0"/>
              </a:spcBef>
              <a:spcAft>
                <a:spcPts val="0"/>
              </a:spcAft>
              <a:buSzPts val="2600"/>
              <a:buChar char="•"/>
            </a:pPr>
            <a:r>
              <a:rPr lang="en-US" sz="2600" b="1" i="1" u="sng">
                <a:solidFill>
                  <a:srgbClr val="FF0000"/>
                </a:solidFill>
              </a:rPr>
              <a:t>First</a:t>
            </a:r>
            <a:r>
              <a:rPr lang="en-US" sz="2600"/>
              <a:t> </a:t>
            </a:r>
            <a:r>
              <a:rPr lang="en-US" sz="2600" b="1"/>
              <a:t>women's rights convention in U.S.</a:t>
            </a:r>
            <a:r>
              <a:rPr lang="en-US" sz="2600"/>
              <a:t>; meeting launched the women’s suffrage movement</a:t>
            </a:r>
            <a:endParaRPr sz="2600"/>
          </a:p>
          <a:p>
            <a:pPr marL="457200" lvl="0" indent="-393700" algn="l" rtl="0">
              <a:spcBef>
                <a:spcPts val="0"/>
              </a:spcBef>
              <a:spcAft>
                <a:spcPts val="0"/>
              </a:spcAft>
              <a:buSzPts val="2600"/>
              <a:buChar char="•"/>
            </a:pPr>
            <a:r>
              <a:rPr lang="en-US" sz="2600"/>
              <a:t>Wanted to create a Constitutional Amendment granting universal suffrage</a:t>
            </a:r>
            <a:endParaRPr sz="2600"/>
          </a:p>
          <a:p>
            <a:pPr marL="457200" lvl="0" indent="-393700" algn="l" rtl="0">
              <a:spcBef>
                <a:spcPts val="0"/>
              </a:spcBef>
              <a:spcAft>
                <a:spcPts val="0"/>
              </a:spcAft>
              <a:buSzPts val="2600"/>
              <a:buChar char="•"/>
            </a:pPr>
            <a:r>
              <a:rPr lang="en-US" sz="2600"/>
              <a:t>Stanton co-authored the </a:t>
            </a:r>
            <a:r>
              <a:rPr lang="en-US" sz="2600" b="1" u="sng"/>
              <a:t>Declaration of Sentiments</a:t>
            </a:r>
            <a:r>
              <a:rPr lang="en-US" sz="2600"/>
              <a:t> (modeled on the Declaration of Independence)</a:t>
            </a:r>
            <a:endParaRPr sz="2600"/>
          </a:p>
        </p:txBody>
      </p:sp>
      <p:pic>
        <p:nvPicPr>
          <p:cNvPr id="227" name="Google Shape;227;p30"/>
          <p:cNvPicPr preferRelativeResize="0"/>
          <p:nvPr/>
        </p:nvPicPr>
        <p:blipFill>
          <a:blip r:embed="rId3">
            <a:alphaModFix/>
          </a:blip>
          <a:stretch>
            <a:fillRect/>
          </a:stretch>
        </p:blipFill>
        <p:spPr>
          <a:xfrm>
            <a:off x="6729619" y="2232400"/>
            <a:ext cx="3405381" cy="2286825"/>
          </a:xfrm>
          <a:prstGeom prst="rect">
            <a:avLst/>
          </a:prstGeom>
          <a:noFill/>
          <a:ln>
            <a:noFill/>
          </a:ln>
        </p:spPr>
      </p:pic>
      <p:pic>
        <p:nvPicPr>
          <p:cNvPr id="228" name="Google Shape;228;p30"/>
          <p:cNvPicPr preferRelativeResize="0"/>
          <p:nvPr/>
        </p:nvPicPr>
        <p:blipFill>
          <a:blip r:embed="rId4">
            <a:alphaModFix/>
          </a:blip>
          <a:stretch>
            <a:fillRect/>
          </a:stretch>
        </p:blipFill>
        <p:spPr>
          <a:xfrm>
            <a:off x="6408450" y="4598425"/>
            <a:ext cx="2456025" cy="2159100"/>
          </a:xfrm>
          <a:prstGeom prst="rect">
            <a:avLst/>
          </a:prstGeom>
          <a:noFill/>
          <a:ln>
            <a:noFill/>
          </a:ln>
        </p:spPr>
      </p:pic>
      <p:pic>
        <p:nvPicPr>
          <p:cNvPr id="229" name="Google Shape;229;p30"/>
          <p:cNvPicPr preferRelativeResize="0"/>
          <p:nvPr/>
        </p:nvPicPr>
        <p:blipFill>
          <a:blip r:embed="rId5">
            <a:alphaModFix/>
          </a:blip>
          <a:stretch>
            <a:fillRect/>
          </a:stretch>
        </p:blipFill>
        <p:spPr>
          <a:xfrm>
            <a:off x="8981300" y="4587750"/>
            <a:ext cx="3077100" cy="2159100"/>
          </a:xfrm>
          <a:prstGeom prst="rect">
            <a:avLst/>
          </a:prstGeom>
          <a:noFill/>
          <a:ln>
            <a:noFill/>
          </a:ln>
        </p:spPr>
      </p:pic>
      <p:pic>
        <p:nvPicPr>
          <p:cNvPr id="230" name="Google Shape;230;p30"/>
          <p:cNvPicPr preferRelativeResize="0"/>
          <p:nvPr/>
        </p:nvPicPr>
        <p:blipFill>
          <a:blip r:embed="rId6">
            <a:alphaModFix/>
          </a:blip>
          <a:stretch>
            <a:fillRect/>
          </a:stretch>
        </p:blipFill>
        <p:spPr>
          <a:xfrm>
            <a:off x="10267850" y="2232400"/>
            <a:ext cx="1790550" cy="2286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sz="4500"/>
              <a:t>DEBATE OVER WOMEN’S SUFFRAGE</a:t>
            </a:r>
            <a:endParaRPr sz="4500"/>
          </a:p>
        </p:txBody>
      </p:sp>
      <p:sp>
        <p:nvSpPr>
          <p:cNvPr id="236" name="Google Shape;236;p31"/>
          <p:cNvSpPr txBox="1">
            <a:spLocks noGrp="1"/>
          </p:cNvSpPr>
          <p:nvPr>
            <p:ph type="body" idx="1"/>
          </p:nvPr>
        </p:nvSpPr>
        <p:spPr>
          <a:xfrm>
            <a:off x="198500" y="2314825"/>
            <a:ext cx="5563500" cy="428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600" b="1" i="1" u="sng"/>
              <a:t>Arguments FOR Suffrage:</a:t>
            </a:r>
            <a:endParaRPr sz="2600" b="1" i="1" u="sng"/>
          </a:p>
          <a:p>
            <a:pPr marL="0" lvl="0" indent="0" algn="l" rtl="0">
              <a:spcBef>
                <a:spcPts val="1000"/>
              </a:spcBef>
              <a:spcAft>
                <a:spcPts val="0"/>
              </a:spcAft>
              <a:buNone/>
            </a:pPr>
            <a:endParaRPr sz="2600"/>
          </a:p>
          <a:p>
            <a:pPr marL="457200" lvl="0" indent="-393700" algn="l" rtl="0">
              <a:spcBef>
                <a:spcPts val="1000"/>
              </a:spcBef>
              <a:spcAft>
                <a:spcPts val="0"/>
              </a:spcAft>
              <a:buSzPts val="2600"/>
              <a:buChar char="-"/>
            </a:pPr>
            <a:r>
              <a:rPr lang="en-US" sz="2600"/>
              <a:t>Women are equal in ability to men</a:t>
            </a:r>
            <a:endParaRPr sz="2600"/>
          </a:p>
          <a:p>
            <a:pPr marL="457200" lvl="0" indent="-393700" algn="l" rtl="0">
              <a:spcBef>
                <a:spcPts val="0"/>
              </a:spcBef>
              <a:spcAft>
                <a:spcPts val="0"/>
              </a:spcAft>
              <a:buSzPts val="2600"/>
              <a:buChar char="-"/>
            </a:pPr>
            <a:r>
              <a:rPr lang="en-US" sz="2600"/>
              <a:t>Women raise men</a:t>
            </a:r>
            <a:endParaRPr sz="2600"/>
          </a:p>
          <a:p>
            <a:pPr marL="457200" lvl="0" indent="-393700" algn="l" rtl="0">
              <a:spcBef>
                <a:spcPts val="0"/>
              </a:spcBef>
              <a:spcAft>
                <a:spcPts val="0"/>
              </a:spcAft>
              <a:buSzPts val="2600"/>
              <a:buChar char="-"/>
            </a:pPr>
            <a:r>
              <a:rPr lang="en-US" sz="2600"/>
              <a:t>Women understand the needs of the home better</a:t>
            </a:r>
            <a:endParaRPr sz="2600"/>
          </a:p>
          <a:p>
            <a:pPr marL="457200" lvl="0" indent="-393700" algn="l" rtl="0">
              <a:spcBef>
                <a:spcPts val="0"/>
              </a:spcBef>
              <a:spcAft>
                <a:spcPts val="0"/>
              </a:spcAft>
              <a:buSzPts val="2600"/>
              <a:buChar char="-"/>
            </a:pPr>
            <a:r>
              <a:rPr lang="en-US" sz="2600"/>
              <a:t>Women are half of the population - WITHOUT a voice</a:t>
            </a:r>
            <a:endParaRPr sz="2600"/>
          </a:p>
        </p:txBody>
      </p:sp>
      <p:sp>
        <p:nvSpPr>
          <p:cNvPr id="237" name="Google Shape;237;p31"/>
          <p:cNvSpPr txBox="1">
            <a:spLocks noGrp="1"/>
          </p:cNvSpPr>
          <p:nvPr>
            <p:ph type="body" idx="2"/>
          </p:nvPr>
        </p:nvSpPr>
        <p:spPr>
          <a:xfrm>
            <a:off x="6085225" y="2314825"/>
            <a:ext cx="5932500" cy="428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600" b="1" i="1" u="sng"/>
              <a:t>Arguments AGAINST Suffrage:</a:t>
            </a:r>
            <a:endParaRPr sz="2600"/>
          </a:p>
          <a:p>
            <a:pPr marL="0" lvl="0" indent="0" algn="l" rtl="0">
              <a:spcBef>
                <a:spcPts val="1000"/>
              </a:spcBef>
              <a:spcAft>
                <a:spcPts val="0"/>
              </a:spcAft>
              <a:buNone/>
            </a:pPr>
            <a:endParaRPr sz="2600"/>
          </a:p>
          <a:p>
            <a:pPr marL="457200" lvl="0" indent="-393700" algn="l" rtl="0">
              <a:spcBef>
                <a:spcPts val="1000"/>
              </a:spcBef>
              <a:spcAft>
                <a:spcPts val="0"/>
              </a:spcAft>
              <a:buSzPts val="2600"/>
              <a:buChar char="-"/>
            </a:pPr>
            <a:r>
              <a:rPr lang="en-US" sz="2600"/>
              <a:t>Should stay out of politics</a:t>
            </a:r>
            <a:endParaRPr sz="2600"/>
          </a:p>
          <a:p>
            <a:pPr marL="457200" lvl="0" indent="-393700" algn="l" rtl="0">
              <a:spcBef>
                <a:spcPts val="0"/>
              </a:spcBef>
              <a:spcAft>
                <a:spcPts val="0"/>
              </a:spcAft>
              <a:buSzPts val="2600"/>
              <a:buChar char="-"/>
            </a:pPr>
            <a:r>
              <a:rPr lang="en-US" sz="2600"/>
              <a:t>Changed gender roles</a:t>
            </a:r>
            <a:endParaRPr sz="2600"/>
          </a:p>
          <a:p>
            <a:pPr marL="457200" lvl="0" indent="-393700" algn="l" rtl="0">
              <a:spcBef>
                <a:spcPts val="0"/>
              </a:spcBef>
              <a:spcAft>
                <a:spcPts val="0"/>
              </a:spcAft>
              <a:buSzPts val="2600"/>
              <a:buChar char="-"/>
            </a:pPr>
            <a:r>
              <a:rPr lang="en-US" sz="2600"/>
              <a:t>Men will lose jobs if gender roles change</a:t>
            </a:r>
            <a:endParaRPr sz="2600"/>
          </a:p>
          <a:p>
            <a:pPr marL="457200" lvl="0" indent="-393700" algn="l" rtl="0">
              <a:spcBef>
                <a:spcPts val="0"/>
              </a:spcBef>
              <a:spcAft>
                <a:spcPts val="0"/>
              </a:spcAft>
              <a:buSzPts val="2600"/>
              <a:buChar char="-"/>
            </a:pPr>
            <a:r>
              <a:rPr lang="en-US" sz="2600"/>
              <a:t>Men will end up staying at home with kids</a:t>
            </a:r>
            <a:endParaRPr sz="2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2"/>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4500"/>
              <a:t>A NEW GENERATION</a:t>
            </a:r>
            <a:endParaRPr sz="4500"/>
          </a:p>
        </p:txBody>
      </p:sp>
      <p:sp>
        <p:nvSpPr>
          <p:cNvPr id="243" name="Google Shape;243;p32"/>
          <p:cNvSpPr txBox="1">
            <a:spLocks noGrp="1"/>
          </p:cNvSpPr>
          <p:nvPr>
            <p:ph type="body" idx="2"/>
          </p:nvPr>
        </p:nvSpPr>
        <p:spPr>
          <a:xfrm>
            <a:off x="7605375" y="2625125"/>
            <a:ext cx="4270200" cy="3279000"/>
          </a:xfrm>
          <a:prstGeom prst="rect">
            <a:avLst/>
          </a:prstGeom>
        </p:spPr>
        <p:txBody>
          <a:bodyPr spcFirstLastPara="1" wrap="square" lIns="91425" tIns="45700" rIns="91425" bIns="45700" anchor="t" anchorCtr="0">
            <a:normAutofit/>
          </a:bodyPr>
          <a:lstStyle/>
          <a:p>
            <a:pPr marL="457200" lvl="0" indent="-393700" algn="l" rtl="0">
              <a:spcBef>
                <a:spcPts val="1000"/>
              </a:spcBef>
              <a:spcAft>
                <a:spcPts val="0"/>
              </a:spcAft>
              <a:buSzPts val="2600"/>
              <a:buChar char="•"/>
            </a:pPr>
            <a:r>
              <a:rPr lang="en-US" sz="2600"/>
              <a:t>Women and the Suffrage Movement </a:t>
            </a:r>
            <a:r>
              <a:rPr lang="en-US" sz="2600" b="1"/>
              <a:t>gained respect and</a:t>
            </a:r>
            <a:r>
              <a:rPr lang="en-US" sz="2600"/>
              <a:t> </a:t>
            </a:r>
            <a:r>
              <a:rPr lang="en-US" sz="2600" b="1" i="1" u="sng">
                <a:solidFill>
                  <a:srgbClr val="FF0000"/>
                </a:solidFill>
              </a:rPr>
              <a:t>support </a:t>
            </a:r>
            <a:r>
              <a:rPr lang="en-US" sz="2600" b="1"/>
              <a:t>during WWI</a:t>
            </a:r>
            <a:endParaRPr sz="2600" b="1"/>
          </a:p>
          <a:p>
            <a:pPr marL="457200" lvl="0" indent="-393700" algn="l" rtl="0">
              <a:spcBef>
                <a:spcPts val="0"/>
              </a:spcBef>
              <a:spcAft>
                <a:spcPts val="0"/>
              </a:spcAft>
              <a:buSzPts val="2600"/>
              <a:buChar char="•"/>
            </a:pPr>
            <a:r>
              <a:rPr lang="en-US" sz="2600"/>
              <a:t>Women worked jobs once </a:t>
            </a:r>
            <a:r>
              <a:rPr lang="en-US" sz="2600" b="1" i="1" u="sng">
                <a:solidFill>
                  <a:srgbClr val="FF0000"/>
                </a:solidFill>
              </a:rPr>
              <a:t>reserved</a:t>
            </a:r>
            <a:r>
              <a:rPr lang="en-US" sz="2600"/>
              <a:t> for men - while the men went off to war to fight</a:t>
            </a:r>
            <a:endParaRPr sz="2600"/>
          </a:p>
        </p:txBody>
      </p:sp>
      <p:pic>
        <p:nvPicPr>
          <p:cNvPr id="244" name="Google Shape;244;p32"/>
          <p:cNvPicPr preferRelativeResize="0"/>
          <p:nvPr/>
        </p:nvPicPr>
        <p:blipFill>
          <a:blip r:embed="rId3">
            <a:alphaModFix/>
          </a:blip>
          <a:stretch>
            <a:fillRect/>
          </a:stretch>
        </p:blipFill>
        <p:spPr>
          <a:xfrm>
            <a:off x="198243" y="2878502"/>
            <a:ext cx="4285425" cy="1992689"/>
          </a:xfrm>
          <a:prstGeom prst="rect">
            <a:avLst/>
          </a:prstGeom>
          <a:noFill/>
          <a:ln>
            <a:noFill/>
          </a:ln>
        </p:spPr>
      </p:pic>
      <p:pic>
        <p:nvPicPr>
          <p:cNvPr id="245" name="Google Shape;245;p32"/>
          <p:cNvPicPr preferRelativeResize="0"/>
          <p:nvPr/>
        </p:nvPicPr>
        <p:blipFill>
          <a:blip r:embed="rId4">
            <a:alphaModFix/>
          </a:blip>
          <a:stretch>
            <a:fillRect/>
          </a:stretch>
        </p:blipFill>
        <p:spPr>
          <a:xfrm>
            <a:off x="137900" y="4933084"/>
            <a:ext cx="3552201" cy="1835931"/>
          </a:xfrm>
          <a:prstGeom prst="rect">
            <a:avLst/>
          </a:prstGeom>
          <a:noFill/>
          <a:ln>
            <a:noFill/>
          </a:ln>
        </p:spPr>
      </p:pic>
      <p:pic>
        <p:nvPicPr>
          <p:cNvPr id="246" name="Google Shape;246;p32"/>
          <p:cNvPicPr preferRelativeResize="0"/>
          <p:nvPr/>
        </p:nvPicPr>
        <p:blipFill>
          <a:blip r:embed="rId5">
            <a:alphaModFix/>
          </a:blip>
          <a:stretch>
            <a:fillRect/>
          </a:stretch>
        </p:blipFill>
        <p:spPr>
          <a:xfrm>
            <a:off x="3809484" y="4947469"/>
            <a:ext cx="3697914" cy="1835930"/>
          </a:xfrm>
          <a:prstGeom prst="rect">
            <a:avLst/>
          </a:prstGeom>
          <a:noFill/>
          <a:ln>
            <a:noFill/>
          </a:ln>
        </p:spPr>
      </p:pic>
      <p:pic>
        <p:nvPicPr>
          <p:cNvPr id="247" name="Google Shape;247;p32"/>
          <p:cNvPicPr preferRelativeResize="0"/>
          <p:nvPr/>
        </p:nvPicPr>
        <p:blipFill>
          <a:blip r:embed="rId6">
            <a:alphaModFix/>
          </a:blip>
          <a:stretch>
            <a:fillRect/>
          </a:stretch>
        </p:blipFill>
        <p:spPr>
          <a:xfrm>
            <a:off x="4786650" y="2215775"/>
            <a:ext cx="2720750" cy="26554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3"/>
          <p:cNvSpPr txBox="1">
            <a:spLocks noGrp="1"/>
          </p:cNvSpPr>
          <p:nvPr>
            <p:ph type="title"/>
          </p:nvPr>
        </p:nvSpPr>
        <p:spPr>
          <a:xfrm>
            <a:off x="2231111" y="395817"/>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4500"/>
              <a:t>19TH AMENDMENT</a:t>
            </a:r>
            <a:endParaRPr sz="4500"/>
          </a:p>
        </p:txBody>
      </p:sp>
      <p:sp>
        <p:nvSpPr>
          <p:cNvPr id="253" name="Google Shape;253;p33"/>
          <p:cNvSpPr txBox="1">
            <a:spLocks noGrp="1"/>
          </p:cNvSpPr>
          <p:nvPr>
            <p:ph type="body" idx="1"/>
          </p:nvPr>
        </p:nvSpPr>
        <p:spPr>
          <a:xfrm>
            <a:off x="237275" y="3103498"/>
            <a:ext cx="4271700" cy="1882800"/>
          </a:xfrm>
          <a:prstGeom prst="rect">
            <a:avLst/>
          </a:prstGeom>
        </p:spPr>
        <p:txBody>
          <a:bodyPr spcFirstLastPara="1" wrap="square" lIns="91425" tIns="45700" rIns="91425" bIns="45700" anchor="t" anchorCtr="0">
            <a:normAutofit/>
          </a:bodyPr>
          <a:lstStyle/>
          <a:p>
            <a:pPr marL="457200" lvl="0" indent="-393700" algn="l" rtl="0">
              <a:spcBef>
                <a:spcPts val="1000"/>
              </a:spcBef>
              <a:spcAft>
                <a:spcPts val="0"/>
              </a:spcAft>
              <a:buSzPts val="2600"/>
              <a:buChar char="•"/>
            </a:pPr>
            <a:r>
              <a:rPr lang="en-US" sz="2600" b="1"/>
              <a:t>Right to vote cannot be denied based on</a:t>
            </a:r>
            <a:r>
              <a:rPr lang="en-US" sz="2600"/>
              <a:t> </a:t>
            </a:r>
            <a:r>
              <a:rPr lang="en-US" sz="2600" b="1" i="1" u="sng">
                <a:solidFill>
                  <a:srgbClr val="FF0000"/>
                </a:solidFill>
              </a:rPr>
              <a:t>sex/gender</a:t>
            </a:r>
            <a:endParaRPr sz="2600" b="1" i="1" u="sng">
              <a:solidFill>
                <a:srgbClr val="FF0000"/>
              </a:solidFill>
            </a:endParaRPr>
          </a:p>
          <a:p>
            <a:pPr marL="457200" lvl="0" indent="-393700" algn="l" rtl="0">
              <a:spcBef>
                <a:spcPts val="0"/>
              </a:spcBef>
              <a:spcAft>
                <a:spcPts val="0"/>
              </a:spcAft>
              <a:buSzPts val="2600"/>
              <a:buChar char="•"/>
            </a:pPr>
            <a:r>
              <a:rPr lang="en-US" sz="2600"/>
              <a:t>Women gain right to vote</a:t>
            </a:r>
            <a:endParaRPr sz="2600"/>
          </a:p>
        </p:txBody>
      </p:sp>
      <p:pic>
        <p:nvPicPr>
          <p:cNvPr id="254" name="Google Shape;254;p33" descr="19th &#10;Amendment Celebration"/>
          <p:cNvPicPr preferRelativeResize="0"/>
          <p:nvPr/>
        </p:nvPicPr>
        <p:blipFill rotWithShape="1">
          <a:blip r:embed="rId3">
            <a:alphaModFix/>
          </a:blip>
          <a:srcRect/>
          <a:stretch/>
        </p:blipFill>
        <p:spPr>
          <a:xfrm>
            <a:off x="8824747" y="1741101"/>
            <a:ext cx="3259499" cy="2315849"/>
          </a:xfrm>
          <a:prstGeom prst="rect">
            <a:avLst/>
          </a:prstGeom>
          <a:noFill/>
          <a:ln>
            <a:noFill/>
          </a:ln>
        </p:spPr>
      </p:pic>
      <p:pic>
        <p:nvPicPr>
          <p:cNvPr id="255" name="Google Shape;255;p33"/>
          <p:cNvPicPr preferRelativeResize="0"/>
          <p:nvPr/>
        </p:nvPicPr>
        <p:blipFill>
          <a:blip r:embed="rId4">
            <a:alphaModFix/>
          </a:blip>
          <a:stretch>
            <a:fillRect/>
          </a:stretch>
        </p:blipFill>
        <p:spPr>
          <a:xfrm>
            <a:off x="5076775" y="4145365"/>
            <a:ext cx="7007473" cy="2590085"/>
          </a:xfrm>
          <a:prstGeom prst="rect">
            <a:avLst/>
          </a:prstGeom>
          <a:noFill/>
          <a:ln>
            <a:noFill/>
          </a:ln>
        </p:spPr>
      </p:pic>
      <p:pic>
        <p:nvPicPr>
          <p:cNvPr id="256" name="Google Shape;256;p33"/>
          <p:cNvPicPr preferRelativeResize="0"/>
          <p:nvPr/>
        </p:nvPicPr>
        <p:blipFill>
          <a:blip r:embed="rId5">
            <a:alphaModFix/>
          </a:blip>
          <a:stretch>
            <a:fillRect/>
          </a:stretch>
        </p:blipFill>
        <p:spPr>
          <a:xfrm>
            <a:off x="5076774" y="1741100"/>
            <a:ext cx="3613475" cy="2315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172000" y="675175"/>
            <a:ext cx="11848200" cy="14520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4500"/>
              <a:buFont typeface="Gill Sans"/>
              <a:buNone/>
            </a:pPr>
            <a:r>
              <a:rPr lang="en-US" sz="4500"/>
              <a:t>THE PROGRESSIVE MOVEMENT &amp; THE PROGRESSIVES</a:t>
            </a:r>
            <a:endParaRPr/>
          </a:p>
        </p:txBody>
      </p:sp>
      <p:sp>
        <p:nvSpPr>
          <p:cNvPr id="105" name="Google Shape;105;p16"/>
          <p:cNvSpPr txBox="1">
            <a:spLocks noGrp="1"/>
          </p:cNvSpPr>
          <p:nvPr>
            <p:ph type="body" idx="2"/>
          </p:nvPr>
        </p:nvSpPr>
        <p:spPr>
          <a:xfrm>
            <a:off x="7477700" y="2246900"/>
            <a:ext cx="4714500" cy="4468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800"/>
              <a:buChar char="•"/>
            </a:pPr>
            <a:r>
              <a:rPr lang="en-US" sz="2800" b="1"/>
              <a:t>Tried to </a:t>
            </a:r>
            <a:r>
              <a:rPr lang="en-US" sz="2800" b="1">
                <a:solidFill>
                  <a:schemeClr val="dk1"/>
                </a:solidFill>
              </a:rPr>
              <a:t>correct</a:t>
            </a:r>
            <a:r>
              <a:rPr lang="en-US" sz="2800" b="1"/>
              <a:t> the problems of</a:t>
            </a:r>
            <a:r>
              <a:rPr lang="en-US" sz="2800"/>
              <a:t> </a:t>
            </a:r>
            <a:r>
              <a:rPr lang="en-US" sz="2800" b="1" i="1" u="sng">
                <a:solidFill>
                  <a:srgbClr val="FF0000"/>
                </a:solidFill>
              </a:rPr>
              <a:t>industrialization</a:t>
            </a:r>
            <a:r>
              <a:rPr lang="en-US" sz="2800"/>
              <a:t> </a:t>
            </a:r>
            <a:r>
              <a:rPr lang="en-US" sz="2800" b="1"/>
              <a:t>and urbanization and return </a:t>
            </a:r>
            <a:r>
              <a:rPr lang="en-US" sz="2800" b="1">
                <a:solidFill>
                  <a:schemeClr val="dk1"/>
                </a:solidFill>
              </a:rPr>
              <a:t>power</a:t>
            </a:r>
            <a:r>
              <a:rPr lang="en-US" sz="2800" b="1"/>
              <a:t> to the people</a:t>
            </a:r>
            <a:endParaRPr sz="2800" b="1"/>
          </a:p>
          <a:p>
            <a:pPr marL="228600" lvl="0" indent="-292100" algn="l" rtl="0">
              <a:spcBef>
                <a:spcPts val="0"/>
              </a:spcBef>
              <a:spcAft>
                <a:spcPts val="0"/>
              </a:spcAft>
              <a:buSzPts val="2800"/>
              <a:buChar char="•"/>
            </a:pPr>
            <a:r>
              <a:rPr lang="en-US" sz="2800"/>
              <a:t>Known as the </a:t>
            </a:r>
            <a:r>
              <a:rPr lang="en-US" sz="2800" b="1"/>
              <a:t>Progressives</a:t>
            </a:r>
            <a:r>
              <a:rPr lang="en-US" sz="2800"/>
              <a:t>:</a:t>
            </a:r>
            <a:endParaRPr/>
          </a:p>
          <a:p>
            <a:pPr marL="457200" lvl="1" indent="-292100" algn="l" rtl="0">
              <a:spcBef>
                <a:spcPts val="1000"/>
              </a:spcBef>
              <a:spcAft>
                <a:spcPts val="0"/>
              </a:spcAft>
              <a:buSzPts val="2800"/>
              <a:buChar char="•"/>
            </a:pPr>
            <a:r>
              <a:rPr lang="en-US" sz="2800"/>
              <a:t>These are the </a:t>
            </a:r>
            <a:r>
              <a:rPr lang="en-US" sz="2800" b="1" i="1" u="sng">
                <a:solidFill>
                  <a:srgbClr val="FF0000"/>
                </a:solidFill>
              </a:rPr>
              <a:t>people</a:t>
            </a:r>
            <a:r>
              <a:rPr lang="en-US" sz="2800"/>
              <a:t> who tried to fix the </a:t>
            </a:r>
            <a:r>
              <a:rPr lang="en-US" sz="2800" b="1" i="1" u="sng">
                <a:solidFill>
                  <a:srgbClr val="FF0000"/>
                </a:solidFill>
              </a:rPr>
              <a:t>problems</a:t>
            </a:r>
            <a:r>
              <a:rPr lang="en-US" sz="2800"/>
              <a:t> of the eastern cities</a:t>
            </a:r>
            <a:endParaRPr sz="2800"/>
          </a:p>
        </p:txBody>
      </p:sp>
      <p:pic>
        <p:nvPicPr>
          <p:cNvPr id="106" name="Google Shape;106;p16" descr="https://lh3.googleusercontent.com/wa9UB_us0MM9yqzLFGU3sVzOGAoLdhySYxUajJScyPlF0i0hTIpKwvcTOkJP4xfa9RjjRjXsHiZT_MWLccykR-CYgmDvEzlyn-nGGbDPDUdKdFpohpTzXddAszwyd-MTazrBl7htWIoz2yJrpSHbBmNm-VLEhC6Ev3tq5dGv_5LDkALiQQXWksqeGLQ"/>
          <p:cNvPicPr preferRelativeResize="0"/>
          <p:nvPr/>
        </p:nvPicPr>
        <p:blipFill rotWithShape="1">
          <a:blip r:embed="rId3">
            <a:alphaModFix/>
          </a:blip>
          <a:srcRect/>
          <a:stretch/>
        </p:blipFill>
        <p:spPr>
          <a:xfrm>
            <a:off x="118499" y="2246900"/>
            <a:ext cx="3110976" cy="2222901"/>
          </a:xfrm>
          <a:prstGeom prst="rect">
            <a:avLst/>
          </a:prstGeom>
          <a:noFill/>
          <a:ln>
            <a:noFill/>
          </a:ln>
        </p:spPr>
      </p:pic>
      <p:pic>
        <p:nvPicPr>
          <p:cNvPr id="107" name="Google Shape;107;p16" descr="Coming out for Harrison"/>
          <p:cNvPicPr preferRelativeResize="0"/>
          <p:nvPr/>
        </p:nvPicPr>
        <p:blipFill rotWithShape="1">
          <a:blip r:embed="rId4">
            <a:alphaModFix/>
          </a:blip>
          <a:srcRect/>
          <a:stretch/>
        </p:blipFill>
        <p:spPr>
          <a:xfrm>
            <a:off x="118500" y="4589525"/>
            <a:ext cx="3110976" cy="2222901"/>
          </a:xfrm>
          <a:prstGeom prst="rect">
            <a:avLst/>
          </a:prstGeom>
          <a:noFill/>
          <a:ln>
            <a:noFill/>
          </a:ln>
        </p:spPr>
      </p:pic>
      <p:pic>
        <p:nvPicPr>
          <p:cNvPr id="108" name="Google Shape;108;p16" descr="https://lh5.googleusercontent.com/hnzDU-k44UIR6j3HM3T16V1pVGPfKPliyLTC0FbUWChwHfQiLk80NKGWuLf_KrOTK48yRp3D53EhnxqxP55lj7n58h_rpllLLsmmCSTPI-PWXDkqVbaMj2WdJndp87d8JyelEtW_aMv39vuUDBJh889jQTnPXIgPKAMERD7gSE_acCuwR0hiVq7XT0o"/>
          <p:cNvPicPr preferRelativeResize="0"/>
          <p:nvPr/>
        </p:nvPicPr>
        <p:blipFill rotWithShape="1">
          <a:blip r:embed="rId5">
            <a:alphaModFix/>
          </a:blip>
          <a:srcRect/>
          <a:stretch/>
        </p:blipFill>
        <p:spPr>
          <a:xfrm>
            <a:off x="3346375" y="2774525"/>
            <a:ext cx="4067925" cy="3412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4"/>
          <p:cNvSpPr txBox="1">
            <a:spLocks noGrp="1"/>
          </p:cNvSpPr>
          <p:nvPr>
            <p:ph type="title"/>
          </p:nvPr>
        </p:nvSpPr>
        <p:spPr>
          <a:xfrm>
            <a:off x="2231111" y="357017"/>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4500"/>
              <a:t>IDA B. WELLS</a:t>
            </a:r>
            <a:endParaRPr sz="4500"/>
          </a:p>
        </p:txBody>
      </p:sp>
      <p:sp>
        <p:nvSpPr>
          <p:cNvPr id="262" name="Google Shape;262;p34"/>
          <p:cNvSpPr txBox="1">
            <a:spLocks noGrp="1"/>
          </p:cNvSpPr>
          <p:nvPr>
            <p:ph type="body" idx="2"/>
          </p:nvPr>
        </p:nvSpPr>
        <p:spPr>
          <a:xfrm>
            <a:off x="6260750" y="2342125"/>
            <a:ext cx="5642400" cy="2960700"/>
          </a:xfrm>
          <a:prstGeom prst="rect">
            <a:avLst/>
          </a:prstGeom>
        </p:spPr>
        <p:txBody>
          <a:bodyPr spcFirstLastPara="1" wrap="square" lIns="91425" tIns="45700" rIns="91425" bIns="45700" anchor="t" anchorCtr="0">
            <a:normAutofit lnSpcReduction="10000"/>
          </a:bodyPr>
          <a:lstStyle/>
          <a:p>
            <a:pPr marL="457200" lvl="0" indent="-393700" algn="l" rtl="0">
              <a:spcBef>
                <a:spcPts val="1000"/>
              </a:spcBef>
              <a:spcAft>
                <a:spcPts val="0"/>
              </a:spcAft>
              <a:buSzPts val="2600"/>
              <a:buChar char="•"/>
            </a:pPr>
            <a:r>
              <a:rPr lang="en-US" sz="2600"/>
              <a:t>An African-American journalist, women’s right advocate, and suffragist</a:t>
            </a:r>
            <a:endParaRPr sz="2600"/>
          </a:p>
          <a:p>
            <a:pPr marL="457200" lvl="0" indent="-393700" algn="l" rtl="0">
              <a:spcBef>
                <a:spcPts val="0"/>
              </a:spcBef>
              <a:spcAft>
                <a:spcPts val="0"/>
              </a:spcAft>
              <a:buSzPts val="2600"/>
              <a:buChar char="•"/>
            </a:pPr>
            <a:r>
              <a:rPr lang="en-US" sz="2600"/>
              <a:t>Speaker &amp; muckraker</a:t>
            </a:r>
            <a:endParaRPr sz="2600"/>
          </a:p>
          <a:p>
            <a:pPr marL="457200" lvl="0" indent="-393700" algn="l" rtl="0">
              <a:spcBef>
                <a:spcPts val="0"/>
              </a:spcBef>
              <a:spcAft>
                <a:spcPts val="0"/>
              </a:spcAft>
              <a:buSzPts val="2600"/>
              <a:buChar char="•"/>
            </a:pPr>
            <a:r>
              <a:rPr lang="en-US" sz="2600" b="1"/>
              <a:t>Exposed the horrors of</a:t>
            </a:r>
            <a:r>
              <a:rPr lang="en-US" sz="2600"/>
              <a:t> </a:t>
            </a:r>
            <a:r>
              <a:rPr lang="en-US" sz="2600" b="1" i="1" u="sng">
                <a:solidFill>
                  <a:srgbClr val="FF0000"/>
                </a:solidFill>
              </a:rPr>
              <a:t>lynching</a:t>
            </a:r>
            <a:r>
              <a:rPr lang="en-US" sz="2600"/>
              <a:t> to the American people</a:t>
            </a:r>
            <a:endParaRPr sz="2600"/>
          </a:p>
          <a:p>
            <a:pPr marL="457200" lvl="0" indent="-393700" algn="l" rtl="0">
              <a:spcBef>
                <a:spcPts val="0"/>
              </a:spcBef>
              <a:spcAft>
                <a:spcPts val="0"/>
              </a:spcAft>
              <a:buSzPts val="2600"/>
              <a:buChar char="•"/>
            </a:pPr>
            <a:r>
              <a:rPr lang="en-US" sz="2600" b="1"/>
              <a:t>Founding member of the NAACP</a:t>
            </a:r>
            <a:endParaRPr sz="2600" b="1"/>
          </a:p>
        </p:txBody>
      </p:sp>
      <p:pic>
        <p:nvPicPr>
          <p:cNvPr id="263" name="Google Shape;263;p34"/>
          <p:cNvPicPr preferRelativeResize="0"/>
          <p:nvPr/>
        </p:nvPicPr>
        <p:blipFill>
          <a:blip r:embed="rId3">
            <a:alphaModFix/>
          </a:blip>
          <a:stretch>
            <a:fillRect/>
          </a:stretch>
        </p:blipFill>
        <p:spPr>
          <a:xfrm>
            <a:off x="127000" y="2206550"/>
            <a:ext cx="2758775" cy="3231850"/>
          </a:xfrm>
          <a:prstGeom prst="rect">
            <a:avLst/>
          </a:prstGeom>
          <a:noFill/>
          <a:ln>
            <a:noFill/>
          </a:ln>
        </p:spPr>
      </p:pic>
      <p:pic>
        <p:nvPicPr>
          <p:cNvPr id="264" name="Google Shape;264;p34"/>
          <p:cNvPicPr preferRelativeResize="0"/>
          <p:nvPr/>
        </p:nvPicPr>
        <p:blipFill>
          <a:blip r:embed="rId4">
            <a:alphaModFix/>
          </a:blip>
          <a:stretch>
            <a:fillRect/>
          </a:stretch>
        </p:blipFill>
        <p:spPr>
          <a:xfrm>
            <a:off x="3202075" y="1669450"/>
            <a:ext cx="2676300" cy="2509675"/>
          </a:xfrm>
          <a:prstGeom prst="rect">
            <a:avLst/>
          </a:prstGeom>
          <a:noFill/>
          <a:ln>
            <a:noFill/>
          </a:ln>
        </p:spPr>
      </p:pic>
      <p:pic>
        <p:nvPicPr>
          <p:cNvPr id="265" name="Google Shape;265;p34"/>
          <p:cNvPicPr preferRelativeResize="0"/>
          <p:nvPr/>
        </p:nvPicPr>
        <p:blipFill>
          <a:blip r:embed="rId5">
            <a:alphaModFix/>
          </a:blip>
          <a:stretch>
            <a:fillRect/>
          </a:stretch>
        </p:blipFill>
        <p:spPr>
          <a:xfrm>
            <a:off x="2974475" y="4234925"/>
            <a:ext cx="2903900" cy="2509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5"/>
          <p:cNvSpPr txBox="1">
            <a:spLocks noGrp="1"/>
          </p:cNvSpPr>
          <p:nvPr>
            <p:ph type="title"/>
          </p:nvPr>
        </p:nvSpPr>
        <p:spPr>
          <a:xfrm>
            <a:off x="2231111" y="447542"/>
            <a:ext cx="7729800" cy="11886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sz="4500"/>
              <a:t>JANE ADDAMS &amp; SETTLEMENT HOUSE</a:t>
            </a:r>
            <a:endParaRPr sz="4500"/>
          </a:p>
        </p:txBody>
      </p:sp>
      <p:sp>
        <p:nvSpPr>
          <p:cNvPr id="271" name="Google Shape;271;p35"/>
          <p:cNvSpPr txBox="1">
            <a:spLocks noGrp="1"/>
          </p:cNvSpPr>
          <p:nvPr>
            <p:ph type="body" idx="1"/>
          </p:nvPr>
        </p:nvSpPr>
        <p:spPr>
          <a:xfrm>
            <a:off x="120875" y="1864075"/>
            <a:ext cx="4823400" cy="3639300"/>
          </a:xfrm>
          <a:prstGeom prst="rect">
            <a:avLst/>
          </a:prstGeom>
        </p:spPr>
        <p:txBody>
          <a:bodyPr spcFirstLastPara="1" wrap="square" lIns="91425" tIns="45700" rIns="91425" bIns="45700" anchor="t" anchorCtr="0">
            <a:normAutofit lnSpcReduction="10000"/>
          </a:bodyPr>
          <a:lstStyle/>
          <a:p>
            <a:pPr marL="457200" lvl="0" indent="-393700" algn="l" rtl="0">
              <a:spcBef>
                <a:spcPts val="1000"/>
              </a:spcBef>
              <a:spcAft>
                <a:spcPts val="0"/>
              </a:spcAft>
              <a:buSzPts val="2600"/>
              <a:buChar char="•"/>
            </a:pPr>
            <a:r>
              <a:rPr lang="en-US" sz="2600"/>
              <a:t>Jane Addams - </a:t>
            </a:r>
            <a:r>
              <a:rPr lang="en-US" sz="2600" b="1"/>
              <a:t>founder of the Hull House (settlement house)</a:t>
            </a:r>
            <a:endParaRPr sz="2600" b="1"/>
          </a:p>
          <a:p>
            <a:pPr marL="914400" lvl="1" indent="-393700" algn="l" rtl="0">
              <a:spcBef>
                <a:spcPts val="0"/>
              </a:spcBef>
              <a:spcAft>
                <a:spcPts val="0"/>
              </a:spcAft>
              <a:buSzPts val="2600"/>
              <a:buChar char="•"/>
            </a:pPr>
            <a:r>
              <a:rPr lang="en-US" sz="2600" b="1"/>
              <a:t>Homes in immigrant neighborhoods</a:t>
            </a:r>
            <a:r>
              <a:rPr lang="en-US" sz="2600"/>
              <a:t> ran by middle class social workers</a:t>
            </a:r>
            <a:endParaRPr sz="2600"/>
          </a:p>
          <a:p>
            <a:pPr marL="914400" lvl="1" indent="-393700" algn="l" rtl="0">
              <a:spcBef>
                <a:spcPts val="0"/>
              </a:spcBef>
              <a:spcAft>
                <a:spcPts val="0"/>
              </a:spcAft>
              <a:buSzPts val="2600"/>
              <a:buChar char="•"/>
            </a:pPr>
            <a:r>
              <a:rPr lang="en-US" sz="2600" b="1"/>
              <a:t>Provided services</a:t>
            </a:r>
            <a:r>
              <a:rPr lang="en-US" sz="2600"/>
              <a:t> to the people</a:t>
            </a:r>
            <a:endParaRPr sz="2600"/>
          </a:p>
          <a:p>
            <a:pPr marL="914400" lvl="1" indent="-393700" algn="l" rtl="0">
              <a:spcBef>
                <a:spcPts val="0"/>
              </a:spcBef>
              <a:spcAft>
                <a:spcPts val="0"/>
              </a:spcAft>
              <a:buSzPts val="2600"/>
              <a:buChar char="•"/>
            </a:pPr>
            <a:r>
              <a:rPr lang="en-US" sz="2600"/>
              <a:t>Volunteers lived on site</a:t>
            </a:r>
            <a:endParaRPr sz="2600"/>
          </a:p>
        </p:txBody>
      </p:sp>
      <p:pic>
        <p:nvPicPr>
          <p:cNvPr id="272" name="Google Shape;272;p35"/>
          <p:cNvPicPr preferRelativeResize="0"/>
          <p:nvPr/>
        </p:nvPicPr>
        <p:blipFill>
          <a:blip r:embed="rId3">
            <a:alphaModFix/>
          </a:blip>
          <a:stretch>
            <a:fillRect/>
          </a:stretch>
        </p:blipFill>
        <p:spPr>
          <a:xfrm>
            <a:off x="5968275" y="1864075"/>
            <a:ext cx="6104249" cy="2280378"/>
          </a:xfrm>
          <a:prstGeom prst="rect">
            <a:avLst/>
          </a:prstGeom>
          <a:noFill/>
          <a:ln>
            <a:noFill/>
          </a:ln>
        </p:spPr>
      </p:pic>
      <p:pic>
        <p:nvPicPr>
          <p:cNvPr id="273" name="Google Shape;273;p35"/>
          <p:cNvPicPr preferRelativeResize="0"/>
          <p:nvPr/>
        </p:nvPicPr>
        <p:blipFill>
          <a:blip r:embed="rId4">
            <a:alphaModFix/>
          </a:blip>
          <a:stretch>
            <a:fillRect/>
          </a:stretch>
        </p:blipFill>
        <p:spPr>
          <a:xfrm>
            <a:off x="5063850" y="4219291"/>
            <a:ext cx="3528827" cy="2460659"/>
          </a:xfrm>
          <a:prstGeom prst="rect">
            <a:avLst/>
          </a:prstGeom>
          <a:noFill/>
          <a:ln>
            <a:noFill/>
          </a:ln>
        </p:spPr>
      </p:pic>
      <p:pic>
        <p:nvPicPr>
          <p:cNvPr id="274" name="Google Shape;274;p35"/>
          <p:cNvPicPr preferRelativeResize="0"/>
          <p:nvPr/>
        </p:nvPicPr>
        <p:blipFill>
          <a:blip r:embed="rId5">
            <a:alphaModFix/>
          </a:blip>
          <a:stretch>
            <a:fillRect/>
          </a:stretch>
        </p:blipFill>
        <p:spPr>
          <a:xfrm>
            <a:off x="8712239" y="4219291"/>
            <a:ext cx="3360285" cy="24606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6" descr=" " title="Bad Romance  Women's Suffrage">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txBox="1">
            <a:spLocks noGrp="1"/>
          </p:cNvSpPr>
          <p:nvPr>
            <p:ph type="title"/>
          </p:nvPr>
        </p:nvSpPr>
        <p:spPr>
          <a:xfrm>
            <a:off x="2231111" y="473392"/>
            <a:ext cx="7729800" cy="11886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sz="4500"/>
              <a:t>CREATE YOUR OWN T-SHIRT</a:t>
            </a:r>
            <a:endParaRPr sz="4500"/>
          </a:p>
        </p:txBody>
      </p:sp>
      <p:sp>
        <p:nvSpPr>
          <p:cNvPr id="285" name="Google Shape;285;p37"/>
          <p:cNvSpPr txBox="1">
            <a:spLocks noGrp="1"/>
          </p:cNvSpPr>
          <p:nvPr>
            <p:ph type="body" idx="1"/>
          </p:nvPr>
        </p:nvSpPr>
        <p:spPr>
          <a:xfrm>
            <a:off x="159725" y="1779875"/>
            <a:ext cx="5046300" cy="4977600"/>
          </a:xfrm>
          <a:prstGeom prst="rect">
            <a:avLst/>
          </a:prstGeom>
        </p:spPr>
        <p:txBody>
          <a:bodyPr spcFirstLastPara="1" wrap="square" lIns="91425" tIns="45700" rIns="91425" bIns="45700" anchor="t" anchorCtr="0">
            <a:normAutofit lnSpcReduction="10000"/>
          </a:bodyPr>
          <a:lstStyle/>
          <a:p>
            <a:pPr marL="0" lvl="0" indent="0" algn="ctr" rtl="0">
              <a:spcBef>
                <a:spcPts val="1000"/>
              </a:spcBef>
              <a:spcAft>
                <a:spcPts val="0"/>
              </a:spcAft>
              <a:buNone/>
            </a:pPr>
            <a:r>
              <a:rPr lang="en-US" sz="2600" b="1" u="sng"/>
              <a:t>Topics to choose from:</a:t>
            </a:r>
            <a:endParaRPr sz="2600"/>
          </a:p>
          <a:p>
            <a:pPr marL="457200" lvl="0" indent="-393700" algn="ctr" rtl="0">
              <a:spcBef>
                <a:spcPts val="1000"/>
              </a:spcBef>
              <a:spcAft>
                <a:spcPts val="0"/>
              </a:spcAft>
              <a:buSzPts val="2600"/>
              <a:buAutoNum type="arabicPeriod"/>
            </a:pPr>
            <a:r>
              <a:rPr lang="en-US" sz="2600"/>
              <a:t>Temperance</a:t>
            </a:r>
            <a:endParaRPr sz="2600"/>
          </a:p>
          <a:p>
            <a:pPr marL="457200" lvl="0" indent="-393700" algn="ctr" rtl="0">
              <a:spcBef>
                <a:spcPts val="0"/>
              </a:spcBef>
              <a:spcAft>
                <a:spcPts val="0"/>
              </a:spcAft>
              <a:buSzPts val="2600"/>
              <a:buAutoNum type="arabicPeriod"/>
            </a:pPr>
            <a:r>
              <a:rPr lang="en-US" sz="2600"/>
              <a:t>Suffrage</a:t>
            </a:r>
            <a:endParaRPr sz="2600"/>
          </a:p>
          <a:p>
            <a:pPr marL="457200" lvl="0" indent="-393700" algn="ctr" rtl="0">
              <a:spcBef>
                <a:spcPts val="0"/>
              </a:spcBef>
              <a:spcAft>
                <a:spcPts val="0"/>
              </a:spcAft>
              <a:buSzPts val="2600"/>
              <a:buAutoNum type="arabicPeriod"/>
            </a:pPr>
            <a:r>
              <a:rPr lang="en-US" sz="2600"/>
              <a:t>Settlement Houses</a:t>
            </a:r>
            <a:endParaRPr sz="2600"/>
          </a:p>
          <a:p>
            <a:pPr marL="457200" lvl="0" indent="-393700" algn="ctr" rtl="0">
              <a:spcBef>
                <a:spcPts val="0"/>
              </a:spcBef>
              <a:spcAft>
                <a:spcPts val="0"/>
              </a:spcAft>
              <a:buSzPts val="2600"/>
              <a:buAutoNum type="arabicPeriod"/>
            </a:pPr>
            <a:r>
              <a:rPr lang="en-US" sz="2600"/>
              <a:t>Meatpacking Industry</a:t>
            </a:r>
            <a:endParaRPr sz="2600"/>
          </a:p>
          <a:p>
            <a:pPr marL="457200" lvl="0" indent="-393700" algn="ctr" rtl="0">
              <a:spcBef>
                <a:spcPts val="0"/>
              </a:spcBef>
              <a:spcAft>
                <a:spcPts val="0"/>
              </a:spcAft>
              <a:buSzPts val="2600"/>
              <a:buAutoNum type="arabicPeriod"/>
            </a:pPr>
            <a:r>
              <a:rPr lang="en-US" sz="2600"/>
              <a:t>Slums &amp; Poor Living Conditions</a:t>
            </a:r>
            <a:endParaRPr sz="2600"/>
          </a:p>
          <a:p>
            <a:pPr marL="457200" lvl="0" indent="-393700" algn="ctr" rtl="0">
              <a:spcBef>
                <a:spcPts val="0"/>
              </a:spcBef>
              <a:spcAft>
                <a:spcPts val="0"/>
              </a:spcAft>
              <a:buSzPts val="2600"/>
              <a:buAutoNum type="arabicPeriod"/>
            </a:pPr>
            <a:r>
              <a:rPr lang="en-US" sz="2600"/>
              <a:t>Any Muckraker Reform</a:t>
            </a:r>
            <a:endParaRPr sz="2600"/>
          </a:p>
          <a:p>
            <a:pPr marL="0" lvl="0" indent="0" algn="ctr" rtl="0">
              <a:spcBef>
                <a:spcPts val="1000"/>
              </a:spcBef>
              <a:spcAft>
                <a:spcPts val="0"/>
              </a:spcAft>
              <a:buNone/>
            </a:pPr>
            <a:r>
              <a:rPr lang="en-US" sz="2600" b="1" u="sng"/>
              <a:t>Needs:</a:t>
            </a:r>
            <a:endParaRPr sz="2600"/>
          </a:p>
          <a:p>
            <a:pPr marL="457200" lvl="0" indent="-393700" algn="ctr" rtl="0">
              <a:spcBef>
                <a:spcPts val="1000"/>
              </a:spcBef>
              <a:spcAft>
                <a:spcPts val="0"/>
              </a:spcAft>
              <a:buSzPts val="2600"/>
              <a:buAutoNum type="arabicPeriod"/>
            </a:pPr>
            <a:r>
              <a:rPr lang="en-US" sz="2600"/>
              <a:t>Topic</a:t>
            </a:r>
            <a:endParaRPr sz="2600"/>
          </a:p>
          <a:p>
            <a:pPr marL="457200" lvl="0" indent="-393700" algn="ctr" rtl="0">
              <a:spcBef>
                <a:spcPts val="0"/>
              </a:spcBef>
              <a:spcAft>
                <a:spcPts val="0"/>
              </a:spcAft>
              <a:buSzPts val="2600"/>
              <a:buAutoNum type="arabicPeriod"/>
            </a:pPr>
            <a:r>
              <a:rPr lang="en-US" sz="2600"/>
              <a:t>Slogan</a:t>
            </a:r>
            <a:endParaRPr sz="2600"/>
          </a:p>
          <a:p>
            <a:pPr marL="457200" lvl="0" indent="-393700" algn="ctr" rtl="0">
              <a:spcBef>
                <a:spcPts val="0"/>
              </a:spcBef>
              <a:spcAft>
                <a:spcPts val="0"/>
              </a:spcAft>
              <a:buSzPts val="2600"/>
              <a:buAutoNum type="arabicPeriod"/>
            </a:pPr>
            <a:r>
              <a:rPr lang="en-US" sz="2600"/>
              <a:t>Picture (think graphic t-shirt)</a:t>
            </a:r>
            <a:endParaRPr sz="2600"/>
          </a:p>
          <a:p>
            <a:pPr marL="457200" lvl="0" indent="-393700" algn="ctr" rtl="0">
              <a:spcBef>
                <a:spcPts val="0"/>
              </a:spcBef>
              <a:spcAft>
                <a:spcPts val="0"/>
              </a:spcAft>
              <a:buSzPts val="2600"/>
              <a:buAutoNum type="arabicPeriod"/>
            </a:pPr>
            <a:r>
              <a:rPr lang="en-US" sz="2600"/>
              <a:t>Colorful</a:t>
            </a:r>
            <a:endParaRPr sz="2600"/>
          </a:p>
        </p:txBody>
      </p:sp>
      <p:pic>
        <p:nvPicPr>
          <p:cNvPr id="286" name="Google Shape;286;p37"/>
          <p:cNvPicPr preferRelativeResize="0"/>
          <p:nvPr/>
        </p:nvPicPr>
        <p:blipFill>
          <a:blip r:embed="rId3">
            <a:alphaModFix/>
          </a:blip>
          <a:stretch>
            <a:fillRect/>
          </a:stretch>
        </p:blipFill>
        <p:spPr>
          <a:xfrm>
            <a:off x="6046450" y="1831600"/>
            <a:ext cx="3000081" cy="2935639"/>
          </a:xfrm>
          <a:prstGeom prst="rect">
            <a:avLst/>
          </a:prstGeom>
          <a:noFill/>
          <a:ln>
            <a:noFill/>
          </a:ln>
        </p:spPr>
      </p:pic>
      <p:pic>
        <p:nvPicPr>
          <p:cNvPr id="287" name="Google Shape;287;p37"/>
          <p:cNvPicPr preferRelativeResize="0"/>
          <p:nvPr/>
        </p:nvPicPr>
        <p:blipFill>
          <a:blip r:embed="rId4">
            <a:alphaModFix/>
          </a:blip>
          <a:stretch>
            <a:fillRect/>
          </a:stretch>
        </p:blipFill>
        <p:spPr>
          <a:xfrm>
            <a:off x="9107774" y="3508900"/>
            <a:ext cx="2847201" cy="31868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8"/>
          <p:cNvPicPr preferRelativeResize="0"/>
          <p:nvPr/>
        </p:nvPicPr>
        <p:blipFill>
          <a:blip r:embed="rId3">
            <a:alphaModFix/>
          </a:blip>
          <a:stretch>
            <a:fillRect/>
          </a:stretch>
        </p:blipFill>
        <p:spPr>
          <a:xfrm>
            <a:off x="0" y="0"/>
            <a:ext cx="5931545" cy="6857999"/>
          </a:xfrm>
          <a:prstGeom prst="rect">
            <a:avLst/>
          </a:prstGeom>
          <a:noFill/>
          <a:ln>
            <a:noFill/>
          </a:ln>
        </p:spPr>
      </p:pic>
      <p:pic>
        <p:nvPicPr>
          <p:cNvPr id="293" name="Google Shape;293;p38"/>
          <p:cNvPicPr preferRelativeResize="0"/>
          <p:nvPr/>
        </p:nvPicPr>
        <p:blipFill>
          <a:blip r:embed="rId4">
            <a:alphaModFix/>
          </a:blip>
          <a:stretch>
            <a:fillRect/>
          </a:stretch>
        </p:blipFill>
        <p:spPr>
          <a:xfrm>
            <a:off x="6107161" y="0"/>
            <a:ext cx="6084840" cy="6857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4500"/>
              <a:buFont typeface="Gill Sans"/>
              <a:buNone/>
            </a:pPr>
            <a:r>
              <a:rPr lang="en-US" sz="4500"/>
              <a:t>MUCKRAKERS</a:t>
            </a:r>
            <a:endParaRPr/>
          </a:p>
        </p:txBody>
      </p:sp>
      <p:sp>
        <p:nvSpPr>
          <p:cNvPr id="114" name="Google Shape;114;p17"/>
          <p:cNvSpPr txBox="1">
            <a:spLocks noGrp="1"/>
          </p:cNvSpPr>
          <p:nvPr>
            <p:ph type="body" idx="1"/>
          </p:nvPr>
        </p:nvSpPr>
        <p:spPr>
          <a:xfrm>
            <a:off x="308175" y="2687450"/>
            <a:ext cx="5561400" cy="31020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800"/>
              <a:buChar char="•"/>
            </a:pPr>
            <a:r>
              <a:rPr lang="en-US" sz="2800"/>
              <a:t>Writers who </a:t>
            </a:r>
            <a:r>
              <a:rPr lang="en-US" sz="2800" b="1" i="1" u="sng">
                <a:solidFill>
                  <a:srgbClr val="FF0000"/>
                </a:solidFill>
              </a:rPr>
              <a:t>exposed</a:t>
            </a:r>
            <a:r>
              <a:rPr lang="en-US" sz="2800"/>
              <a:t> the problems of the Gilded Age that resulted from </a:t>
            </a:r>
            <a:r>
              <a:rPr lang="en-US" sz="2800" b="1" i="1" u="sng">
                <a:solidFill>
                  <a:srgbClr val="FF0000"/>
                </a:solidFill>
              </a:rPr>
              <a:t>rapid</a:t>
            </a:r>
            <a:r>
              <a:rPr lang="en-US" sz="2800"/>
              <a:t> industrialization</a:t>
            </a:r>
            <a:endParaRPr/>
          </a:p>
        </p:txBody>
      </p:sp>
      <p:pic>
        <p:nvPicPr>
          <p:cNvPr id="115" name="Google Shape;115;p17" descr="https://lh6.googleusercontent.com/XRml4bGQ3AwE6o5SceDwOzlBRJp6T9L-8DascB_dVyOaSV1InoLDMqWub_Sm16db4IH6r58esPjSLr72axh9bGq1_ceqP_QVJCZrTdrA8gLNc4wNqx-sbnyE1oZUKZ4a17xNgW3CjoQxrUyxyHzE17GEOeRdph-DUGFmj4dzKGi9jjt75Hm5HOWr8gQ"/>
          <p:cNvPicPr preferRelativeResize="0"/>
          <p:nvPr/>
        </p:nvPicPr>
        <p:blipFill rotWithShape="1">
          <a:blip r:embed="rId3">
            <a:alphaModFix/>
          </a:blip>
          <a:srcRect/>
          <a:stretch/>
        </p:blipFill>
        <p:spPr>
          <a:xfrm>
            <a:off x="6345000" y="2687439"/>
            <a:ext cx="5407118" cy="35526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4500"/>
              <a:buFont typeface="Gill Sans"/>
              <a:buNone/>
            </a:pPr>
            <a:r>
              <a:rPr lang="en-US" sz="4500"/>
              <a:t>UPTON SINCLAIR</a:t>
            </a:r>
            <a:endParaRPr/>
          </a:p>
        </p:txBody>
      </p:sp>
      <p:sp>
        <p:nvSpPr>
          <p:cNvPr id="121" name="Google Shape;121;p18"/>
          <p:cNvSpPr txBox="1">
            <a:spLocks noGrp="1"/>
          </p:cNvSpPr>
          <p:nvPr>
            <p:ph type="body" idx="2"/>
          </p:nvPr>
        </p:nvSpPr>
        <p:spPr>
          <a:xfrm>
            <a:off x="6454600" y="2303450"/>
            <a:ext cx="5737500" cy="4337700"/>
          </a:xfrm>
          <a:prstGeom prst="rect">
            <a:avLst/>
          </a:prstGeom>
          <a:noFill/>
          <a:ln>
            <a:noFill/>
          </a:ln>
        </p:spPr>
        <p:txBody>
          <a:bodyPr spcFirstLastPara="1" wrap="square" lIns="91425" tIns="45700" rIns="91425" bIns="45700" anchor="t" anchorCtr="0">
            <a:noAutofit/>
          </a:bodyPr>
          <a:lstStyle/>
          <a:p>
            <a:pPr marL="228600" lvl="0" indent="-209550" algn="l" rtl="0">
              <a:lnSpc>
                <a:spcPct val="100000"/>
              </a:lnSpc>
              <a:spcBef>
                <a:spcPts val="0"/>
              </a:spcBef>
              <a:spcAft>
                <a:spcPts val="0"/>
              </a:spcAft>
              <a:buSzPts val="2500"/>
              <a:buChar char="•"/>
            </a:pPr>
            <a:r>
              <a:rPr lang="en-US" sz="2500" b="1" u="sng"/>
              <a:t>Problem</a:t>
            </a:r>
            <a:r>
              <a:rPr lang="en-US" sz="2500"/>
              <a:t>: </a:t>
            </a:r>
            <a:r>
              <a:rPr lang="en-US" sz="2500" b="1" i="1" u="sng">
                <a:solidFill>
                  <a:srgbClr val="FF0000"/>
                </a:solidFill>
              </a:rPr>
              <a:t>corrupt</a:t>
            </a:r>
            <a:r>
              <a:rPr lang="en-US" sz="2500" b="1"/>
              <a:t> and unsanitary food (</a:t>
            </a:r>
            <a:r>
              <a:rPr lang="en-US" sz="2500" b="1">
                <a:solidFill>
                  <a:schemeClr val="dk1"/>
                </a:solidFill>
              </a:rPr>
              <a:t>meat</a:t>
            </a:r>
            <a:r>
              <a:rPr lang="en-US" sz="2500" b="1"/>
              <a:t>)</a:t>
            </a:r>
            <a:endParaRPr sz="1500" b="1"/>
          </a:p>
          <a:p>
            <a:pPr marL="228600" lvl="0" indent="-209550" algn="l" rtl="0">
              <a:lnSpc>
                <a:spcPct val="100000"/>
              </a:lnSpc>
              <a:spcBef>
                <a:spcPts val="1000"/>
              </a:spcBef>
              <a:spcAft>
                <a:spcPts val="0"/>
              </a:spcAft>
              <a:buSzPts val="2500"/>
              <a:buChar char="•"/>
            </a:pPr>
            <a:r>
              <a:rPr lang="en-US" sz="2500" b="1" u="sng"/>
              <a:t>Method</a:t>
            </a:r>
            <a:r>
              <a:rPr lang="en-US" sz="2500"/>
              <a:t>: </a:t>
            </a:r>
            <a:r>
              <a:rPr lang="en-US" sz="2500" b="1"/>
              <a:t>investigated meat-packing</a:t>
            </a:r>
            <a:r>
              <a:rPr lang="en-US" sz="2500"/>
              <a:t> </a:t>
            </a:r>
            <a:r>
              <a:rPr lang="en-US" sz="2500" b="1" i="1" u="sng">
                <a:solidFill>
                  <a:srgbClr val="FF0000"/>
                </a:solidFill>
              </a:rPr>
              <a:t>plants</a:t>
            </a:r>
            <a:r>
              <a:rPr lang="en-US" sz="2500"/>
              <a:t> and wrote “The Jungle”</a:t>
            </a:r>
            <a:endParaRPr sz="1500"/>
          </a:p>
          <a:p>
            <a:pPr marL="228600" lvl="0" indent="-209550" algn="l" rtl="0">
              <a:lnSpc>
                <a:spcPct val="100000"/>
              </a:lnSpc>
              <a:spcBef>
                <a:spcPts val="1000"/>
              </a:spcBef>
              <a:spcAft>
                <a:spcPts val="0"/>
              </a:spcAft>
              <a:buSzPts val="2500"/>
              <a:buChar char="•"/>
            </a:pPr>
            <a:r>
              <a:rPr lang="en-US" sz="2500" b="1"/>
              <a:t>It should be a</a:t>
            </a:r>
            <a:r>
              <a:rPr lang="en-US" sz="2500"/>
              <a:t> “</a:t>
            </a:r>
            <a:r>
              <a:rPr lang="en-US" sz="2500" b="1" i="1" u="sng">
                <a:solidFill>
                  <a:srgbClr val="FF0000"/>
                </a:solidFill>
              </a:rPr>
              <a:t>sin</a:t>
            </a:r>
            <a:r>
              <a:rPr lang="en-US" sz="2500"/>
              <a:t>” </a:t>
            </a:r>
            <a:r>
              <a:rPr lang="en-US" sz="2500" b="1"/>
              <a:t>to have bad meat</a:t>
            </a:r>
            <a:endParaRPr sz="1500" b="1"/>
          </a:p>
          <a:p>
            <a:pPr marL="228600" lvl="0" indent="-209550" algn="l" rtl="0">
              <a:lnSpc>
                <a:spcPct val="100000"/>
              </a:lnSpc>
              <a:spcBef>
                <a:spcPts val="0"/>
              </a:spcBef>
              <a:spcAft>
                <a:spcPts val="0"/>
              </a:spcAft>
              <a:buSzPts val="2500"/>
              <a:buChar char="•"/>
            </a:pPr>
            <a:r>
              <a:rPr lang="en-US" sz="2500" b="1" u="sng"/>
              <a:t>Result</a:t>
            </a:r>
            <a:r>
              <a:rPr lang="en-US" sz="2500"/>
              <a:t>: Teddy issued the following two laws: </a:t>
            </a:r>
            <a:endParaRPr sz="1500"/>
          </a:p>
          <a:p>
            <a:pPr marL="457200" lvl="1" indent="-209550" algn="l" rtl="0">
              <a:lnSpc>
                <a:spcPct val="100000"/>
              </a:lnSpc>
              <a:spcBef>
                <a:spcPts val="0"/>
              </a:spcBef>
              <a:spcAft>
                <a:spcPts val="0"/>
              </a:spcAft>
              <a:buSzPts val="2300"/>
              <a:buChar char="•"/>
            </a:pPr>
            <a:r>
              <a:rPr lang="en-US" sz="2300"/>
              <a:t>Food &amp; Drug Act </a:t>
            </a:r>
            <a:endParaRPr sz="1300"/>
          </a:p>
          <a:p>
            <a:pPr marL="457200" lvl="1" indent="-209550" algn="l" rtl="0">
              <a:lnSpc>
                <a:spcPct val="100000"/>
              </a:lnSpc>
              <a:spcBef>
                <a:spcPts val="0"/>
              </a:spcBef>
              <a:spcAft>
                <a:spcPts val="0"/>
              </a:spcAft>
              <a:buSzPts val="2300"/>
              <a:buChar char="•"/>
            </a:pPr>
            <a:r>
              <a:rPr lang="en-US" sz="2300"/>
              <a:t>Meat Inspection Act</a:t>
            </a:r>
            <a:endParaRPr sz="1300"/>
          </a:p>
        </p:txBody>
      </p:sp>
      <p:pic>
        <p:nvPicPr>
          <p:cNvPr id="122" name="Google Shape;122;p18" descr="Macintosh HD:private:var:folders:n7:cdjh_j8s14x5nkz5g61pgnzhmxjp61:T:TemporaryItems:download.jpg"/>
          <p:cNvPicPr preferRelativeResize="0">
            <a:picLocks noGrp="1"/>
          </p:cNvPicPr>
          <p:nvPr>
            <p:ph type="body" idx="1"/>
          </p:nvPr>
        </p:nvPicPr>
        <p:blipFill rotWithShape="1">
          <a:blip r:embed="rId3">
            <a:alphaModFix/>
          </a:blip>
          <a:srcRect/>
          <a:stretch/>
        </p:blipFill>
        <p:spPr>
          <a:xfrm>
            <a:off x="4464434" y="2303451"/>
            <a:ext cx="1990200" cy="2232600"/>
          </a:xfrm>
          <a:prstGeom prst="rect">
            <a:avLst/>
          </a:prstGeom>
          <a:noFill/>
          <a:ln>
            <a:noFill/>
          </a:ln>
        </p:spPr>
      </p:pic>
      <p:pic>
        <p:nvPicPr>
          <p:cNvPr id="123" name="Google Shape;123;p18" descr="https://lh4.googleusercontent.com/eoWKUTA_qyE9rbOhectrf3bDdDocjhMYK_RzlTV7cdQ2tpk0hxa4iMYrS3q_3LgzjfVIGox2gbZEOxDbOGfOfRDvND4D_WsofERBi4K3naJgeCcjYnxx-biIRU-4ooRO90pQOROyi5VrLwC403C_DxkfFkcg6sw9vfiP90pIRUibbpJVP0qL1Rtc_-E"/>
          <p:cNvPicPr preferRelativeResize="0"/>
          <p:nvPr/>
        </p:nvPicPr>
        <p:blipFill rotWithShape="1">
          <a:blip r:embed="rId4">
            <a:alphaModFix/>
          </a:blip>
          <a:srcRect/>
          <a:stretch/>
        </p:blipFill>
        <p:spPr>
          <a:xfrm>
            <a:off x="101118" y="2349099"/>
            <a:ext cx="2130015" cy="2232680"/>
          </a:xfrm>
          <a:prstGeom prst="rect">
            <a:avLst/>
          </a:prstGeom>
          <a:noFill/>
          <a:ln>
            <a:noFill/>
          </a:ln>
        </p:spPr>
      </p:pic>
      <p:pic>
        <p:nvPicPr>
          <p:cNvPr id="124" name="Google Shape;124;p18" descr="https://lh5.googleusercontent.com/iQCebM6cItszs8bBq1UT3q6KNQBpVsNCKRJ7pkiwWHh_3zJi5Ni_l3Ta6kweygRDLhCbOpVlfCq2vZAbT_CXJ55_UUN2_XLrELndWOTWD6SDW1OkZ3zCsOW8t4zxI-AJrEF_VrAwY2MBlxuajAOcbt6mUzCR8eMEb1zBBJ4vQR4XhryW4XFfLoWI6uQ"/>
          <p:cNvPicPr preferRelativeResize="0"/>
          <p:nvPr/>
        </p:nvPicPr>
        <p:blipFill rotWithShape="1">
          <a:blip r:embed="rId5">
            <a:alphaModFix/>
          </a:blip>
          <a:srcRect/>
          <a:stretch/>
        </p:blipFill>
        <p:spPr>
          <a:xfrm>
            <a:off x="101125" y="4686100"/>
            <a:ext cx="6353474" cy="2073975"/>
          </a:xfrm>
          <a:prstGeom prst="rect">
            <a:avLst/>
          </a:prstGeom>
          <a:noFill/>
          <a:ln>
            <a:noFill/>
          </a:ln>
        </p:spPr>
      </p:pic>
      <p:pic>
        <p:nvPicPr>
          <p:cNvPr id="125" name="Google Shape;125;p18" descr="https://lh3.googleusercontent.com/SccQo7u5Mi46w7QKtp4q12OtGnaL_b3OWaqeEy-XntqRkQ3GQ-udodov0_DNEbJSqXwuIfyNkgqI5d_13BQzr1MOR55Gh4hM5x-tIwmnoTR4Ga3XcUeaI8SMtU4Rb4M34ARNu_hjKtJz_cdvP6b0PxPm9cBN5NFgZNebgTYwO--FGS3zDkGkZ2yxtFU"/>
          <p:cNvPicPr preferRelativeResize="0"/>
          <p:nvPr/>
        </p:nvPicPr>
        <p:blipFill rotWithShape="1">
          <a:blip r:embed="rId6">
            <a:alphaModFix/>
          </a:blip>
          <a:srcRect/>
          <a:stretch/>
        </p:blipFill>
        <p:spPr>
          <a:xfrm>
            <a:off x="2306312" y="2349125"/>
            <a:ext cx="2066388" cy="2232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2231136" y="349624"/>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4500"/>
              <a:buFont typeface="Gill Sans"/>
              <a:buNone/>
            </a:pPr>
            <a:r>
              <a:rPr lang="en-US" sz="4500" u="sng">
                <a:solidFill>
                  <a:schemeClr val="hlink"/>
                </a:solidFill>
                <a:hlinkClick r:id="rId3"/>
              </a:rPr>
              <a:t>THE JUNGLE</a:t>
            </a:r>
            <a:endParaRPr/>
          </a:p>
        </p:txBody>
      </p:sp>
      <p:sp>
        <p:nvSpPr>
          <p:cNvPr id="131" name="Google Shape;131;p19"/>
          <p:cNvSpPr txBox="1"/>
          <p:nvPr/>
        </p:nvSpPr>
        <p:spPr>
          <a:xfrm>
            <a:off x="1072201" y="3212000"/>
            <a:ext cx="10047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Gill Sans"/>
                <a:ea typeface="Gill Sans"/>
                <a:cs typeface="Gill Sans"/>
                <a:sym typeface="Gill Sans"/>
              </a:rPr>
              <a:t>“There would be meat that had tumbled out on the floor, in the dirt and sawdust, where the workers had tramped and spit uncounted billions of consumption germs. There would be meat stored in great piles in rooms; and the water from leaky roofs would drip over it, and thousands of rats would race about on it.” – Upton Sinclair</a:t>
            </a:r>
            <a:endParaRPr/>
          </a:p>
        </p:txBody>
      </p:sp>
      <p:pic>
        <p:nvPicPr>
          <p:cNvPr id="132" name="Google Shape;132;p19"/>
          <p:cNvPicPr preferRelativeResize="0"/>
          <p:nvPr/>
        </p:nvPicPr>
        <p:blipFill>
          <a:blip r:embed="rId4">
            <a:alphaModFix/>
          </a:blip>
          <a:stretch>
            <a:fillRect/>
          </a:stretch>
        </p:blipFill>
        <p:spPr>
          <a:xfrm>
            <a:off x="152400" y="4226775"/>
            <a:ext cx="3656625" cy="2514225"/>
          </a:xfrm>
          <a:prstGeom prst="rect">
            <a:avLst/>
          </a:prstGeom>
          <a:noFill/>
          <a:ln>
            <a:noFill/>
          </a:ln>
        </p:spPr>
      </p:pic>
      <p:pic>
        <p:nvPicPr>
          <p:cNvPr id="133" name="Google Shape;133;p19"/>
          <p:cNvPicPr preferRelativeResize="0"/>
          <p:nvPr/>
        </p:nvPicPr>
        <p:blipFill>
          <a:blip r:embed="rId5">
            <a:alphaModFix/>
          </a:blip>
          <a:stretch>
            <a:fillRect/>
          </a:stretch>
        </p:blipFill>
        <p:spPr>
          <a:xfrm>
            <a:off x="4535737" y="4412600"/>
            <a:ext cx="3120536" cy="2328400"/>
          </a:xfrm>
          <a:prstGeom prst="rect">
            <a:avLst/>
          </a:prstGeom>
          <a:noFill/>
          <a:ln>
            <a:noFill/>
          </a:ln>
        </p:spPr>
      </p:pic>
      <p:pic>
        <p:nvPicPr>
          <p:cNvPr id="134" name="Google Shape;134;p19"/>
          <p:cNvPicPr preferRelativeResize="0"/>
          <p:nvPr/>
        </p:nvPicPr>
        <p:blipFill>
          <a:blip r:embed="rId6">
            <a:alphaModFix/>
          </a:blip>
          <a:stretch>
            <a:fillRect/>
          </a:stretch>
        </p:blipFill>
        <p:spPr>
          <a:xfrm>
            <a:off x="371350" y="1571937"/>
            <a:ext cx="3538925" cy="1606475"/>
          </a:xfrm>
          <a:prstGeom prst="rect">
            <a:avLst/>
          </a:prstGeom>
          <a:noFill/>
          <a:ln>
            <a:noFill/>
          </a:ln>
        </p:spPr>
      </p:pic>
      <p:pic>
        <p:nvPicPr>
          <p:cNvPr id="135" name="Google Shape;135;p19"/>
          <p:cNvPicPr preferRelativeResize="0"/>
          <p:nvPr/>
        </p:nvPicPr>
        <p:blipFill>
          <a:blip r:embed="rId7">
            <a:alphaModFix/>
          </a:blip>
          <a:stretch>
            <a:fillRect/>
          </a:stretch>
        </p:blipFill>
        <p:spPr>
          <a:xfrm>
            <a:off x="8013700" y="4340325"/>
            <a:ext cx="4047500" cy="2400675"/>
          </a:xfrm>
          <a:prstGeom prst="rect">
            <a:avLst/>
          </a:prstGeom>
          <a:noFill/>
          <a:ln>
            <a:noFill/>
          </a:ln>
        </p:spPr>
      </p:pic>
      <p:pic>
        <p:nvPicPr>
          <p:cNvPr id="136" name="Google Shape;136;p19"/>
          <p:cNvPicPr preferRelativeResize="0"/>
          <p:nvPr/>
        </p:nvPicPr>
        <p:blipFill>
          <a:blip r:embed="rId8">
            <a:alphaModFix/>
          </a:blip>
          <a:stretch>
            <a:fillRect/>
          </a:stretch>
        </p:blipFill>
        <p:spPr>
          <a:xfrm>
            <a:off x="6509912" y="1605525"/>
            <a:ext cx="3494525" cy="1606475"/>
          </a:xfrm>
          <a:prstGeom prst="rect">
            <a:avLst/>
          </a:prstGeom>
          <a:noFill/>
          <a:ln>
            <a:noFill/>
          </a:ln>
        </p:spPr>
      </p:pic>
      <p:pic>
        <p:nvPicPr>
          <p:cNvPr id="137" name="Google Shape;137;p19"/>
          <p:cNvPicPr preferRelativeResize="0"/>
          <p:nvPr/>
        </p:nvPicPr>
        <p:blipFill>
          <a:blip r:embed="rId9">
            <a:alphaModFix/>
          </a:blip>
          <a:stretch>
            <a:fillRect/>
          </a:stretch>
        </p:blipFill>
        <p:spPr>
          <a:xfrm>
            <a:off x="10110677" y="545000"/>
            <a:ext cx="1950525" cy="266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4500"/>
              <a:buFont typeface="Gill Sans"/>
              <a:buNone/>
            </a:pPr>
            <a:r>
              <a:rPr lang="en-US" sz="4500"/>
              <a:t>IDA TARBELL</a:t>
            </a:r>
            <a:endParaRPr/>
          </a:p>
        </p:txBody>
      </p:sp>
      <p:sp>
        <p:nvSpPr>
          <p:cNvPr id="143" name="Google Shape;143;p20"/>
          <p:cNvSpPr txBox="1">
            <a:spLocks noGrp="1"/>
          </p:cNvSpPr>
          <p:nvPr>
            <p:ph type="body" idx="1"/>
          </p:nvPr>
        </p:nvSpPr>
        <p:spPr>
          <a:xfrm>
            <a:off x="95250" y="2387025"/>
            <a:ext cx="4205700" cy="4282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800"/>
              <a:buChar char="•"/>
            </a:pPr>
            <a:r>
              <a:rPr lang="en-US" sz="2800" b="1" u="sng"/>
              <a:t>Problem</a:t>
            </a:r>
            <a:r>
              <a:rPr lang="en-US" sz="2800"/>
              <a:t>: </a:t>
            </a:r>
            <a:r>
              <a:rPr lang="en-US" sz="2800" b="1" i="1" u="sng">
                <a:solidFill>
                  <a:srgbClr val="FF0000"/>
                </a:solidFill>
              </a:rPr>
              <a:t>unfair</a:t>
            </a:r>
            <a:r>
              <a:rPr lang="en-US" sz="2800"/>
              <a:t> </a:t>
            </a:r>
            <a:r>
              <a:rPr lang="en-US" sz="2800" b="1"/>
              <a:t>monopolies and trusts</a:t>
            </a:r>
            <a:endParaRPr b="1"/>
          </a:p>
          <a:p>
            <a:pPr marL="228600" lvl="0" indent="-228600" algn="l" rtl="0">
              <a:lnSpc>
                <a:spcPct val="100000"/>
              </a:lnSpc>
              <a:spcBef>
                <a:spcPts val="1000"/>
              </a:spcBef>
              <a:spcAft>
                <a:spcPts val="0"/>
              </a:spcAft>
              <a:buSzPts val="2800"/>
              <a:buChar char="•"/>
            </a:pPr>
            <a:r>
              <a:rPr lang="en-US" sz="2800" b="1" u="sng"/>
              <a:t>Method</a:t>
            </a:r>
            <a:r>
              <a:rPr lang="en-US" sz="2800"/>
              <a:t>: wrote a book about </a:t>
            </a:r>
            <a:r>
              <a:rPr lang="en-US" sz="2800" b="1" i="1" u="sng">
                <a:solidFill>
                  <a:srgbClr val="FF0000"/>
                </a:solidFill>
              </a:rPr>
              <a:t>Rockefeller</a:t>
            </a:r>
            <a:r>
              <a:rPr lang="en-US" sz="2800"/>
              <a:t> and </a:t>
            </a:r>
            <a:r>
              <a:rPr lang="en-US" sz="2800" b="1"/>
              <a:t>the Standard Oil Company</a:t>
            </a:r>
            <a:endParaRPr b="1"/>
          </a:p>
          <a:p>
            <a:pPr marL="228600" lvl="0" indent="-228600" algn="l" rtl="0">
              <a:lnSpc>
                <a:spcPct val="100000"/>
              </a:lnSpc>
              <a:spcBef>
                <a:spcPts val="1000"/>
              </a:spcBef>
              <a:spcAft>
                <a:spcPts val="0"/>
              </a:spcAft>
              <a:buSzPts val="2800"/>
              <a:buChar char="•"/>
            </a:pPr>
            <a:r>
              <a:rPr lang="en-US" sz="2800" b="1" u="sng"/>
              <a:t>Result</a:t>
            </a:r>
            <a:r>
              <a:rPr lang="en-US" sz="2800"/>
              <a:t>: </a:t>
            </a:r>
            <a:r>
              <a:rPr lang="en-US" sz="2800" b="1"/>
              <a:t>Sherman Antitrust Act &amp;</a:t>
            </a:r>
            <a:r>
              <a:rPr lang="en-US" sz="2800"/>
              <a:t> </a:t>
            </a:r>
            <a:r>
              <a:rPr lang="en-US" sz="2800" b="1" i="1" u="sng">
                <a:solidFill>
                  <a:srgbClr val="FF0000"/>
                </a:solidFill>
              </a:rPr>
              <a:t>Clayton</a:t>
            </a:r>
            <a:r>
              <a:rPr lang="en-US" sz="2800"/>
              <a:t> </a:t>
            </a:r>
            <a:r>
              <a:rPr lang="en-US" sz="2800" b="1"/>
              <a:t>Antitrust Act</a:t>
            </a:r>
            <a:endParaRPr b="1"/>
          </a:p>
        </p:txBody>
      </p:sp>
      <p:pic>
        <p:nvPicPr>
          <p:cNvPr id="144" name="Google Shape;144;p20" descr="Macintosh HD:private:var:folders:n7:cdjh_j8s14x5nkz5g61pgnzhmxjp61:T:TemporaryItems:download.jpg"/>
          <p:cNvPicPr preferRelativeResize="0"/>
          <p:nvPr/>
        </p:nvPicPr>
        <p:blipFill rotWithShape="1">
          <a:blip r:embed="rId3">
            <a:alphaModFix/>
          </a:blip>
          <a:srcRect/>
          <a:stretch/>
        </p:blipFill>
        <p:spPr>
          <a:xfrm>
            <a:off x="4219575" y="2387031"/>
            <a:ext cx="2186644" cy="2830428"/>
          </a:xfrm>
          <a:prstGeom prst="rect">
            <a:avLst/>
          </a:prstGeom>
          <a:noFill/>
          <a:ln>
            <a:noFill/>
          </a:ln>
        </p:spPr>
      </p:pic>
      <p:pic>
        <p:nvPicPr>
          <p:cNvPr id="145" name="Google Shape;145;p20" descr="Macintosh HD:private:var:folders:n7:cdjh_j8s14x5nkz5g61pgnzhmxjp61:T:TemporaryItems:download.jpg"/>
          <p:cNvPicPr preferRelativeResize="0"/>
          <p:nvPr/>
        </p:nvPicPr>
        <p:blipFill rotWithShape="1">
          <a:blip r:embed="rId4">
            <a:alphaModFix/>
          </a:blip>
          <a:srcRect/>
          <a:stretch/>
        </p:blipFill>
        <p:spPr>
          <a:xfrm>
            <a:off x="6524627" y="3983691"/>
            <a:ext cx="1704975" cy="2686050"/>
          </a:xfrm>
          <a:prstGeom prst="rect">
            <a:avLst/>
          </a:prstGeom>
          <a:noFill/>
          <a:ln>
            <a:noFill/>
          </a:ln>
        </p:spPr>
      </p:pic>
      <p:pic>
        <p:nvPicPr>
          <p:cNvPr id="146" name="Google Shape;146;p20" descr="https://lh6.googleusercontent.com/0D-7SiMSVAl6ZwXc6Tiy_doPFTbjNeSBc_0x8FWre2wsLJ0D6pFRZQynKXs-3d2FrQYsY2FOGM2rgdVTjjKdVSgjBzrSJrRrJIjZeYzoLNlzqmj3-pk1Q_Z4nkiJEQ30JvwB09F5YNjkfWoYwo0KpTpeXw0Z_EyJXZdFQpKXEEknUqW6q627bjR6LBw"/>
          <p:cNvPicPr preferRelativeResize="0"/>
          <p:nvPr/>
        </p:nvPicPr>
        <p:blipFill rotWithShape="1">
          <a:blip r:embed="rId5">
            <a:alphaModFix/>
          </a:blip>
          <a:srcRect/>
          <a:stretch/>
        </p:blipFill>
        <p:spPr>
          <a:xfrm>
            <a:off x="8232570" y="2354445"/>
            <a:ext cx="3864179" cy="23501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4500"/>
              <a:buFont typeface="Gill Sans"/>
              <a:buNone/>
            </a:pPr>
            <a:r>
              <a:rPr lang="en-US" sz="4500"/>
              <a:t>LINCOLN STEFFENS</a:t>
            </a:r>
            <a:endParaRPr/>
          </a:p>
        </p:txBody>
      </p:sp>
      <p:sp>
        <p:nvSpPr>
          <p:cNvPr id="152" name="Google Shape;152;p21"/>
          <p:cNvSpPr txBox="1">
            <a:spLocks noGrp="1"/>
          </p:cNvSpPr>
          <p:nvPr>
            <p:ph type="body" idx="2"/>
          </p:nvPr>
        </p:nvSpPr>
        <p:spPr>
          <a:xfrm>
            <a:off x="8193742" y="2317196"/>
            <a:ext cx="3902246" cy="420910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800"/>
              <a:buChar char="•"/>
            </a:pPr>
            <a:r>
              <a:rPr lang="en-US" sz="2800" b="1" u="sng"/>
              <a:t>Problem</a:t>
            </a:r>
            <a:r>
              <a:rPr lang="en-US" sz="2800"/>
              <a:t>: </a:t>
            </a:r>
            <a:r>
              <a:rPr lang="en-US" sz="2800" b="1"/>
              <a:t>exposed local government</a:t>
            </a:r>
            <a:r>
              <a:rPr lang="en-US" sz="2800"/>
              <a:t> </a:t>
            </a:r>
            <a:r>
              <a:rPr lang="en-US" sz="2800" b="1" i="1" u="sng">
                <a:solidFill>
                  <a:srgbClr val="FF0000"/>
                </a:solidFill>
              </a:rPr>
              <a:t>corruption</a:t>
            </a:r>
            <a:endParaRPr/>
          </a:p>
          <a:p>
            <a:pPr marL="228600" lvl="0" indent="-228600" algn="l" rtl="0">
              <a:lnSpc>
                <a:spcPct val="100000"/>
              </a:lnSpc>
              <a:spcBef>
                <a:spcPts val="1000"/>
              </a:spcBef>
              <a:spcAft>
                <a:spcPts val="0"/>
              </a:spcAft>
              <a:buSzPts val="2800"/>
              <a:buChar char="•"/>
            </a:pPr>
            <a:r>
              <a:rPr lang="en-US" sz="2800" b="1" u="sng"/>
              <a:t>Method</a:t>
            </a:r>
            <a:r>
              <a:rPr lang="en-US" sz="2800"/>
              <a:t>: wrote “The Shame of the Cities”</a:t>
            </a:r>
            <a:endParaRPr/>
          </a:p>
          <a:p>
            <a:pPr marL="228600" lvl="0" indent="-228600" algn="l" rtl="0">
              <a:lnSpc>
                <a:spcPct val="100000"/>
              </a:lnSpc>
              <a:spcBef>
                <a:spcPts val="1000"/>
              </a:spcBef>
              <a:spcAft>
                <a:spcPts val="0"/>
              </a:spcAft>
              <a:buSzPts val="2800"/>
              <a:buChar char="•"/>
            </a:pPr>
            <a:r>
              <a:rPr lang="en-US" sz="2800" b="1" u="sng"/>
              <a:t>Result</a:t>
            </a:r>
            <a:r>
              <a:rPr lang="en-US" sz="2800"/>
              <a:t>: </a:t>
            </a:r>
            <a:r>
              <a:rPr lang="en-US" sz="2800" b="1"/>
              <a:t>people sought more</a:t>
            </a:r>
            <a:r>
              <a:rPr lang="en-US" sz="2800"/>
              <a:t> </a:t>
            </a:r>
            <a:r>
              <a:rPr lang="en-US" sz="2800" b="1" i="1" u="sng">
                <a:solidFill>
                  <a:srgbClr val="FF0000"/>
                </a:solidFill>
              </a:rPr>
              <a:t>direct</a:t>
            </a:r>
            <a:r>
              <a:rPr lang="en-US" sz="2800"/>
              <a:t> </a:t>
            </a:r>
            <a:r>
              <a:rPr lang="en-US" sz="2800" b="1"/>
              <a:t>power</a:t>
            </a:r>
            <a:r>
              <a:rPr lang="en-US" sz="2800"/>
              <a:t>; </a:t>
            </a:r>
            <a:r>
              <a:rPr lang="en-US" sz="2800" b="1">
                <a:solidFill>
                  <a:schemeClr val="dk1"/>
                </a:solidFill>
              </a:rPr>
              <a:t>questioned their government</a:t>
            </a:r>
            <a:endParaRPr b="1">
              <a:solidFill>
                <a:schemeClr val="dk1"/>
              </a:solidFill>
            </a:endParaRPr>
          </a:p>
        </p:txBody>
      </p:sp>
      <p:pic>
        <p:nvPicPr>
          <p:cNvPr id="153" name="Google Shape;153;p21" descr="Macintosh HD:private:var:folders:n7:cdjh_j8s14x5nkz5g61pgnzhmxjp61:T:TemporaryItems:download.jpg"/>
          <p:cNvPicPr preferRelativeResize="0"/>
          <p:nvPr/>
        </p:nvPicPr>
        <p:blipFill rotWithShape="1">
          <a:blip r:embed="rId3">
            <a:alphaModFix/>
          </a:blip>
          <a:srcRect/>
          <a:stretch/>
        </p:blipFill>
        <p:spPr>
          <a:xfrm>
            <a:off x="96012" y="2238374"/>
            <a:ext cx="2754764" cy="3409361"/>
          </a:xfrm>
          <a:prstGeom prst="rect">
            <a:avLst/>
          </a:prstGeom>
          <a:noFill/>
          <a:ln>
            <a:noFill/>
          </a:ln>
        </p:spPr>
      </p:pic>
      <p:pic>
        <p:nvPicPr>
          <p:cNvPr id="154" name="Google Shape;154;p21" descr="Macintosh HD:private:var:folders:n7:cdjh_j8s14x5nkz5g61pgnzhmxjp61:T:TemporaryItems:download.jpg"/>
          <p:cNvPicPr preferRelativeResize="0"/>
          <p:nvPr/>
        </p:nvPicPr>
        <p:blipFill rotWithShape="1">
          <a:blip r:embed="rId4">
            <a:alphaModFix/>
          </a:blip>
          <a:srcRect/>
          <a:stretch/>
        </p:blipFill>
        <p:spPr>
          <a:xfrm>
            <a:off x="3121958" y="3719776"/>
            <a:ext cx="1880347" cy="3089142"/>
          </a:xfrm>
          <a:prstGeom prst="rect">
            <a:avLst/>
          </a:prstGeom>
          <a:noFill/>
          <a:ln>
            <a:noFill/>
          </a:ln>
        </p:spPr>
      </p:pic>
      <p:pic>
        <p:nvPicPr>
          <p:cNvPr id="155" name="Google Shape;155;p21" descr="https://lh5.googleusercontent.com/E7F9KtGbRRMiBjyN0Zb-Ainug830Z67sIiluOTuLTKpFra1vHXLVlZyFRh-upkgrgyp1fYYotcQp3wEP36EaXNQNTbc05sfwtdhyxAxMW7M7E4EG8js6_XDF2V1kxRy82NSjI3ZnCY87I4K75fvfwi6sK4Hr5g_lsja826LQcckU6Bc0bVR4R7y2rDk"/>
          <p:cNvPicPr preferRelativeResize="0"/>
          <p:nvPr/>
        </p:nvPicPr>
        <p:blipFill rotWithShape="1">
          <a:blip r:embed="rId5">
            <a:alphaModFix/>
          </a:blip>
          <a:srcRect/>
          <a:stretch/>
        </p:blipFill>
        <p:spPr>
          <a:xfrm>
            <a:off x="5183840" y="2317196"/>
            <a:ext cx="3009902" cy="308914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2231136" y="49994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4500"/>
              <a:buFont typeface="Gill Sans"/>
              <a:buNone/>
            </a:pPr>
            <a:r>
              <a:rPr lang="en-US" sz="4500"/>
              <a:t>JACOB RIIS</a:t>
            </a:r>
            <a:endParaRPr/>
          </a:p>
        </p:txBody>
      </p:sp>
      <p:sp>
        <p:nvSpPr>
          <p:cNvPr id="161" name="Google Shape;161;p22"/>
          <p:cNvSpPr txBox="1">
            <a:spLocks noGrp="1"/>
          </p:cNvSpPr>
          <p:nvPr>
            <p:ph type="body" idx="1"/>
          </p:nvPr>
        </p:nvSpPr>
        <p:spPr>
          <a:xfrm>
            <a:off x="96012" y="1894920"/>
            <a:ext cx="4270200" cy="3940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600"/>
              <a:buChar char="•"/>
            </a:pPr>
            <a:r>
              <a:rPr lang="en-US" sz="2600" b="1" u="sng"/>
              <a:t>Problem</a:t>
            </a:r>
            <a:r>
              <a:rPr lang="en-US" sz="2600"/>
              <a:t>: </a:t>
            </a:r>
            <a:r>
              <a:rPr lang="en-US" sz="2600" b="1" i="1" u="sng">
                <a:solidFill>
                  <a:srgbClr val="FF0000"/>
                </a:solidFill>
              </a:rPr>
              <a:t>poor</a:t>
            </a:r>
            <a:r>
              <a:rPr lang="en-US" sz="2600" b="1"/>
              <a:t> living conditions and slums</a:t>
            </a:r>
            <a:r>
              <a:rPr lang="en-US" sz="2600"/>
              <a:t> for immigrants, children, and the poor</a:t>
            </a:r>
            <a:endParaRPr/>
          </a:p>
          <a:p>
            <a:pPr marL="228600" lvl="0" indent="-228600" algn="l" rtl="0">
              <a:lnSpc>
                <a:spcPct val="100000"/>
              </a:lnSpc>
              <a:spcBef>
                <a:spcPts val="1000"/>
              </a:spcBef>
              <a:spcAft>
                <a:spcPts val="0"/>
              </a:spcAft>
              <a:buSzPts val="2600"/>
              <a:buChar char="•"/>
            </a:pPr>
            <a:r>
              <a:rPr lang="en-US" sz="2600" b="1" u="sng"/>
              <a:t>Method</a:t>
            </a:r>
            <a:r>
              <a:rPr lang="en-US" sz="2600"/>
              <a:t>:</a:t>
            </a:r>
            <a:r>
              <a:rPr lang="en-US" sz="2600" b="1"/>
              <a:t> wrote “How the Other Half Lives” &amp; </a:t>
            </a:r>
            <a:r>
              <a:rPr lang="en-US" sz="2600" b="1">
                <a:solidFill>
                  <a:schemeClr val="dk1"/>
                </a:solidFill>
              </a:rPr>
              <a:t>photography</a:t>
            </a:r>
            <a:endParaRPr>
              <a:solidFill>
                <a:schemeClr val="dk1"/>
              </a:solidFill>
            </a:endParaRPr>
          </a:p>
          <a:p>
            <a:pPr marL="228600" lvl="0" indent="-228600" algn="l" rtl="0">
              <a:lnSpc>
                <a:spcPct val="100000"/>
              </a:lnSpc>
              <a:spcBef>
                <a:spcPts val="1000"/>
              </a:spcBef>
              <a:spcAft>
                <a:spcPts val="0"/>
              </a:spcAft>
              <a:buSzPts val="2600"/>
              <a:buChar char="•"/>
            </a:pPr>
            <a:r>
              <a:rPr lang="en-US" sz="2600" b="1" u="sng"/>
              <a:t>Result</a:t>
            </a:r>
            <a:r>
              <a:rPr lang="en-US" sz="2600"/>
              <a:t>: </a:t>
            </a:r>
            <a:r>
              <a:rPr lang="en-US" sz="2600" b="1"/>
              <a:t>laws &amp;</a:t>
            </a:r>
            <a:r>
              <a:rPr lang="en-US" sz="2600"/>
              <a:t> </a:t>
            </a:r>
            <a:r>
              <a:rPr lang="en-US" sz="2600" b="1">
                <a:solidFill>
                  <a:schemeClr val="dk1"/>
                </a:solidFill>
              </a:rPr>
              <a:t>ordinances</a:t>
            </a:r>
            <a:r>
              <a:rPr lang="en-US" sz="2600"/>
              <a:t> </a:t>
            </a:r>
            <a:r>
              <a:rPr lang="en-US" sz="2600" b="1"/>
              <a:t>to </a:t>
            </a:r>
            <a:r>
              <a:rPr lang="en-US" sz="2600" b="1" i="1" u="sng">
                <a:solidFill>
                  <a:srgbClr val="FF0000"/>
                </a:solidFill>
              </a:rPr>
              <a:t>improve</a:t>
            </a:r>
            <a:r>
              <a:rPr lang="en-US" sz="2600" b="1"/>
              <a:t> living conditions</a:t>
            </a:r>
            <a:endParaRPr b="1"/>
          </a:p>
          <a:p>
            <a:pPr marL="0" lvl="0" indent="0" algn="l" rtl="0">
              <a:lnSpc>
                <a:spcPct val="100000"/>
              </a:lnSpc>
              <a:spcBef>
                <a:spcPts val="1000"/>
              </a:spcBef>
              <a:spcAft>
                <a:spcPts val="0"/>
              </a:spcAft>
              <a:buSzPts val="2600"/>
              <a:buNone/>
            </a:pPr>
            <a:r>
              <a:rPr lang="en-US" sz="2600"/>
              <a:t>Re-see the slums = RIIS</a:t>
            </a:r>
            <a:endParaRPr/>
          </a:p>
        </p:txBody>
      </p:sp>
      <p:pic>
        <p:nvPicPr>
          <p:cNvPr id="162" name="Google Shape;162;p22" descr="Macintosh HD:private:var:folders:n7:cdjh_j8s14x5nkz5g61pgnzhmxjp61:T:TemporaryItems:download.jpg"/>
          <p:cNvPicPr preferRelativeResize="0"/>
          <p:nvPr/>
        </p:nvPicPr>
        <p:blipFill rotWithShape="1">
          <a:blip r:embed="rId3">
            <a:alphaModFix/>
          </a:blip>
          <a:srcRect/>
          <a:stretch/>
        </p:blipFill>
        <p:spPr>
          <a:xfrm>
            <a:off x="4366259" y="2346233"/>
            <a:ext cx="2177863" cy="3037546"/>
          </a:xfrm>
          <a:prstGeom prst="rect">
            <a:avLst/>
          </a:prstGeom>
          <a:noFill/>
          <a:ln>
            <a:noFill/>
          </a:ln>
        </p:spPr>
      </p:pic>
      <p:pic>
        <p:nvPicPr>
          <p:cNvPr id="163" name="Google Shape;163;p22" descr="Macintosh HD:private:var:folders:n7:cdjh_j8s14x5nkz5g61pgnzhmxjp61:T:TemporaryItems:download.jpg"/>
          <p:cNvPicPr preferRelativeResize="0"/>
          <p:nvPr/>
        </p:nvPicPr>
        <p:blipFill rotWithShape="1">
          <a:blip r:embed="rId4">
            <a:alphaModFix/>
          </a:blip>
          <a:srcRect/>
          <a:stretch/>
        </p:blipFill>
        <p:spPr>
          <a:xfrm>
            <a:off x="6615840" y="4179703"/>
            <a:ext cx="1790700" cy="2552700"/>
          </a:xfrm>
          <a:prstGeom prst="rect">
            <a:avLst/>
          </a:prstGeom>
          <a:noFill/>
          <a:ln>
            <a:noFill/>
          </a:ln>
        </p:spPr>
      </p:pic>
      <p:pic>
        <p:nvPicPr>
          <p:cNvPr id="164" name="Google Shape;164;p22" descr="https://lh3.googleusercontent.com/on0cImf3u_J_aMbLvhAxTjsdgnKQMnErfrVriZ2odptm_anbL1ylAaNmWEZk439MovncdtPu1__waap1i3eODHj_HXa65OUIhz9v_LXA8UZeA6chwHTeGrYQTufQfxfQMkYK2wNebqHOFNuFhzFr2LkswwhFfyih1OYNvQwuH7dTXdvubi4Lncdgchg"/>
          <p:cNvPicPr preferRelativeResize="0"/>
          <p:nvPr/>
        </p:nvPicPr>
        <p:blipFill rotWithShape="1">
          <a:blip r:embed="rId5">
            <a:alphaModFix/>
          </a:blip>
          <a:srcRect/>
          <a:stretch/>
        </p:blipFill>
        <p:spPr>
          <a:xfrm>
            <a:off x="8508984" y="2346233"/>
            <a:ext cx="2903759" cy="2362380"/>
          </a:xfrm>
          <a:prstGeom prst="rect">
            <a:avLst/>
          </a:prstGeom>
          <a:noFill/>
          <a:ln>
            <a:noFill/>
          </a:ln>
        </p:spPr>
      </p:pic>
      <p:pic>
        <p:nvPicPr>
          <p:cNvPr id="165" name="Google Shape;165;p22" descr="https://lh6.googleusercontent.com/zpnQ7Z9sSzqCTUkhjzaTmxAgTOq3AQ2ewneOaaX3pzbLt_v8BYM8D8VJU2-qCOS8-kt1scHwhgHMuImEpsIxJynRI11mzboCULfHaed9ud_jo1Pq2IutavmHN9k-31psY2NEhn7oqV1Y5jNKga1JIhK5A_q0ftgxhr4833HOApy8KEQX8c2y1xzATTE"/>
          <p:cNvPicPr preferRelativeResize="0"/>
          <p:nvPr/>
        </p:nvPicPr>
        <p:blipFill rotWithShape="1">
          <a:blip r:embed="rId6">
            <a:alphaModFix/>
          </a:blip>
          <a:srcRect/>
          <a:stretch/>
        </p:blipFill>
        <p:spPr>
          <a:xfrm>
            <a:off x="9572625" y="4729162"/>
            <a:ext cx="2619375" cy="21288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a:t>WHICH MUCKRAKER WOULD THIS FIT?</a:t>
            </a:r>
            <a:endParaRPr/>
          </a:p>
        </p:txBody>
      </p:sp>
      <p:sp>
        <p:nvSpPr>
          <p:cNvPr id="171" name="Google Shape;171;p23"/>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p>
            <a:pPr marL="457200" lvl="0" indent="-457200" algn="ctr" rtl="0">
              <a:lnSpc>
                <a:spcPct val="100000"/>
              </a:lnSpc>
              <a:spcBef>
                <a:spcPts val="0"/>
              </a:spcBef>
              <a:spcAft>
                <a:spcPts val="0"/>
              </a:spcAft>
              <a:buSzPts val="2400"/>
              <a:buAutoNum type="alphaUcPeriod"/>
            </a:pPr>
            <a:r>
              <a:rPr lang="en-US" sz="2400"/>
              <a:t>A. Jacob Riis</a:t>
            </a:r>
            <a:endParaRPr/>
          </a:p>
          <a:p>
            <a:pPr marL="457200" lvl="0" indent="-457200" algn="ctr" rtl="0">
              <a:lnSpc>
                <a:spcPct val="100000"/>
              </a:lnSpc>
              <a:spcBef>
                <a:spcPts val="1000"/>
              </a:spcBef>
              <a:spcAft>
                <a:spcPts val="0"/>
              </a:spcAft>
              <a:buSzPts val="2400"/>
              <a:buAutoNum type="alphaUcPeriod"/>
            </a:pPr>
            <a:r>
              <a:rPr lang="en-US" sz="2400"/>
              <a:t>B. Ida Tarbell</a:t>
            </a:r>
            <a:endParaRPr/>
          </a:p>
          <a:p>
            <a:pPr marL="457200" lvl="0" indent="-457200" algn="ctr" rtl="0">
              <a:lnSpc>
                <a:spcPct val="100000"/>
              </a:lnSpc>
              <a:spcBef>
                <a:spcPts val="1000"/>
              </a:spcBef>
              <a:spcAft>
                <a:spcPts val="0"/>
              </a:spcAft>
              <a:buSzPts val="2400"/>
              <a:buAutoNum type="alphaUcPeriod"/>
            </a:pPr>
            <a:r>
              <a:rPr lang="en-US" sz="2400"/>
              <a:t>C. Lincoln Steffens</a:t>
            </a:r>
            <a:endParaRPr/>
          </a:p>
          <a:p>
            <a:pPr marL="457200" lvl="0" indent="-457200" algn="ctr" rtl="0">
              <a:lnSpc>
                <a:spcPct val="100000"/>
              </a:lnSpc>
              <a:spcBef>
                <a:spcPts val="1000"/>
              </a:spcBef>
              <a:spcAft>
                <a:spcPts val="0"/>
              </a:spcAft>
              <a:buSzPts val="2400"/>
              <a:buAutoNum type="alphaUcPeriod"/>
            </a:pPr>
            <a:r>
              <a:rPr lang="en-US" sz="2400"/>
              <a:t>D. Upton Sinclair</a:t>
            </a:r>
            <a:endParaRPr/>
          </a:p>
        </p:txBody>
      </p:sp>
      <p:pic>
        <p:nvPicPr>
          <p:cNvPr id="172" name="Google Shape;172;p23" descr="https://lh4.googleusercontent.com/q51WLLk39iPJrVVtGvOQ6Ei3AyK4_KNjrB5n6okSM7tPwWUUnQUcf1IEri8mevojtSRK4oXZiTj2WvxuXHXH85rXq44Ma5ja8_bIvO8ZxF9eFx9aamGB6NUM4cXHF_KsU4Q9ZV5YWnQDfGbDE42JJGqusX1QweFIRFxkol1kwlQ-F2xF2d_4vjO4FKM"/>
          <p:cNvPicPr preferRelativeResize="0"/>
          <p:nvPr/>
        </p:nvPicPr>
        <p:blipFill rotWithShape="1">
          <a:blip r:embed="rId3">
            <a:alphaModFix/>
          </a:blip>
          <a:srcRect/>
          <a:stretch/>
        </p:blipFill>
        <p:spPr>
          <a:xfrm>
            <a:off x="6221506" y="187138"/>
            <a:ext cx="5844988" cy="6464674"/>
          </a:xfrm>
          <a:prstGeom prst="rect">
            <a:avLst/>
          </a:prstGeom>
          <a:noFill/>
          <a:ln>
            <a:noFill/>
          </a:ln>
        </p:spPr>
      </p:pic>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825</Words>
  <Application>Microsoft Office PowerPoint</Application>
  <PresentationFormat>Widescreen</PresentationFormat>
  <Paragraphs>117</Paragraphs>
  <Slides>24</Slides>
  <Notes>24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Arial</vt:lpstr>
      <vt:lpstr>Gill Sans</vt:lpstr>
      <vt:lpstr>Parcel</vt:lpstr>
      <vt:lpstr>Parcel</vt:lpstr>
      <vt:lpstr>INTRODUCTION TO THE PROGRESSIVE ERA &amp; WOMEN REFORMERS</vt:lpstr>
      <vt:lpstr>THE PROGRESSIVE MOVEMENT &amp; THE PROGRESSIVES</vt:lpstr>
      <vt:lpstr>MUCKRAKERS</vt:lpstr>
      <vt:lpstr>UPTON SINCLAIR</vt:lpstr>
      <vt:lpstr>THE JUNGLE</vt:lpstr>
      <vt:lpstr>IDA TARBELL</vt:lpstr>
      <vt:lpstr>LINCOLN STEFFENS</vt:lpstr>
      <vt:lpstr>JACOB RIIS</vt:lpstr>
      <vt:lpstr>WHICH MUCKRAKER WOULD THIS FIT?</vt:lpstr>
      <vt:lpstr>WOMEN REFORMERS</vt:lpstr>
      <vt:lpstr>TEMPERANCE MOVEMENT</vt:lpstr>
      <vt:lpstr>18TH AMENDMENT</vt:lpstr>
      <vt:lpstr>CARRIE NATION  (CRAZY CARRIE)</vt:lpstr>
      <vt:lpstr>SUFFRAGE</vt:lpstr>
      <vt:lpstr>SUSAN B. ANTHONY</vt:lpstr>
      <vt:lpstr>SENECA FALLS CONVENTION &amp; ELIZABETH CADY STANTON</vt:lpstr>
      <vt:lpstr>DEBATE OVER WOMEN’S SUFFRAGE</vt:lpstr>
      <vt:lpstr>A NEW GENERATION</vt:lpstr>
      <vt:lpstr>19TH AMENDMENT</vt:lpstr>
      <vt:lpstr>IDA B. WELLS</vt:lpstr>
      <vt:lpstr>JANE ADDAMS &amp; SETTLEMENT HOUSE</vt:lpstr>
      <vt:lpstr>PowerPoint Presentation</vt:lpstr>
      <vt:lpstr>CREATE YOUR OWN T-SHIRT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PROGRESSIVE ERA &amp; WOMEN REFORMERS</dc:title>
  <dc:creator>Greg Scott</dc:creator>
  <cp:lastModifiedBy>Greg Scott</cp:lastModifiedBy>
  <cp:revision>1</cp:revision>
  <dcterms:modified xsi:type="dcterms:W3CDTF">2023-09-11T00:03:42Z</dcterms:modified>
</cp:coreProperties>
</file>