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 id="2147483689" r:id="rId3"/>
  </p:sldMasterIdLst>
  <p:notesMasterIdLst>
    <p:notesMasterId r:id="rId65"/>
  </p:notesMasterIdLst>
  <p:handoutMasterIdLst>
    <p:handoutMasterId r:id="rId66"/>
  </p:handoutMasterIdLst>
  <p:sldIdLst>
    <p:sldId id="316" r:id="rId4"/>
    <p:sldId id="256" r:id="rId5"/>
    <p:sldId id="258" r:id="rId6"/>
    <p:sldId id="257"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Lst>
  <p:sldSz cx="9144000" cy="5143500" type="screen16x9"/>
  <p:notesSz cx="7099300" cy="9385300"/>
  <p:embeddedFontLst>
    <p:embeddedFont>
      <p:font typeface="Alfa Slab One" panose="020B0604020202020204" charset="0"/>
      <p:regular r:id="rId67"/>
    </p:embeddedFont>
    <p:embeddedFont>
      <p:font typeface="Algerian" panose="04020705040A02060702" pitchFamily="82" charset="0"/>
      <p:regular r:id="rId68"/>
    </p:embeddedFont>
    <p:embeddedFont>
      <p:font typeface="Calibri" panose="020F0502020204030204" pitchFamily="34" charset="0"/>
      <p:regular r:id="rId69"/>
      <p:bold r:id="rId70"/>
      <p:italic r:id="rId71"/>
      <p:boldItalic r:id="rId72"/>
    </p:embeddedFont>
    <p:embeddedFont>
      <p:font typeface="Cherry Cream Soda" panose="020B0604020202020204" charset="0"/>
      <p:regular r:id="rId73"/>
    </p:embeddedFont>
    <p:embeddedFont>
      <p:font typeface="Comfortaa" panose="020B0604020202020204" charset="0"/>
      <p:regular r:id="rId74"/>
      <p:bold r:id="rId75"/>
    </p:embeddedFont>
    <p:embeddedFont>
      <p:font typeface="Comic Sans MS" panose="030F0702030302020204" pitchFamily="66" charset="0"/>
      <p:regular r:id="rId76"/>
      <p:bold r:id="rId77"/>
      <p:italic r:id="rId78"/>
      <p:boldItalic r:id="rId79"/>
    </p:embeddedFont>
    <p:embeddedFont>
      <p:font typeface="Georgia" panose="02040502050405020303" pitchFamily="18" charset="0"/>
      <p:regular r:id="rId80"/>
      <p:bold r:id="rId81"/>
      <p:italic r:id="rId82"/>
      <p:boldItalic r:id="rId83"/>
    </p:embeddedFont>
    <p:embeddedFont>
      <p:font typeface="Oswald" panose="00000500000000000000" pitchFamily="2" charset="0"/>
      <p:regular r:id="rId84"/>
      <p:bold r:id="rId85"/>
    </p:embeddedFont>
    <p:embeddedFont>
      <p:font typeface="Playfair Display" panose="00000500000000000000" pitchFamily="2" charset="0"/>
      <p:regular r:id="rId86"/>
      <p:bold r:id="rId87"/>
      <p:italic r:id="rId88"/>
      <p:boldItalic r:id="rId89"/>
    </p:embeddedFont>
    <p:embeddedFont>
      <p:font typeface="Roboto" panose="02000000000000000000" pitchFamily="2" charset="0"/>
      <p:regular r:id="rId90"/>
      <p:bold r:id="rId91"/>
      <p:italic r:id="rId92"/>
      <p:boldItalic r:id="rId93"/>
    </p:embeddedFont>
    <p:embeddedFont>
      <p:font typeface="Source Code Pro" panose="020B0509030403020204" pitchFamily="49"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55" y="4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2.xml"/><Relationship Id="rId90" Type="http://schemas.openxmlformats.org/officeDocument/2006/relationships/font" Target="fonts/font24.fntdata"/><Relationship Id="rId95" Type="http://schemas.openxmlformats.org/officeDocument/2006/relationships/font" Target="fonts/font29.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0.fntdata"/><Relationship Id="rId97" Type="http://schemas.openxmlformats.org/officeDocument/2006/relationships/font" Target="fonts/font31.fntdata"/><Relationship Id="rId7" Type="http://schemas.openxmlformats.org/officeDocument/2006/relationships/slide" Target="slides/slide4.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handoutMaster" Target="handoutMasters/handoutMaster1.xml"/><Relationship Id="rId87" Type="http://schemas.openxmlformats.org/officeDocument/2006/relationships/font" Target="fonts/font21.fntdata"/><Relationship Id="rId61" Type="http://schemas.openxmlformats.org/officeDocument/2006/relationships/slide" Target="slides/slide58.xml"/><Relationship Id="rId82" Type="http://schemas.openxmlformats.org/officeDocument/2006/relationships/font" Target="fonts/font16.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1.fntdata"/><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49208F-936C-1CC0-7661-F2CB6D7F91D9}"/>
              </a:ext>
            </a:extLst>
          </p:cNvPr>
          <p:cNvSpPr>
            <a:spLocks noGrp="1"/>
          </p:cNvSpPr>
          <p:nvPr>
            <p:ph type="hdr" sz="quarter"/>
          </p:nvPr>
        </p:nvSpPr>
        <p:spPr>
          <a:xfrm>
            <a:off x="0" y="0"/>
            <a:ext cx="3076575"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6109D1-4293-8253-6AEE-AC0E939BBCDD}"/>
              </a:ext>
            </a:extLst>
          </p:cNvPr>
          <p:cNvSpPr>
            <a:spLocks noGrp="1"/>
          </p:cNvSpPr>
          <p:nvPr>
            <p:ph type="dt" sz="quarter" idx="1"/>
          </p:nvPr>
        </p:nvSpPr>
        <p:spPr>
          <a:xfrm>
            <a:off x="4021138" y="0"/>
            <a:ext cx="3076575" cy="469900"/>
          </a:xfrm>
          <a:prstGeom prst="rect">
            <a:avLst/>
          </a:prstGeom>
        </p:spPr>
        <p:txBody>
          <a:bodyPr vert="horz" lIns="91440" tIns="45720" rIns="91440" bIns="45720" rtlCol="0"/>
          <a:lstStyle>
            <a:lvl1pPr algn="r">
              <a:defRPr sz="1200"/>
            </a:lvl1pPr>
          </a:lstStyle>
          <a:p>
            <a:fld id="{9CD9402D-6064-40BB-9214-E245C708F9D2}" type="datetimeFigureOut">
              <a:rPr lang="en-US" smtClean="0"/>
              <a:t>12/22/2023</a:t>
            </a:fld>
            <a:endParaRPr lang="en-US"/>
          </a:p>
        </p:txBody>
      </p:sp>
      <p:sp>
        <p:nvSpPr>
          <p:cNvPr id="4" name="Footer Placeholder 3">
            <a:extLst>
              <a:ext uri="{FF2B5EF4-FFF2-40B4-BE49-F238E27FC236}">
                <a16:creationId xmlns:a16="http://schemas.microsoft.com/office/drawing/2014/main" id="{2B3767D2-3B4B-DB17-9C73-C6F9441DD4E3}"/>
              </a:ext>
            </a:extLst>
          </p:cNvPr>
          <p:cNvSpPr>
            <a:spLocks noGrp="1"/>
          </p:cNvSpPr>
          <p:nvPr>
            <p:ph type="ftr" sz="quarter" idx="2"/>
          </p:nvPr>
        </p:nvSpPr>
        <p:spPr>
          <a:xfrm>
            <a:off x="0" y="8915400"/>
            <a:ext cx="3076575" cy="469900"/>
          </a:xfrm>
          <a:prstGeom prst="rect">
            <a:avLst/>
          </a:prstGeom>
        </p:spPr>
        <p:txBody>
          <a:bodyPr vert="horz" lIns="91440" tIns="45720" rIns="91440" bIns="45720" rtlCol="0" anchor="b"/>
          <a:lstStyle>
            <a:lvl1pPr algn="l">
              <a:defRPr sz="1200"/>
            </a:lvl1pPr>
          </a:lstStyle>
          <a:p>
            <a:r>
              <a:rPr lang="en-US"/>
              <a:t>www.glscott.org</a:t>
            </a:r>
          </a:p>
        </p:txBody>
      </p:sp>
      <p:sp>
        <p:nvSpPr>
          <p:cNvPr id="5" name="Slide Number Placeholder 4">
            <a:extLst>
              <a:ext uri="{FF2B5EF4-FFF2-40B4-BE49-F238E27FC236}">
                <a16:creationId xmlns:a16="http://schemas.microsoft.com/office/drawing/2014/main" id="{96857493-018B-F36A-D957-E347149A819D}"/>
              </a:ext>
            </a:extLst>
          </p:cNvPr>
          <p:cNvSpPr>
            <a:spLocks noGrp="1"/>
          </p:cNvSpPr>
          <p:nvPr>
            <p:ph type="sldNum" sz="quarter" idx="3"/>
          </p:nvPr>
        </p:nvSpPr>
        <p:spPr>
          <a:xfrm>
            <a:off x="4021138" y="8915400"/>
            <a:ext cx="3076575" cy="469900"/>
          </a:xfrm>
          <a:prstGeom prst="rect">
            <a:avLst/>
          </a:prstGeom>
        </p:spPr>
        <p:txBody>
          <a:bodyPr vert="horz" lIns="91440" tIns="45720" rIns="91440" bIns="45720" rtlCol="0" anchor="b"/>
          <a:lstStyle>
            <a:lvl1pPr algn="r">
              <a:defRPr sz="1200"/>
            </a:lvl1pPr>
          </a:lstStyle>
          <a:p>
            <a:fld id="{866FC0E3-A871-4F8E-8C27-93766D0B8A29}" type="slidenum">
              <a:rPr lang="en-US" smtClean="0"/>
              <a:t>‹#›</a:t>
            </a:fld>
            <a:endParaRPr lang="en-US"/>
          </a:p>
        </p:txBody>
      </p:sp>
    </p:spTree>
    <p:extLst>
      <p:ext uri="{BB962C8B-B14F-4D97-AF65-F5344CB8AC3E}">
        <p14:creationId xmlns:p14="http://schemas.microsoft.com/office/powerpoint/2010/main" val="193804401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theatlantic.com/national/archive/2016/05/the-buffalo-killers/482349/"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p: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14789386fc2_0_6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14789386fc2_0_69: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indent="0">
              <a:buNone/>
            </a:pPr>
            <a:endParaRPr/>
          </a:p>
        </p:txBody>
      </p:sp>
      <p:sp>
        <p:nvSpPr>
          <p:cNvPr id="247" name="Google Shape;247;g14789386fc2_0_69:notes"/>
          <p:cNvSpPr txBox="1">
            <a:spLocks noGrp="1"/>
          </p:cNvSpPr>
          <p:nvPr>
            <p:ph type="sldNum" idx="12"/>
          </p:nvPr>
        </p:nvSpPr>
        <p:spPr>
          <a:xfrm>
            <a:off x="4021294" y="8914406"/>
            <a:ext cx="3076363" cy="470805"/>
          </a:xfrm>
          <a:prstGeom prst="rect">
            <a:avLst/>
          </a:prstGeom>
          <a:noFill/>
          <a:ln>
            <a:noFill/>
          </a:ln>
        </p:spPr>
        <p:txBody>
          <a:bodyPr spcFirstLastPara="1" wrap="square" lIns="94177" tIns="94177" rIns="94177" bIns="94177" anchor="ctr" anchorCtr="0">
            <a:noAutofit/>
          </a:bodyPr>
          <a:lstStyle/>
          <a:p>
            <a:fld id="{00000000-1234-1234-1234-123412341234}" type="slidenum">
              <a:rPr lang="en"/>
              <a:pP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0db5ac785_0_202: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252" name="Google Shape;252;g60db5ac785_0_202: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6e00d7b49a_0_5: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258" name="Google Shape;258;g26e00d7b49a_0_5: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60db5ac785_0_221: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264" name="Google Shape;264;g60db5ac785_0_221: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60db5ac785_0_227: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271" name="Google Shape;271;g60db5ac785_0_227: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60db5ac785_0_235: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280" name="Google Shape;280;g60db5ac785_0_235: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4789386fc2_0_13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4789386fc2_0_138: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indent="0">
              <a:buNone/>
            </a:pPr>
            <a:endParaRPr/>
          </a:p>
        </p:txBody>
      </p:sp>
      <p:sp>
        <p:nvSpPr>
          <p:cNvPr id="291" name="Google Shape;291;g14789386fc2_0_138:notes"/>
          <p:cNvSpPr txBox="1">
            <a:spLocks noGrp="1"/>
          </p:cNvSpPr>
          <p:nvPr>
            <p:ph type="sldNum" idx="12"/>
          </p:nvPr>
        </p:nvSpPr>
        <p:spPr>
          <a:xfrm>
            <a:off x="4021294" y="8914406"/>
            <a:ext cx="3076363" cy="470805"/>
          </a:xfrm>
          <a:prstGeom prst="rect">
            <a:avLst/>
          </a:prstGeom>
          <a:noFill/>
          <a:ln>
            <a:noFill/>
          </a:ln>
        </p:spPr>
        <p:txBody>
          <a:bodyPr spcFirstLastPara="1" wrap="square" lIns="94177" tIns="94177" rIns="94177" bIns="94177" anchor="ctr" anchorCtr="0">
            <a:noAutofit/>
          </a:bodyPr>
          <a:lstStyle/>
          <a:p>
            <a:fld id="{00000000-1234-1234-1234-123412341234}" type="slidenum">
              <a:rPr lang="en"/>
              <a:p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60db5ac785_0_266: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296" name="Google Shape;296;g60db5ac785_0_266: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4a2014da44_3_69: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g14a2014da44_3_69:notes"/>
          <p:cNvSpPr txBox="1">
            <a:spLocks noGrp="1"/>
          </p:cNvSpPr>
          <p:nvPr>
            <p:ph type="body" idx="1"/>
          </p:nvPr>
        </p:nvSpPr>
        <p:spPr>
          <a:xfrm>
            <a:off x="709932" y="4458018"/>
            <a:ext cx="5679751" cy="4223385"/>
          </a:xfrm>
          <a:prstGeom prst="rect">
            <a:avLst/>
          </a:prstGeom>
          <a:noFill/>
          <a:ln>
            <a:noFill/>
          </a:ln>
        </p:spPr>
        <p:txBody>
          <a:bodyPr spcFirstLastPara="1" wrap="square" lIns="94460" tIns="94460" rIns="94460" bIns="94460" anchor="t" anchorCtr="0">
            <a:noAutofit/>
          </a:bodyPr>
          <a:lstStyle/>
          <a:p>
            <a:pPr marL="0" indent="0">
              <a:buNone/>
            </a:pPr>
            <a:r>
              <a:rPr lang="en"/>
              <a:t>THE REALITY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60db5ac785_0_285: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r>
              <a:rPr lang="en">
                <a:solidFill>
                  <a:schemeClr val="dk1"/>
                </a:solidFill>
              </a:rPr>
              <a:t>Test Question</a:t>
            </a:r>
            <a:endParaRPr>
              <a:solidFill>
                <a:schemeClr val="dk1"/>
              </a:solidFill>
            </a:endParaRPr>
          </a:p>
        </p:txBody>
      </p:sp>
      <p:sp>
        <p:nvSpPr>
          <p:cNvPr id="311" name="Google Shape;311;g60db5ac785_0_285: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4a2014da44_1_6: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4a2014da44_1_6: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4a2014da44_0_22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4a2014da44_0_223: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indent="0">
              <a:buNone/>
            </a:pPr>
            <a:endParaRPr/>
          </a:p>
        </p:txBody>
      </p:sp>
      <p:sp>
        <p:nvSpPr>
          <p:cNvPr id="319" name="Google Shape;319;g14a2014da44_0_223:notes"/>
          <p:cNvSpPr txBox="1">
            <a:spLocks noGrp="1"/>
          </p:cNvSpPr>
          <p:nvPr>
            <p:ph type="sldNum" idx="12"/>
          </p:nvPr>
        </p:nvSpPr>
        <p:spPr>
          <a:xfrm>
            <a:off x="4021294" y="8914406"/>
            <a:ext cx="3076363" cy="470805"/>
          </a:xfrm>
          <a:prstGeom prst="rect">
            <a:avLst/>
          </a:prstGeom>
          <a:noFill/>
          <a:ln>
            <a:noFill/>
          </a:ln>
        </p:spPr>
        <p:txBody>
          <a:bodyPr spcFirstLastPara="1" wrap="square" lIns="94177" tIns="94177" rIns="94177" bIns="94177" anchor="ctr" anchorCtr="0">
            <a:noAutofit/>
          </a:bodyPr>
          <a:lstStyle/>
          <a:p>
            <a:fld id="{00000000-1234-1234-1234-123412341234}" type="slidenum">
              <a:rPr lang="en"/>
              <a:pPr/>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60db5ac785_0_242: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326" name="Google Shape;326;g60db5ac785_0_242: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60db5ac785_0_252: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335" name="Google Shape;335;g60db5ac785_0_252: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789386fc2_0_438: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4789386fc2_0_438: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r>
              <a:rPr lang="en"/>
              <a:t>TEST QUESTION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60db5ac785_0_260: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349" name="Google Shape;349;g60db5ac785_0_260: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0db5ac785_0_293: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r>
              <a:rPr lang="en">
                <a:solidFill>
                  <a:schemeClr val="dk1"/>
                </a:solidFill>
              </a:rPr>
              <a:t>Q, triple S, A</a:t>
            </a:r>
            <a:endParaRPr>
              <a:solidFill>
                <a:schemeClr val="dk1"/>
              </a:solidFill>
            </a:endParaRPr>
          </a:p>
        </p:txBody>
      </p:sp>
      <p:sp>
        <p:nvSpPr>
          <p:cNvPr id="355" name="Google Shape;355;g60db5ac785_0_293: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60db5ac785_0_300: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362" name="Google Shape;362;g60db5ac785_0_300: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60db5ac785_0_308: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369" name="Google Shape;369;g60db5ac785_0_308: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60db5ac785_0_315: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376" name="Google Shape;376;g60db5ac785_0_315: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4789386fc2_0_45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4789386fc2_0_457: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indent="0">
              <a:buNone/>
            </a:pPr>
            <a:r>
              <a:rPr lang="en"/>
              <a:t>This is also a form of globalization...think about how the internet changed the way we communicate...and how we communicate now….it started with this invention.</a:t>
            </a:r>
            <a:endParaRPr/>
          </a:p>
        </p:txBody>
      </p:sp>
      <p:sp>
        <p:nvSpPr>
          <p:cNvPr id="384" name="Google Shape;384;g14789386fc2_0_457:notes"/>
          <p:cNvSpPr txBox="1">
            <a:spLocks noGrp="1"/>
          </p:cNvSpPr>
          <p:nvPr>
            <p:ph type="sldNum" idx="12"/>
          </p:nvPr>
        </p:nvSpPr>
        <p:spPr>
          <a:xfrm>
            <a:off x="4021294" y="8914406"/>
            <a:ext cx="3076363" cy="470805"/>
          </a:xfrm>
          <a:prstGeom prst="rect">
            <a:avLst/>
          </a:prstGeom>
          <a:noFill/>
          <a:ln>
            <a:noFill/>
          </a:ln>
        </p:spPr>
        <p:txBody>
          <a:bodyPr spcFirstLastPara="1" wrap="square" lIns="94177" tIns="94177" rIns="94177" bIns="94177" anchor="ctr" anchorCtr="0">
            <a:noAutofit/>
          </a:bodyPr>
          <a:lstStyle/>
          <a:p>
            <a:fld id="{00000000-1234-1234-1234-123412341234}" type="slidenum">
              <a:rPr lang="en"/>
              <a:pPr/>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3bd01187d3_0_1764: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3bd01187d3_0_1764: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60db5ac785_0_605: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394" name="Google Shape;394;g60db5ac785_0_605: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60dddd86b7_0_0: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60dddd86b7_0_0: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4789386fc2_0_361: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14789386fc2_0_361: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4789386fc2_0_36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4789386fc2_0_367: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indent="0">
              <a:buNone/>
            </a:pPr>
            <a:r>
              <a:rPr lang="en"/>
              <a:t>Gold was discovered in California in 1848.</a:t>
            </a:r>
            <a:endParaRPr/>
          </a:p>
          <a:p>
            <a:pPr marL="0" indent="0">
              <a:buNone/>
            </a:pPr>
            <a:r>
              <a:rPr lang="en"/>
              <a:t> The following year (1849), people flocked to California in search of Gold. </a:t>
            </a:r>
            <a:endParaRPr/>
          </a:p>
          <a:p>
            <a:pPr marL="0" indent="0">
              <a:buNone/>
            </a:pPr>
            <a:r>
              <a:rPr lang="en"/>
              <a:t> Over 300,000 people moved to California looking for gold.</a:t>
            </a:r>
            <a:endParaRPr/>
          </a:p>
        </p:txBody>
      </p:sp>
      <p:sp>
        <p:nvSpPr>
          <p:cNvPr id="413" name="Google Shape;413;g14789386fc2_0_367:notes"/>
          <p:cNvSpPr txBox="1">
            <a:spLocks noGrp="1"/>
          </p:cNvSpPr>
          <p:nvPr>
            <p:ph type="sldNum" idx="12"/>
          </p:nvPr>
        </p:nvSpPr>
        <p:spPr>
          <a:xfrm>
            <a:off x="4021294" y="8914406"/>
            <a:ext cx="3076363" cy="470805"/>
          </a:xfrm>
          <a:prstGeom prst="rect">
            <a:avLst/>
          </a:prstGeom>
          <a:noFill/>
          <a:ln>
            <a:noFill/>
          </a:ln>
        </p:spPr>
        <p:txBody>
          <a:bodyPr spcFirstLastPara="1" wrap="square" lIns="94177" tIns="94177" rIns="94177" bIns="94177" anchor="ctr" anchorCtr="0">
            <a:noAutofit/>
          </a:bodyPr>
          <a:lstStyle/>
          <a:p>
            <a:fld id="{00000000-1234-1234-1234-123412341234}" type="slidenum">
              <a:rPr lang="en"/>
              <a:pPr/>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6e00d7b49a_0_68: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6e00d7b49a_0_68: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60db5ac785_0_612:notes"/>
          <p:cNvSpPr txBox="1">
            <a:spLocks noGrp="1"/>
          </p:cNvSpPr>
          <p:nvPr>
            <p:ph type="body" idx="1"/>
          </p:nvPr>
        </p:nvSpPr>
        <p:spPr>
          <a:xfrm>
            <a:off x="709930" y="4458018"/>
            <a:ext cx="5679440" cy="4223385"/>
          </a:xfrm>
          <a:prstGeom prst="rect">
            <a:avLst/>
          </a:prstGeom>
          <a:noFill/>
          <a:ln>
            <a:noFill/>
          </a:ln>
        </p:spPr>
        <p:txBody>
          <a:bodyPr spcFirstLastPara="1" wrap="square" lIns="94177" tIns="94177" rIns="94177" bIns="94177" anchor="ctr" anchorCtr="0">
            <a:noAutofit/>
          </a:bodyPr>
          <a:lstStyle/>
          <a:p>
            <a:pPr marL="0" indent="0">
              <a:buClr>
                <a:schemeClr val="dk1"/>
              </a:buClr>
              <a:buNone/>
            </a:pPr>
            <a:endParaRPr>
              <a:solidFill>
                <a:schemeClr val="dk1"/>
              </a:solidFill>
            </a:endParaRPr>
          </a:p>
        </p:txBody>
      </p:sp>
      <p:sp>
        <p:nvSpPr>
          <p:cNvPr id="424" name="Google Shape;424;g60db5ac785_0_612: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4789386fc2_0_351: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4789386fc2_0_351: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4789386fc2_0_687:notes"/>
          <p:cNvSpPr txBox="1">
            <a:spLocks noGrp="1"/>
          </p:cNvSpPr>
          <p:nvPr>
            <p:ph type="body" idx="1"/>
          </p:nvPr>
        </p:nvSpPr>
        <p:spPr>
          <a:xfrm>
            <a:off x="709925" y="4458002"/>
            <a:ext cx="5679440" cy="4223385"/>
          </a:xfrm>
          <a:prstGeom prst="rect">
            <a:avLst/>
          </a:prstGeom>
        </p:spPr>
        <p:txBody>
          <a:bodyPr spcFirstLastPara="1" wrap="square" lIns="93456" tIns="93456" rIns="93456" bIns="93456" anchor="t" anchorCtr="0">
            <a:noAutofit/>
          </a:bodyPr>
          <a:lstStyle/>
          <a:p>
            <a:pPr marL="0" indent="0">
              <a:buNone/>
            </a:pPr>
            <a:r>
              <a:rPr lang="en"/>
              <a:t>People were looking for gold for a better way of life.</a:t>
            </a:r>
            <a:endParaRPr/>
          </a:p>
          <a:p>
            <a:pPr marL="0" indent="0">
              <a:buNone/>
            </a:pPr>
            <a:r>
              <a:rPr lang="en"/>
              <a:t>African Americans are also going to move to look for a better life</a:t>
            </a:r>
            <a:endParaRPr/>
          </a:p>
          <a:p>
            <a:pPr marL="0" indent="0">
              <a:buNone/>
            </a:pPr>
            <a:r>
              <a:rPr lang="en"/>
              <a:t>Will impact the 1920s</a:t>
            </a:r>
            <a:endParaRPr/>
          </a:p>
        </p:txBody>
      </p:sp>
      <p:sp>
        <p:nvSpPr>
          <p:cNvPr id="442" name="Google Shape;442;g14789386fc2_0_687:notes"/>
          <p:cNvSpPr>
            <a:spLocks noGrp="1" noRot="1" noChangeAspect="1"/>
          </p:cNvSpPr>
          <p:nvPr>
            <p:ph type="sldImg" idx="2"/>
          </p:nvPr>
        </p:nvSpPr>
        <p:spPr>
          <a:xfrm>
            <a:off x="422275" y="703263"/>
            <a:ext cx="6254750" cy="3519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6e00d7b49a_0_130: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26e00d7b49a_0_130: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r>
              <a:rPr lang="en"/>
              <a:t>Population growth</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3bd01187d3_0_146: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3bd01187d3_0_146: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60db5ac785_0_64: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60db5ac785_0_64: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6dc6fff6bc_0_63: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6dc6fff6bc_0_63: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23bd01187d3_0_69: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indent="0">
              <a:buNone/>
            </a:pPr>
            <a:endParaRPr/>
          </a:p>
        </p:txBody>
      </p:sp>
      <p:sp>
        <p:nvSpPr>
          <p:cNvPr id="465" name="Google Shape;465;g23bd01187d3_0_6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3bd01187d3_0_218: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3bd01187d3_0_218: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3bd01187d3_0_284: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23bd01187d3_0_284: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3bd01187d3_0_349: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3bd01187d3_0_349: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r>
              <a:rPr lang="en" u="sng">
                <a:solidFill>
                  <a:schemeClr val="hlink"/>
                </a:solidFill>
                <a:hlinkClick r:id="rId3"/>
              </a:rPr>
              <a:t>https://www.theatlantic.com/national/archive/2016/05/the-buffalo-killers/482349/</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3bd01187d3_0_416: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23bd01187d3_0_416: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23bd01187d3_0_47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23bd01187d3_0_479: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indent="0">
              <a:buNone/>
            </a:pPr>
            <a:r>
              <a:rPr lang="en"/>
              <a:t>This is a sad video...and shows the waste that happened to the Buffalo.  This will impact the Native Indians because as on the previous slide it was so important to every aspect of their lives.</a:t>
            </a:r>
            <a:endParaRPr/>
          </a:p>
        </p:txBody>
      </p:sp>
      <p:sp>
        <p:nvSpPr>
          <p:cNvPr id="501" name="Google Shape;501;g23bd01187d3_0_479:notes"/>
          <p:cNvSpPr txBox="1">
            <a:spLocks noGrp="1"/>
          </p:cNvSpPr>
          <p:nvPr>
            <p:ph type="sldNum" idx="12"/>
          </p:nvPr>
        </p:nvSpPr>
        <p:spPr>
          <a:xfrm>
            <a:off x="4021294" y="8914406"/>
            <a:ext cx="3076363" cy="470805"/>
          </a:xfrm>
          <a:prstGeom prst="rect">
            <a:avLst/>
          </a:prstGeom>
          <a:noFill/>
          <a:ln>
            <a:noFill/>
          </a:ln>
        </p:spPr>
        <p:txBody>
          <a:bodyPr spcFirstLastPara="1" wrap="square" lIns="94177" tIns="94177" rIns="94177" bIns="94177" anchor="ctr" anchorCtr="0">
            <a:noAutofit/>
          </a:bodyPr>
          <a:lstStyle/>
          <a:p>
            <a:fld id="{00000000-1234-1234-1234-123412341234}" type="slidenum">
              <a:rPr lang="en"/>
              <a:pPr/>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3bd01187d3_0_543: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3bd01187d3_0_543: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3bd01187d3_0_676:notes"/>
          <p:cNvSpPr txBox="1">
            <a:spLocks noGrp="1"/>
          </p:cNvSpPr>
          <p:nvPr>
            <p:ph type="body" idx="1"/>
          </p:nvPr>
        </p:nvSpPr>
        <p:spPr>
          <a:xfrm>
            <a:off x="709932" y="4458018"/>
            <a:ext cx="5679751" cy="4223385"/>
          </a:xfrm>
          <a:prstGeom prst="rect">
            <a:avLst/>
          </a:prstGeom>
        </p:spPr>
        <p:txBody>
          <a:bodyPr spcFirstLastPara="1" wrap="square" lIns="94177" tIns="94177" rIns="94177" bIns="94177" anchor="t" anchorCtr="0">
            <a:noAutofit/>
          </a:bodyPr>
          <a:lstStyle/>
          <a:p>
            <a:pPr marL="0" indent="0">
              <a:buNone/>
            </a:pPr>
            <a:endParaRPr/>
          </a:p>
        </p:txBody>
      </p:sp>
      <p:sp>
        <p:nvSpPr>
          <p:cNvPr id="511" name="Google Shape;511;g23bd01187d3_0_676: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3bd01187d3_0_746:notes"/>
          <p:cNvSpPr txBox="1">
            <a:spLocks noGrp="1"/>
          </p:cNvSpPr>
          <p:nvPr>
            <p:ph type="body" idx="1"/>
          </p:nvPr>
        </p:nvSpPr>
        <p:spPr>
          <a:xfrm>
            <a:off x="709932" y="4458018"/>
            <a:ext cx="5679751" cy="4223385"/>
          </a:xfrm>
          <a:prstGeom prst="rect">
            <a:avLst/>
          </a:prstGeom>
        </p:spPr>
        <p:txBody>
          <a:bodyPr spcFirstLastPara="1" wrap="square" lIns="94177" tIns="94177" rIns="94177" bIns="94177" anchor="t" anchorCtr="0">
            <a:noAutofit/>
          </a:bodyPr>
          <a:lstStyle/>
          <a:p>
            <a:pPr marL="0" indent="0">
              <a:buNone/>
            </a:pPr>
            <a:r>
              <a:rPr lang="en"/>
              <a:t>Indians did not move from </a:t>
            </a:r>
            <a:endParaRPr/>
          </a:p>
          <a:p>
            <a:pPr marL="0" indent="0">
              <a:buNone/>
            </a:pPr>
            <a:r>
              <a:rPr lang="en"/>
              <a:t>the Montana Territory quickly </a:t>
            </a:r>
            <a:endParaRPr/>
          </a:p>
          <a:p>
            <a:pPr marL="0" indent="0">
              <a:buNone/>
            </a:pPr>
            <a:r>
              <a:rPr lang="en"/>
              <a:t>enough for the US government.</a:t>
            </a:r>
            <a:endParaRPr/>
          </a:p>
          <a:p>
            <a:pPr marL="0" indent="0">
              <a:buNone/>
            </a:pPr>
            <a:endParaRPr/>
          </a:p>
        </p:txBody>
      </p:sp>
      <p:sp>
        <p:nvSpPr>
          <p:cNvPr id="518" name="Google Shape;518;g23bd01187d3_0_746: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60db5ac785_0_71: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60db5ac785_0_71: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3bd01187d3_0_816: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3bd01187d3_0_816: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3bd01187d3_0_88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3bd01187d3_0_884:notes"/>
          <p:cNvSpPr txBox="1">
            <a:spLocks noGrp="1"/>
          </p:cNvSpPr>
          <p:nvPr>
            <p:ph type="body" idx="1"/>
          </p:nvPr>
        </p:nvSpPr>
        <p:spPr>
          <a:xfrm>
            <a:off x="709930" y="4516676"/>
            <a:ext cx="5679440" cy="3695616"/>
          </a:xfrm>
          <a:prstGeom prst="rect">
            <a:avLst/>
          </a:prstGeom>
        </p:spPr>
        <p:txBody>
          <a:bodyPr spcFirstLastPara="1" wrap="square" lIns="94177" tIns="94177" rIns="94177" bIns="94177" anchor="t" anchorCtr="0">
            <a:noAutofit/>
          </a:bodyPr>
          <a:lstStyle/>
          <a:p>
            <a:pPr marL="0" indent="0">
              <a:buNone/>
            </a:pPr>
            <a:endParaRPr/>
          </a:p>
        </p:txBody>
      </p:sp>
      <p:sp>
        <p:nvSpPr>
          <p:cNvPr id="531" name="Google Shape;531;g23bd01187d3_0_884:notes"/>
          <p:cNvSpPr txBox="1">
            <a:spLocks noGrp="1"/>
          </p:cNvSpPr>
          <p:nvPr>
            <p:ph type="sldNum" idx="12"/>
          </p:nvPr>
        </p:nvSpPr>
        <p:spPr>
          <a:xfrm>
            <a:off x="4021294" y="8914406"/>
            <a:ext cx="3076363" cy="470805"/>
          </a:xfrm>
          <a:prstGeom prst="rect">
            <a:avLst/>
          </a:prstGeom>
          <a:noFill/>
          <a:ln>
            <a:noFill/>
          </a:ln>
        </p:spPr>
        <p:txBody>
          <a:bodyPr spcFirstLastPara="1" wrap="square" lIns="94177" tIns="94177" rIns="94177" bIns="94177" anchor="ctr" anchorCtr="0">
            <a:noAutofit/>
          </a:bodyPr>
          <a:lstStyle/>
          <a:p>
            <a:fld id="{00000000-1234-1234-1234-123412341234}" type="slidenum">
              <a:rPr lang="en"/>
              <a:pPr/>
              <a:t>52</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3bd01187d3_0_955: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8" name="Google Shape;538;g23bd01187d3_0_955:notes"/>
          <p:cNvSpPr txBox="1">
            <a:spLocks noGrp="1"/>
          </p:cNvSpPr>
          <p:nvPr>
            <p:ph type="body" idx="1"/>
          </p:nvPr>
        </p:nvSpPr>
        <p:spPr>
          <a:xfrm>
            <a:off x="709932" y="4458018"/>
            <a:ext cx="5679751" cy="4223385"/>
          </a:xfrm>
          <a:prstGeom prst="rect">
            <a:avLst/>
          </a:prstGeom>
          <a:noFill/>
          <a:ln>
            <a:noFill/>
          </a:ln>
        </p:spPr>
        <p:txBody>
          <a:bodyPr spcFirstLastPara="1" wrap="square" lIns="94460" tIns="94460" rIns="94460" bIns="94460" anchor="t" anchorCtr="0">
            <a:noAutofit/>
          </a:bodyPr>
          <a:lstStyle/>
          <a:p>
            <a:pPr marL="0" indent="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23bd01187d3_0_1025: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23bd01187d3_0_1025: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3bd01187d3_0_1159: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3bd01187d3_0_1159: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3bd01187d3_0_1225: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3bd01187d3_0_1225: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3bd01187d3_0_1288: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23bd01187d3_0_1288: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23bd01187d3_0_1352: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23bd01187d3_0_1352:notes"/>
          <p:cNvSpPr txBox="1">
            <a:spLocks noGrp="1"/>
          </p:cNvSpPr>
          <p:nvPr>
            <p:ph type="body" idx="1"/>
          </p:nvPr>
        </p:nvSpPr>
        <p:spPr>
          <a:xfrm>
            <a:off x="709932" y="4458018"/>
            <a:ext cx="5679751" cy="4223385"/>
          </a:xfrm>
          <a:prstGeom prst="rect">
            <a:avLst/>
          </a:prstGeom>
          <a:noFill/>
          <a:ln>
            <a:noFill/>
          </a:ln>
        </p:spPr>
        <p:txBody>
          <a:bodyPr spcFirstLastPara="1" wrap="square" lIns="94460" tIns="94460" rIns="94460" bIns="94460" anchor="t" anchorCtr="0">
            <a:noAutofit/>
          </a:bodyPr>
          <a:lstStyle/>
          <a:p>
            <a:pPr marL="0" indent="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23bd01187d3_0_1423: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23bd01187d3_0_1423:notes"/>
          <p:cNvSpPr txBox="1">
            <a:spLocks noGrp="1"/>
          </p:cNvSpPr>
          <p:nvPr>
            <p:ph type="body" idx="1"/>
          </p:nvPr>
        </p:nvSpPr>
        <p:spPr>
          <a:xfrm>
            <a:off x="709932" y="4458018"/>
            <a:ext cx="5679751" cy="4223385"/>
          </a:xfrm>
          <a:prstGeom prst="rect">
            <a:avLst/>
          </a:prstGeom>
          <a:noFill/>
          <a:ln>
            <a:noFill/>
          </a:ln>
        </p:spPr>
        <p:txBody>
          <a:bodyPr spcFirstLastPara="1" wrap="square" lIns="94460" tIns="94460" rIns="94460" bIns="94460" anchor="t" anchorCtr="0">
            <a:noAutofit/>
          </a:bodyPr>
          <a:lstStyle/>
          <a:p>
            <a:pPr marL="0" indent="0">
              <a:buNone/>
            </a:pPr>
            <a:r>
              <a:rPr lang="en"/>
              <a:t>Populist party gave a voice to the farmers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23bd01187d3_0_1561:notes"/>
          <p:cNvSpPr>
            <a:spLocks noGrp="1" noRot="1" noChangeAspect="1"/>
          </p:cNvSpPr>
          <p:nvPr>
            <p:ph type="sldImg" idx="2"/>
          </p:nvPr>
        </p:nvSpPr>
        <p:spPr>
          <a:xfrm>
            <a:off x="420688" y="703263"/>
            <a:ext cx="6257925" cy="35194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g23bd01187d3_0_1561:notes"/>
          <p:cNvSpPr txBox="1">
            <a:spLocks noGrp="1"/>
          </p:cNvSpPr>
          <p:nvPr>
            <p:ph type="body" idx="1"/>
          </p:nvPr>
        </p:nvSpPr>
        <p:spPr>
          <a:xfrm>
            <a:off x="709932" y="4458018"/>
            <a:ext cx="5679751" cy="4223385"/>
          </a:xfrm>
          <a:prstGeom prst="rect">
            <a:avLst/>
          </a:prstGeom>
          <a:noFill/>
          <a:ln>
            <a:noFill/>
          </a:ln>
        </p:spPr>
        <p:txBody>
          <a:bodyPr spcFirstLastPara="1" wrap="square" lIns="94460" tIns="94460" rIns="94460" bIns="94460" anchor="t" anchorCtr="0">
            <a:noAutofit/>
          </a:bodyPr>
          <a:lstStyle/>
          <a:p>
            <a:pPr marL="0" indent="0">
              <a:buClr>
                <a:schemeClr val="dk1"/>
              </a:buClr>
              <a:buNone/>
            </a:pPr>
            <a:r>
              <a:rPr lang="en"/>
              <a:t>The Interstate Commerce Act was the first time gov’t had regulated private business.</a:t>
            </a:r>
            <a:endParaRPr/>
          </a:p>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60db5ac785_0_91: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60db5ac785_0_91: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3bd01187d3_0_1698: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3bd01187d3_0_1698: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60db5ac785_0_101: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60db5ac785_0_101: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4a2014da44_0_0: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4a2014da44_0_0: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60db5ac785_0_115:notes"/>
          <p:cNvSpPr>
            <a:spLocks noGrp="1" noRot="1" noChangeAspect="1"/>
          </p:cNvSpPr>
          <p:nvPr>
            <p:ph type="sldImg" idx="2"/>
          </p:nvPr>
        </p:nvSpPr>
        <p:spPr>
          <a:xfrm>
            <a:off x="422275" y="703263"/>
            <a:ext cx="6256338" cy="3519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60db5ac785_0_115:notes"/>
          <p:cNvSpPr txBox="1">
            <a:spLocks noGrp="1"/>
          </p:cNvSpPr>
          <p:nvPr>
            <p:ph type="body" idx="1"/>
          </p:nvPr>
        </p:nvSpPr>
        <p:spPr>
          <a:xfrm>
            <a:off x="709930" y="4458018"/>
            <a:ext cx="5679440" cy="4223385"/>
          </a:xfrm>
          <a:prstGeom prst="rect">
            <a:avLst/>
          </a:prstGeom>
        </p:spPr>
        <p:txBody>
          <a:bodyPr spcFirstLastPara="1" wrap="square" lIns="94177" tIns="94177" rIns="94177" bIns="94177"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28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2800"/>
              <a:buFont typeface="Arial"/>
              <a:buNone/>
              <a:defRPr sz="1800"/>
            </a:lvl2pPr>
            <a:lvl3pPr lvl="2" indent="0" rtl="0">
              <a:spcBef>
                <a:spcPts val="0"/>
              </a:spcBef>
              <a:spcAft>
                <a:spcPts val="0"/>
              </a:spcAft>
              <a:buSzPts val="2800"/>
              <a:buFont typeface="Arial"/>
              <a:buNone/>
              <a:defRPr sz="1800"/>
            </a:lvl3pPr>
            <a:lvl4pPr lvl="3" indent="0" rtl="0">
              <a:spcBef>
                <a:spcPts val="0"/>
              </a:spcBef>
              <a:spcAft>
                <a:spcPts val="0"/>
              </a:spcAft>
              <a:buSzPts val="2800"/>
              <a:buFont typeface="Arial"/>
              <a:buNone/>
              <a:defRPr sz="1800"/>
            </a:lvl4pPr>
            <a:lvl5pPr lvl="4" indent="0" rtl="0">
              <a:spcBef>
                <a:spcPts val="0"/>
              </a:spcBef>
              <a:spcAft>
                <a:spcPts val="0"/>
              </a:spcAft>
              <a:buSzPts val="2800"/>
              <a:buFont typeface="Arial"/>
              <a:buNone/>
              <a:defRPr sz="1800"/>
            </a:lvl5pPr>
            <a:lvl6pPr lvl="5" indent="0" rtl="0">
              <a:spcBef>
                <a:spcPts val="0"/>
              </a:spcBef>
              <a:spcAft>
                <a:spcPts val="0"/>
              </a:spcAft>
              <a:buSzPts val="2800"/>
              <a:buFont typeface="Arial"/>
              <a:buNone/>
              <a:defRPr sz="1800"/>
            </a:lvl6pPr>
            <a:lvl7pPr lvl="6" indent="0" rtl="0">
              <a:spcBef>
                <a:spcPts val="0"/>
              </a:spcBef>
              <a:spcAft>
                <a:spcPts val="0"/>
              </a:spcAft>
              <a:buSzPts val="2800"/>
              <a:buFont typeface="Arial"/>
              <a:buNone/>
              <a:defRPr sz="1800"/>
            </a:lvl7pPr>
            <a:lvl8pPr lvl="7" indent="0" rtl="0">
              <a:spcBef>
                <a:spcPts val="0"/>
              </a:spcBef>
              <a:spcAft>
                <a:spcPts val="0"/>
              </a:spcAft>
              <a:buSzPts val="2800"/>
              <a:buFont typeface="Arial"/>
              <a:buNone/>
              <a:defRPr sz="1800"/>
            </a:lvl8pPr>
            <a:lvl9pPr lvl="8" indent="0" rtl="0">
              <a:spcBef>
                <a:spcPts val="0"/>
              </a:spcBef>
              <a:spcAft>
                <a:spcPts val="0"/>
              </a:spcAft>
              <a:buSzPts val="2800"/>
              <a:buFont typeface="Arial"/>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 name="Google Shape;58;p1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9" name="Google Shape;59;p1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60" name="Google Shape;60;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1" name="Google Shape;61;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62" name="Google Shape;62;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
        <p:cNvGrpSpPr/>
        <p:nvPr/>
      </p:nvGrpSpPr>
      <p:grpSpPr>
        <a:xfrm>
          <a:off x="0" y="0"/>
          <a:ext cx="0" cy="0"/>
          <a:chOff x="0" y="0"/>
          <a:chExt cx="0" cy="0"/>
        </a:xfrm>
      </p:grpSpPr>
      <p:sp>
        <p:nvSpPr>
          <p:cNvPr id="68" name="Google Shape;68;p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 name="Google Shape;69;p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 name="Google Shape;70;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3" name="Google Shape;73;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 name="Google Shape;80;p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1" name="Google Shape;81;p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2" name="Google Shape;82;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5" name="Google Shape;8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6"/>
        <p:cNvGrpSpPr/>
        <p:nvPr/>
      </p:nvGrpSpPr>
      <p:grpSpPr>
        <a:xfrm>
          <a:off x="0" y="0"/>
          <a:ext cx="0" cy="0"/>
          <a:chOff x="0" y="0"/>
          <a:chExt cx="0" cy="0"/>
        </a:xfrm>
      </p:grpSpPr>
      <p:sp>
        <p:nvSpPr>
          <p:cNvPr id="87" name="Google Shape;87;p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8" name="Google Shape;88;p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9" name="Google Shape;89;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2" name="Google Shape;9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3"/>
        <p:cNvGrpSpPr/>
        <p:nvPr/>
      </p:nvGrpSpPr>
      <p:grpSpPr>
        <a:xfrm>
          <a:off x="0" y="0"/>
          <a:ext cx="0" cy="0"/>
          <a:chOff x="0" y="0"/>
          <a:chExt cx="0" cy="0"/>
        </a:xfrm>
      </p:grpSpPr>
      <p:sp>
        <p:nvSpPr>
          <p:cNvPr id="94" name="Google Shape;94;p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6" name="Google Shape;96;p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98" name="Google Shape;9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sp>
        <p:nvSpPr>
          <p:cNvPr id="100" name="Google Shape;100;p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101" name="Google Shape;10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sp>
        <p:nvSpPr>
          <p:cNvPr id="103" name="Google Shape;103;p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4" name="Google Shape;104;p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05" name="Google Shape;10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
        <p:nvSpPr>
          <p:cNvPr id="107" name="Google Shape;107;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11" name="Google Shape;111;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12" name="Google Shape;112;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13" name="Google Shape;113;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2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17" name="Google Shape;117;p2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118" name="Google Shape;118;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19" name="Google Shape;119;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0" name="Google Shape;120;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29"/>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1600"/>
              </a:spcBef>
              <a:spcAft>
                <a:spcPts val="0"/>
              </a:spcAft>
              <a:buClr>
                <a:srgbClr val="888888"/>
              </a:buClr>
              <a:buSzPts val="1500"/>
              <a:buNone/>
              <a:defRPr sz="1500">
                <a:solidFill>
                  <a:srgbClr val="888888"/>
                </a:solidFill>
              </a:defRPr>
            </a:lvl2pPr>
            <a:lvl3pPr marL="1371600" lvl="2" indent="-228600" algn="l" rtl="0">
              <a:lnSpc>
                <a:spcPct val="90000"/>
              </a:lnSpc>
              <a:spcBef>
                <a:spcPts val="1600"/>
              </a:spcBef>
              <a:spcAft>
                <a:spcPts val="0"/>
              </a:spcAft>
              <a:buClr>
                <a:srgbClr val="888888"/>
              </a:buClr>
              <a:buSzPts val="1400"/>
              <a:buNone/>
              <a:defRPr sz="1400">
                <a:solidFill>
                  <a:srgbClr val="888888"/>
                </a:solidFill>
              </a:defRPr>
            </a:lvl3pPr>
            <a:lvl4pPr marL="1828800" lvl="3" indent="-228600" algn="l" rtl="0">
              <a:lnSpc>
                <a:spcPct val="90000"/>
              </a:lnSpc>
              <a:spcBef>
                <a:spcPts val="1600"/>
              </a:spcBef>
              <a:spcAft>
                <a:spcPts val="0"/>
              </a:spcAft>
              <a:buClr>
                <a:srgbClr val="888888"/>
              </a:buClr>
              <a:buSzPts val="1200"/>
              <a:buNone/>
              <a:defRPr sz="1200">
                <a:solidFill>
                  <a:srgbClr val="888888"/>
                </a:solidFill>
              </a:defRPr>
            </a:lvl4pPr>
            <a:lvl5pPr marL="2286000" lvl="4" indent="-228600" algn="l" rtl="0">
              <a:lnSpc>
                <a:spcPct val="90000"/>
              </a:lnSpc>
              <a:spcBef>
                <a:spcPts val="1600"/>
              </a:spcBef>
              <a:spcAft>
                <a:spcPts val="0"/>
              </a:spcAft>
              <a:buClr>
                <a:srgbClr val="888888"/>
              </a:buClr>
              <a:buSzPts val="1200"/>
              <a:buNone/>
              <a:defRPr sz="1200">
                <a:solidFill>
                  <a:srgbClr val="888888"/>
                </a:solidFill>
              </a:defRPr>
            </a:lvl5pPr>
            <a:lvl6pPr marL="2743200" lvl="5" indent="-228600" algn="l" rtl="0">
              <a:lnSpc>
                <a:spcPct val="90000"/>
              </a:lnSpc>
              <a:spcBef>
                <a:spcPts val="1600"/>
              </a:spcBef>
              <a:spcAft>
                <a:spcPts val="0"/>
              </a:spcAft>
              <a:buClr>
                <a:srgbClr val="888888"/>
              </a:buClr>
              <a:buSzPts val="1200"/>
              <a:buNone/>
              <a:defRPr sz="1200">
                <a:solidFill>
                  <a:srgbClr val="888888"/>
                </a:solidFill>
              </a:defRPr>
            </a:lvl6pPr>
            <a:lvl7pPr marL="3200400" lvl="6" indent="-228600" algn="l" rtl="0">
              <a:lnSpc>
                <a:spcPct val="90000"/>
              </a:lnSpc>
              <a:spcBef>
                <a:spcPts val="1600"/>
              </a:spcBef>
              <a:spcAft>
                <a:spcPts val="0"/>
              </a:spcAft>
              <a:buClr>
                <a:srgbClr val="888888"/>
              </a:buClr>
              <a:buSzPts val="1200"/>
              <a:buNone/>
              <a:defRPr sz="1200">
                <a:solidFill>
                  <a:srgbClr val="888888"/>
                </a:solidFill>
              </a:defRPr>
            </a:lvl7pPr>
            <a:lvl8pPr marL="3657600" lvl="7" indent="-228600" algn="l" rtl="0">
              <a:lnSpc>
                <a:spcPct val="90000"/>
              </a:lnSpc>
              <a:spcBef>
                <a:spcPts val="1600"/>
              </a:spcBef>
              <a:spcAft>
                <a:spcPts val="0"/>
              </a:spcAft>
              <a:buClr>
                <a:srgbClr val="888888"/>
              </a:buClr>
              <a:buSzPts val="1200"/>
              <a:buNone/>
              <a:defRPr sz="1200">
                <a:solidFill>
                  <a:srgbClr val="888888"/>
                </a:solidFill>
              </a:defRPr>
            </a:lvl8pPr>
            <a:lvl9pPr marL="4114800" lvl="8" indent="-228600" algn="l" rtl="0">
              <a:lnSpc>
                <a:spcPct val="90000"/>
              </a:lnSpc>
              <a:spcBef>
                <a:spcPts val="1600"/>
              </a:spcBef>
              <a:spcAft>
                <a:spcPts val="1600"/>
              </a:spcAft>
              <a:buClr>
                <a:srgbClr val="888888"/>
              </a:buClr>
              <a:buSzPts val="1200"/>
              <a:buNone/>
              <a:defRPr sz="1200">
                <a:solidFill>
                  <a:srgbClr val="888888"/>
                </a:solidFill>
              </a:defRPr>
            </a:lvl9pPr>
          </a:lstStyle>
          <a:p>
            <a:endParaRPr/>
          </a:p>
        </p:txBody>
      </p:sp>
      <p:sp>
        <p:nvSpPr>
          <p:cNvPr id="124" name="Google Shape;124;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5" name="Google Shape;125;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6" name="Google Shape;126;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31"/>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1"/>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1"/>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endParaRPr/>
          </a:p>
        </p:txBody>
      </p:sp>
      <p:sp>
        <p:nvSpPr>
          <p:cNvPr id="135" name="Google Shape;135;p31"/>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600"/>
              <a:buFont typeface="Oswald"/>
              <a:buNone/>
              <a:defRPr sz="3600">
                <a:latin typeface="Oswald"/>
                <a:ea typeface="Oswald"/>
                <a:cs typeface="Oswald"/>
                <a:sym typeface="Oswald"/>
              </a:defRPr>
            </a:lvl1pPr>
            <a:lvl2pPr lvl="1" algn="ctr" rtl="0">
              <a:lnSpc>
                <a:spcPct val="100000"/>
              </a:lnSpc>
              <a:spcBef>
                <a:spcPts val="0"/>
              </a:spcBef>
              <a:spcAft>
                <a:spcPts val="0"/>
              </a:spcAft>
              <a:buSzPts val="3600"/>
              <a:buFont typeface="Oswald"/>
              <a:buNone/>
              <a:defRPr sz="3600">
                <a:latin typeface="Oswald"/>
                <a:ea typeface="Oswald"/>
                <a:cs typeface="Oswald"/>
                <a:sym typeface="Oswald"/>
              </a:defRPr>
            </a:lvl2pPr>
            <a:lvl3pPr lvl="2" algn="ctr" rtl="0">
              <a:lnSpc>
                <a:spcPct val="100000"/>
              </a:lnSpc>
              <a:spcBef>
                <a:spcPts val="0"/>
              </a:spcBef>
              <a:spcAft>
                <a:spcPts val="0"/>
              </a:spcAft>
              <a:buSzPts val="3600"/>
              <a:buFont typeface="Oswald"/>
              <a:buNone/>
              <a:defRPr sz="3600">
                <a:latin typeface="Oswald"/>
                <a:ea typeface="Oswald"/>
                <a:cs typeface="Oswald"/>
                <a:sym typeface="Oswald"/>
              </a:defRPr>
            </a:lvl3pPr>
            <a:lvl4pPr lvl="3" algn="ctr" rtl="0">
              <a:lnSpc>
                <a:spcPct val="100000"/>
              </a:lnSpc>
              <a:spcBef>
                <a:spcPts val="0"/>
              </a:spcBef>
              <a:spcAft>
                <a:spcPts val="0"/>
              </a:spcAft>
              <a:buSzPts val="3600"/>
              <a:buFont typeface="Oswald"/>
              <a:buNone/>
              <a:defRPr sz="3600">
                <a:latin typeface="Oswald"/>
                <a:ea typeface="Oswald"/>
                <a:cs typeface="Oswald"/>
                <a:sym typeface="Oswald"/>
              </a:defRPr>
            </a:lvl4pPr>
            <a:lvl5pPr lvl="4" algn="ctr" rtl="0">
              <a:lnSpc>
                <a:spcPct val="100000"/>
              </a:lnSpc>
              <a:spcBef>
                <a:spcPts val="0"/>
              </a:spcBef>
              <a:spcAft>
                <a:spcPts val="0"/>
              </a:spcAft>
              <a:buSzPts val="3600"/>
              <a:buFont typeface="Oswald"/>
              <a:buNone/>
              <a:defRPr sz="3600">
                <a:latin typeface="Oswald"/>
                <a:ea typeface="Oswald"/>
                <a:cs typeface="Oswald"/>
                <a:sym typeface="Oswald"/>
              </a:defRPr>
            </a:lvl5pPr>
            <a:lvl6pPr lvl="5" algn="ctr" rtl="0">
              <a:lnSpc>
                <a:spcPct val="100000"/>
              </a:lnSpc>
              <a:spcBef>
                <a:spcPts val="0"/>
              </a:spcBef>
              <a:spcAft>
                <a:spcPts val="0"/>
              </a:spcAft>
              <a:buSzPts val="3600"/>
              <a:buFont typeface="Oswald"/>
              <a:buNone/>
              <a:defRPr sz="3600">
                <a:latin typeface="Oswald"/>
                <a:ea typeface="Oswald"/>
                <a:cs typeface="Oswald"/>
                <a:sym typeface="Oswald"/>
              </a:defRPr>
            </a:lvl6pPr>
            <a:lvl7pPr lvl="6" algn="ctr" rtl="0">
              <a:lnSpc>
                <a:spcPct val="100000"/>
              </a:lnSpc>
              <a:spcBef>
                <a:spcPts val="0"/>
              </a:spcBef>
              <a:spcAft>
                <a:spcPts val="0"/>
              </a:spcAft>
              <a:buSzPts val="3600"/>
              <a:buFont typeface="Oswald"/>
              <a:buNone/>
              <a:defRPr sz="3600">
                <a:latin typeface="Oswald"/>
                <a:ea typeface="Oswald"/>
                <a:cs typeface="Oswald"/>
                <a:sym typeface="Oswald"/>
              </a:defRPr>
            </a:lvl7pPr>
            <a:lvl8pPr lvl="7" algn="ctr" rtl="0">
              <a:lnSpc>
                <a:spcPct val="100000"/>
              </a:lnSpc>
              <a:spcBef>
                <a:spcPts val="0"/>
              </a:spcBef>
              <a:spcAft>
                <a:spcPts val="0"/>
              </a:spcAft>
              <a:buSzPts val="3600"/>
              <a:buFont typeface="Oswald"/>
              <a:buNone/>
              <a:defRPr sz="3600">
                <a:latin typeface="Oswald"/>
                <a:ea typeface="Oswald"/>
                <a:cs typeface="Oswald"/>
                <a:sym typeface="Oswald"/>
              </a:defRPr>
            </a:lvl8pPr>
            <a:lvl9pPr lvl="8" algn="ctr" rtl="0">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36" name="Google Shape;136;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7"/>
        <p:cNvGrpSpPr/>
        <p:nvPr/>
      </p:nvGrpSpPr>
      <p:grpSpPr>
        <a:xfrm>
          <a:off x="0" y="0"/>
          <a:ext cx="0" cy="0"/>
          <a:chOff x="0" y="0"/>
          <a:chExt cx="0" cy="0"/>
        </a:xfrm>
      </p:grpSpPr>
      <p:sp>
        <p:nvSpPr>
          <p:cNvPr id="138" name="Google Shape;138;p32"/>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2"/>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40" name="Google Shape;140;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1"/>
        <p:cNvGrpSpPr/>
        <p:nvPr/>
      </p:nvGrpSpPr>
      <p:grpSpPr>
        <a:xfrm>
          <a:off x="0" y="0"/>
          <a:ext cx="0" cy="0"/>
          <a:chOff x="0" y="0"/>
          <a:chExt cx="0" cy="0"/>
        </a:xfrm>
      </p:grpSpPr>
      <p:cxnSp>
        <p:nvCxnSpPr>
          <p:cNvPr id="142" name="Google Shape;142;p33"/>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143" name="Google Shape;143;p3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4" name="Google Shape;144;p33"/>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5" name="Google Shape;14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6"/>
        <p:cNvGrpSpPr/>
        <p:nvPr/>
      </p:nvGrpSpPr>
      <p:grpSpPr>
        <a:xfrm>
          <a:off x="0" y="0"/>
          <a:ext cx="0" cy="0"/>
          <a:chOff x="0" y="0"/>
          <a:chExt cx="0" cy="0"/>
        </a:xfrm>
      </p:grpSpPr>
      <p:cxnSp>
        <p:nvCxnSpPr>
          <p:cNvPr id="147" name="Google Shape;147;p3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148" name="Google Shape;148;p3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49" name="Google Shape;149;p34"/>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0" name="Google Shape;150;p34"/>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1" name="Google Shape;15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2"/>
        <p:cNvGrpSpPr/>
        <p:nvPr/>
      </p:nvGrpSpPr>
      <p:grpSpPr>
        <a:xfrm>
          <a:off x="0" y="0"/>
          <a:ext cx="0" cy="0"/>
          <a:chOff x="0" y="0"/>
          <a:chExt cx="0" cy="0"/>
        </a:xfrm>
      </p:grpSpPr>
      <p:sp>
        <p:nvSpPr>
          <p:cNvPr id="153" name="Google Shape;153;p3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4" name="Google Shape;15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5"/>
        <p:cNvGrpSpPr/>
        <p:nvPr/>
      </p:nvGrpSpPr>
      <p:grpSpPr>
        <a:xfrm>
          <a:off x="0" y="0"/>
          <a:ext cx="0" cy="0"/>
          <a:chOff x="0" y="0"/>
          <a:chExt cx="0" cy="0"/>
        </a:xfrm>
      </p:grpSpPr>
      <p:cxnSp>
        <p:nvCxnSpPr>
          <p:cNvPr id="156" name="Google Shape;156;p36"/>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157" name="Google Shape;157;p36"/>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8" name="Google Shape;158;p36"/>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9" name="Google Shape;159;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60"/>
        <p:cNvGrpSpPr/>
        <p:nvPr/>
      </p:nvGrpSpPr>
      <p:grpSpPr>
        <a:xfrm>
          <a:off x="0" y="0"/>
          <a:ext cx="0" cy="0"/>
          <a:chOff x="0" y="0"/>
          <a:chExt cx="0" cy="0"/>
        </a:xfrm>
      </p:grpSpPr>
      <p:sp>
        <p:nvSpPr>
          <p:cNvPr id="161" name="Google Shape;161;p37"/>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400"/>
              <a:buNone/>
              <a:defRPr sz="5400">
                <a:solidFill>
                  <a:schemeClr val="lt1"/>
                </a:solidFill>
              </a:defRPr>
            </a:lvl1pPr>
            <a:lvl2pPr lvl="1" rtl="0">
              <a:spcBef>
                <a:spcPts val="0"/>
              </a:spcBef>
              <a:spcAft>
                <a:spcPts val="0"/>
              </a:spcAft>
              <a:buClr>
                <a:schemeClr val="lt1"/>
              </a:buClr>
              <a:buSzPts val="5400"/>
              <a:buNone/>
              <a:defRPr sz="5400">
                <a:solidFill>
                  <a:schemeClr val="lt1"/>
                </a:solidFill>
              </a:defRPr>
            </a:lvl2pPr>
            <a:lvl3pPr lvl="2" rtl="0">
              <a:spcBef>
                <a:spcPts val="0"/>
              </a:spcBef>
              <a:spcAft>
                <a:spcPts val="0"/>
              </a:spcAft>
              <a:buClr>
                <a:schemeClr val="lt1"/>
              </a:buClr>
              <a:buSzPts val="5400"/>
              <a:buNone/>
              <a:defRPr sz="5400">
                <a:solidFill>
                  <a:schemeClr val="lt1"/>
                </a:solidFill>
              </a:defRPr>
            </a:lvl3pPr>
            <a:lvl4pPr lvl="3" rtl="0">
              <a:spcBef>
                <a:spcPts val="0"/>
              </a:spcBef>
              <a:spcAft>
                <a:spcPts val="0"/>
              </a:spcAft>
              <a:buClr>
                <a:schemeClr val="lt1"/>
              </a:buClr>
              <a:buSzPts val="5400"/>
              <a:buNone/>
              <a:defRPr sz="5400">
                <a:solidFill>
                  <a:schemeClr val="lt1"/>
                </a:solidFill>
              </a:defRPr>
            </a:lvl4pPr>
            <a:lvl5pPr lvl="4" rtl="0">
              <a:spcBef>
                <a:spcPts val="0"/>
              </a:spcBef>
              <a:spcAft>
                <a:spcPts val="0"/>
              </a:spcAft>
              <a:buClr>
                <a:schemeClr val="lt1"/>
              </a:buClr>
              <a:buSzPts val="5400"/>
              <a:buNone/>
              <a:defRPr sz="5400">
                <a:solidFill>
                  <a:schemeClr val="lt1"/>
                </a:solidFill>
              </a:defRPr>
            </a:lvl5pPr>
            <a:lvl6pPr lvl="5" rtl="0">
              <a:spcBef>
                <a:spcPts val="0"/>
              </a:spcBef>
              <a:spcAft>
                <a:spcPts val="0"/>
              </a:spcAft>
              <a:buClr>
                <a:schemeClr val="lt1"/>
              </a:buClr>
              <a:buSzPts val="5400"/>
              <a:buNone/>
              <a:defRPr sz="5400">
                <a:solidFill>
                  <a:schemeClr val="lt1"/>
                </a:solidFill>
              </a:defRPr>
            </a:lvl6pPr>
            <a:lvl7pPr lvl="6" rtl="0">
              <a:spcBef>
                <a:spcPts val="0"/>
              </a:spcBef>
              <a:spcAft>
                <a:spcPts val="0"/>
              </a:spcAft>
              <a:buClr>
                <a:schemeClr val="lt1"/>
              </a:buClr>
              <a:buSzPts val="5400"/>
              <a:buNone/>
              <a:defRPr sz="5400">
                <a:solidFill>
                  <a:schemeClr val="lt1"/>
                </a:solidFill>
              </a:defRPr>
            </a:lvl7pPr>
            <a:lvl8pPr lvl="7" rtl="0">
              <a:spcBef>
                <a:spcPts val="0"/>
              </a:spcBef>
              <a:spcAft>
                <a:spcPts val="0"/>
              </a:spcAft>
              <a:buClr>
                <a:schemeClr val="lt1"/>
              </a:buClr>
              <a:buSzPts val="5400"/>
              <a:buNone/>
              <a:defRPr sz="5400">
                <a:solidFill>
                  <a:schemeClr val="lt1"/>
                </a:solidFill>
              </a:defRPr>
            </a:lvl8pPr>
            <a:lvl9pPr lvl="8" rtl="0">
              <a:spcBef>
                <a:spcPts val="0"/>
              </a:spcBef>
              <a:spcAft>
                <a:spcPts val="0"/>
              </a:spcAft>
              <a:buClr>
                <a:schemeClr val="lt1"/>
              </a:buClr>
              <a:buSzPts val="5400"/>
              <a:buNone/>
              <a:defRPr sz="5400">
                <a:solidFill>
                  <a:schemeClr val="lt1"/>
                </a:solidFill>
              </a:defRPr>
            </a:lvl9pPr>
          </a:lstStyle>
          <a:p>
            <a:endParaRPr/>
          </a:p>
        </p:txBody>
      </p:sp>
      <p:sp>
        <p:nvSpPr>
          <p:cNvPr id="162" name="Google Shape;16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163"/>
        <p:cNvGrpSpPr/>
        <p:nvPr/>
      </p:nvGrpSpPr>
      <p:grpSpPr>
        <a:xfrm>
          <a:off x="0" y="0"/>
          <a:ext cx="0" cy="0"/>
          <a:chOff x="0" y="0"/>
          <a:chExt cx="0" cy="0"/>
        </a:xfrm>
      </p:grpSpPr>
      <p:sp>
        <p:nvSpPr>
          <p:cNvPr id="164" name="Google Shape;164;p38"/>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5" name="Google Shape;165;p38"/>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166" name="Google Shape;166;p38"/>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600"/>
              <a:buNone/>
              <a:defRPr sz="4600">
                <a:solidFill>
                  <a:schemeClr val="lt1"/>
                </a:solidFill>
              </a:defRPr>
            </a:lvl1pPr>
            <a:lvl2pPr lvl="1" algn="ctr" rtl="0">
              <a:spcBef>
                <a:spcPts val="0"/>
              </a:spcBef>
              <a:spcAft>
                <a:spcPts val="0"/>
              </a:spcAft>
              <a:buClr>
                <a:schemeClr val="lt1"/>
              </a:buClr>
              <a:buSzPts val="4600"/>
              <a:buNone/>
              <a:defRPr sz="4600">
                <a:solidFill>
                  <a:schemeClr val="lt1"/>
                </a:solidFill>
              </a:defRPr>
            </a:lvl2pPr>
            <a:lvl3pPr lvl="2" algn="ctr" rtl="0">
              <a:spcBef>
                <a:spcPts val="0"/>
              </a:spcBef>
              <a:spcAft>
                <a:spcPts val="0"/>
              </a:spcAft>
              <a:buClr>
                <a:schemeClr val="lt1"/>
              </a:buClr>
              <a:buSzPts val="4600"/>
              <a:buNone/>
              <a:defRPr sz="4600">
                <a:solidFill>
                  <a:schemeClr val="lt1"/>
                </a:solidFill>
              </a:defRPr>
            </a:lvl3pPr>
            <a:lvl4pPr lvl="3" algn="ctr" rtl="0">
              <a:spcBef>
                <a:spcPts val="0"/>
              </a:spcBef>
              <a:spcAft>
                <a:spcPts val="0"/>
              </a:spcAft>
              <a:buClr>
                <a:schemeClr val="lt1"/>
              </a:buClr>
              <a:buSzPts val="4600"/>
              <a:buNone/>
              <a:defRPr sz="4600">
                <a:solidFill>
                  <a:schemeClr val="lt1"/>
                </a:solidFill>
              </a:defRPr>
            </a:lvl4pPr>
            <a:lvl5pPr lvl="4" algn="ctr" rtl="0">
              <a:spcBef>
                <a:spcPts val="0"/>
              </a:spcBef>
              <a:spcAft>
                <a:spcPts val="0"/>
              </a:spcAft>
              <a:buClr>
                <a:schemeClr val="lt1"/>
              </a:buClr>
              <a:buSzPts val="4600"/>
              <a:buNone/>
              <a:defRPr sz="4600">
                <a:solidFill>
                  <a:schemeClr val="lt1"/>
                </a:solidFill>
              </a:defRPr>
            </a:lvl5pPr>
            <a:lvl6pPr lvl="5" algn="ctr" rtl="0">
              <a:spcBef>
                <a:spcPts val="0"/>
              </a:spcBef>
              <a:spcAft>
                <a:spcPts val="0"/>
              </a:spcAft>
              <a:buClr>
                <a:schemeClr val="lt1"/>
              </a:buClr>
              <a:buSzPts val="4600"/>
              <a:buNone/>
              <a:defRPr sz="4600">
                <a:solidFill>
                  <a:schemeClr val="lt1"/>
                </a:solidFill>
              </a:defRPr>
            </a:lvl6pPr>
            <a:lvl7pPr lvl="6" algn="ctr" rtl="0">
              <a:spcBef>
                <a:spcPts val="0"/>
              </a:spcBef>
              <a:spcAft>
                <a:spcPts val="0"/>
              </a:spcAft>
              <a:buClr>
                <a:schemeClr val="lt1"/>
              </a:buClr>
              <a:buSzPts val="4600"/>
              <a:buNone/>
              <a:defRPr sz="4600">
                <a:solidFill>
                  <a:schemeClr val="lt1"/>
                </a:solidFill>
              </a:defRPr>
            </a:lvl7pPr>
            <a:lvl8pPr lvl="7" algn="ctr" rtl="0">
              <a:spcBef>
                <a:spcPts val="0"/>
              </a:spcBef>
              <a:spcAft>
                <a:spcPts val="0"/>
              </a:spcAft>
              <a:buClr>
                <a:schemeClr val="lt1"/>
              </a:buClr>
              <a:buSzPts val="4600"/>
              <a:buNone/>
              <a:defRPr sz="4600">
                <a:solidFill>
                  <a:schemeClr val="lt1"/>
                </a:solidFill>
              </a:defRPr>
            </a:lvl8pPr>
            <a:lvl9pPr lvl="8" algn="ctr" rtl="0">
              <a:spcBef>
                <a:spcPts val="0"/>
              </a:spcBef>
              <a:spcAft>
                <a:spcPts val="0"/>
              </a:spcAft>
              <a:buClr>
                <a:schemeClr val="lt1"/>
              </a:buClr>
              <a:buSzPts val="4600"/>
              <a:buNone/>
              <a:defRPr sz="4600">
                <a:solidFill>
                  <a:schemeClr val="lt1"/>
                </a:solidFill>
              </a:defRPr>
            </a:lvl9pPr>
          </a:lstStyle>
          <a:p>
            <a:endParaRPr/>
          </a:p>
        </p:txBody>
      </p:sp>
      <p:sp>
        <p:nvSpPr>
          <p:cNvPr id="167" name="Google Shape;167;p38"/>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900"/>
              <a:buNone/>
              <a:defRPr sz="1900">
                <a:solidFill>
                  <a:schemeClr val="lt1"/>
                </a:solidFill>
              </a:defRPr>
            </a:lvl1pPr>
            <a:lvl2pPr lvl="1" algn="ctr" rtl="0">
              <a:lnSpc>
                <a:spcPct val="100000"/>
              </a:lnSpc>
              <a:spcBef>
                <a:spcPts val="0"/>
              </a:spcBef>
              <a:spcAft>
                <a:spcPts val="0"/>
              </a:spcAft>
              <a:buClr>
                <a:schemeClr val="lt1"/>
              </a:buClr>
              <a:buSzPts val="1900"/>
              <a:buNone/>
              <a:defRPr sz="1900">
                <a:solidFill>
                  <a:schemeClr val="lt1"/>
                </a:solidFill>
              </a:defRPr>
            </a:lvl2pPr>
            <a:lvl3pPr lvl="2" algn="ctr" rtl="0">
              <a:lnSpc>
                <a:spcPct val="100000"/>
              </a:lnSpc>
              <a:spcBef>
                <a:spcPts val="0"/>
              </a:spcBef>
              <a:spcAft>
                <a:spcPts val="0"/>
              </a:spcAft>
              <a:buClr>
                <a:schemeClr val="lt1"/>
              </a:buClr>
              <a:buSzPts val="1900"/>
              <a:buNone/>
              <a:defRPr sz="1900">
                <a:solidFill>
                  <a:schemeClr val="lt1"/>
                </a:solidFill>
              </a:defRPr>
            </a:lvl3pPr>
            <a:lvl4pPr lvl="3" algn="ctr" rtl="0">
              <a:lnSpc>
                <a:spcPct val="100000"/>
              </a:lnSpc>
              <a:spcBef>
                <a:spcPts val="0"/>
              </a:spcBef>
              <a:spcAft>
                <a:spcPts val="0"/>
              </a:spcAft>
              <a:buClr>
                <a:schemeClr val="lt1"/>
              </a:buClr>
              <a:buSzPts val="1900"/>
              <a:buNone/>
              <a:defRPr sz="1900">
                <a:solidFill>
                  <a:schemeClr val="lt1"/>
                </a:solidFill>
              </a:defRPr>
            </a:lvl4pPr>
            <a:lvl5pPr lvl="4" algn="ctr" rtl="0">
              <a:lnSpc>
                <a:spcPct val="100000"/>
              </a:lnSpc>
              <a:spcBef>
                <a:spcPts val="0"/>
              </a:spcBef>
              <a:spcAft>
                <a:spcPts val="0"/>
              </a:spcAft>
              <a:buClr>
                <a:schemeClr val="lt1"/>
              </a:buClr>
              <a:buSzPts val="1900"/>
              <a:buNone/>
              <a:defRPr sz="1900">
                <a:solidFill>
                  <a:schemeClr val="lt1"/>
                </a:solidFill>
              </a:defRPr>
            </a:lvl5pPr>
            <a:lvl6pPr lvl="5" algn="ctr" rtl="0">
              <a:lnSpc>
                <a:spcPct val="100000"/>
              </a:lnSpc>
              <a:spcBef>
                <a:spcPts val="0"/>
              </a:spcBef>
              <a:spcAft>
                <a:spcPts val="0"/>
              </a:spcAft>
              <a:buClr>
                <a:schemeClr val="lt1"/>
              </a:buClr>
              <a:buSzPts val="1900"/>
              <a:buNone/>
              <a:defRPr sz="1900">
                <a:solidFill>
                  <a:schemeClr val="lt1"/>
                </a:solidFill>
              </a:defRPr>
            </a:lvl6pPr>
            <a:lvl7pPr lvl="6" algn="ctr" rtl="0">
              <a:lnSpc>
                <a:spcPct val="100000"/>
              </a:lnSpc>
              <a:spcBef>
                <a:spcPts val="0"/>
              </a:spcBef>
              <a:spcAft>
                <a:spcPts val="0"/>
              </a:spcAft>
              <a:buClr>
                <a:schemeClr val="lt1"/>
              </a:buClr>
              <a:buSzPts val="1900"/>
              <a:buNone/>
              <a:defRPr sz="1900">
                <a:solidFill>
                  <a:schemeClr val="lt1"/>
                </a:solidFill>
              </a:defRPr>
            </a:lvl7pPr>
            <a:lvl8pPr lvl="7" algn="ctr" rtl="0">
              <a:lnSpc>
                <a:spcPct val="100000"/>
              </a:lnSpc>
              <a:spcBef>
                <a:spcPts val="0"/>
              </a:spcBef>
              <a:spcAft>
                <a:spcPts val="0"/>
              </a:spcAft>
              <a:buClr>
                <a:schemeClr val="lt1"/>
              </a:buClr>
              <a:buSzPts val="1900"/>
              <a:buNone/>
              <a:defRPr sz="1900">
                <a:solidFill>
                  <a:schemeClr val="lt1"/>
                </a:solidFill>
              </a:defRPr>
            </a:lvl8pPr>
            <a:lvl9pPr lvl="8" algn="ctr" rtl="0">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168" name="Google Shape;168;p3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9" name="Google Shape;169;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0"/>
        <p:cNvGrpSpPr/>
        <p:nvPr/>
      </p:nvGrpSpPr>
      <p:grpSpPr>
        <a:xfrm>
          <a:off x="0" y="0"/>
          <a:ext cx="0" cy="0"/>
          <a:chOff x="0" y="0"/>
          <a:chExt cx="0" cy="0"/>
        </a:xfrm>
      </p:grpSpPr>
      <p:sp>
        <p:nvSpPr>
          <p:cNvPr id="171" name="Google Shape;171;p3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172" name="Google Shape;17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3"/>
        <p:cNvGrpSpPr/>
        <p:nvPr/>
      </p:nvGrpSpPr>
      <p:grpSpPr>
        <a:xfrm>
          <a:off x="0" y="0"/>
          <a:ext cx="0" cy="0"/>
          <a:chOff x="0" y="0"/>
          <a:chExt cx="0" cy="0"/>
        </a:xfrm>
      </p:grpSpPr>
      <p:cxnSp>
        <p:nvCxnSpPr>
          <p:cNvPr id="174" name="Google Shape;174;p40"/>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175" name="Google Shape;175;p4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76" name="Google Shape;176;p4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7" name="Google Shape;177;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8"/>
        <p:cNvGrpSpPr/>
        <p:nvPr/>
      </p:nvGrpSpPr>
      <p:grpSpPr>
        <a:xfrm>
          <a:off x="0" y="0"/>
          <a:ext cx="0" cy="0"/>
          <a:chOff x="0" y="0"/>
          <a:chExt cx="0" cy="0"/>
        </a:xfrm>
      </p:grpSpPr>
      <p:sp>
        <p:nvSpPr>
          <p:cNvPr id="179" name="Google Shape;17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0"/>
        <p:cNvGrpSpPr/>
        <p:nvPr/>
      </p:nvGrpSpPr>
      <p:grpSpPr>
        <a:xfrm>
          <a:off x="0" y="0"/>
          <a:ext cx="0" cy="0"/>
          <a:chOff x="0" y="0"/>
          <a:chExt cx="0" cy="0"/>
        </a:xfrm>
      </p:grpSpPr>
      <p:sp>
        <p:nvSpPr>
          <p:cNvPr id="181" name="Google Shape;181;p42"/>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3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3000"/>
              <a:buFont typeface="Arial"/>
              <a:buNone/>
              <a:defRPr sz="1800"/>
            </a:lvl2pPr>
            <a:lvl3pPr lvl="2" indent="0" rtl="0">
              <a:spcBef>
                <a:spcPts val="0"/>
              </a:spcBef>
              <a:spcAft>
                <a:spcPts val="0"/>
              </a:spcAft>
              <a:buSzPts val="3000"/>
              <a:buFont typeface="Arial"/>
              <a:buNone/>
              <a:defRPr sz="1800"/>
            </a:lvl3pPr>
            <a:lvl4pPr lvl="3" indent="0" rtl="0">
              <a:spcBef>
                <a:spcPts val="0"/>
              </a:spcBef>
              <a:spcAft>
                <a:spcPts val="0"/>
              </a:spcAft>
              <a:buSzPts val="3000"/>
              <a:buFont typeface="Arial"/>
              <a:buNone/>
              <a:defRPr sz="1800"/>
            </a:lvl4pPr>
            <a:lvl5pPr lvl="4" indent="0" rtl="0">
              <a:spcBef>
                <a:spcPts val="0"/>
              </a:spcBef>
              <a:spcAft>
                <a:spcPts val="0"/>
              </a:spcAft>
              <a:buSzPts val="3000"/>
              <a:buFont typeface="Arial"/>
              <a:buNone/>
              <a:defRPr sz="1800"/>
            </a:lvl5pPr>
            <a:lvl6pPr lvl="5" indent="0" rtl="0">
              <a:spcBef>
                <a:spcPts val="0"/>
              </a:spcBef>
              <a:spcAft>
                <a:spcPts val="0"/>
              </a:spcAft>
              <a:buSzPts val="3000"/>
              <a:buFont typeface="Arial"/>
              <a:buNone/>
              <a:defRPr sz="1800"/>
            </a:lvl6pPr>
            <a:lvl7pPr lvl="6" indent="0" rtl="0">
              <a:spcBef>
                <a:spcPts val="0"/>
              </a:spcBef>
              <a:spcAft>
                <a:spcPts val="0"/>
              </a:spcAft>
              <a:buSzPts val="3000"/>
              <a:buFont typeface="Arial"/>
              <a:buNone/>
              <a:defRPr sz="1800"/>
            </a:lvl7pPr>
            <a:lvl8pPr lvl="7" indent="0" rtl="0">
              <a:spcBef>
                <a:spcPts val="0"/>
              </a:spcBef>
              <a:spcAft>
                <a:spcPts val="0"/>
              </a:spcAft>
              <a:buSzPts val="3000"/>
              <a:buFont typeface="Arial"/>
              <a:buNone/>
              <a:defRPr sz="1800"/>
            </a:lvl8pPr>
            <a:lvl9pPr lvl="8" indent="0" rtl="0">
              <a:spcBef>
                <a:spcPts val="0"/>
              </a:spcBef>
              <a:spcAft>
                <a:spcPts val="0"/>
              </a:spcAft>
              <a:buSzPts val="3000"/>
              <a:buFont typeface="Arial"/>
              <a:buNone/>
              <a:defRPr sz="1800"/>
            </a:lvl9pPr>
          </a:lstStyle>
          <a:p>
            <a:endParaRPr/>
          </a:p>
        </p:txBody>
      </p:sp>
      <p:sp>
        <p:nvSpPr>
          <p:cNvPr id="182" name="Google Shape;182;p4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Google Shape;183;p4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4" name="Google Shape;184;p4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4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65" name="Google Shape;65;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sz="1400">
                <a:solidFill>
                  <a:schemeClr val="dk2"/>
                </a:solidFill>
              </a:defRPr>
            </a:lvl2pPr>
            <a:lvl3pPr marL="1371600" lvl="2" indent="-317500" rtl="0">
              <a:lnSpc>
                <a:spcPct val="115000"/>
              </a:lnSpc>
              <a:spcBef>
                <a:spcPts val="1600"/>
              </a:spcBef>
              <a:spcAft>
                <a:spcPts val="0"/>
              </a:spcAft>
              <a:buClr>
                <a:schemeClr val="dk2"/>
              </a:buClr>
              <a:buSzPts val="1400"/>
              <a:buChar char="■"/>
              <a:defRPr sz="1400">
                <a:solidFill>
                  <a:schemeClr val="dk2"/>
                </a:solidFill>
              </a:defRPr>
            </a:lvl3pPr>
            <a:lvl4pPr marL="1828800" lvl="3" indent="-317500" rtl="0">
              <a:lnSpc>
                <a:spcPct val="115000"/>
              </a:lnSpc>
              <a:spcBef>
                <a:spcPts val="1600"/>
              </a:spcBef>
              <a:spcAft>
                <a:spcPts val="0"/>
              </a:spcAft>
              <a:buClr>
                <a:schemeClr val="dk2"/>
              </a:buClr>
              <a:buSzPts val="1400"/>
              <a:buChar char="●"/>
              <a:defRPr sz="1400">
                <a:solidFill>
                  <a:schemeClr val="dk2"/>
                </a:solidFill>
              </a:defRPr>
            </a:lvl4pPr>
            <a:lvl5pPr marL="2286000" lvl="4" indent="-317500" rtl="0">
              <a:lnSpc>
                <a:spcPct val="115000"/>
              </a:lnSpc>
              <a:spcBef>
                <a:spcPts val="1600"/>
              </a:spcBef>
              <a:spcAft>
                <a:spcPts val="0"/>
              </a:spcAft>
              <a:buClr>
                <a:schemeClr val="dk2"/>
              </a:buClr>
              <a:buSzPts val="1400"/>
              <a:buChar char="○"/>
              <a:defRPr sz="1400">
                <a:solidFill>
                  <a:schemeClr val="dk2"/>
                </a:solidFill>
              </a:defRPr>
            </a:lvl5pPr>
            <a:lvl6pPr marL="2743200" lvl="5" indent="-317500" rtl="0">
              <a:lnSpc>
                <a:spcPct val="115000"/>
              </a:lnSpc>
              <a:spcBef>
                <a:spcPts val="1600"/>
              </a:spcBef>
              <a:spcAft>
                <a:spcPts val="0"/>
              </a:spcAft>
              <a:buClr>
                <a:schemeClr val="dk2"/>
              </a:buClr>
              <a:buSzPts val="1400"/>
              <a:buChar char="■"/>
              <a:defRPr sz="1400">
                <a:solidFill>
                  <a:schemeClr val="dk2"/>
                </a:solidFill>
              </a:defRPr>
            </a:lvl6pPr>
            <a:lvl7pPr marL="3200400" lvl="6" indent="-317500" rtl="0">
              <a:lnSpc>
                <a:spcPct val="115000"/>
              </a:lnSpc>
              <a:spcBef>
                <a:spcPts val="1600"/>
              </a:spcBef>
              <a:spcAft>
                <a:spcPts val="0"/>
              </a:spcAft>
              <a:buClr>
                <a:schemeClr val="dk2"/>
              </a:buClr>
              <a:buSzPts val="1400"/>
              <a:buChar char="●"/>
              <a:defRPr sz="1400">
                <a:solidFill>
                  <a:schemeClr val="dk2"/>
                </a:solidFill>
              </a:defRPr>
            </a:lvl7pPr>
            <a:lvl8pPr marL="3657600" lvl="7" indent="-317500" rtl="0">
              <a:lnSpc>
                <a:spcPct val="115000"/>
              </a:lnSpc>
              <a:spcBef>
                <a:spcPts val="1600"/>
              </a:spcBef>
              <a:spcAft>
                <a:spcPts val="0"/>
              </a:spcAft>
              <a:buClr>
                <a:schemeClr val="dk2"/>
              </a:buClr>
              <a:buSzPts val="1400"/>
              <a:buChar char="○"/>
              <a:defRPr sz="1400">
                <a:solidFill>
                  <a:schemeClr val="dk2"/>
                </a:solidFill>
              </a:defRPr>
            </a:lvl8pPr>
            <a:lvl9pPr marL="4114800" lvl="8" indent="-317500"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66" name="Google Shape;66;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200">
        <p:push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127"/>
        <p:cNvGrpSpPr/>
        <p:nvPr/>
      </p:nvGrpSpPr>
      <p:grpSpPr>
        <a:xfrm>
          <a:off x="0" y="0"/>
          <a:ext cx="0" cy="0"/>
          <a:chOff x="0" y="0"/>
          <a:chExt cx="0" cy="0"/>
        </a:xfrm>
      </p:grpSpPr>
      <p:sp>
        <p:nvSpPr>
          <p:cNvPr id="128" name="Google Shape;128;p30"/>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rt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129" name="Google Shape;129;p30"/>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rtl="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rtl="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130" name="Google Shape;130;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yxaJY8UZxn4"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zTf-1tPvBtw" TargetMode="External"/><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18.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1.gif"/><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28.jpg"/><Relationship Id="rId5" Type="http://schemas.openxmlformats.org/officeDocument/2006/relationships/hyperlink" Target="http://www.youtube.com/watch?v=4lJ6Pwb15JY" TargetMode="Externa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32.xml"/><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ZkDqzpNsg6U" TargetMode="External"/><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46.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50.jpg"/></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7.xml"/><Relationship Id="rId1" Type="http://schemas.openxmlformats.org/officeDocument/2006/relationships/slideLayout" Target="../slideLayouts/slideLayout30.xml"/><Relationship Id="rId4" Type="http://schemas.openxmlformats.org/officeDocument/2006/relationships/image" Target="../media/image56.gif"/></Relationships>
</file>

<file path=ppt/slides/_rels/slide5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58.xml"/><Relationship Id="rId1" Type="http://schemas.openxmlformats.org/officeDocument/2006/relationships/slideLayout" Target="../slideLayouts/slideLayout30.xml"/><Relationship Id="rId5" Type="http://schemas.openxmlformats.org/officeDocument/2006/relationships/image" Target="../media/image59.gif"/><Relationship Id="rId4" Type="http://schemas.openxmlformats.org/officeDocument/2006/relationships/image" Target="../media/image58.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openxmlformats.org/officeDocument/2006/relationships/image" Target="../media/image61.gi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ZkbH1zjsM7g"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70C0">
                <a:lumMod val="86000"/>
                <a:alpha val="44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01E71-2547-E076-F5B4-0DF39503C62D}"/>
              </a:ext>
            </a:extLst>
          </p:cNvPr>
          <p:cNvSpPr>
            <a:spLocks noGrp="1"/>
          </p:cNvSpPr>
          <p:nvPr>
            <p:ph type="ctrTitle"/>
          </p:nvPr>
        </p:nvSpPr>
        <p:spPr>
          <a:xfrm>
            <a:off x="49280" y="-41005"/>
            <a:ext cx="3618035" cy="751051"/>
          </a:xfrm>
        </p:spPr>
        <p:txBody>
          <a:bodyPr/>
          <a:lstStyle/>
          <a:p>
            <a:pPr algn="l"/>
            <a:r>
              <a:rPr lang="en-US" sz="3200" dirty="0"/>
              <a:t>Warm-up</a:t>
            </a:r>
          </a:p>
        </p:txBody>
      </p:sp>
      <p:sp>
        <p:nvSpPr>
          <p:cNvPr id="3" name="Subtitle 2">
            <a:extLst>
              <a:ext uri="{FF2B5EF4-FFF2-40B4-BE49-F238E27FC236}">
                <a16:creationId xmlns:a16="http://schemas.microsoft.com/office/drawing/2014/main" id="{38FF146C-7651-3375-E7C4-3337569462A3}"/>
              </a:ext>
            </a:extLst>
          </p:cNvPr>
          <p:cNvSpPr>
            <a:spLocks noGrp="1"/>
          </p:cNvSpPr>
          <p:nvPr>
            <p:ph type="subTitle" idx="1"/>
          </p:nvPr>
        </p:nvSpPr>
        <p:spPr>
          <a:xfrm>
            <a:off x="217390" y="1275240"/>
            <a:ext cx="8520600" cy="1090719"/>
          </a:xfrm>
        </p:spPr>
        <p:txBody>
          <a:bodyPr/>
          <a:lstStyle/>
          <a:p>
            <a:r>
              <a:rPr lang="en-US" sz="4000" dirty="0">
                <a:solidFill>
                  <a:schemeClr val="tx1"/>
                </a:solidFill>
              </a:rPr>
              <a:t>Why was the Constitution written?</a:t>
            </a:r>
          </a:p>
        </p:txBody>
      </p:sp>
      <p:sp>
        <p:nvSpPr>
          <p:cNvPr id="4" name="TextBox 3">
            <a:extLst>
              <a:ext uri="{FF2B5EF4-FFF2-40B4-BE49-F238E27FC236}">
                <a16:creationId xmlns:a16="http://schemas.microsoft.com/office/drawing/2014/main" id="{5190F6D8-F8DD-E884-A1D0-3D266166B422}"/>
              </a:ext>
            </a:extLst>
          </p:cNvPr>
          <p:cNvSpPr txBox="1"/>
          <p:nvPr/>
        </p:nvSpPr>
        <p:spPr>
          <a:xfrm>
            <a:off x="865195" y="2777542"/>
            <a:ext cx="7626834" cy="1323439"/>
          </a:xfrm>
          <a:prstGeom prst="rect">
            <a:avLst/>
          </a:prstGeom>
          <a:noFill/>
        </p:spPr>
        <p:txBody>
          <a:bodyPr wrap="square" rtlCol="0">
            <a:spAutoFit/>
          </a:bodyPr>
          <a:lstStyle/>
          <a:p>
            <a:r>
              <a:rPr lang="en-US" sz="2000" b="0" i="0" dirty="0">
                <a:solidFill>
                  <a:schemeClr val="tx1"/>
                </a:solidFill>
                <a:effectLst/>
                <a:latin typeface="Google Sans"/>
              </a:rPr>
              <a:t>The United States Constitution was written to protect citizens and also the states. It ensures rights, prevents the federal government from infringing on these rights, and creates laws. The fundamental rights and civil liberties for individuals are set out in the constitution.</a:t>
            </a:r>
            <a:endParaRPr lang="en-US" sz="2000" dirty="0">
              <a:solidFill>
                <a:schemeClr val="tx1"/>
              </a:solidFill>
            </a:endParaRPr>
          </a:p>
        </p:txBody>
      </p:sp>
      <p:sp>
        <p:nvSpPr>
          <p:cNvPr id="5" name="TextBox 4">
            <a:extLst>
              <a:ext uri="{FF2B5EF4-FFF2-40B4-BE49-F238E27FC236}">
                <a16:creationId xmlns:a16="http://schemas.microsoft.com/office/drawing/2014/main" id="{CD191DE2-8886-5AD5-F7A1-F0B8A86CAD7C}"/>
              </a:ext>
            </a:extLst>
          </p:cNvPr>
          <p:cNvSpPr txBox="1"/>
          <p:nvPr/>
        </p:nvSpPr>
        <p:spPr>
          <a:xfrm>
            <a:off x="537159" y="2297547"/>
            <a:ext cx="1763193" cy="369332"/>
          </a:xfrm>
          <a:prstGeom prst="rect">
            <a:avLst/>
          </a:prstGeom>
          <a:noFill/>
        </p:spPr>
        <p:txBody>
          <a:bodyPr wrap="square" rtlCol="0">
            <a:spAutoFit/>
          </a:bodyPr>
          <a:lstStyle/>
          <a:p>
            <a:r>
              <a:rPr lang="en-US" sz="1800" b="1" dirty="0"/>
              <a:t>Answer</a:t>
            </a:r>
          </a:p>
        </p:txBody>
      </p:sp>
    </p:spTree>
    <p:extLst>
      <p:ext uri="{BB962C8B-B14F-4D97-AF65-F5344CB8AC3E}">
        <p14:creationId xmlns:p14="http://schemas.microsoft.com/office/powerpoint/2010/main" val="11841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51"/>
          <p:cNvSpPr txBox="1"/>
          <p:nvPr/>
        </p:nvSpPr>
        <p:spPr>
          <a:xfrm>
            <a:off x="0" y="138100"/>
            <a:ext cx="8646600" cy="6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Roboto"/>
                <a:ea typeface="Roboto"/>
                <a:cs typeface="Roboto"/>
                <a:sym typeface="Roboto"/>
              </a:rPr>
              <a:t>What made people move West?</a:t>
            </a:r>
            <a:endParaRPr sz="2400" b="1">
              <a:latin typeface="Roboto"/>
              <a:ea typeface="Roboto"/>
              <a:cs typeface="Roboto"/>
              <a:sym typeface="Roboto"/>
            </a:endParaRPr>
          </a:p>
        </p:txBody>
      </p:sp>
      <p:sp>
        <p:nvSpPr>
          <p:cNvPr id="242" name="Google Shape;242;p51"/>
          <p:cNvSpPr txBox="1"/>
          <p:nvPr/>
        </p:nvSpPr>
        <p:spPr>
          <a:xfrm>
            <a:off x="4311425" y="644375"/>
            <a:ext cx="4690500" cy="43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highlight>
                  <a:srgbClr val="FFFF00"/>
                </a:highlight>
                <a:latin typeface="Roboto"/>
                <a:ea typeface="Roboto"/>
                <a:cs typeface="Roboto"/>
                <a:sym typeface="Roboto"/>
              </a:rPr>
              <a:t>The Homestead Act</a:t>
            </a:r>
            <a:r>
              <a:rPr lang="en" sz="2400" b="1">
                <a:latin typeface="Roboto"/>
                <a:ea typeface="Roboto"/>
                <a:cs typeface="Roboto"/>
                <a:sym typeface="Roboto"/>
              </a:rPr>
              <a:t> (</a:t>
            </a:r>
            <a:r>
              <a:rPr lang="en" sz="2400">
                <a:latin typeface="Roboto"/>
                <a:ea typeface="Roboto"/>
                <a:cs typeface="Roboto"/>
                <a:sym typeface="Roboto"/>
              </a:rPr>
              <a:t>1862)</a:t>
            </a:r>
            <a:endParaRPr sz="2400">
              <a:latin typeface="Roboto"/>
              <a:ea typeface="Roboto"/>
              <a:cs typeface="Roboto"/>
              <a:sym typeface="Roboto"/>
            </a:endParaRPr>
          </a:p>
          <a:p>
            <a:pPr marL="457200" lvl="0" indent="0" algn="l" rtl="0">
              <a:spcBef>
                <a:spcPts val="0"/>
              </a:spcBef>
              <a:spcAft>
                <a:spcPts val="0"/>
              </a:spcAft>
              <a:buNone/>
            </a:pPr>
            <a:endParaRPr sz="2400">
              <a:latin typeface="Roboto"/>
              <a:ea typeface="Roboto"/>
              <a:cs typeface="Roboto"/>
              <a:sym typeface="Roboto"/>
            </a:endParaRPr>
          </a:p>
          <a:p>
            <a:pPr marL="457200" lvl="0" indent="-381000" algn="l" rtl="0">
              <a:spcBef>
                <a:spcPts val="0"/>
              </a:spcBef>
              <a:spcAft>
                <a:spcPts val="0"/>
              </a:spcAft>
              <a:buSzPts val="2400"/>
              <a:buFont typeface="Roboto"/>
              <a:buChar char="●"/>
            </a:pPr>
            <a:r>
              <a:rPr lang="en" sz="2400" b="1">
                <a:latin typeface="Roboto"/>
                <a:ea typeface="Roboto"/>
                <a:cs typeface="Roboto"/>
                <a:sym typeface="Roboto"/>
              </a:rPr>
              <a:t>Encouraged Westward Migration by</a:t>
            </a:r>
            <a:r>
              <a:rPr lang="en" sz="2400">
                <a:latin typeface="Roboto"/>
                <a:ea typeface="Roboto"/>
                <a:cs typeface="Roboto"/>
                <a:sym typeface="Roboto"/>
              </a:rPr>
              <a:t> </a:t>
            </a:r>
            <a:r>
              <a:rPr lang="en" sz="2400" b="1" u="sng">
                <a:highlight>
                  <a:srgbClr val="FFFF00"/>
                </a:highlight>
                <a:latin typeface="Roboto"/>
                <a:ea typeface="Roboto"/>
                <a:cs typeface="Roboto"/>
                <a:sym typeface="Roboto"/>
              </a:rPr>
              <a:t>offering extremely cheap land to settlers</a:t>
            </a:r>
            <a:endParaRPr sz="2400" b="1" u="sng">
              <a:highlight>
                <a:srgbClr val="FFFF00"/>
              </a:highlight>
              <a:latin typeface="Roboto"/>
              <a:ea typeface="Roboto"/>
              <a:cs typeface="Roboto"/>
              <a:sym typeface="Roboto"/>
            </a:endParaRPr>
          </a:p>
          <a:p>
            <a:pPr marL="457200" lvl="0" indent="0" algn="l" rtl="0">
              <a:spcBef>
                <a:spcPts val="0"/>
              </a:spcBef>
              <a:spcAft>
                <a:spcPts val="0"/>
              </a:spcAft>
              <a:buNone/>
            </a:pPr>
            <a:endParaRPr sz="2400" b="1" u="sng">
              <a:latin typeface="Roboto"/>
              <a:ea typeface="Roboto"/>
              <a:cs typeface="Roboto"/>
              <a:sym typeface="Roboto"/>
            </a:endParaRPr>
          </a:p>
          <a:p>
            <a:pPr marL="457200" lvl="0" indent="-381000" algn="l" rtl="0">
              <a:spcBef>
                <a:spcPts val="0"/>
              </a:spcBef>
              <a:spcAft>
                <a:spcPts val="0"/>
              </a:spcAft>
              <a:buSzPts val="2400"/>
              <a:buFont typeface="Roboto"/>
              <a:buChar char="●"/>
            </a:pPr>
            <a:r>
              <a:rPr lang="en" sz="2400" b="1">
                <a:latin typeface="Roboto"/>
                <a:ea typeface="Roboto"/>
                <a:cs typeface="Roboto"/>
                <a:sym typeface="Roboto"/>
              </a:rPr>
              <a:t>Work for:</a:t>
            </a:r>
            <a:r>
              <a:rPr lang="en" sz="2400">
                <a:highlight>
                  <a:srgbClr val="FFFF00"/>
                </a:highlight>
                <a:latin typeface="Roboto"/>
                <a:ea typeface="Roboto"/>
                <a:cs typeface="Roboto"/>
                <a:sym typeface="Roboto"/>
              </a:rPr>
              <a:t> 5 years</a:t>
            </a:r>
            <a:r>
              <a:rPr lang="en" sz="2400">
                <a:latin typeface="Roboto"/>
                <a:ea typeface="Roboto"/>
                <a:cs typeface="Roboto"/>
                <a:sym typeface="Roboto"/>
              </a:rPr>
              <a:t> </a:t>
            </a:r>
            <a:endParaRPr sz="2400">
              <a:latin typeface="Roboto"/>
              <a:ea typeface="Roboto"/>
              <a:cs typeface="Roboto"/>
              <a:sym typeface="Roboto"/>
            </a:endParaRPr>
          </a:p>
          <a:p>
            <a:pPr marL="457200" lvl="0" indent="-381000" algn="l" rtl="0">
              <a:spcBef>
                <a:spcPts val="0"/>
              </a:spcBef>
              <a:spcAft>
                <a:spcPts val="0"/>
              </a:spcAft>
              <a:buSzPts val="2400"/>
              <a:buFont typeface="Roboto"/>
              <a:buChar char="●"/>
            </a:pPr>
            <a:r>
              <a:rPr lang="en" sz="2400">
                <a:latin typeface="Roboto"/>
                <a:ea typeface="Roboto"/>
                <a:cs typeface="Roboto"/>
                <a:sym typeface="Roboto"/>
              </a:rPr>
              <a:t>then </a:t>
            </a:r>
            <a:r>
              <a:rPr lang="en" sz="2400" b="1">
                <a:latin typeface="Roboto"/>
                <a:ea typeface="Roboto"/>
                <a:cs typeface="Roboto"/>
                <a:sym typeface="Roboto"/>
              </a:rPr>
              <a:t>pay $8-$15</a:t>
            </a:r>
            <a:r>
              <a:rPr lang="en" sz="2400">
                <a:highlight>
                  <a:srgbClr val="FFFF00"/>
                </a:highlight>
                <a:latin typeface="Roboto"/>
                <a:ea typeface="Roboto"/>
                <a:cs typeface="Roboto"/>
                <a:sym typeface="Roboto"/>
              </a:rPr>
              <a:t> to registe</a:t>
            </a:r>
            <a:r>
              <a:rPr lang="en" sz="2400">
                <a:latin typeface="Roboto"/>
                <a:ea typeface="Roboto"/>
                <a:cs typeface="Roboto"/>
                <a:sym typeface="Roboto"/>
              </a:rPr>
              <a:t>r </a:t>
            </a:r>
            <a:r>
              <a:rPr lang="en" sz="2400" b="1">
                <a:highlight>
                  <a:srgbClr val="FFFF00"/>
                </a:highlight>
                <a:latin typeface="Roboto"/>
                <a:ea typeface="Roboto"/>
                <a:cs typeface="Roboto"/>
                <a:sym typeface="Roboto"/>
              </a:rPr>
              <a:t>land </a:t>
            </a:r>
            <a:r>
              <a:rPr lang="en" sz="2400">
                <a:highlight>
                  <a:srgbClr val="FFFF00"/>
                </a:highlight>
                <a:latin typeface="Roboto"/>
                <a:ea typeface="Roboto"/>
                <a:cs typeface="Roboto"/>
                <a:sym typeface="Roboto"/>
              </a:rPr>
              <a:t>in </a:t>
            </a:r>
            <a:r>
              <a:rPr lang="en" sz="2400" b="1">
                <a:highlight>
                  <a:srgbClr val="FFFF00"/>
                </a:highlight>
                <a:latin typeface="Roboto"/>
                <a:ea typeface="Roboto"/>
                <a:cs typeface="Roboto"/>
                <a:sym typeface="Roboto"/>
              </a:rPr>
              <a:t>your own name</a:t>
            </a:r>
            <a:endParaRPr sz="2400" b="1">
              <a:highlight>
                <a:srgbClr val="FFFF00"/>
              </a:highlight>
              <a:latin typeface="Roboto"/>
              <a:ea typeface="Roboto"/>
              <a:cs typeface="Roboto"/>
              <a:sym typeface="Roboto"/>
            </a:endParaRPr>
          </a:p>
        </p:txBody>
      </p:sp>
      <p:pic>
        <p:nvPicPr>
          <p:cNvPr id="243" name="Google Shape;243;p51"/>
          <p:cNvPicPr preferRelativeResize="0"/>
          <p:nvPr/>
        </p:nvPicPr>
        <p:blipFill>
          <a:blip r:embed="rId3">
            <a:alphaModFix/>
          </a:blip>
          <a:stretch>
            <a:fillRect/>
          </a:stretch>
        </p:blipFill>
        <p:spPr>
          <a:xfrm>
            <a:off x="304800" y="1070125"/>
            <a:ext cx="4006627" cy="3452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52" descr="The scene in &quot;Far and Away&quot;, in which the Oklahoma Land Rush is depicted. :P" title="Far and Away - Land Rush Scene">
            <a:hlinkClick r:id="rId3"/>
          </p:cNvPr>
          <p:cNvPicPr preferRelativeResize="0"/>
          <p:nvPr/>
        </p:nvPicPr>
        <p:blipFill>
          <a:blip r:embed="rId4">
            <a:alphaModFix/>
          </a:blip>
          <a:stretch>
            <a:fillRect/>
          </a:stretch>
        </p:blipFill>
        <p:spPr>
          <a:xfrm>
            <a:off x="542288" y="114300"/>
            <a:ext cx="8397206" cy="4597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5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Homestead Act -&gt; Manifest Destiny</a:t>
            </a:r>
            <a:endParaRPr/>
          </a:p>
        </p:txBody>
      </p:sp>
      <p:sp>
        <p:nvSpPr>
          <p:cNvPr id="255" name="Google Shape;255;p53"/>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640"/>
              </a:spcBef>
              <a:spcAft>
                <a:spcPts val="0"/>
              </a:spcAft>
              <a:buClr>
                <a:schemeClr val="dk1"/>
              </a:buClr>
              <a:buSzPts val="3200"/>
              <a:buFont typeface="Arial"/>
              <a:buChar char="•"/>
            </a:pPr>
            <a:r>
              <a:rPr lang="en" b="1"/>
              <a:t>The Homestead Act fulfills the idea of Manifest Destiny by </a:t>
            </a:r>
            <a:r>
              <a:rPr lang="en"/>
              <a:t>making it easy for Americans to</a:t>
            </a:r>
            <a:r>
              <a:rPr lang="en">
                <a:highlight>
                  <a:srgbClr val="FFFF00"/>
                </a:highlight>
              </a:rPr>
              <a:t> </a:t>
            </a:r>
            <a:r>
              <a:rPr lang="en" b="1">
                <a:highlight>
                  <a:srgbClr val="FFFF00"/>
                </a:highlight>
              </a:rPr>
              <a:t>afford to move West</a:t>
            </a:r>
            <a:endParaRPr b="1">
              <a:highlight>
                <a:srgbClr val="FFFF00"/>
              </a:highlight>
            </a:endParaRPr>
          </a:p>
          <a:p>
            <a:pPr marL="342900" marR="0" lvl="0" indent="0" algn="l" rtl="0">
              <a:lnSpc>
                <a:spcPct val="100000"/>
              </a:lnSpc>
              <a:spcBef>
                <a:spcPts val="640"/>
              </a:spcBef>
              <a:spcAft>
                <a:spcPts val="0"/>
              </a:spcAft>
              <a:buNone/>
            </a:pPr>
            <a:endParaRPr b="1"/>
          </a:p>
          <a:p>
            <a:pPr marL="342900" marR="0" lvl="0" indent="-342900" algn="l" rtl="0">
              <a:lnSpc>
                <a:spcPct val="100000"/>
              </a:lnSpc>
              <a:spcBef>
                <a:spcPts val="640"/>
              </a:spcBef>
              <a:spcAft>
                <a:spcPts val="0"/>
              </a:spcAft>
              <a:buClr>
                <a:schemeClr val="dk1"/>
              </a:buClr>
              <a:buSzPts val="3200"/>
              <a:buFont typeface="Arial"/>
              <a:buChar char="•"/>
            </a:pPr>
            <a:r>
              <a:rPr lang="en" b="1"/>
              <a:t>The </a:t>
            </a:r>
            <a:r>
              <a:rPr lang="en" b="1">
                <a:highlight>
                  <a:srgbClr val="FFFF00"/>
                </a:highlight>
              </a:rPr>
              <a:t>“Opening”</a:t>
            </a:r>
            <a:r>
              <a:rPr lang="en" b="1"/>
              <a:t> of the Plains</a:t>
            </a:r>
            <a:endParaRPr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5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sz="4400" b="0" i="0" u="none" strike="noStrike" cap="none">
                <a:solidFill>
                  <a:schemeClr val="dk1"/>
                </a:solidFill>
                <a:latin typeface="Calibri"/>
                <a:ea typeface="Calibri"/>
                <a:cs typeface="Calibri"/>
                <a:sym typeface="Calibri"/>
              </a:rPr>
              <a:t>Quick Check </a:t>
            </a:r>
            <a:endParaRPr/>
          </a:p>
        </p:txBody>
      </p:sp>
      <p:sp>
        <p:nvSpPr>
          <p:cNvPr id="261" name="Google Shape;261;p5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40"/>
              </a:spcBef>
              <a:spcAft>
                <a:spcPts val="0"/>
              </a:spcAft>
              <a:buClr>
                <a:schemeClr val="dk1"/>
              </a:buClr>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640"/>
              </a:spcBef>
              <a:spcAft>
                <a:spcPts val="0"/>
              </a:spcAft>
              <a:buClr>
                <a:schemeClr val="dk1"/>
              </a:buClr>
              <a:buSzPts val="3200"/>
              <a:buFont typeface="Arial"/>
              <a:buChar char="•"/>
            </a:pPr>
            <a:r>
              <a:rPr lang="en" sz="3200" b="1" i="0" u="none" strike="noStrike" cap="none">
                <a:solidFill>
                  <a:schemeClr val="dk1"/>
                </a:solidFill>
              </a:rPr>
              <a:t>The Homestead Act</a:t>
            </a:r>
            <a:r>
              <a:rPr lang="en" b="1"/>
              <a:t> allowed </a:t>
            </a:r>
            <a:r>
              <a:rPr lang="en" sz="3200" b="1" i="0" u="none" strike="noStrike" cap="none">
                <a:solidFill>
                  <a:schemeClr val="dk1"/>
                </a:solidFill>
              </a:rPr>
              <a:t>people to settle in the west.</a:t>
            </a:r>
            <a:endParaRPr sz="3200" b="1" i="0" u="none" strike="noStrike" cap="none">
              <a:solidFill>
                <a:schemeClr val="dk1"/>
              </a:solidFill>
            </a:endParaRPr>
          </a:p>
          <a:p>
            <a:pPr marL="342900" marR="0" lvl="0" indent="-342900" algn="l" rtl="0">
              <a:lnSpc>
                <a:spcPct val="100000"/>
              </a:lnSpc>
              <a:spcBef>
                <a:spcPts val="640"/>
              </a:spcBef>
              <a:spcAft>
                <a:spcPts val="0"/>
              </a:spcAft>
              <a:buClr>
                <a:schemeClr val="dk1"/>
              </a:buClr>
              <a:buSzPts val="3200"/>
              <a:buFont typeface="Arial"/>
              <a:buChar char="•"/>
            </a:pPr>
            <a:r>
              <a:rPr lang="en" b="1"/>
              <a:t>Is this a pull or push factor??</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1">
                                            <p:txEl>
                                              <p:pRg st="0" end="0"/>
                                            </p:txEl>
                                          </p:spTgt>
                                        </p:tgtEl>
                                        <p:attrNameLst>
                                          <p:attrName>style.visibility</p:attrName>
                                        </p:attrNameLst>
                                      </p:cBhvr>
                                      <p:to>
                                        <p:strVal val="visible"/>
                                      </p:to>
                                    </p:set>
                                    <p:animEffect transition="in" filter="fade">
                                      <p:cBhvr>
                                        <p:cTn id="7" dur="300"/>
                                        <p:tgtEl>
                                          <p:spTgt spid="2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xEl>
                                              <p:pRg st="1" end="1"/>
                                            </p:txEl>
                                          </p:spTgt>
                                        </p:tgtEl>
                                        <p:attrNameLst>
                                          <p:attrName>style.visibility</p:attrName>
                                        </p:attrNameLst>
                                      </p:cBhvr>
                                      <p:to>
                                        <p:strVal val="visible"/>
                                      </p:to>
                                    </p:set>
                                    <p:animEffect transition="in" filter="fade">
                                      <p:cBhvr>
                                        <p:cTn id="12" dur="300"/>
                                        <p:tgtEl>
                                          <p:spTgt spid="2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1">
                                            <p:txEl>
                                              <p:pRg st="2" end="2"/>
                                            </p:txEl>
                                          </p:spTgt>
                                        </p:tgtEl>
                                        <p:attrNameLst>
                                          <p:attrName>style.visibility</p:attrName>
                                        </p:attrNameLst>
                                      </p:cBhvr>
                                      <p:to>
                                        <p:strVal val="visible"/>
                                      </p:to>
                                    </p:set>
                                    <p:animEffect transition="in" filter="fade">
                                      <p:cBhvr>
                                        <p:cTn id="17" dur="300"/>
                                        <p:tgtEl>
                                          <p:spTgt spid="26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The Great Plains</a:t>
            </a:r>
            <a:r>
              <a:rPr lang="en" sz="4400" b="0" i="0" u="none" strike="noStrike" cap="none">
                <a:solidFill>
                  <a:schemeClr val="dk1"/>
                </a:solidFill>
                <a:latin typeface="Calibri"/>
                <a:ea typeface="Calibri"/>
                <a:cs typeface="Calibri"/>
                <a:sym typeface="Calibri"/>
              </a:rPr>
              <a:t> </a:t>
            </a:r>
            <a:endParaRPr/>
          </a:p>
        </p:txBody>
      </p:sp>
      <p:pic>
        <p:nvPicPr>
          <p:cNvPr id="267" name="Google Shape;267;p55"/>
          <p:cNvPicPr preferRelativeResize="0"/>
          <p:nvPr/>
        </p:nvPicPr>
        <p:blipFill>
          <a:blip r:embed="rId3">
            <a:alphaModFix/>
          </a:blip>
          <a:stretch>
            <a:fillRect/>
          </a:stretch>
        </p:blipFill>
        <p:spPr>
          <a:xfrm>
            <a:off x="457200" y="1718178"/>
            <a:ext cx="4114800" cy="2741496"/>
          </a:xfrm>
          <a:prstGeom prst="rect">
            <a:avLst/>
          </a:prstGeom>
          <a:noFill/>
          <a:ln>
            <a:noFill/>
          </a:ln>
        </p:spPr>
      </p:pic>
      <p:sp>
        <p:nvSpPr>
          <p:cNvPr id="268" name="Google Shape;268;p55"/>
          <p:cNvSpPr txBox="1"/>
          <p:nvPr/>
        </p:nvSpPr>
        <p:spPr>
          <a:xfrm>
            <a:off x="4974725" y="1718175"/>
            <a:ext cx="3972600" cy="258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latin typeface="Calibri"/>
                <a:ea typeface="Calibri"/>
                <a:cs typeface="Calibri"/>
                <a:sym typeface="Calibri"/>
              </a:rPr>
              <a:t>I want to build a house and stay warm for the winter with a fire.</a:t>
            </a:r>
            <a:endParaRPr sz="3000">
              <a:latin typeface="Calibri"/>
              <a:ea typeface="Calibri"/>
              <a:cs typeface="Calibri"/>
              <a:sym typeface="Calibri"/>
            </a:endParaRPr>
          </a:p>
          <a:p>
            <a:pPr marL="0" lvl="0" indent="0" algn="l" rtl="0">
              <a:spcBef>
                <a:spcPts val="0"/>
              </a:spcBef>
              <a:spcAft>
                <a:spcPts val="0"/>
              </a:spcAft>
              <a:buNone/>
            </a:pPr>
            <a:r>
              <a:rPr lang="en" sz="3000">
                <a:latin typeface="Calibri"/>
                <a:ea typeface="Calibri"/>
                <a:cs typeface="Calibri"/>
                <a:sym typeface="Calibri"/>
              </a:rPr>
              <a:t>What building material might I need that you </a:t>
            </a:r>
            <a:r>
              <a:rPr lang="en" sz="3000" b="1">
                <a:latin typeface="Calibri"/>
                <a:ea typeface="Calibri"/>
                <a:cs typeface="Calibri"/>
                <a:sym typeface="Calibri"/>
              </a:rPr>
              <a:t>do not </a:t>
            </a:r>
            <a:r>
              <a:rPr lang="en" sz="3000">
                <a:latin typeface="Calibri"/>
                <a:ea typeface="Calibri"/>
                <a:cs typeface="Calibri"/>
                <a:sym typeface="Calibri"/>
              </a:rPr>
              <a:t>see here?</a:t>
            </a:r>
            <a:endParaRPr sz="30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6"/>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The Great Plains</a:t>
            </a:r>
            <a:r>
              <a:rPr lang="en" sz="4400" b="0" i="0" u="none" strike="noStrike" cap="none">
                <a:solidFill>
                  <a:schemeClr val="dk1"/>
                </a:solidFill>
                <a:latin typeface="Calibri"/>
                <a:ea typeface="Calibri"/>
                <a:cs typeface="Calibri"/>
                <a:sym typeface="Calibri"/>
              </a:rPr>
              <a:t> </a:t>
            </a:r>
            <a:endParaRPr/>
          </a:p>
        </p:txBody>
      </p:sp>
      <p:pic>
        <p:nvPicPr>
          <p:cNvPr id="274" name="Google Shape;274;p56"/>
          <p:cNvPicPr preferRelativeResize="0"/>
          <p:nvPr/>
        </p:nvPicPr>
        <p:blipFill>
          <a:blip r:embed="rId3">
            <a:alphaModFix/>
          </a:blip>
          <a:stretch>
            <a:fillRect/>
          </a:stretch>
        </p:blipFill>
        <p:spPr>
          <a:xfrm>
            <a:off x="457200" y="1718178"/>
            <a:ext cx="4114800" cy="2741496"/>
          </a:xfrm>
          <a:prstGeom prst="rect">
            <a:avLst/>
          </a:prstGeom>
          <a:noFill/>
          <a:ln>
            <a:noFill/>
          </a:ln>
        </p:spPr>
      </p:pic>
      <p:pic>
        <p:nvPicPr>
          <p:cNvPr id="275" name="Google Shape;275;p56"/>
          <p:cNvPicPr preferRelativeResize="0"/>
          <p:nvPr/>
        </p:nvPicPr>
        <p:blipFill>
          <a:blip r:embed="rId4">
            <a:alphaModFix/>
          </a:blip>
          <a:stretch>
            <a:fillRect/>
          </a:stretch>
        </p:blipFill>
        <p:spPr>
          <a:xfrm>
            <a:off x="5194025" y="1718175"/>
            <a:ext cx="3492775" cy="2957225"/>
          </a:xfrm>
          <a:prstGeom prst="rect">
            <a:avLst/>
          </a:prstGeom>
          <a:noFill/>
          <a:ln>
            <a:noFill/>
          </a:ln>
        </p:spPr>
      </p:pic>
      <p:sp>
        <p:nvSpPr>
          <p:cNvPr id="276" name="Google Shape;276;p56"/>
          <p:cNvSpPr/>
          <p:nvPr/>
        </p:nvSpPr>
        <p:spPr>
          <a:xfrm>
            <a:off x="5712213" y="1718172"/>
            <a:ext cx="2456400" cy="23403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6"/>
          <p:cNvSpPr txBox="1"/>
          <p:nvPr/>
        </p:nvSpPr>
        <p:spPr>
          <a:xfrm>
            <a:off x="1918825" y="944925"/>
            <a:ext cx="4690500" cy="94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rgbClr val="FF0000"/>
                </a:solidFill>
                <a:latin typeface="Calibri"/>
                <a:ea typeface="Calibri"/>
                <a:cs typeface="Calibri"/>
                <a:sym typeface="Calibri"/>
              </a:rPr>
              <a:t>NO TREES</a:t>
            </a:r>
            <a:endParaRPr sz="2400">
              <a:solidFill>
                <a:srgbClr val="FF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5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The Great Plains</a:t>
            </a:r>
            <a:r>
              <a:rPr lang="en" sz="4400" b="0" i="0" u="none" strike="noStrike" cap="none">
                <a:solidFill>
                  <a:schemeClr val="dk1"/>
                </a:solidFill>
                <a:latin typeface="Calibri"/>
                <a:ea typeface="Calibri"/>
                <a:cs typeface="Calibri"/>
                <a:sym typeface="Calibri"/>
              </a:rPr>
              <a:t> </a:t>
            </a:r>
            <a:endParaRPr/>
          </a:p>
        </p:txBody>
      </p:sp>
      <p:pic>
        <p:nvPicPr>
          <p:cNvPr id="283" name="Google Shape;283;p57"/>
          <p:cNvPicPr preferRelativeResize="0"/>
          <p:nvPr/>
        </p:nvPicPr>
        <p:blipFill>
          <a:blip r:embed="rId3">
            <a:alphaModFix/>
          </a:blip>
          <a:stretch>
            <a:fillRect/>
          </a:stretch>
        </p:blipFill>
        <p:spPr>
          <a:xfrm>
            <a:off x="457200" y="1647100"/>
            <a:ext cx="3492775" cy="2957225"/>
          </a:xfrm>
          <a:prstGeom prst="rect">
            <a:avLst/>
          </a:prstGeom>
          <a:noFill/>
          <a:ln>
            <a:noFill/>
          </a:ln>
        </p:spPr>
      </p:pic>
      <p:sp>
        <p:nvSpPr>
          <p:cNvPr id="284" name="Google Shape;284;p57"/>
          <p:cNvSpPr/>
          <p:nvPr/>
        </p:nvSpPr>
        <p:spPr>
          <a:xfrm>
            <a:off x="975388" y="1647097"/>
            <a:ext cx="2456400" cy="23403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7"/>
          <p:cNvSpPr/>
          <p:nvPr/>
        </p:nvSpPr>
        <p:spPr>
          <a:xfrm>
            <a:off x="3665600" y="2571738"/>
            <a:ext cx="1563600" cy="1428900"/>
          </a:xfrm>
          <a:prstGeom prst="mathEqual">
            <a:avLst>
              <a:gd name="adj1" fmla="val 23520"/>
              <a:gd name="adj2" fmla="val 1176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6" name="Google Shape;286;p57"/>
          <p:cNvPicPr preferRelativeResize="0"/>
          <p:nvPr/>
        </p:nvPicPr>
        <p:blipFill>
          <a:blip r:embed="rId4">
            <a:alphaModFix/>
          </a:blip>
          <a:stretch>
            <a:fillRect/>
          </a:stretch>
        </p:blipFill>
        <p:spPr>
          <a:xfrm>
            <a:off x="5463025" y="2278428"/>
            <a:ext cx="3325624" cy="2015530"/>
          </a:xfrm>
          <a:prstGeom prst="rect">
            <a:avLst/>
          </a:prstGeom>
          <a:noFill/>
          <a:ln>
            <a:noFill/>
          </a:ln>
        </p:spPr>
      </p:pic>
      <p:sp>
        <p:nvSpPr>
          <p:cNvPr id="287" name="Google Shape;287;p57"/>
          <p:cNvSpPr/>
          <p:nvPr/>
        </p:nvSpPr>
        <p:spPr>
          <a:xfrm>
            <a:off x="4965413" y="1302047"/>
            <a:ext cx="2456400" cy="23403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58" descr="American History 2011, Rowe's project." title="Soddies of the West">
            <a:hlinkClick r:id="rId3"/>
          </p:cNvPr>
          <p:cNvPicPr preferRelativeResize="0"/>
          <p:nvPr/>
        </p:nvPicPr>
        <p:blipFill>
          <a:blip r:embed="rId4">
            <a:alphaModFix/>
          </a:blip>
          <a:stretch>
            <a:fillRect/>
          </a:stretch>
        </p:blipFill>
        <p:spPr>
          <a:xfrm>
            <a:off x="408844" y="158269"/>
            <a:ext cx="8205468" cy="4747838"/>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What did they do instead?</a:t>
            </a:r>
            <a:r>
              <a:rPr lang="en" sz="4400" b="0" i="0" u="none" strike="noStrike" cap="none">
                <a:solidFill>
                  <a:schemeClr val="dk1"/>
                </a:solidFill>
                <a:latin typeface="Calibri"/>
                <a:ea typeface="Calibri"/>
                <a:cs typeface="Calibri"/>
                <a:sym typeface="Calibri"/>
              </a:rPr>
              <a:t> </a:t>
            </a:r>
            <a:endParaRPr/>
          </a:p>
        </p:txBody>
      </p:sp>
      <p:pic>
        <p:nvPicPr>
          <p:cNvPr id="299" name="Google Shape;299;p59"/>
          <p:cNvPicPr preferRelativeResize="0"/>
          <p:nvPr/>
        </p:nvPicPr>
        <p:blipFill>
          <a:blip r:embed="rId3">
            <a:alphaModFix/>
          </a:blip>
          <a:stretch>
            <a:fillRect/>
          </a:stretch>
        </p:blipFill>
        <p:spPr>
          <a:xfrm>
            <a:off x="152400" y="1500050"/>
            <a:ext cx="5413250" cy="3356225"/>
          </a:xfrm>
          <a:prstGeom prst="rect">
            <a:avLst/>
          </a:prstGeom>
          <a:noFill/>
          <a:ln>
            <a:noFill/>
          </a:ln>
        </p:spPr>
      </p:pic>
      <p:sp>
        <p:nvSpPr>
          <p:cNvPr id="300" name="Google Shape;300;p59"/>
          <p:cNvSpPr txBox="1"/>
          <p:nvPr/>
        </p:nvSpPr>
        <p:spPr>
          <a:xfrm>
            <a:off x="5709075" y="1718175"/>
            <a:ext cx="3238200" cy="12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highlight>
                  <a:srgbClr val="FFFF00"/>
                </a:highlight>
                <a:latin typeface="Calibri"/>
                <a:ea typeface="Calibri"/>
                <a:cs typeface="Calibri"/>
                <a:sym typeface="Calibri"/>
              </a:rPr>
              <a:t>Sod houses or soddies: made of mud and grass</a:t>
            </a:r>
            <a:endParaRPr sz="3000" b="1">
              <a:highlight>
                <a:srgbClr val="FFFF00"/>
              </a:highlight>
              <a:latin typeface="Calibri"/>
              <a:ea typeface="Calibri"/>
              <a:cs typeface="Calibri"/>
              <a:sym typeface="Calibri"/>
            </a:endParaRPr>
          </a:p>
          <a:p>
            <a:pPr marL="0" lvl="0" indent="0" algn="l" rtl="0">
              <a:spcBef>
                <a:spcPts val="0"/>
              </a:spcBef>
              <a:spcAft>
                <a:spcPts val="0"/>
              </a:spcAft>
              <a:buNone/>
            </a:pPr>
            <a:endParaRPr sz="3000">
              <a:latin typeface="Calibri"/>
              <a:ea typeface="Calibri"/>
              <a:cs typeface="Calibri"/>
              <a:sym typeface="Calibri"/>
            </a:endParaRPr>
          </a:p>
          <a:p>
            <a:pPr marL="0" lvl="0" indent="0" algn="l" rtl="0">
              <a:spcBef>
                <a:spcPts val="0"/>
              </a:spcBef>
              <a:spcAft>
                <a:spcPts val="0"/>
              </a:spcAft>
              <a:buNone/>
            </a:pPr>
            <a:r>
              <a:rPr lang="en" sz="3000">
                <a:latin typeface="Calibri"/>
                <a:ea typeface="Calibri"/>
                <a:cs typeface="Calibri"/>
                <a:sym typeface="Calibri"/>
              </a:rPr>
              <a:t>Why was this necessary?</a:t>
            </a:r>
            <a:endParaRPr sz="3000">
              <a:latin typeface="Calibri"/>
              <a:ea typeface="Calibri"/>
              <a:cs typeface="Calibri"/>
              <a:sym typeface="Calibri"/>
            </a:endParaRPr>
          </a:p>
        </p:txBody>
      </p:sp>
      <p:pic>
        <p:nvPicPr>
          <p:cNvPr id="301" name="Google Shape;301;p59"/>
          <p:cNvPicPr preferRelativeResize="0"/>
          <p:nvPr/>
        </p:nvPicPr>
        <p:blipFill>
          <a:blip r:embed="rId4">
            <a:alphaModFix/>
          </a:blip>
          <a:stretch>
            <a:fillRect/>
          </a:stretch>
        </p:blipFill>
        <p:spPr>
          <a:xfrm>
            <a:off x="8032175" y="3928551"/>
            <a:ext cx="964150" cy="1035824"/>
          </a:xfrm>
          <a:prstGeom prst="rect">
            <a:avLst/>
          </a:prstGeom>
          <a:noFill/>
          <a:ln>
            <a:noFill/>
          </a:ln>
        </p:spPr>
      </p:pic>
      <p:sp>
        <p:nvSpPr>
          <p:cNvPr id="302" name="Google Shape;302;p59"/>
          <p:cNvSpPr/>
          <p:nvPr/>
        </p:nvSpPr>
        <p:spPr>
          <a:xfrm>
            <a:off x="8269266" y="3928562"/>
            <a:ext cx="678000" cy="819600"/>
          </a:xfrm>
          <a:prstGeom prst="mathMultiply">
            <a:avLst>
              <a:gd name="adj1" fmla="val 2352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6"/>
        <p:cNvGrpSpPr/>
        <p:nvPr/>
      </p:nvGrpSpPr>
      <p:grpSpPr>
        <a:xfrm>
          <a:off x="0" y="0"/>
          <a:ext cx="0" cy="0"/>
          <a:chOff x="0" y="0"/>
          <a:chExt cx="0" cy="0"/>
        </a:xfrm>
      </p:grpSpPr>
      <p:pic>
        <p:nvPicPr>
          <p:cNvPr id="307" name="Google Shape;307;p60" descr="Image result for soddie"/>
          <p:cNvPicPr preferRelativeResize="0"/>
          <p:nvPr/>
        </p:nvPicPr>
        <p:blipFill rotWithShape="1">
          <a:blip r:embed="rId3">
            <a:alphaModFix/>
          </a:blip>
          <a:srcRect/>
          <a:stretch/>
        </p:blipFill>
        <p:spPr>
          <a:xfrm>
            <a:off x="395650" y="400275"/>
            <a:ext cx="3310300" cy="4365975"/>
          </a:xfrm>
          <a:prstGeom prst="rect">
            <a:avLst/>
          </a:prstGeom>
          <a:noFill/>
          <a:ln w="57150" cap="flat" cmpd="sng">
            <a:solidFill>
              <a:srgbClr val="000000"/>
            </a:solidFill>
            <a:prstDash val="solid"/>
            <a:round/>
            <a:headEnd type="none" w="sm" len="sm"/>
            <a:tailEnd type="none" w="sm" len="sm"/>
          </a:ln>
        </p:spPr>
      </p:pic>
      <p:pic>
        <p:nvPicPr>
          <p:cNvPr id="308" name="Google Shape;308;p60" descr="Image result for soddie"/>
          <p:cNvPicPr preferRelativeResize="0"/>
          <p:nvPr/>
        </p:nvPicPr>
        <p:blipFill rotWithShape="1">
          <a:blip r:embed="rId4">
            <a:alphaModFix/>
          </a:blip>
          <a:srcRect/>
          <a:stretch/>
        </p:blipFill>
        <p:spPr>
          <a:xfrm>
            <a:off x="4062050" y="680475"/>
            <a:ext cx="4800600" cy="4027800"/>
          </a:xfrm>
          <a:prstGeom prst="rect">
            <a:avLst/>
          </a:prstGeom>
          <a:noFill/>
          <a:ln w="57150"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3"/>
          <p:cNvSpPr txBox="1">
            <a:spLocks noGrp="1"/>
          </p:cNvSpPr>
          <p:nvPr>
            <p:ph type="ctrTitle"/>
          </p:nvPr>
        </p:nvSpPr>
        <p:spPr>
          <a:xfrm>
            <a:off x="311708" y="15454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9900"/>
                </a:solidFill>
                <a:latin typeface="Alfa Slab One"/>
                <a:ea typeface="Alfa Slab One"/>
                <a:cs typeface="Alfa Slab One"/>
                <a:sym typeface="Alfa Slab One"/>
              </a:rPr>
              <a:t>Westward Expansion &amp; the Railroad</a:t>
            </a:r>
            <a:endParaRPr>
              <a:solidFill>
                <a:srgbClr val="FF9900"/>
              </a:solidFill>
              <a:latin typeface="Alfa Slab One"/>
              <a:ea typeface="Alfa Slab One"/>
              <a:cs typeface="Alfa Slab One"/>
              <a:sym typeface="Alfa Slab One"/>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6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Economic Effects - The Long Drive</a:t>
            </a:r>
            <a:endParaRPr/>
          </a:p>
        </p:txBody>
      </p:sp>
      <p:pic>
        <p:nvPicPr>
          <p:cNvPr id="314" name="Google Shape;314;p61"/>
          <p:cNvPicPr preferRelativeResize="0"/>
          <p:nvPr/>
        </p:nvPicPr>
        <p:blipFill>
          <a:blip r:embed="rId3">
            <a:alphaModFix/>
          </a:blip>
          <a:stretch>
            <a:fillRect/>
          </a:stretch>
        </p:blipFill>
        <p:spPr>
          <a:xfrm>
            <a:off x="762000" y="1366840"/>
            <a:ext cx="7620000" cy="2409825"/>
          </a:xfrm>
          <a:prstGeom prst="rect">
            <a:avLst/>
          </a:prstGeom>
          <a:noFill/>
          <a:ln>
            <a:noFill/>
          </a:ln>
        </p:spPr>
      </p:pic>
      <p:sp>
        <p:nvSpPr>
          <p:cNvPr id="315" name="Google Shape;315;p61"/>
          <p:cNvSpPr txBox="1"/>
          <p:nvPr/>
        </p:nvSpPr>
        <p:spPr>
          <a:xfrm>
            <a:off x="923850" y="4080150"/>
            <a:ext cx="7296300" cy="97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libri"/>
                <a:ea typeface="Calibri"/>
                <a:cs typeface="Calibri"/>
                <a:sym typeface="Calibri"/>
              </a:rPr>
              <a:t>Wide open land (no trees) = **</a:t>
            </a:r>
            <a:r>
              <a:rPr lang="en" sz="2400">
                <a:highlight>
                  <a:srgbClr val="FFFF00"/>
                </a:highlight>
                <a:latin typeface="Calibri"/>
                <a:ea typeface="Calibri"/>
                <a:cs typeface="Calibri"/>
                <a:sym typeface="Calibri"/>
              </a:rPr>
              <a:t>GOOD FOR CATTLE DRIVING*** </a:t>
            </a:r>
            <a:r>
              <a:rPr lang="en" sz="2400">
                <a:latin typeface="Calibri"/>
                <a:ea typeface="Calibri"/>
                <a:cs typeface="Calibri"/>
                <a:sym typeface="Calibri"/>
              </a:rPr>
              <a:t> BIG $$$$ for TEXAS</a:t>
            </a:r>
            <a:endParaRPr sz="24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62"/>
          <p:cNvPicPr preferRelativeResize="0"/>
          <p:nvPr/>
        </p:nvPicPr>
        <p:blipFill>
          <a:blip r:embed="rId3">
            <a:alphaModFix/>
          </a:blip>
          <a:stretch>
            <a:fillRect/>
          </a:stretch>
        </p:blipFill>
        <p:spPr>
          <a:xfrm>
            <a:off x="100388" y="55763"/>
            <a:ext cx="4780913" cy="3202836"/>
          </a:xfrm>
          <a:prstGeom prst="rect">
            <a:avLst/>
          </a:prstGeom>
          <a:noFill/>
          <a:ln>
            <a:noFill/>
          </a:ln>
        </p:spPr>
      </p:pic>
      <p:pic>
        <p:nvPicPr>
          <p:cNvPr id="322" name="Google Shape;322;p62"/>
          <p:cNvPicPr preferRelativeResize="0"/>
          <p:nvPr/>
        </p:nvPicPr>
        <p:blipFill>
          <a:blip r:embed="rId4">
            <a:alphaModFix/>
          </a:blip>
          <a:stretch>
            <a:fillRect/>
          </a:stretch>
        </p:blipFill>
        <p:spPr>
          <a:xfrm>
            <a:off x="4340453" y="501475"/>
            <a:ext cx="4608401" cy="2757124"/>
          </a:xfrm>
          <a:prstGeom prst="rect">
            <a:avLst/>
          </a:prstGeom>
          <a:noFill/>
          <a:ln>
            <a:noFill/>
          </a:ln>
        </p:spPr>
      </p:pic>
      <p:pic>
        <p:nvPicPr>
          <p:cNvPr id="323" name="Google Shape;323;p62"/>
          <p:cNvPicPr preferRelativeResize="0"/>
          <p:nvPr/>
        </p:nvPicPr>
        <p:blipFill>
          <a:blip r:embed="rId5">
            <a:alphaModFix/>
          </a:blip>
          <a:stretch>
            <a:fillRect/>
          </a:stretch>
        </p:blipFill>
        <p:spPr>
          <a:xfrm>
            <a:off x="1455075" y="2815675"/>
            <a:ext cx="4608399" cy="2244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63"/>
          <p:cNvSpPr txBox="1">
            <a:spLocks noGrp="1"/>
          </p:cNvSpPr>
          <p:nvPr>
            <p:ph type="title"/>
          </p:nvPr>
        </p:nvSpPr>
        <p:spPr>
          <a:xfrm>
            <a:off x="0" y="205975"/>
            <a:ext cx="91440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Economic Effects - Increased Agriculture</a:t>
            </a:r>
            <a:endParaRPr/>
          </a:p>
        </p:txBody>
      </p:sp>
      <p:pic>
        <p:nvPicPr>
          <p:cNvPr id="329" name="Google Shape;329;p63"/>
          <p:cNvPicPr preferRelativeResize="0"/>
          <p:nvPr/>
        </p:nvPicPr>
        <p:blipFill>
          <a:blip r:embed="rId3">
            <a:alphaModFix/>
          </a:blip>
          <a:stretch>
            <a:fillRect/>
          </a:stretch>
        </p:blipFill>
        <p:spPr>
          <a:xfrm>
            <a:off x="409825" y="2848077"/>
            <a:ext cx="2395851" cy="1603226"/>
          </a:xfrm>
          <a:prstGeom prst="rect">
            <a:avLst/>
          </a:prstGeom>
          <a:noFill/>
          <a:ln>
            <a:noFill/>
          </a:ln>
        </p:spPr>
      </p:pic>
      <p:pic>
        <p:nvPicPr>
          <p:cNvPr id="330" name="Google Shape;330;p63"/>
          <p:cNvPicPr preferRelativeResize="0"/>
          <p:nvPr/>
        </p:nvPicPr>
        <p:blipFill>
          <a:blip r:embed="rId4">
            <a:alphaModFix/>
          </a:blip>
          <a:stretch>
            <a:fillRect/>
          </a:stretch>
        </p:blipFill>
        <p:spPr>
          <a:xfrm>
            <a:off x="5187926" y="2566425"/>
            <a:ext cx="3280874" cy="2460651"/>
          </a:xfrm>
          <a:prstGeom prst="rect">
            <a:avLst/>
          </a:prstGeom>
          <a:noFill/>
          <a:ln>
            <a:noFill/>
          </a:ln>
        </p:spPr>
      </p:pic>
      <p:sp>
        <p:nvSpPr>
          <p:cNvPr id="331" name="Google Shape;331;p63"/>
          <p:cNvSpPr txBox="1"/>
          <p:nvPr/>
        </p:nvSpPr>
        <p:spPr>
          <a:xfrm>
            <a:off x="2416275" y="1587175"/>
            <a:ext cx="5472300" cy="12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a:latin typeface="Calibri"/>
                <a:ea typeface="Calibri"/>
                <a:cs typeface="Calibri"/>
                <a:sym typeface="Calibri"/>
              </a:rPr>
              <a:t>J</a:t>
            </a:r>
            <a:r>
              <a:rPr lang="en" sz="2400" b="1" u="sng">
                <a:highlight>
                  <a:srgbClr val="FFFF00"/>
                </a:highlight>
                <a:latin typeface="Calibri"/>
                <a:ea typeface="Calibri"/>
                <a:cs typeface="Calibri"/>
                <a:sym typeface="Calibri"/>
              </a:rPr>
              <a:t>ohn Deere Steel Plow</a:t>
            </a:r>
            <a:r>
              <a:rPr lang="en" sz="2400">
                <a:latin typeface="Calibri"/>
                <a:ea typeface="Calibri"/>
                <a:cs typeface="Calibri"/>
                <a:sym typeface="Calibri"/>
              </a:rPr>
              <a:t> - could break through the hard, clay soil of the Plains/West</a:t>
            </a:r>
            <a:endParaRPr sz="2400">
              <a:latin typeface="Calibri"/>
              <a:ea typeface="Calibri"/>
              <a:cs typeface="Calibri"/>
              <a:sym typeface="Calibri"/>
            </a:endParaRPr>
          </a:p>
        </p:txBody>
      </p:sp>
      <p:pic>
        <p:nvPicPr>
          <p:cNvPr id="332" name="Google Shape;332;p63" descr="Image result for animal plowing animated clip art"/>
          <p:cNvPicPr preferRelativeResize="0"/>
          <p:nvPr/>
        </p:nvPicPr>
        <p:blipFill rotWithShape="1">
          <a:blip r:embed="rId5">
            <a:alphaModFix/>
          </a:blip>
          <a:srcRect/>
          <a:stretch/>
        </p:blipFill>
        <p:spPr>
          <a:xfrm>
            <a:off x="409825" y="857725"/>
            <a:ext cx="1537854" cy="1603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6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Economic Effects - Settlers altered    the environment</a:t>
            </a:r>
            <a:endParaRPr/>
          </a:p>
        </p:txBody>
      </p:sp>
      <p:sp>
        <p:nvSpPr>
          <p:cNvPr id="338" name="Google Shape;338;p64"/>
          <p:cNvSpPr txBox="1"/>
          <p:nvPr/>
        </p:nvSpPr>
        <p:spPr>
          <a:xfrm>
            <a:off x="3671700" y="2226775"/>
            <a:ext cx="5472300" cy="12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u="sng">
                <a:highlight>
                  <a:srgbClr val="FFFF00"/>
                </a:highlight>
                <a:latin typeface="Calibri"/>
                <a:ea typeface="Calibri"/>
                <a:cs typeface="Calibri"/>
                <a:sym typeface="Calibri"/>
              </a:rPr>
              <a:t>The Windmill</a:t>
            </a:r>
            <a:r>
              <a:rPr lang="en" sz="2400">
                <a:latin typeface="Calibri"/>
                <a:ea typeface="Calibri"/>
                <a:cs typeface="Calibri"/>
                <a:sym typeface="Calibri"/>
              </a:rPr>
              <a:t> - used to lift water from underground wells</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r>
              <a:rPr lang="en" sz="2400" b="1">
                <a:latin typeface="Calibri"/>
                <a:ea typeface="Calibri"/>
                <a:cs typeface="Calibri"/>
                <a:sym typeface="Calibri"/>
              </a:rPr>
              <a:t>*Could survive </a:t>
            </a:r>
            <a:r>
              <a:rPr lang="en" sz="2400" b="1">
                <a:highlight>
                  <a:srgbClr val="FFFF00"/>
                </a:highlight>
                <a:latin typeface="Calibri"/>
                <a:ea typeface="Calibri"/>
                <a:cs typeface="Calibri"/>
                <a:sym typeface="Calibri"/>
              </a:rPr>
              <a:t>if there was little rain</a:t>
            </a:r>
            <a:endParaRPr sz="2400" b="1">
              <a:highlight>
                <a:srgbClr val="FFFF00"/>
              </a:highlight>
              <a:latin typeface="Calibri"/>
              <a:ea typeface="Calibri"/>
              <a:cs typeface="Calibri"/>
              <a:sym typeface="Calibri"/>
            </a:endParaRPr>
          </a:p>
        </p:txBody>
      </p:sp>
      <p:pic>
        <p:nvPicPr>
          <p:cNvPr id="339" name="Google Shape;339;p64"/>
          <p:cNvPicPr preferRelativeResize="0"/>
          <p:nvPr/>
        </p:nvPicPr>
        <p:blipFill>
          <a:blip r:embed="rId3">
            <a:alphaModFix/>
          </a:blip>
          <a:stretch>
            <a:fillRect/>
          </a:stretch>
        </p:blipFill>
        <p:spPr>
          <a:xfrm>
            <a:off x="457200" y="1364828"/>
            <a:ext cx="2656326" cy="35417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65"/>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Font typeface="Calibri"/>
              <a:buNone/>
            </a:pPr>
            <a:r>
              <a:rPr lang="en"/>
              <a:t>Economic Effects - Settlers altered    the environment</a:t>
            </a:r>
            <a:endParaRPr/>
          </a:p>
        </p:txBody>
      </p:sp>
      <p:sp>
        <p:nvSpPr>
          <p:cNvPr id="345" name="Google Shape;345;p65"/>
          <p:cNvSpPr txBox="1">
            <a:spLocks noGrp="1"/>
          </p:cNvSpPr>
          <p:nvPr>
            <p:ph type="body" idx="1"/>
          </p:nvPr>
        </p:nvSpPr>
        <p:spPr>
          <a:xfrm>
            <a:off x="3705950" y="1397975"/>
            <a:ext cx="4980900" cy="31968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600" b="1"/>
              <a:t>BARBED WIRE </a:t>
            </a:r>
            <a:r>
              <a:rPr lang="en" sz="2600"/>
              <a:t>was another important adaptation to the lack of materials on the Great Plains.</a:t>
            </a:r>
            <a:endParaRPr sz="2600"/>
          </a:p>
          <a:p>
            <a:pPr marL="0" lvl="0" indent="0" algn="l" rtl="0">
              <a:spcBef>
                <a:spcPts val="640"/>
              </a:spcBef>
              <a:spcAft>
                <a:spcPts val="0"/>
              </a:spcAft>
              <a:buNone/>
            </a:pPr>
            <a:r>
              <a:rPr lang="en" sz="2600" b="1" u="sng"/>
              <a:t>Barbed Wire</a:t>
            </a:r>
            <a:r>
              <a:rPr lang="en" sz="2600" u="sng"/>
              <a:t> </a:t>
            </a:r>
            <a:endParaRPr sz="2600" u="sng"/>
          </a:p>
          <a:p>
            <a:pPr marL="457200" lvl="0" indent="-393700" algn="l" rtl="0">
              <a:spcBef>
                <a:spcPts val="640"/>
              </a:spcBef>
              <a:spcAft>
                <a:spcPts val="0"/>
              </a:spcAft>
              <a:buSzPts val="2600"/>
              <a:buAutoNum type="arabicPeriod"/>
            </a:pPr>
            <a:r>
              <a:rPr lang="en" sz="2600"/>
              <a:t>Allowed a rancher</a:t>
            </a:r>
            <a:r>
              <a:rPr lang="en" sz="2600">
                <a:highlight>
                  <a:srgbClr val="FFFF00"/>
                </a:highlight>
              </a:rPr>
              <a:t> to </a:t>
            </a:r>
            <a:r>
              <a:rPr lang="en" sz="2600" b="1">
                <a:highlight>
                  <a:srgbClr val="FFFF00"/>
                </a:highlight>
              </a:rPr>
              <a:t>keep their cattle secure(safe)</a:t>
            </a:r>
            <a:r>
              <a:rPr lang="en" sz="2600">
                <a:highlight>
                  <a:srgbClr val="FFFF00"/>
                </a:highlight>
              </a:rPr>
              <a:t> </a:t>
            </a:r>
            <a:endParaRPr sz="2600">
              <a:highlight>
                <a:srgbClr val="FFFF00"/>
              </a:highlight>
            </a:endParaRPr>
          </a:p>
          <a:p>
            <a:pPr marL="457200" lvl="0" indent="-393700" algn="l" rtl="0">
              <a:spcBef>
                <a:spcPts val="0"/>
              </a:spcBef>
              <a:spcAft>
                <a:spcPts val="0"/>
              </a:spcAft>
              <a:buSzPts val="2600"/>
              <a:buAutoNum type="arabicPeriod"/>
            </a:pPr>
            <a:r>
              <a:rPr lang="en" sz="2600" b="1"/>
              <a:t>Keep cattle from </a:t>
            </a:r>
            <a:r>
              <a:rPr lang="en" sz="2600">
                <a:highlight>
                  <a:srgbClr val="FFFF00"/>
                </a:highlight>
              </a:rPr>
              <a:t>roaming off their lands.</a:t>
            </a:r>
            <a:endParaRPr sz="2600">
              <a:highlight>
                <a:srgbClr val="FFFF00"/>
              </a:highlight>
            </a:endParaRPr>
          </a:p>
          <a:p>
            <a:pPr marL="0" lvl="0" indent="0" algn="l" rtl="0">
              <a:spcBef>
                <a:spcPts val="640"/>
              </a:spcBef>
              <a:spcAft>
                <a:spcPts val="0"/>
              </a:spcAft>
              <a:buNone/>
            </a:pPr>
            <a:endParaRPr sz="2600"/>
          </a:p>
        </p:txBody>
      </p:sp>
      <p:pic>
        <p:nvPicPr>
          <p:cNvPr id="346" name="Google Shape;346;p65"/>
          <p:cNvPicPr preferRelativeResize="0"/>
          <p:nvPr/>
        </p:nvPicPr>
        <p:blipFill>
          <a:blip r:embed="rId3">
            <a:alphaModFix/>
          </a:blip>
          <a:stretch>
            <a:fillRect/>
          </a:stretch>
        </p:blipFill>
        <p:spPr>
          <a:xfrm>
            <a:off x="152400" y="1579850"/>
            <a:ext cx="3461250" cy="28330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66"/>
          <p:cNvSpPr txBox="1">
            <a:spLocks noGrp="1"/>
          </p:cNvSpPr>
          <p:nvPr>
            <p:ph type="title"/>
          </p:nvPr>
        </p:nvSpPr>
        <p:spPr>
          <a:xfrm>
            <a:off x="457200" y="46655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Economic Effects - The Transcontinental Railroad</a:t>
            </a:r>
            <a:endParaRPr/>
          </a:p>
        </p:txBody>
      </p:sp>
      <p:pic>
        <p:nvPicPr>
          <p:cNvPr id="352" name="Google Shape;352;p66"/>
          <p:cNvPicPr preferRelativeResize="0"/>
          <p:nvPr/>
        </p:nvPicPr>
        <p:blipFill>
          <a:blip r:embed="rId3">
            <a:alphaModFix/>
          </a:blip>
          <a:stretch>
            <a:fillRect/>
          </a:stretch>
        </p:blipFill>
        <p:spPr>
          <a:xfrm>
            <a:off x="3028950" y="1926428"/>
            <a:ext cx="3086100" cy="2495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67"/>
          <p:cNvSpPr txBox="1">
            <a:spLocks noGrp="1"/>
          </p:cNvSpPr>
          <p:nvPr>
            <p:ph type="title"/>
          </p:nvPr>
        </p:nvSpPr>
        <p:spPr>
          <a:xfrm>
            <a:off x="457200" y="46655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Quick Check</a:t>
            </a:r>
            <a:endParaRPr/>
          </a:p>
        </p:txBody>
      </p:sp>
      <p:pic>
        <p:nvPicPr>
          <p:cNvPr id="358" name="Google Shape;358;p67"/>
          <p:cNvPicPr preferRelativeResize="0"/>
          <p:nvPr/>
        </p:nvPicPr>
        <p:blipFill>
          <a:blip r:embed="rId3">
            <a:alphaModFix/>
          </a:blip>
          <a:stretch>
            <a:fillRect/>
          </a:stretch>
        </p:blipFill>
        <p:spPr>
          <a:xfrm>
            <a:off x="731100" y="1926428"/>
            <a:ext cx="3086100" cy="2495550"/>
          </a:xfrm>
          <a:prstGeom prst="rect">
            <a:avLst/>
          </a:prstGeom>
          <a:noFill/>
          <a:ln>
            <a:noFill/>
          </a:ln>
        </p:spPr>
      </p:pic>
      <p:sp>
        <p:nvSpPr>
          <p:cNvPr id="359" name="Google Shape;359;p67"/>
          <p:cNvSpPr txBox="1"/>
          <p:nvPr/>
        </p:nvSpPr>
        <p:spPr>
          <a:xfrm>
            <a:off x="4335100" y="1816325"/>
            <a:ext cx="3813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Calibri"/>
                <a:ea typeface="Calibri"/>
                <a:cs typeface="Calibri"/>
                <a:sym typeface="Calibri"/>
              </a:rPr>
              <a:t>Would railroads increase or decrease how quickly people could move to the West?</a:t>
            </a:r>
            <a:endParaRPr sz="30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8"/>
          <p:cNvSpPr txBox="1">
            <a:spLocks noGrp="1"/>
          </p:cNvSpPr>
          <p:nvPr>
            <p:ph type="title"/>
          </p:nvPr>
        </p:nvSpPr>
        <p:spPr>
          <a:xfrm>
            <a:off x="457200" y="46655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Transcontinental Railroad</a:t>
            </a:r>
            <a:endParaRPr/>
          </a:p>
        </p:txBody>
      </p:sp>
      <p:sp>
        <p:nvSpPr>
          <p:cNvPr id="365" name="Google Shape;365;p68"/>
          <p:cNvSpPr txBox="1"/>
          <p:nvPr/>
        </p:nvSpPr>
        <p:spPr>
          <a:xfrm>
            <a:off x="5424800" y="1816325"/>
            <a:ext cx="34824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1"/>
                </a:solidFill>
                <a:latin typeface="Calibri"/>
                <a:ea typeface="Calibri"/>
                <a:cs typeface="Calibri"/>
                <a:sym typeface="Calibri"/>
              </a:rPr>
              <a:t>Developed a </a:t>
            </a:r>
            <a:r>
              <a:rPr lang="en" sz="3000" b="1">
                <a:solidFill>
                  <a:schemeClr val="dk1"/>
                </a:solidFill>
                <a:highlight>
                  <a:srgbClr val="FFFF00"/>
                </a:highlight>
                <a:latin typeface="Calibri"/>
                <a:ea typeface="Calibri"/>
                <a:cs typeface="Calibri"/>
                <a:sym typeface="Calibri"/>
              </a:rPr>
              <a:t>nation-wide</a:t>
            </a:r>
            <a:r>
              <a:rPr lang="en" sz="3000">
                <a:solidFill>
                  <a:schemeClr val="dk1"/>
                </a:solidFill>
                <a:highlight>
                  <a:srgbClr val="FFFF00"/>
                </a:highlight>
                <a:latin typeface="Calibri"/>
                <a:ea typeface="Calibri"/>
                <a:cs typeface="Calibri"/>
                <a:sym typeface="Calibri"/>
              </a:rPr>
              <a:t> </a:t>
            </a:r>
            <a:r>
              <a:rPr lang="en" sz="3000" b="1">
                <a:solidFill>
                  <a:schemeClr val="dk1"/>
                </a:solidFill>
                <a:highlight>
                  <a:srgbClr val="FFFF00"/>
                </a:highlight>
                <a:latin typeface="Calibri"/>
                <a:ea typeface="Calibri"/>
                <a:cs typeface="Calibri"/>
                <a:sym typeface="Calibri"/>
              </a:rPr>
              <a:t>transportation network </a:t>
            </a:r>
            <a:r>
              <a:rPr lang="en" sz="3000">
                <a:solidFill>
                  <a:schemeClr val="dk1"/>
                </a:solidFill>
                <a:latin typeface="Calibri"/>
                <a:ea typeface="Calibri"/>
                <a:cs typeface="Calibri"/>
                <a:sym typeface="Calibri"/>
              </a:rPr>
              <a:t>that united the country</a:t>
            </a:r>
            <a:endParaRPr sz="3000">
              <a:solidFill>
                <a:schemeClr val="dk1"/>
              </a:solidFill>
              <a:latin typeface="Calibri"/>
              <a:ea typeface="Calibri"/>
              <a:cs typeface="Calibri"/>
              <a:sym typeface="Calibri"/>
            </a:endParaRPr>
          </a:p>
        </p:txBody>
      </p:sp>
      <p:pic>
        <p:nvPicPr>
          <p:cNvPr id="366" name="Google Shape;366;p68"/>
          <p:cNvPicPr preferRelativeResize="0"/>
          <p:nvPr/>
        </p:nvPicPr>
        <p:blipFill>
          <a:blip r:embed="rId3">
            <a:alphaModFix/>
          </a:blip>
          <a:stretch>
            <a:fillRect/>
          </a:stretch>
        </p:blipFill>
        <p:spPr>
          <a:xfrm>
            <a:off x="720950" y="1816324"/>
            <a:ext cx="4317900" cy="2669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9"/>
          <p:cNvSpPr txBox="1">
            <a:spLocks noGrp="1"/>
          </p:cNvSpPr>
          <p:nvPr>
            <p:ph type="title"/>
          </p:nvPr>
        </p:nvSpPr>
        <p:spPr>
          <a:xfrm>
            <a:off x="457200" y="46655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How does the Railroad help?</a:t>
            </a:r>
            <a:endParaRPr/>
          </a:p>
        </p:txBody>
      </p:sp>
      <p:sp>
        <p:nvSpPr>
          <p:cNvPr id="372" name="Google Shape;372;p69"/>
          <p:cNvSpPr txBox="1"/>
          <p:nvPr/>
        </p:nvSpPr>
        <p:spPr>
          <a:xfrm>
            <a:off x="556650" y="1323950"/>
            <a:ext cx="80307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1"/>
                </a:solidFill>
                <a:latin typeface="Calibri"/>
                <a:ea typeface="Calibri"/>
                <a:cs typeface="Calibri"/>
                <a:sym typeface="Calibri"/>
              </a:rPr>
              <a:t>Brainstorm how the transcontinental railroad could have benefited the cattle industry.</a:t>
            </a:r>
            <a:endParaRPr sz="3000" b="1">
              <a:solidFill>
                <a:schemeClr val="dk1"/>
              </a:solidFill>
              <a:latin typeface="Calibri"/>
              <a:ea typeface="Calibri"/>
              <a:cs typeface="Calibri"/>
              <a:sym typeface="Calibri"/>
            </a:endParaRPr>
          </a:p>
        </p:txBody>
      </p:sp>
      <p:pic>
        <p:nvPicPr>
          <p:cNvPr id="373" name="Google Shape;373;p69"/>
          <p:cNvPicPr preferRelativeResize="0"/>
          <p:nvPr/>
        </p:nvPicPr>
        <p:blipFill>
          <a:blip r:embed="rId3">
            <a:alphaModFix/>
          </a:blip>
          <a:stretch>
            <a:fillRect/>
          </a:stretch>
        </p:blipFill>
        <p:spPr>
          <a:xfrm>
            <a:off x="762000" y="2571740"/>
            <a:ext cx="7620000" cy="24098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70"/>
          <p:cNvSpPr txBox="1">
            <a:spLocks noGrp="1"/>
          </p:cNvSpPr>
          <p:nvPr>
            <p:ph type="title"/>
          </p:nvPr>
        </p:nvSpPr>
        <p:spPr>
          <a:xfrm>
            <a:off x="457200" y="46655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Speeding Things Up</a:t>
            </a:r>
            <a:endParaRPr/>
          </a:p>
        </p:txBody>
      </p:sp>
      <p:sp>
        <p:nvSpPr>
          <p:cNvPr id="379" name="Google Shape;379;p70"/>
          <p:cNvSpPr txBox="1"/>
          <p:nvPr/>
        </p:nvSpPr>
        <p:spPr>
          <a:xfrm>
            <a:off x="556650" y="1205500"/>
            <a:ext cx="80307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Calibri"/>
                <a:ea typeface="Calibri"/>
                <a:cs typeface="Calibri"/>
                <a:sym typeface="Calibri"/>
              </a:rPr>
              <a:t>The railroads increased </a:t>
            </a:r>
            <a:r>
              <a:rPr lang="en" sz="3000" b="1">
                <a:solidFill>
                  <a:schemeClr val="dk1"/>
                </a:solidFill>
                <a:latin typeface="Calibri"/>
                <a:ea typeface="Calibri"/>
                <a:cs typeface="Calibri"/>
                <a:sym typeface="Calibri"/>
              </a:rPr>
              <a:t>social and economic mobility</a:t>
            </a:r>
            <a:r>
              <a:rPr lang="en" sz="3000">
                <a:solidFill>
                  <a:schemeClr val="dk1"/>
                </a:solidFill>
                <a:latin typeface="Calibri"/>
                <a:ea typeface="Calibri"/>
                <a:cs typeface="Calibri"/>
                <a:sym typeface="Calibri"/>
              </a:rPr>
              <a:t> (ex: Cattle could be shipped on train cars faster than grazing across the land)</a:t>
            </a:r>
            <a:endParaRPr sz="3000">
              <a:solidFill>
                <a:schemeClr val="dk1"/>
              </a:solidFill>
              <a:latin typeface="Calibri"/>
              <a:ea typeface="Calibri"/>
              <a:cs typeface="Calibri"/>
              <a:sym typeface="Calibri"/>
            </a:endParaRPr>
          </a:p>
        </p:txBody>
      </p:sp>
      <p:pic>
        <p:nvPicPr>
          <p:cNvPr id="380" name="Google Shape;380;p70"/>
          <p:cNvPicPr preferRelativeResize="0"/>
          <p:nvPr/>
        </p:nvPicPr>
        <p:blipFill>
          <a:blip r:embed="rId3">
            <a:alphaModFix/>
          </a:blip>
          <a:stretch>
            <a:fillRect/>
          </a:stretch>
        </p:blipFill>
        <p:spPr>
          <a:xfrm>
            <a:off x="1020600" y="2897224"/>
            <a:ext cx="7102800" cy="2246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45"/>
          <p:cNvSpPr txBox="1">
            <a:spLocks noGrp="1"/>
          </p:cNvSpPr>
          <p:nvPr>
            <p:ph type="body" idx="1"/>
          </p:nvPr>
        </p:nvSpPr>
        <p:spPr>
          <a:xfrm>
            <a:off x="213250" y="303381"/>
            <a:ext cx="4496100" cy="4229400"/>
          </a:xfrm>
          <a:prstGeom prst="rect">
            <a:avLst/>
          </a:prstGeom>
          <a:ln w="952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457200" lvl="0" indent="-355600" algn="l" rtl="0">
              <a:lnSpc>
                <a:spcPct val="95000"/>
              </a:lnSpc>
              <a:spcBef>
                <a:spcPts val="0"/>
              </a:spcBef>
              <a:spcAft>
                <a:spcPts val="0"/>
              </a:spcAft>
              <a:buClr>
                <a:schemeClr val="dk1"/>
              </a:buClr>
              <a:buSzPts val="2000"/>
              <a:buChar char="❏"/>
            </a:pPr>
            <a:r>
              <a:rPr lang="en" sz="2000" dirty="0">
                <a:solidFill>
                  <a:schemeClr val="dk1"/>
                </a:solidFill>
              </a:rPr>
              <a:t>Please pick up Westward Expansion notes!</a:t>
            </a:r>
            <a:endParaRPr sz="2000" dirty="0">
              <a:solidFill>
                <a:schemeClr val="dk1"/>
              </a:solidFill>
            </a:endParaRPr>
          </a:p>
          <a:p>
            <a:pPr marL="457200" lvl="0" indent="-355600" algn="l" rtl="0">
              <a:lnSpc>
                <a:spcPct val="95000"/>
              </a:lnSpc>
              <a:spcBef>
                <a:spcPts val="0"/>
              </a:spcBef>
              <a:spcAft>
                <a:spcPts val="0"/>
              </a:spcAft>
              <a:buClr>
                <a:schemeClr val="dk1"/>
              </a:buClr>
              <a:buSzPts val="2000"/>
              <a:buChar char="❏"/>
            </a:pPr>
            <a:r>
              <a:rPr lang="en" sz="2000" dirty="0">
                <a:solidFill>
                  <a:schemeClr val="dk1"/>
                </a:solidFill>
              </a:rPr>
              <a:t>Put phones and headphones away.</a:t>
            </a:r>
            <a:endParaRPr sz="2000" dirty="0">
              <a:solidFill>
                <a:schemeClr val="dk1"/>
              </a:solidFill>
            </a:endParaRPr>
          </a:p>
          <a:p>
            <a:pPr marL="0" lvl="0" indent="0" algn="ctr" rtl="0">
              <a:lnSpc>
                <a:spcPct val="95000"/>
              </a:lnSpc>
              <a:spcBef>
                <a:spcPts val="1600"/>
              </a:spcBef>
              <a:spcAft>
                <a:spcPts val="0"/>
              </a:spcAft>
              <a:buNone/>
            </a:pPr>
            <a:r>
              <a:rPr lang="en" sz="2000" b="1" dirty="0">
                <a:solidFill>
                  <a:schemeClr val="dk1"/>
                </a:solidFill>
                <a:latin typeface="Cherry Cream Soda"/>
                <a:ea typeface="Cherry Cream Soda"/>
                <a:cs typeface="Cherry Cream Soda"/>
                <a:sym typeface="Cherry Cream Soda"/>
              </a:rPr>
              <a:t>AGENDA:</a:t>
            </a:r>
            <a:endParaRPr sz="2000" b="1" dirty="0">
              <a:solidFill>
                <a:schemeClr val="dk1"/>
              </a:solidFill>
              <a:latin typeface="Cherry Cream Soda"/>
              <a:ea typeface="Cherry Cream Soda"/>
              <a:cs typeface="Cherry Cream Soda"/>
              <a:sym typeface="Cherry Cream Soda"/>
            </a:endParaRPr>
          </a:p>
          <a:p>
            <a:pPr marL="457200" lvl="0" indent="-355600" algn="l" rtl="0">
              <a:lnSpc>
                <a:spcPct val="95000"/>
              </a:lnSpc>
              <a:spcBef>
                <a:spcPts val="1600"/>
              </a:spcBef>
              <a:spcAft>
                <a:spcPts val="0"/>
              </a:spcAft>
              <a:buClr>
                <a:schemeClr val="dk1"/>
              </a:buClr>
              <a:buSzPts val="2000"/>
              <a:buAutoNum type="arabicPeriod"/>
            </a:pPr>
            <a:r>
              <a:rPr lang="en" sz="2000" dirty="0">
                <a:solidFill>
                  <a:schemeClr val="dk1"/>
                </a:solidFill>
              </a:rPr>
              <a:t>Finish Notes from Tuesday!</a:t>
            </a:r>
          </a:p>
          <a:p>
            <a:pPr marL="457200" lvl="0" indent="-355600" algn="l" rtl="0">
              <a:lnSpc>
                <a:spcPct val="95000"/>
              </a:lnSpc>
              <a:spcBef>
                <a:spcPts val="1600"/>
              </a:spcBef>
              <a:spcAft>
                <a:spcPts val="0"/>
              </a:spcAft>
              <a:buClr>
                <a:schemeClr val="dk1"/>
              </a:buClr>
              <a:buSzPts val="2000"/>
              <a:buAutoNum type="arabicPeriod"/>
            </a:pPr>
            <a:r>
              <a:rPr lang="en" sz="2000" dirty="0">
                <a:solidFill>
                  <a:schemeClr val="dk1"/>
                </a:solidFill>
              </a:rPr>
              <a:t>Quiz over Foundations</a:t>
            </a:r>
            <a:endParaRPr sz="2000" dirty="0">
              <a:solidFill>
                <a:schemeClr val="dk1"/>
              </a:solidFill>
            </a:endParaRPr>
          </a:p>
          <a:p>
            <a:pPr marL="457200" lvl="0" indent="-355600" algn="l" rtl="0">
              <a:lnSpc>
                <a:spcPct val="95000"/>
              </a:lnSpc>
              <a:spcBef>
                <a:spcPts val="1600"/>
              </a:spcBef>
              <a:spcAft>
                <a:spcPts val="0"/>
              </a:spcAft>
              <a:buClr>
                <a:schemeClr val="dk1"/>
              </a:buClr>
              <a:buSzPts val="2000"/>
              <a:buAutoNum type="arabicPeriod"/>
            </a:pPr>
            <a:r>
              <a:rPr lang="en" sz="2000" dirty="0">
                <a:solidFill>
                  <a:schemeClr val="dk1"/>
                </a:solidFill>
              </a:rPr>
              <a:t>Begin Westward Expansion notes.</a:t>
            </a:r>
            <a:endParaRPr sz="2000" dirty="0">
              <a:solidFill>
                <a:schemeClr val="dk1"/>
              </a:solidFill>
            </a:endParaRPr>
          </a:p>
          <a:p>
            <a:pPr marL="457200" lvl="0" indent="-355600" algn="l" rtl="0">
              <a:lnSpc>
                <a:spcPct val="95000"/>
              </a:lnSpc>
              <a:spcBef>
                <a:spcPts val="1600"/>
              </a:spcBef>
              <a:spcAft>
                <a:spcPts val="0"/>
              </a:spcAft>
              <a:buClr>
                <a:schemeClr val="dk1"/>
              </a:buClr>
              <a:buSzPts val="2000"/>
              <a:buAutoNum type="arabicPeriod"/>
            </a:pPr>
            <a:r>
              <a:rPr lang="en" sz="2000" dirty="0">
                <a:solidFill>
                  <a:schemeClr val="dk1"/>
                </a:solidFill>
              </a:rPr>
              <a:t>Introduce Activity (if time permits)</a:t>
            </a:r>
            <a:endParaRPr sz="2000" dirty="0">
              <a:solidFill>
                <a:schemeClr val="dk1"/>
              </a:solidFill>
            </a:endParaRPr>
          </a:p>
          <a:p>
            <a:pPr marL="0" lvl="0" indent="0" algn="l" rtl="0">
              <a:lnSpc>
                <a:spcPct val="95000"/>
              </a:lnSpc>
              <a:spcBef>
                <a:spcPts val="1600"/>
              </a:spcBef>
              <a:spcAft>
                <a:spcPts val="0"/>
              </a:spcAft>
              <a:buNone/>
            </a:pPr>
            <a:endParaRPr sz="2000" dirty="0">
              <a:solidFill>
                <a:schemeClr val="dk1"/>
              </a:solidFill>
            </a:endParaRPr>
          </a:p>
          <a:p>
            <a:pPr marL="0" lvl="0" indent="0" algn="l" rtl="0">
              <a:lnSpc>
                <a:spcPct val="95000"/>
              </a:lnSpc>
              <a:spcBef>
                <a:spcPts val="1600"/>
              </a:spcBef>
              <a:spcAft>
                <a:spcPts val="0"/>
              </a:spcAft>
              <a:buNone/>
            </a:pPr>
            <a:endParaRPr sz="2200" dirty="0">
              <a:solidFill>
                <a:schemeClr val="dk1"/>
              </a:solidFill>
            </a:endParaRPr>
          </a:p>
          <a:p>
            <a:pPr marL="457200" lvl="0" indent="0" algn="l" rtl="0">
              <a:lnSpc>
                <a:spcPct val="95000"/>
              </a:lnSpc>
              <a:spcBef>
                <a:spcPts val="1600"/>
              </a:spcBef>
              <a:spcAft>
                <a:spcPts val="0"/>
              </a:spcAft>
              <a:buNone/>
            </a:pPr>
            <a:endParaRPr sz="1865" dirty="0">
              <a:solidFill>
                <a:schemeClr val="dk1"/>
              </a:solidFill>
            </a:endParaRPr>
          </a:p>
          <a:p>
            <a:pPr marL="0" lvl="0" indent="0" algn="l" rtl="0">
              <a:lnSpc>
                <a:spcPct val="95000"/>
              </a:lnSpc>
              <a:spcBef>
                <a:spcPts val="1600"/>
              </a:spcBef>
              <a:spcAft>
                <a:spcPts val="1600"/>
              </a:spcAft>
              <a:buSzPts val="1018"/>
              <a:buNone/>
            </a:pPr>
            <a:endParaRPr sz="1665" dirty="0"/>
          </a:p>
        </p:txBody>
      </p:sp>
      <p:pic>
        <p:nvPicPr>
          <p:cNvPr id="3" name="Picture 2" descr="A large bell in front of a building&#10;&#10;Description automatically generated">
            <a:extLst>
              <a:ext uri="{FF2B5EF4-FFF2-40B4-BE49-F238E27FC236}">
                <a16:creationId xmlns:a16="http://schemas.microsoft.com/office/drawing/2014/main" id="{4C923221-BA5E-AD75-D262-D521AB5E780C}"/>
              </a:ext>
            </a:extLst>
          </p:cNvPr>
          <p:cNvPicPr>
            <a:picLocks noChangeAspect="1"/>
          </p:cNvPicPr>
          <p:nvPr/>
        </p:nvPicPr>
        <p:blipFill>
          <a:blip r:embed="rId3"/>
          <a:stretch>
            <a:fillRect/>
          </a:stretch>
        </p:blipFill>
        <p:spPr>
          <a:xfrm>
            <a:off x="4232023" y="610719"/>
            <a:ext cx="5320911" cy="299358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71"/>
          <p:cNvSpPr txBox="1">
            <a:spLocks noGrp="1"/>
          </p:cNvSpPr>
          <p:nvPr>
            <p:ph type="title"/>
          </p:nvPr>
        </p:nvSpPr>
        <p:spPr>
          <a:xfrm>
            <a:off x="124406" y="124406"/>
            <a:ext cx="5204400" cy="663600"/>
          </a:xfrm>
          <a:prstGeom prst="rect">
            <a:avLst/>
          </a:prstGeom>
        </p:spPr>
        <p:txBody>
          <a:bodyPr spcFirstLastPara="1" wrap="square" lIns="68575" tIns="34275" rIns="68575" bIns="34275" anchor="ctr" anchorCtr="0">
            <a:noAutofit/>
          </a:bodyPr>
          <a:lstStyle/>
          <a:p>
            <a:pPr marL="0" lvl="0" indent="0" algn="l" rtl="0">
              <a:lnSpc>
                <a:spcPct val="115000"/>
              </a:lnSpc>
              <a:spcBef>
                <a:spcPts val="0"/>
              </a:spcBef>
              <a:spcAft>
                <a:spcPts val="0"/>
              </a:spcAft>
              <a:buClr>
                <a:schemeClr val="dk1"/>
              </a:buClr>
              <a:buSzPts val="800"/>
              <a:buFont typeface="Arial"/>
              <a:buNone/>
            </a:pPr>
            <a:r>
              <a:rPr lang="en" sz="2900" b="1" u="sng">
                <a:latin typeface="Playfair Display"/>
                <a:ea typeface="Playfair Display"/>
                <a:cs typeface="Playfair Display"/>
                <a:sym typeface="Playfair Display"/>
              </a:rPr>
              <a:t>Communication Inventions:</a:t>
            </a:r>
            <a:endParaRPr sz="4600">
              <a:latin typeface="Comfortaa"/>
              <a:ea typeface="Comfortaa"/>
              <a:cs typeface="Comfortaa"/>
              <a:sym typeface="Comfortaa"/>
            </a:endParaRPr>
          </a:p>
        </p:txBody>
      </p:sp>
      <p:sp>
        <p:nvSpPr>
          <p:cNvPr id="387" name="Google Shape;387;p71"/>
          <p:cNvSpPr txBox="1">
            <a:spLocks noGrp="1"/>
          </p:cNvSpPr>
          <p:nvPr>
            <p:ph type="body" idx="1"/>
          </p:nvPr>
        </p:nvSpPr>
        <p:spPr>
          <a:xfrm>
            <a:off x="0" y="2908625"/>
            <a:ext cx="5112300" cy="2070600"/>
          </a:xfrm>
          <a:prstGeom prst="rect">
            <a:avLst/>
          </a:prstGeom>
          <a:ln w="28575"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lvl="0" indent="0" algn="l" rtl="0">
              <a:spcBef>
                <a:spcPts val="800"/>
              </a:spcBef>
              <a:spcAft>
                <a:spcPts val="0"/>
              </a:spcAft>
              <a:buNone/>
            </a:pPr>
            <a:r>
              <a:rPr lang="en">
                <a:solidFill>
                  <a:srgbClr val="000000"/>
                </a:solidFill>
                <a:latin typeface="Playfair Display"/>
                <a:ea typeface="Playfair Display"/>
                <a:cs typeface="Playfair Display"/>
                <a:sym typeface="Playfair Display"/>
              </a:rPr>
              <a:t>Living on the Great Plains was </a:t>
            </a:r>
            <a:r>
              <a:rPr lang="en" b="1">
                <a:solidFill>
                  <a:srgbClr val="000000"/>
                </a:solidFill>
                <a:highlight>
                  <a:srgbClr val="FFFF00"/>
                </a:highlight>
                <a:latin typeface="Playfair Display"/>
                <a:ea typeface="Playfair Display"/>
                <a:cs typeface="Playfair Display"/>
                <a:sym typeface="Playfair Display"/>
              </a:rPr>
              <a:t>isolating </a:t>
            </a:r>
            <a:r>
              <a:rPr lang="en">
                <a:solidFill>
                  <a:srgbClr val="000000"/>
                </a:solidFill>
                <a:highlight>
                  <a:srgbClr val="FFFF00"/>
                </a:highlight>
                <a:latin typeface="Playfair Display"/>
                <a:ea typeface="Playfair Display"/>
                <a:cs typeface="Playfair Display"/>
                <a:sym typeface="Playfair Display"/>
              </a:rPr>
              <a:t>(lonely)</a:t>
            </a:r>
            <a:endParaRPr>
              <a:solidFill>
                <a:srgbClr val="000000"/>
              </a:solidFill>
              <a:highlight>
                <a:srgbClr val="FFFF00"/>
              </a:highlight>
              <a:latin typeface="Playfair Display"/>
              <a:ea typeface="Playfair Display"/>
              <a:cs typeface="Playfair Display"/>
              <a:sym typeface="Playfair Display"/>
            </a:endParaRPr>
          </a:p>
          <a:p>
            <a:pPr marL="0" lvl="0" indent="0" algn="l" rtl="0">
              <a:spcBef>
                <a:spcPts val="1600"/>
              </a:spcBef>
              <a:spcAft>
                <a:spcPts val="0"/>
              </a:spcAft>
              <a:buNone/>
            </a:pPr>
            <a:r>
              <a:rPr lang="en" b="1">
                <a:solidFill>
                  <a:srgbClr val="000000"/>
                </a:solidFill>
                <a:latin typeface="Playfair Display"/>
                <a:ea typeface="Playfair Display"/>
                <a:cs typeface="Playfair Display"/>
                <a:sym typeface="Playfair Display"/>
              </a:rPr>
              <a:t>The following invention helped remedy that:</a:t>
            </a:r>
            <a:endParaRPr b="1">
              <a:solidFill>
                <a:srgbClr val="000000"/>
              </a:solidFill>
              <a:latin typeface="Playfair Display"/>
              <a:ea typeface="Playfair Display"/>
              <a:cs typeface="Playfair Display"/>
              <a:sym typeface="Playfair Display"/>
            </a:endParaRPr>
          </a:p>
          <a:p>
            <a:pPr marL="0" lvl="0" indent="0" algn="l" rtl="0">
              <a:spcBef>
                <a:spcPts val="1600"/>
              </a:spcBef>
              <a:spcAft>
                <a:spcPts val="1600"/>
              </a:spcAft>
              <a:buNone/>
            </a:pPr>
            <a:r>
              <a:rPr lang="en" sz="1900">
                <a:solidFill>
                  <a:srgbClr val="000000"/>
                </a:solidFill>
                <a:latin typeface="Playfair Display"/>
                <a:ea typeface="Playfair Display"/>
                <a:cs typeface="Playfair Display"/>
                <a:sym typeface="Playfair Display"/>
              </a:rPr>
              <a:t>The </a:t>
            </a:r>
            <a:r>
              <a:rPr lang="en" sz="1900" b="1">
                <a:solidFill>
                  <a:srgbClr val="000000"/>
                </a:solidFill>
                <a:highlight>
                  <a:srgbClr val="FFFF00"/>
                </a:highlight>
                <a:latin typeface="Playfair Display"/>
                <a:ea typeface="Playfair Display"/>
                <a:cs typeface="Playfair Display"/>
                <a:sym typeface="Playfair Display"/>
              </a:rPr>
              <a:t>TELEGRAPH</a:t>
            </a:r>
            <a:r>
              <a:rPr lang="en" sz="1900">
                <a:solidFill>
                  <a:srgbClr val="000000"/>
                </a:solidFill>
                <a:latin typeface="Playfair Display"/>
                <a:ea typeface="Playfair Display"/>
                <a:cs typeface="Playfair Display"/>
                <a:sym typeface="Playfair Display"/>
              </a:rPr>
              <a:t> invented by </a:t>
            </a:r>
            <a:r>
              <a:rPr lang="en" sz="1900">
                <a:solidFill>
                  <a:srgbClr val="000000"/>
                </a:solidFill>
                <a:highlight>
                  <a:srgbClr val="FFFF00"/>
                </a:highlight>
                <a:latin typeface="Playfair Display"/>
                <a:ea typeface="Playfair Display"/>
                <a:cs typeface="Playfair Display"/>
                <a:sym typeface="Playfair Display"/>
              </a:rPr>
              <a:t>Samuel Morse</a:t>
            </a:r>
            <a:r>
              <a:rPr lang="en" sz="1900">
                <a:solidFill>
                  <a:srgbClr val="000000"/>
                </a:solidFill>
                <a:latin typeface="Playfair Display"/>
                <a:ea typeface="Playfair Display"/>
                <a:cs typeface="Playfair Display"/>
                <a:sym typeface="Playfair Display"/>
              </a:rPr>
              <a:t> </a:t>
            </a:r>
            <a:r>
              <a:rPr lang="en">
                <a:solidFill>
                  <a:srgbClr val="000000"/>
                </a:solidFill>
                <a:latin typeface="Playfair Display"/>
                <a:ea typeface="Playfair Display"/>
                <a:cs typeface="Playfair Display"/>
                <a:sym typeface="Playfair Display"/>
              </a:rPr>
              <a:t>allowed people to send text message across a wire. </a:t>
            </a:r>
            <a:endParaRPr>
              <a:solidFill>
                <a:srgbClr val="000000"/>
              </a:solidFill>
              <a:latin typeface="Playfair Display"/>
              <a:ea typeface="Playfair Display"/>
              <a:cs typeface="Playfair Display"/>
              <a:sym typeface="Playfair Display"/>
            </a:endParaRPr>
          </a:p>
        </p:txBody>
      </p:sp>
      <p:sp>
        <p:nvSpPr>
          <p:cNvPr id="388" name="Google Shape;388;p71"/>
          <p:cNvSpPr txBox="1">
            <a:spLocks noGrp="1"/>
          </p:cNvSpPr>
          <p:nvPr>
            <p:ph type="body" idx="2"/>
          </p:nvPr>
        </p:nvSpPr>
        <p:spPr>
          <a:xfrm>
            <a:off x="5396181" y="2680031"/>
            <a:ext cx="3512700" cy="4578000"/>
          </a:xfrm>
          <a:prstGeom prst="rect">
            <a:avLst/>
          </a:prstGeom>
        </p:spPr>
        <p:txBody>
          <a:bodyPr spcFirstLastPara="1" wrap="square" lIns="68575" tIns="34275" rIns="68575" bIns="34275" anchor="t" anchorCtr="0">
            <a:noAutofit/>
          </a:bodyPr>
          <a:lstStyle/>
          <a:p>
            <a:pPr marL="342900" lvl="0" indent="-273050" algn="l" rtl="0">
              <a:spcBef>
                <a:spcPts val="800"/>
              </a:spcBef>
              <a:spcAft>
                <a:spcPts val="0"/>
              </a:spcAft>
              <a:buClr>
                <a:srgbClr val="000000"/>
              </a:buClr>
              <a:buSzPts val="1700"/>
              <a:buFont typeface="Georgia"/>
              <a:buChar char="●"/>
            </a:pPr>
            <a:r>
              <a:rPr lang="en" sz="2100" b="1">
                <a:solidFill>
                  <a:srgbClr val="000000"/>
                </a:solidFill>
                <a:highlight>
                  <a:srgbClr val="FFFF00"/>
                </a:highlight>
                <a:latin typeface="Georgia"/>
                <a:ea typeface="Georgia"/>
                <a:cs typeface="Georgia"/>
                <a:sym typeface="Georgia"/>
              </a:rPr>
              <a:t>Alexander Bell’s telephone</a:t>
            </a:r>
            <a:r>
              <a:rPr lang="en" sz="2100">
                <a:solidFill>
                  <a:srgbClr val="000000"/>
                </a:solidFill>
                <a:highlight>
                  <a:srgbClr val="FFFF00"/>
                </a:highlight>
                <a:latin typeface="Georgia"/>
                <a:ea typeface="Georgia"/>
                <a:cs typeface="Georgia"/>
                <a:sym typeface="Georgia"/>
              </a:rPr>
              <a:t> followed the telegraph-</a:t>
            </a:r>
            <a:r>
              <a:rPr lang="en" sz="2100">
                <a:solidFill>
                  <a:srgbClr val="000000"/>
                </a:solidFill>
                <a:latin typeface="Georgia"/>
                <a:ea typeface="Georgia"/>
                <a:cs typeface="Georgia"/>
                <a:sym typeface="Georgia"/>
              </a:rPr>
              <a:t>would allow instant voice communication.  </a:t>
            </a:r>
            <a:endParaRPr sz="2100">
              <a:solidFill>
                <a:srgbClr val="000000"/>
              </a:solidFill>
              <a:latin typeface="Georgia"/>
              <a:ea typeface="Georgia"/>
              <a:cs typeface="Georgia"/>
              <a:sym typeface="Georgia"/>
            </a:endParaRPr>
          </a:p>
          <a:p>
            <a:pPr marL="685800" lvl="1" indent="-273050" algn="l" rtl="0">
              <a:spcBef>
                <a:spcPts val="0"/>
              </a:spcBef>
              <a:spcAft>
                <a:spcPts val="0"/>
              </a:spcAft>
              <a:buClr>
                <a:srgbClr val="000000"/>
              </a:buClr>
              <a:buSzPts val="1700"/>
              <a:buFont typeface="Georgia"/>
              <a:buChar char="○"/>
            </a:pPr>
            <a:r>
              <a:rPr lang="en" sz="1700">
                <a:solidFill>
                  <a:srgbClr val="000000"/>
                </a:solidFill>
                <a:latin typeface="Georgia"/>
                <a:ea typeface="Georgia"/>
                <a:cs typeface="Georgia"/>
                <a:sym typeface="Georgia"/>
              </a:rPr>
              <a:t>Easing the frontier from isolation even more. </a:t>
            </a:r>
            <a:endParaRPr sz="1700">
              <a:solidFill>
                <a:srgbClr val="000000"/>
              </a:solidFill>
              <a:latin typeface="Georgia"/>
              <a:ea typeface="Georgia"/>
              <a:cs typeface="Georgia"/>
              <a:sym typeface="Georgia"/>
            </a:endParaRPr>
          </a:p>
        </p:txBody>
      </p:sp>
      <p:pic>
        <p:nvPicPr>
          <p:cNvPr id="389" name="Google Shape;389;p71"/>
          <p:cNvPicPr preferRelativeResize="0"/>
          <p:nvPr/>
        </p:nvPicPr>
        <p:blipFill>
          <a:blip r:embed="rId3">
            <a:alphaModFix/>
          </a:blip>
          <a:stretch>
            <a:fillRect/>
          </a:stretch>
        </p:blipFill>
        <p:spPr>
          <a:xfrm>
            <a:off x="219872" y="787931"/>
            <a:ext cx="3072957" cy="1892100"/>
          </a:xfrm>
          <a:prstGeom prst="rect">
            <a:avLst/>
          </a:prstGeom>
          <a:noFill/>
          <a:ln w="38100" cap="flat" cmpd="sng">
            <a:solidFill>
              <a:srgbClr val="000000"/>
            </a:solidFill>
            <a:prstDash val="solid"/>
            <a:round/>
            <a:headEnd type="none" w="sm" len="sm"/>
            <a:tailEnd type="none" w="sm" len="sm"/>
          </a:ln>
        </p:spPr>
      </p:pic>
      <p:pic>
        <p:nvPicPr>
          <p:cNvPr id="390" name="Google Shape;390;p71"/>
          <p:cNvPicPr preferRelativeResize="0"/>
          <p:nvPr/>
        </p:nvPicPr>
        <p:blipFill>
          <a:blip r:embed="rId4">
            <a:alphaModFix/>
          </a:blip>
          <a:stretch>
            <a:fillRect/>
          </a:stretch>
        </p:blipFill>
        <p:spPr>
          <a:xfrm>
            <a:off x="3111675" y="1144906"/>
            <a:ext cx="2091470" cy="1615274"/>
          </a:xfrm>
          <a:prstGeom prst="rect">
            <a:avLst/>
          </a:prstGeom>
          <a:noFill/>
          <a:ln w="38100" cap="flat" cmpd="sng">
            <a:solidFill>
              <a:schemeClr val="dk2"/>
            </a:solidFill>
            <a:prstDash val="solid"/>
            <a:round/>
            <a:headEnd type="none" w="sm" len="sm"/>
            <a:tailEnd type="none" w="sm" len="sm"/>
          </a:ln>
        </p:spPr>
      </p:pic>
      <p:pic>
        <p:nvPicPr>
          <p:cNvPr id="391" name="Google Shape;391;p71" descr="Plucked from the Smithsonian archives, the liberated recording features Bell, through must and static, saying &quot;Hear my voice, Alexander Graham Bell.&quot;" title="This Is Alexander Graham Bell's Voice">
            <a:hlinkClick r:id="rId5"/>
          </p:cNvPr>
          <p:cNvPicPr preferRelativeResize="0"/>
          <p:nvPr/>
        </p:nvPicPr>
        <p:blipFill>
          <a:blip r:embed="rId6">
            <a:alphaModFix/>
          </a:blip>
          <a:stretch>
            <a:fillRect/>
          </a:stretch>
        </p:blipFill>
        <p:spPr>
          <a:xfrm>
            <a:off x="5438025" y="124400"/>
            <a:ext cx="3429000" cy="2435800"/>
          </a:xfrm>
          <a:prstGeom prst="rect">
            <a:avLst/>
          </a:prstGeom>
          <a:noFill/>
          <a:ln w="38100" cap="flat" cmpd="sng">
            <a:solidFill>
              <a:srgbClr val="0000F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7">
                                            <p:txEl>
                                              <p:pRg st="0" end="0"/>
                                            </p:txEl>
                                          </p:spTgt>
                                        </p:tgtEl>
                                        <p:attrNameLst>
                                          <p:attrName>style.visibility</p:attrName>
                                        </p:attrNameLst>
                                      </p:cBhvr>
                                      <p:to>
                                        <p:strVal val="visible"/>
                                      </p:to>
                                    </p:set>
                                    <p:anim calcmode="lin" valueType="num">
                                      <p:cBhvr additive="base">
                                        <p:cTn id="7" dur="1"/>
                                        <p:tgtEl>
                                          <p:spTgt spid="3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387">
                                            <p:txEl>
                                              <p:pRg st="1" end="1"/>
                                            </p:txEl>
                                          </p:spTgt>
                                        </p:tgtEl>
                                        <p:attrNameLst>
                                          <p:attrName>style.visibility</p:attrName>
                                        </p:attrNameLst>
                                      </p:cBhvr>
                                      <p:to>
                                        <p:strVal val="visible"/>
                                      </p:to>
                                    </p:set>
                                    <p:anim calcmode="lin" valueType="num">
                                      <p:cBhvr additive="base">
                                        <p:cTn id="12" dur="1"/>
                                        <p:tgtEl>
                                          <p:spTgt spid="3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87">
                                            <p:txEl>
                                              <p:pRg st="2" end="2"/>
                                            </p:txEl>
                                          </p:spTgt>
                                        </p:tgtEl>
                                        <p:attrNameLst>
                                          <p:attrName>style.visibility</p:attrName>
                                        </p:attrNameLst>
                                      </p:cBhvr>
                                      <p:to>
                                        <p:strVal val="visible"/>
                                      </p:to>
                                    </p:set>
                                    <p:anim calcmode="lin" valueType="num">
                                      <p:cBhvr additive="base">
                                        <p:cTn id="17" dur="1"/>
                                        <p:tgtEl>
                                          <p:spTgt spid="3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88">
                                            <p:txEl>
                                              <p:pRg st="0" end="0"/>
                                            </p:txEl>
                                          </p:spTgt>
                                        </p:tgtEl>
                                        <p:attrNameLst>
                                          <p:attrName>style.visibility</p:attrName>
                                        </p:attrNameLst>
                                      </p:cBhvr>
                                      <p:to>
                                        <p:strVal val="visible"/>
                                      </p:to>
                                    </p:set>
                                    <p:anim calcmode="lin" valueType="num">
                                      <p:cBhvr additive="base">
                                        <p:cTn id="22" dur="1"/>
                                        <p:tgtEl>
                                          <p:spTgt spid="388">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88">
                                            <p:txEl>
                                              <p:pRg st="1" end="1"/>
                                            </p:txEl>
                                          </p:spTgt>
                                        </p:tgtEl>
                                        <p:attrNameLst>
                                          <p:attrName>style.visibility</p:attrName>
                                        </p:attrNameLst>
                                      </p:cBhvr>
                                      <p:to>
                                        <p:strVal val="visible"/>
                                      </p:to>
                                    </p:set>
                                    <p:anim calcmode="lin" valueType="num">
                                      <p:cBhvr additive="base">
                                        <p:cTn id="27" dur="1"/>
                                        <p:tgtEl>
                                          <p:spTgt spid="388">
                                            <p:txEl>
                                              <p:pRg st="1" end="1"/>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72"/>
          <p:cNvSpPr txBox="1">
            <a:spLocks noGrp="1"/>
          </p:cNvSpPr>
          <p:nvPr>
            <p:ph type="title"/>
          </p:nvPr>
        </p:nvSpPr>
        <p:spPr>
          <a:xfrm>
            <a:off x="457200" y="46655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Klondike Gold Rush</a:t>
            </a:r>
            <a:endParaRPr/>
          </a:p>
        </p:txBody>
      </p:sp>
      <p:sp>
        <p:nvSpPr>
          <p:cNvPr id="397" name="Google Shape;397;p72"/>
          <p:cNvSpPr txBox="1"/>
          <p:nvPr/>
        </p:nvSpPr>
        <p:spPr>
          <a:xfrm>
            <a:off x="5424800" y="1415600"/>
            <a:ext cx="3482400" cy="35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dk1"/>
                </a:solidFill>
                <a:latin typeface="Calibri"/>
                <a:ea typeface="Calibri"/>
                <a:cs typeface="Calibri"/>
                <a:sym typeface="Calibri"/>
              </a:rPr>
              <a:t>Discovery of</a:t>
            </a:r>
            <a:r>
              <a:rPr lang="en" sz="3000">
                <a:solidFill>
                  <a:schemeClr val="dk1"/>
                </a:solidFill>
                <a:highlight>
                  <a:srgbClr val="FFFF00"/>
                </a:highlight>
                <a:latin typeface="Calibri"/>
                <a:ea typeface="Calibri"/>
                <a:cs typeface="Calibri"/>
                <a:sym typeface="Calibri"/>
              </a:rPr>
              <a:t> Gold!</a:t>
            </a:r>
            <a:endParaRPr sz="30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None/>
            </a:pPr>
            <a:endParaRPr sz="3000">
              <a:solidFill>
                <a:schemeClr val="dk1"/>
              </a:solidFill>
              <a:latin typeface="Calibri"/>
              <a:ea typeface="Calibri"/>
              <a:cs typeface="Calibri"/>
              <a:sym typeface="Calibri"/>
            </a:endParaRPr>
          </a:p>
          <a:p>
            <a:pPr marL="0" lvl="0" indent="0" algn="l" rtl="0">
              <a:spcBef>
                <a:spcPts val="0"/>
              </a:spcBef>
              <a:spcAft>
                <a:spcPts val="0"/>
              </a:spcAft>
              <a:buNone/>
            </a:pPr>
            <a:r>
              <a:rPr lang="en" sz="3000">
                <a:solidFill>
                  <a:schemeClr val="dk1"/>
                </a:solidFill>
                <a:latin typeface="Calibri"/>
                <a:ea typeface="Calibri"/>
                <a:cs typeface="Calibri"/>
                <a:sym typeface="Calibri"/>
              </a:rPr>
              <a:t>Led to the migration of </a:t>
            </a:r>
            <a:r>
              <a:rPr lang="en" sz="3000" b="1">
                <a:solidFill>
                  <a:schemeClr val="dk1"/>
                </a:solidFill>
                <a:latin typeface="Calibri"/>
                <a:ea typeface="Calibri"/>
                <a:cs typeface="Calibri"/>
                <a:sym typeface="Calibri"/>
              </a:rPr>
              <a:t>100,000 </a:t>
            </a:r>
            <a:r>
              <a:rPr lang="en" sz="3000">
                <a:solidFill>
                  <a:schemeClr val="dk1"/>
                </a:solidFill>
                <a:latin typeface="Calibri"/>
                <a:ea typeface="Calibri"/>
                <a:cs typeface="Calibri"/>
                <a:sym typeface="Calibri"/>
              </a:rPr>
              <a:t>prospectors to </a:t>
            </a:r>
            <a:r>
              <a:rPr lang="en" sz="3000" b="1">
                <a:solidFill>
                  <a:schemeClr val="dk1"/>
                </a:solidFill>
                <a:highlight>
                  <a:srgbClr val="FFFF00"/>
                </a:highlight>
                <a:latin typeface="Calibri"/>
                <a:ea typeface="Calibri"/>
                <a:cs typeface="Calibri"/>
                <a:sym typeface="Calibri"/>
              </a:rPr>
              <a:t>Canada</a:t>
            </a:r>
            <a:r>
              <a:rPr lang="en" sz="3000">
                <a:solidFill>
                  <a:schemeClr val="dk1"/>
                </a:solidFill>
                <a:highlight>
                  <a:srgbClr val="FFFF00"/>
                </a:highlight>
                <a:latin typeface="Calibri"/>
                <a:ea typeface="Calibri"/>
                <a:cs typeface="Calibri"/>
                <a:sym typeface="Calibri"/>
              </a:rPr>
              <a:t>, </a:t>
            </a:r>
            <a:r>
              <a:rPr lang="en" sz="3000" b="1">
                <a:solidFill>
                  <a:schemeClr val="dk1"/>
                </a:solidFill>
                <a:highlight>
                  <a:srgbClr val="FFFF00"/>
                </a:highlight>
                <a:latin typeface="Calibri"/>
                <a:ea typeface="Calibri"/>
                <a:cs typeface="Calibri"/>
                <a:sym typeface="Calibri"/>
              </a:rPr>
              <a:t>Alaska</a:t>
            </a:r>
            <a:r>
              <a:rPr lang="en" sz="3000">
                <a:solidFill>
                  <a:schemeClr val="dk1"/>
                </a:solidFill>
                <a:highlight>
                  <a:srgbClr val="FFFF00"/>
                </a:highlight>
                <a:latin typeface="Calibri"/>
                <a:ea typeface="Calibri"/>
                <a:cs typeface="Calibri"/>
                <a:sym typeface="Calibri"/>
              </a:rPr>
              <a:t>, and </a:t>
            </a:r>
            <a:r>
              <a:rPr lang="en" sz="3000" b="1">
                <a:solidFill>
                  <a:schemeClr val="dk1"/>
                </a:solidFill>
                <a:highlight>
                  <a:srgbClr val="FFFF00"/>
                </a:highlight>
                <a:latin typeface="Calibri"/>
                <a:ea typeface="Calibri"/>
                <a:cs typeface="Calibri"/>
                <a:sym typeface="Calibri"/>
              </a:rPr>
              <a:t>California</a:t>
            </a:r>
            <a:endParaRPr sz="3000" b="1">
              <a:solidFill>
                <a:schemeClr val="dk1"/>
              </a:solidFill>
              <a:highlight>
                <a:srgbClr val="FFFF00"/>
              </a:highlight>
              <a:latin typeface="Calibri"/>
              <a:ea typeface="Calibri"/>
              <a:cs typeface="Calibri"/>
              <a:sym typeface="Calibri"/>
            </a:endParaRPr>
          </a:p>
        </p:txBody>
      </p:sp>
      <p:pic>
        <p:nvPicPr>
          <p:cNvPr id="398" name="Google Shape;398;p72"/>
          <p:cNvPicPr preferRelativeResize="0"/>
          <p:nvPr/>
        </p:nvPicPr>
        <p:blipFill>
          <a:blip r:embed="rId3">
            <a:alphaModFix/>
          </a:blip>
          <a:stretch>
            <a:fillRect/>
          </a:stretch>
        </p:blipFill>
        <p:spPr>
          <a:xfrm>
            <a:off x="152400" y="1476353"/>
            <a:ext cx="5120000" cy="28784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Google Shape;403;p73"/>
          <p:cNvPicPr preferRelativeResize="0"/>
          <p:nvPr/>
        </p:nvPicPr>
        <p:blipFill>
          <a:blip r:embed="rId3">
            <a:alphaModFix/>
          </a:blip>
          <a:stretch>
            <a:fillRect/>
          </a:stretch>
        </p:blipFill>
        <p:spPr>
          <a:xfrm>
            <a:off x="326475" y="152400"/>
            <a:ext cx="3629027" cy="4838702"/>
          </a:xfrm>
          <a:prstGeom prst="rect">
            <a:avLst/>
          </a:prstGeom>
          <a:noFill/>
          <a:ln>
            <a:noFill/>
          </a:ln>
        </p:spPr>
      </p:pic>
      <p:pic>
        <p:nvPicPr>
          <p:cNvPr id="404" name="Google Shape;404;p73"/>
          <p:cNvPicPr preferRelativeResize="0"/>
          <p:nvPr/>
        </p:nvPicPr>
        <p:blipFill>
          <a:blip r:embed="rId4">
            <a:alphaModFix/>
          </a:blip>
          <a:stretch>
            <a:fillRect/>
          </a:stretch>
        </p:blipFill>
        <p:spPr>
          <a:xfrm>
            <a:off x="4116602" y="787725"/>
            <a:ext cx="4883700" cy="3662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74"/>
          <p:cNvPicPr preferRelativeResize="0"/>
          <p:nvPr/>
        </p:nvPicPr>
        <p:blipFill>
          <a:blip r:embed="rId3">
            <a:alphaModFix/>
          </a:blip>
          <a:stretch>
            <a:fillRect/>
          </a:stretch>
        </p:blipFill>
        <p:spPr>
          <a:xfrm>
            <a:off x="224200" y="250575"/>
            <a:ext cx="8704400" cy="44709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75"/>
          <p:cNvPicPr preferRelativeResize="0"/>
          <p:nvPr/>
        </p:nvPicPr>
        <p:blipFill>
          <a:blip r:embed="rId3">
            <a:alphaModFix/>
          </a:blip>
          <a:stretch>
            <a:fillRect/>
          </a:stretch>
        </p:blipFill>
        <p:spPr>
          <a:xfrm>
            <a:off x="114300" y="114300"/>
            <a:ext cx="8435179" cy="3136723"/>
          </a:xfrm>
          <a:prstGeom prst="rect">
            <a:avLst/>
          </a:prstGeom>
          <a:noFill/>
          <a:ln w="38100" cap="flat" cmpd="sng">
            <a:solidFill>
              <a:schemeClr val="dk2"/>
            </a:solidFill>
            <a:prstDash val="solid"/>
            <a:round/>
            <a:headEnd type="none" w="sm" len="sm"/>
            <a:tailEnd type="none" w="sm" len="sm"/>
          </a:ln>
        </p:spPr>
      </p:pic>
      <p:pic>
        <p:nvPicPr>
          <p:cNvPr id="416" name="Google Shape;416;p75"/>
          <p:cNvPicPr preferRelativeResize="0"/>
          <p:nvPr/>
        </p:nvPicPr>
        <p:blipFill>
          <a:blip r:embed="rId4">
            <a:alphaModFix/>
          </a:blip>
          <a:stretch>
            <a:fillRect/>
          </a:stretch>
        </p:blipFill>
        <p:spPr>
          <a:xfrm>
            <a:off x="745163" y="3389837"/>
            <a:ext cx="7653674" cy="151278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 calcmode="lin" valueType="num">
                                      <p:cBhvr additive="base">
                                        <p:cTn id="7" dur="100"/>
                                        <p:tgtEl>
                                          <p:spTgt spid="41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6"/>
                                        </p:tgtEl>
                                        <p:attrNameLst>
                                          <p:attrName>style.visibility</p:attrName>
                                        </p:attrNameLst>
                                      </p:cBhvr>
                                      <p:to>
                                        <p:strVal val="visible"/>
                                      </p:to>
                                    </p:set>
                                    <p:anim calcmode="lin" valueType="num">
                                      <p:cBhvr additive="base">
                                        <p:cTn id="12" dur="1"/>
                                        <p:tgtEl>
                                          <p:spTgt spid="4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7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a:t>GOLD: PUSH OR PULL FACTOR?</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7"/>
          <p:cNvSpPr txBox="1">
            <a:spLocks noGrp="1"/>
          </p:cNvSpPr>
          <p:nvPr>
            <p:ph type="title"/>
          </p:nvPr>
        </p:nvSpPr>
        <p:spPr>
          <a:xfrm>
            <a:off x="457200" y="466553"/>
            <a:ext cx="8229600" cy="85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r>
              <a:rPr lang="en"/>
              <a:t>Environmental Impacts</a:t>
            </a:r>
            <a:endParaRPr/>
          </a:p>
        </p:txBody>
      </p:sp>
      <p:sp>
        <p:nvSpPr>
          <p:cNvPr id="427" name="Google Shape;427;p77"/>
          <p:cNvSpPr txBox="1"/>
          <p:nvPr/>
        </p:nvSpPr>
        <p:spPr>
          <a:xfrm>
            <a:off x="683000" y="3926650"/>
            <a:ext cx="8697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1"/>
                </a:solidFill>
                <a:latin typeface="Calibri"/>
                <a:ea typeface="Calibri"/>
                <a:cs typeface="Calibri"/>
                <a:sym typeface="Calibri"/>
              </a:rPr>
              <a:t>Population increase</a:t>
            </a:r>
            <a:r>
              <a:rPr lang="en" sz="3000">
                <a:solidFill>
                  <a:schemeClr val="dk1"/>
                </a:solidFill>
                <a:latin typeface="Calibri"/>
                <a:ea typeface="Calibri"/>
                <a:cs typeface="Calibri"/>
                <a:sym typeface="Calibri"/>
              </a:rPr>
              <a:t> = </a:t>
            </a:r>
            <a:r>
              <a:rPr lang="en" sz="3000">
                <a:solidFill>
                  <a:schemeClr val="dk1"/>
                </a:solidFill>
                <a:highlight>
                  <a:srgbClr val="FFFF00"/>
                </a:highlight>
                <a:latin typeface="Calibri"/>
                <a:ea typeface="Calibri"/>
                <a:cs typeface="Calibri"/>
                <a:sym typeface="Calibri"/>
              </a:rPr>
              <a:t>New BOOM towns</a:t>
            </a:r>
            <a:endParaRPr sz="30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None/>
            </a:pPr>
            <a:r>
              <a:rPr lang="en" sz="2200">
                <a:solidFill>
                  <a:schemeClr val="dk1"/>
                </a:solidFill>
                <a:latin typeface="Calibri"/>
                <a:ea typeface="Calibri"/>
                <a:cs typeface="Calibri"/>
                <a:sym typeface="Calibri"/>
              </a:rPr>
              <a:t>    </a:t>
            </a:r>
            <a:endParaRPr sz="2200">
              <a:solidFill>
                <a:schemeClr val="dk1"/>
              </a:solidFill>
              <a:latin typeface="Calibri"/>
              <a:ea typeface="Calibri"/>
              <a:cs typeface="Calibri"/>
              <a:sym typeface="Calibri"/>
            </a:endParaRPr>
          </a:p>
        </p:txBody>
      </p:sp>
      <p:pic>
        <p:nvPicPr>
          <p:cNvPr id="428" name="Google Shape;428;p77"/>
          <p:cNvPicPr preferRelativeResize="0"/>
          <p:nvPr/>
        </p:nvPicPr>
        <p:blipFill>
          <a:blip r:embed="rId3">
            <a:alphaModFix/>
          </a:blip>
          <a:stretch>
            <a:fillRect/>
          </a:stretch>
        </p:blipFill>
        <p:spPr>
          <a:xfrm>
            <a:off x="555100" y="1415601"/>
            <a:ext cx="3732626" cy="2100800"/>
          </a:xfrm>
          <a:prstGeom prst="rect">
            <a:avLst/>
          </a:prstGeom>
          <a:noFill/>
          <a:ln>
            <a:noFill/>
          </a:ln>
        </p:spPr>
      </p:pic>
      <p:pic>
        <p:nvPicPr>
          <p:cNvPr id="429" name="Google Shape;429;p77"/>
          <p:cNvPicPr preferRelativeResize="0"/>
          <p:nvPr/>
        </p:nvPicPr>
        <p:blipFill>
          <a:blip r:embed="rId4">
            <a:alphaModFix/>
          </a:blip>
          <a:stretch>
            <a:fillRect/>
          </a:stretch>
        </p:blipFill>
        <p:spPr>
          <a:xfrm>
            <a:off x="4890201" y="1476353"/>
            <a:ext cx="3120751" cy="2297897"/>
          </a:xfrm>
          <a:prstGeom prst="rect">
            <a:avLst/>
          </a:prstGeom>
          <a:noFill/>
          <a:ln>
            <a:noFill/>
          </a:ln>
        </p:spPr>
      </p:pic>
      <p:cxnSp>
        <p:nvCxnSpPr>
          <p:cNvPr id="430" name="Google Shape;430;p77"/>
          <p:cNvCxnSpPr>
            <a:stCxn id="428" idx="1"/>
          </p:cNvCxnSpPr>
          <p:nvPr/>
        </p:nvCxnSpPr>
        <p:spPr>
          <a:xfrm>
            <a:off x="555100" y="2466001"/>
            <a:ext cx="225600" cy="2370900"/>
          </a:xfrm>
          <a:prstGeom prst="curvedConnector4">
            <a:avLst>
              <a:gd name="adj1" fmla="val -202804"/>
              <a:gd name="adj2" fmla="val 72152"/>
            </a:avLst>
          </a:prstGeom>
          <a:noFill/>
          <a:ln w="28575" cap="flat" cmpd="sng">
            <a:solidFill>
              <a:schemeClr val="dk1"/>
            </a:solidFill>
            <a:prstDash val="solid"/>
            <a:round/>
            <a:headEnd type="none" w="med" len="med"/>
            <a:tailEnd type="none" w="med" len="med"/>
          </a:ln>
        </p:spPr>
      </p:cxnSp>
      <p:cxnSp>
        <p:nvCxnSpPr>
          <p:cNvPr id="431" name="Google Shape;431;p77"/>
          <p:cNvCxnSpPr>
            <a:endCxn id="428" idx="1"/>
          </p:cNvCxnSpPr>
          <p:nvPr/>
        </p:nvCxnSpPr>
        <p:spPr>
          <a:xfrm rot="10800000">
            <a:off x="555100" y="2466001"/>
            <a:ext cx="2400" cy="1200"/>
          </a:xfrm>
          <a:prstGeom prst="straightConnector1">
            <a:avLst/>
          </a:prstGeom>
          <a:noFill/>
          <a:ln w="38100" cap="flat" cmpd="sng">
            <a:solidFill>
              <a:schemeClr val="dk1"/>
            </a:solidFill>
            <a:prstDash val="solid"/>
            <a:round/>
            <a:headEnd type="none" w="med" len="med"/>
            <a:tailEnd type="triangle" w="med" len="med"/>
          </a:ln>
        </p:spPr>
      </p:cxnSp>
      <p:cxnSp>
        <p:nvCxnSpPr>
          <p:cNvPr id="432" name="Google Shape;432;p77"/>
          <p:cNvCxnSpPr/>
          <p:nvPr/>
        </p:nvCxnSpPr>
        <p:spPr>
          <a:xfrm rot="10800000" flipH="1">
            <a:off x="780575" y="4655625"/>
            <a:ext cx="222900" cy="2091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78"/>
          <p:cNvSpPr txBox="1">
            <a:spLocks noGrp="1"/>
          </p:cNvSpPr>
          <p:nvPr>
            <p:ph type="title"/>
          </p:nvPr>
        </p:nvSpPr>
        <p:spPr>
          <a:xfrm>
            <a:off x="0" y="205975"/>
            <a:ext cx="5891400" cy="85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BOOM TOWNS</a:t>
            </a:r>
            <a:endParaRPr/>
          </a:p>
        </p:txBody>
      </p:sp>
      <p:sp>
        <p:nvSpPr>
          <p:cNvPr id="438" name="Google Shape;438;p78"/>
          <p:cNvSpPr txBox="1">
            <a:spLocks noGrp="1"/>
          </p:cNvSpPr>
          <p:nvPr>
            <p:ph type="body" idx="1"/>
          </p:nvPr>
        </p:nvSpPr>
        <p:spPr>
          <a:xfrm>
            <a:off x="5249000" y="44925"/>
            <a:ext cx="3626700" cy="49140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 sz="2700"/>
              <a:t>Towns grew:</a:t>
            </a:r>
            <a:endParaRPr sz="2700"/>
          </a:p>
          <a:p>
            <a:pPr marL="457200" lvl="0" indent="-400050" algn="l" rtl="0">
              <a:spcBef>
                <a:spcPts val="640"/>
              </a:spcBef>
              <a:spcAft>
                <a:spcPts val="0"/>
              </a:spcAft>
              <a:buSzPts val="2700"/>
              <a:buChar char="•"/>
            </a:pPr>
            <a:r>
              <a:rPr lang="en" sz="2700">
                <a:highlight>
                  <a:srgbClr val="FFFF00"/>
                </a:highlight>
              </a:rPr>
              <a:t> </a:t>
            </a:r>
            <a:r>
              <a:rPr lang="en" sz="2700" b="1">
                <a:highlight>
                  <a:srgbClr val="FFFF00"/>
                </a:highlight>
              </a:rPr>
              <a:t>Abilene</a:t>
            </a:r>
            <a:endParaRPr sz="2700" b="1"/>
          </a:p>
          <a:p>
            <a:pPr marL="457200" lvl="0" indent="-400050" algn="l" rtl="0">
              <a:spcBef>
                <a:spcPts val="0"/>
              </a:spcBef>
              <a:spcAft>
                <a:spcPts val="0"/>
              </a:spcAft>
              <a:buSzPts val="2700"/>
              <a:buChar char="•"/>
            </a:pPr>
            <a:r>
              <a:rPr lang="en" sz="2700" b="1">
                <a:highlight>
                  <a:srgbClr val="FFFF00"/>
                </a:highlight>
              </a:rPr>
              <a:t>Kansas</a:t>
            </a:r>
            <a:r>
              <a:rPr lang="en" sz="2700"/>
              <a:t> </a:t>
            </a:r>
            <a:endParaRPr sz="2700"/>
          </a:p>
          <a:p>
            <a:pPr marL="0" lvl="0" indent="0" algn="l" rtl="0">
              <a:spcBef>
                <a:spcPts val="640"/>
              </a:spcBef>
              <a:spcAft>
                <a:spcPts val="0"/>
              </a:spcAft>
              <a:buNone/>
            </a:pPr>
            <a:r>
              <a:rPr lang="en" sz="2700"/>
              <a:t>This became a central market for buyers to meet in one location and BUY CATTLE.</a:t>
            </a:r>
            <a:endParaRPr sz="2700"/>
          </a:p>
          <a:p>
            <a:pPr marL="0" lvl="0" indent="0" algn="l" rtl="0">
              <a:spcBef>
                <a:spcPts val="640"/>
              </a:spcBef>
              <a:spcAft>
                <a:spcPts val="0"/>
              </a:spcAft>
              <a:buNone/>
            </a:pPr>
            <a:r>
              <a:rPr lang="en" sz="2700" b="1"/>
              <a:t>Made possible because:</a:t>
            </a:r>
            <a:r>
              <a:rPr lang="en" sz="2700"/>
              <a:t>it was a stop on the new </a:t>
            </a:r>
            <a:r>
              <a:rPr lang="en" sz="2700">
                <a:highlight>
                  <a:srgbClr val="FFFF00"/>
                </a:highlight>
              </a:rPr>
              <a:t>railroad</a:t>
            </a:r>
            <a:r>
              <a:rPr lang="en" sz="2700"/>
              <a:t> lines.</a:t>
            </a:r>
            <a:endParaRPr sz="2700"/>
          </a:p>
          <a:p>
            <a:pPr marL="0" lvl="0" indent="0" algn="l" rtl="0">
              <a:spcBef>
                <a:spcPts val="640"/>
              </a:spcBef>
              <a:spcAft>
                <a:spcPts val="0"/>
              </a:spcAft>
              <a:buNone/>
            </a:pPr>
            <a:endParaRPr sz="2700"/>
          </a:p>
        </p:txBody>
      </p:sp>
      <p:pic>
        <p:nvPicPr>
          <p:cNvPr id="439" name="Google Shape;439;p78"/>
          <p:cNvPicPr preferRelativeResize="0"/>
          <p:nvPr/>
        </p:nvPicPr>
        <p:blipFill>
          <a:blip r:embed="rId3">
            <a:alphaModFix/>
          </a:blip>
          <a:stretch>
            <a:fillRect/>
          </a:stretch>
        </p:blipFill>
        <p:spPr>
          <a:xfrm>
            <a:off x="263775" y="1415600"/>
            <a:ext cx="4523626" cy="3394499"/>
          </a:xfrm>
          <a:prstGeom prst="rect">
            <a:avLst/>
          </a:prstGeom>
          <a:noFill/>
          <a:ln w="9525" cap="flat" cmpd="sng">
            <a:solidFill>
              <a:schemeClr val="dk1"/>
            </a:solidFill>
            <a:prstDash val="dash"/>
            <a:round/>
            <a:headEnd type="none" w="sm" len="sm"/>
            <a:tailEnd type="none" w="sm" len="s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9"/>
          <p:cNvSpPr txBox="1">
            <a:spLocks noGrp="1"/>
          </p:cNvSpPr>
          <p:nvPr>
            <p:ph type="title"/>
          </p:nvPr>
        </p:nvSpPr>
        <p:spPr>
          <a:xfrm>
            <a:off x="1633669" y="196416"/>
            <a:ext cx="8229600" cy="8574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None/>
            </a:pPr>
            <a:r>
              <a:rPr lang="en" sz="4900" b="1">
                <a:solidFill>
                  <a:srgbClr val="FF0000"/>
                </a:solidFill>
              </a:rPr>
              <a:t>Exoduster</a:t>
            </a:r>
            <a:endParaRPr sz="4900" b="1">
              <a:solidFill>
                <a:srgbClr val="FF0000"/>
              </a:solidFill>
            </a:endParaRPr>
          </a:p>
        </p:txBody>
      </p:sp>
      <p:sp>
        <p:nvSpPr>
          <p:cNvPr id="445" name="Google Shape;445;p79"/>
          <p:cNvSpPr txBox="1">
            <a:spLocks noGrp="1"/>
          </p:cNvSpPr>
          <p:nvPr>
            <p:ph type="body" idx="2"/>
          </p:nvPr>
        </p:nvSpPr>
        <p:spPr>
          <a:xfrm>
            <a:off x="4648200" y="1053900"/>
            <a:ext cx="4247100" cy="3786000"/>
          </a:xfrm>
          <a:prstGeom prst="rect">
            <a:avLst/>
          </a:prstGeom>
          <a:noFill/>
          <a:ln>
            <a:noFill/>
          </a:ln>
        </p:spPr>
        <p:txBody>
          <a:bodyPr spcFirstLastPara="1" wrap="square" lIns="68575" tIns="34275" rIns="68575" bIns="34275" anchor="t" anchorCtr="0">
            <a:noAutofit/>
          </a:bodyPr>
          <a:lstStyle/>
          <a:p>
            <a:pPr marL="342900" marR="0" lvl="0" indent="-336550" algn="l" rtl="0">
              <a:spcBef>
                <a:spcPts val="0"/>
              </a:spcBef>
              <a:spcAft>
                <a:spcPts val="0"/>
              </a:spcAft>
              <a:buSzPts val="2700"/>
              <a:buFont typeface="Comic Sans MS"/>
              <a:buChar char="●"/>
            </a:pPr>
            <a:r>
              <a:rPr lang="en" sz="2700" b="1">
                <a:solidFill>
                  <a:schemeClr val="dk1"/>
                </a:solidFill>
                <a:latin typeface="Comic Sans MS"/>
                <a:ea typeface="Comic Sans MS"/>
                <a:cs typeface="Comic Sans MS"/>
                <a:sym typeface="Comic Sans MS"/>
              </a:rPr>
              <a:t>African Americans who migrated </a:t>
            </a:r>
            <a:r>
              <a:rPr lang="en" sz="2700" b="1">
                <a:solidFill>
                  <a:schemeClr val="dk1"/>
                </a:solidFill>
                <a:highlight>
                  <a:srgbClr val="FFFF00"/>
                </a:highlight>
                <a:latin typeface="Comic Sans MS"/>
                <a:ea typeface="Comic Sans MS"/>
                <a:cs typeface="Comic Sans MS"/>
                <a:sym typeface="Comic Sans MS"/>
              </a:rPr>
              <a:t>north </a:t>
            </a:r>
            <a:r>
              <a:rPr lang="en" sz="2700" b="1">
                <a:solidFill>
                  <a:schemeClr val="dk1"/>
                </a:solidFill>
                <a:latin typeface="Comic Sans MS"/>
                <a:ea typeface="Comic Sans MS"/>
                <a:cs typeface="Comic Sans MS"/>
                <a:sym typeface="Comic Sans MS"/>
              </a:rPr>
              <a:t>*states along the Mississippi River </a:t>
            </a:r>
            <a:r>
              <a:rPr lang="en" sz="2700" b="1">
                <a:solidFill>
                  <a:schemeClr val="dk1"/>
                </a:solidFill>
                <a:highlight>
                  <a:srgbClr val="FFFF00"/>
                </a:highlight>
                <a:latin typeface="Comic Sans MS"/>
                <a:ea typeface="Comic Sans MS"/>
                <a:cs typeface="Comic Sans MS"/>
                <a:sym typeface="Comic Sans MS"/>
              </a:rPr>
              <a:t>to</a:t>
            </a:r>
            <a:r>
              <a:rPr lang="en" sz="2700" b="1">
                <a:solidFill>
                  <a:schemeClr val="dk1"/>
                </a:solidFill>
                <a:latin typeface="Comic Sans MS"/>
                <a:ea typeface="Comic Sans MS"/>
                <a:cs typeface="Comic Sans MS"/>
                <a:sym typeface="Comic Sans MS"/>
              </a:rPr>
              <a:t> </a:t>
            </a:r>
            <a:r>
              <a:rPr lang="en" sz="2700" b="1">
                <a:solidFill>
                  <a:schemeClr val="dk1"/>
                </a:solidFill>
                <a:highlight>
                  <a:srgbClr val="FFFF00"/>
                </a:highlight>
                <a:latin typeface="Comic Sans MS"/>
                <a:ea typeface="Comic Sans MS"/>
                <a:cs typeface="Comic Sans MS"/>
                <a:sym typeface="Comic Sans MS"/>
              </a:rPr>
              <a:t>Kansas</a:t>
            </a:r>
            <a:r>
              <a:rPr lang="en" sz="2700" b="1">
                <a:solidFill>
                  <a:schemeClr val="dk1"/>
                </a:solidFill>
                <a:latin typeface="Comic Sans MS"/>
                <a:ea typeface="Comic Sans MS"/>
                <a:cs typeface="Comic Sans MS"/>
                <a:sym typeface="Comic Sans MS"/>
              </a:rPr>
              <a:t> late nineteenth century*</a:t>
            </a:r>
            <a:endParaRPr sz="2700" b="1">
              <a:solidFill>
                <a:schemeClr val="dk1"/>
              </a:solidFill>
              <a:latin typeface="Comic Sans MS"/>
              <a:ea typeface="Comic Sans MS"/>
              <a:cs typeface="Comic Sans MS"/>
              <a:sym typeface="Comic Sans MS"/>
            </a:endParaRPr>
          </a:p>
          <a:p>
            <a:pPr marL="685800" marR="0" lvl="0" indent="0" algn="l" rtl="0">
              <a:spcBef>
                <a:spcPts val="0"/>
              </a:spcBef>
              <a:spcAft>
                <a:spcPts val="0"/>
              </a:spcAft>
              <a:buNone/>
            </a:pPr>
            <a:r>
              <a:rPr lang="en" sz="2700" b="1">
                <a:solidFill>
                  <a:schemeClr val="dk1"/>
                </a:solidFill>
                <a:latin typeface="Comic Sans MS"/>
                <a:ea typeface="Comic Sans MS"/>
                <a:cs typeface="Comic Sans MS"/>
                <a:sym typeface="Comic Sans MS"/>
              </a:rPr>
              <a:t>**First migration of African Americans after The Civil War. </a:t>
            </a:r>
            <a:r>
              <a:rPr lang="en" sz="2700" b="1">
                <a:solidFill>
                  <a:schemeClr val="lt1"/>
                </a:solidFill>
                <a:latin typeface="Comic Sans MS"/>
                <a:ea typeface="Comic Sans MS"/>
                <a:cs typeface="Comic Sans MS"/>
                <a:sym typeface="Comic Sans MS"/>
              </a:rPr>
              <a:t>War</a:t>
            </a:r>
            <a:endParaRPr sz="1100"/>
          </a:p>
          <a:p>
            <a:pPr marL="254000" lvl="0" indent="-114300" algn="l" rtl="0">
              <a:spcBef>
                <a:spcPts val="400"/>
              </a:spcBef>
              <a:spcAft>
                <a:spcPts val="0"/>
              </a:spcAft>
              <a:buClr>
                <a:schemeClr val="dk1"/>
              </a:buClr>
              <a:buSzPts val="2100"/>
              <a:buFont typeface="Arial"/>
              <a:buNone/>
            </a:pPr>
            <a:endParaRPr sz="1100"/>
          </a:p>
        </p:txBody>
      </p:sp>
      <p:pic>
        <p:nvPicPr>
          <p:cNvPr id="446" name="Google Shape;446;p79" descr="Image result for exoduster"/>
          <p:cNvPicPr preferRelativeResize="0"/>
          <p:nvPr/>
        </p:nvPicPr>
        <p:blipFill rotWithShape="1">
          <a:blip r:embed="rId3">
            <a:alphaModFix/>
          </a:blip>
          <a:srcRect/>
          <a:stretch/>
        </p:blipFill>
        <p:spPr>
          <a:xfrm>
            <a:off x="118838" y="153038"/>
            <a:ext cx="3670481" cy="3448275"/>
          </a:xfrm>
          <a:prstGeom prst="rect">
            <a:avLst/>
          </a:prstGeom>
          <a:noFill/>
          <a:ln w="76200" cap="flat" cmpd="sng">
            <a:solidFill>
              <a:srgbClr val="FF0000"/>
            </a:solidFill>
            <a:prstDash val="solid"/>
            <a:round/>
            <a:headEnd type="none" w="sm" len="sm"/>
            <a:tailEnd type="none" w="sm" len="sm"/>
          </a:ln>
        </p:spPr>
      </p:pic>
      <p:pic>
        <p:nvPicPr>
          <p:cNvPr id="447" name="Google Shape;447;p79"/>
          <p:cNvPicPr preferRelativeResize="0"/>
          <p:nvPr/>
        </p:nvPicPr>
        <p:blipFill>
          <a:blip r:embed="rId4">
            <a:alphaModFix/>
          </a:blip>
          <a:stretch>
            <a:fillRect/>
          </a:stretch>
        </p:blipFill>
        <p:spPr>
          <a:xfrm>
            <a:off x="1367775" y="2745113"/>
            <a:ext cx="3223350" cy="2094638"/>
          </a:xfrm>
          <a:prstGeom prst="rect">
            <a:avLst/>
          </a:prstGeom>
          <a:noFill/>
          <a:ln w="28575" cap="flat" cmpd="sng">
            <a:solidFill>
              <a:srgbClr val="666666"/>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80"/>
          <p:cNvSpPr txBox="1">
            <a:spLocks noGrp="1"/>
          </p:cNvSpPr>
          <p:nvPr>
            <p:ph type="title"/>
          </p:nvPr>
        </p:nvSpPr>
        <p:spPr>
          <a:xfrm>
            <a:off x="311700" y="1078125"/>
            <a:ext cx="8520600" cy="288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What will impact (an invention) people being able to move safely to the West???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44"/>
          <p:cNvSpPr txBox="1">
            <a:spLocks noGrp="1"/>
          </p:cNvSpPr>
          <p:nvPr>
            <p:ph type="ctrTitle"/>
          </p:nvPr>
        </p:nvSpPr>
        <p:spPr>
          <a:xfrm>
            <a:off x="204384" y="725509"/>
            <a:ext cx="8520600" cy="82670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QUIZ</a:t>
            </a:r>
            <a:endParaRPr dirty="0"/>
          </a:p>
        </p:txBody>
      </p:sp>
      <p:sp>
        <p:nvSpPr>
          <p:cNvPr id="196" name="Google Shape;196;p44"/>
          <p:cNvSpPr txBox="1">
            <a:spLocks noGrp="1"/>
          </p:cNvSpPr>
          <p:nvPr>
            <p:ph type="subTitle" idx="1"/>
          </p:nvPr>
        </p:nvSpPr>
        <p:spPr>
          <a:xfrm>
            <a:off x="255892" y="1829573"/>
            <a:ext cx="8520600" cy="1545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Please log onto Canvas and take the 5 question quiz over the notes we covered in class.  You may use your notes. *not the person next to you*</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8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BRAIN BREAK</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8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Conflict &amp; Assimilation of Native Americans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6"/>
        <p:cNvGrpSpPr/>
        <p:nvPr/>
      </p:nvGrpSpPr>
      <p:grpSpPr>
        <a:xfrm>
          <a:off x="0" y="0"/>
          <a:ext cx="0" cy="0"/>
          <a:chOff x="0" y="0"/>
          <a:chExt cx="0" cy="0"/>
        </a:xfrm>
      </p:grpSpPr>
      <p:sp>
        <p:nvSpPr>
          <p:cNvPr id="467" name="Google Shape;467;p83"/>
          <p:cNvSpPr txBox="1">
            <a:spLocks noGrp="1"/>
          </p:cNvSpPr>
          <p:nvPr>
            <p:ph type="ctrTitle"/>
          </p:nvPr>
        </p:nvSpPr>
        <p:spPr>
          <a:xfrm>
            <a:off x="352706" y="3686025"/>
            <a:ext cx="7690200" cy="1122900"/>
          </a:xfrm>
          <a:prstGeom prst="rect">
            <a:avLst/>
          </a:prstGeom>
          <a:noFill/>
          <a:ln>
            <a:noFill/>
          </a:ln>
        </p:spPr>
        <p:txBody>
          <a:bodyPr spcFirstLastPara="1" wrap="square" lIns="68575" tIns="34275" rIns="68575" bIns="34275" anchor="ctr" anchorCtr="0">
            <a:noAutofit/>
          </a:bodyPr>
          <a:lstStyle/>
          <a:p>
            <a:pPr marL="0" lvl="0" indent="0" algn="r" rtl="0">
              <a:lnSpc>
                <a:spcPct val="90000"/>
              </a:lnSpc>
              <a:spcBef>
                <a:spcPts val="0"/>
              </a:spcBef>
              <a:spcAft>
                <a:spcPts val="0"/>
              </a:spcAft>
              <a:buClr>
                <a:schemeClr val="lt1"/>
              </a:buClr>
              <a:buSzPts val="2700"/>
              <a:buFont typeface="Algerian"/>
              <a:buNone/>
            </a:pPr>
            <a:r>
              <a:rPr lang="en" sz="2700">
                <a:latin typeface="Comfortaa"/>
                <a:ea typeface="Comfortaa"/>
                <a:cs typeface="Comfortaa"/>
                <a:sym typeface="Comfortaa"/>
              </a:rPr>
              <a:t>American conflict with the</a:t>
            </a:r>
            <a:r>
              <a:rPr lang="en" sz="2700">
                <a:solidFill>
                  <a:srgbClr val="FFFFFF"/>
                </a:solidFill>
                <a:latin typeface="Comfortaa"/>
                <a:ea typeface="Comfortaa"/>
                <a:cs typeface="Comfortaa"/>
                <a:sym typeface="Comfortaa"/>
              </a:rPr>
              <a:t>Native Americans on the Plains </a:t>
            </a:r>
            <a:endParaRPr sz="2700">
              <a:solidFill>
                <a:srgbClr val="FFFFFF"/>
              </a:solidFill>
              <a:latin typeface="Comfortaa"/>
              <a:ea typeface="Comfortaa"/>
              <a:cs typeface="Comfortaa"/>
              <a:sym typeface="Comfortaa"/>
            </a:endParaRPr>
          </a:p>
        </p:txBody>
      </p:sp>
      <p:pic>
        <p:nvPicPr>
          <p:cNvPr id="468" name="Google Shape;468;p83" descr="Image result for native americans"/>
          <p:cNvPicPr preferRelativeResize="0"/>
          <p:nvPr/>
        </p:nvPicPr>
        <p:blipFill rotWithShape="1">
          <a:blip r:embed="rId3">
            <a:alphaModFix/>
          </a:blip>
          <a:srcRect t="14018" b="32840"/>
          <a:stretch/>
        </p:blipFill>
        <p:spPr>
          <a:xfrm>
            <a:off x="-2987" y="8"/>
            <a:ext cx="9144001" cy="342899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8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Native American REMOVAL</a:t>
            </a:r>
            <a:endParaRPr/>
          </a:p>
        </p:txBody>
      </p:sp>
      <p:sp>
        <p:nvSpPr>
          <p:cNvPr id="474" name="Google Shape;474;p84"/>
          <p:cNvSpPr txBox="1"/>
          <p:nvPr/>
        </p:nvSpPr>
        <p:spPr>
          <a:xfrm>
            <a:off x="311700" y="1532700"/>
            <a:ext cx="4615500" cy="207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750">
                <a:latin typeface="Georgia"/>
                <a:ea typeface="Georgia"/>
                <a:cs typeface="Georgia"/>
                <a:sym typeface="Georgia"/>
              </a:rPr>
              <a:t>•</a:t>
            </a:r>
            <a:r>
              <a:rPr lang="en" sz="2400">
                <a:solidFill>
                  <a:srgbClr val="262626"/>
                </a:solidFill>
              </a:rPr>
              <a:t>Removing Native Americans from their lands was believed to be </a:t>
            </a:r>
            <a:r>
              <a:rPr lang="en" sz="2400" b="1" u="sng">
                <a:solidFill>
                  <a:srgbClr val="262626"/>
                </a:solidFill>
              </a:rPr>
              <a:t>necessary</a:t>
            </a:r>
            <a:r>
              <a:rPr lang="en" sz="2400">
                <a:solidFill>
                  <a:srgbClr val="262626"/>
                </a:solidFill>
              </a:rPr>
              <a:t> because </a:t>
            </a:r>
            <a:endParaRPr sz="2400">
              <a:solidFill>
                <a:srgbClr val="262626"/>
              </a:solidFill>
            </a:endParaRPr>
          </a:p>
          <a:p>
            <a:pPr marL="457200" lvl="0" indent="-381000" algn="l" rtl="0">
              <a:lnSpc>
                <a:spcPct val="115000"/>
              </a:lnSpc>
              <a:spcBef>
                <a:spcPts val="0"/>
              </a:spcBef>
              <a:spcAft>
                <a:spcPts val="0"/>
              </a:spcAft>
              <a:buClr>
                <a:srgbClr val="262626"/>
              </a:buClr>
              <a:buSzPts val="2400"/>
              <a:buChar char="●"/>
            </a:pPr>
            <a:r>
              <a:rPr lang="en" sz="2400">
                <a:solidFill>
                  <a:srgbClr val="262626"/>
                </a:solidFill>
              </a:rPr>
              <a:t>Increases in </a:t>
            </a:r>
            <a:r>
              <a:rPr lang="en" sz="2400">
                <a:solidFill>
                  <a:srgbClr val="262626"/>
                </a:solidFill>
                <a:highlight>
                  <a:srgbClr val="FFFF00"/>
                </a:highlight>
              </a:rPr>
              <a:t>population</a:t>
            </a:r>
            <a:r>
              <a:rPr lang="en" sz="2400">
                <a:solidFill>
                  <a:srgbClr val="262626"/>
                </a:solidFill>
              </a:rPr>
              <a:t> --&gt; need for more land</a:t>
            </a:r>
            <a:endParaRPr sz="2400">
              <a:solidFill>
                <a:srgbClr val="262626"/>
              </a:solidFill>
            </a:endParaRPr>
          </a:p>
          <a:p>
            <a:pPr marL="457200" lvl="0" indent="-381000" algn="l" rtl="0">
              <a:lnSpc>
                <a:spcPct val="115000"/>
              </a:lnSpc>
              <a:spcBef>
                <a:spcPts val="0"/>
              </a:spcBef>
              <a:spcAft>
                <a:spcPts val="0"/>
              </a:spcAft>
              <a:buClr>
                <a:srgbClr val="262626"/>
              </a:buClr>
              <a:buSzPts val="2400"/>
              <a:buChar char="●"/>
            </a:pPr>
            <a:r>
              <a:rPr lang="en" sz="2400">
                <a:solidFill>
                  <a:srgbClr val="262626"/>
                </a:solidFill>
              </a:rPr>
              <a:t>Idea of </a:t>
            </a:r>
            <a:r>
              <a:rPr lang="en" sz="2400">
                <a:solidFill>
                  <a:srgbClr val="262626"/>
                </a:solidFill>
                <a:highlight>
                  <a:srgbClr val="FFFF00"/>
                </a:highlight>
              </a:rPr>
              <a:t>Manifest Destiny</a:t>
            </a:r>
            <a:endParaRPr sz="2400">
              <a:solidFill>
                <a:srgbClr val="262626"/>
              </a:solidFill>
              <a:highlight>
                <a:srgbClr val="FFFF00"/>
              </a:highlight>
            </a:endParaRPr>
          </a:p>
          <a:p>
            <a:pPr marL="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0"/>
              </a:spcBef>
              <a:spcAft>
                <a:spcPts val="0"/>
              </a:spcAft>
              <a:buNone/>
            </a:pPr>
            <a:endParaRPr sz="2400">
              <a:solidFill>
                <a:srgbClr val="262626"/>
              </a:solidFill>
              <a:latin typeface="Georgia"/>
              <a:ea typeface="Georgia"/>
              <a:cs typeface="Georgia"/>
              <a:sym typeface="Georgia"/>
            </a:endParaRPr>
          </a:p>
        </p:txBody>
      </p:sp>
      <p:pic>
        <p:nvPicPr>
          <p:cNvPr id="475" name="Google Shape;475;p84"/>
          <p:cNvPicPr preferRelativeResize="0"/>
          <p:nvPr/>
        </p:nvPicPr>
        <p:blipFill>
          <a:blip r:embed="rId3">
            <a:alphaModFix/>
          </a:blip>
          <a:stretch>
            <a:fillRect/>
          </a:stretch>
        </p:blipFill>
        <p:spPr>
          <a:xfrm>
            <a:off x="4976175" y="449750"/>
            <a:ext cx="3912000" cy="2535465"/>
          </a:xfrm>
          <a:prstGeom prst="rect">
            <a:avLst/>
          </a:prstGeom>
          <a:noFill/>
          <a:ln>
            <a:noFill/>
          </a:ln>
        </p:spPr>
      </p:pic>
      <p:pic>
        <p:nvPicPr>
          <p:cNvPr id="476" name="Google Shape;476;p84"/>
          <p:cNvPicPr preferRelativeResize="0"/>
          <p:nvPr/>
        </p:nvPicPr>
        <p:blipFill>
          <a:blip r:embed="rId4">
            <a:alphaModFix/>
          </a:blip>
          <a:stretch>
            <a:fillRect/>
          </a:stretch>
        </p:blipFill>
        <p:spPr>
          <a:xfrm>
            <a:off x="4978200" y="3118815"/>
            <a:ext cx="3907949" cy="185348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8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Indian Removal Act (1830)</a:t>
            </a:r>
            <a:endParaRPr/>
          </a:p>
        </p:txBody>
      </p:sp>
      <p:sp>
        <p:nvSpPr>
          <p:cNvPr id="482" name="Google Shape;482;p85"/>
          <p:cNvSpPr txBox="1"/>
          <p:nvPr/>
        </p:nvSpPr>
        <p:spPr>
          <a:xfrm>
            <a:off x="311700" y="1532700"/>
            <a:ext cx="3797400" cy="20781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400"/>
              <a:t>Forced Indian tribes</a:t>
            </a:r>
            <a:r>
              <a:rPr lang="en" sz="2400">
                <a:highlight>
                  <a:srgbClr val="FFFF00"/>
                </a:highlight>
              </a:rPr>
              <a:t> onto reservations</a:t>
            </a:r>
            <a:endParaRPr sz="2400">
              <a:highlight>
                <a:srgbClr val="FFFF00"/>
              </a:highlight>
            </a:endParaRPr>
          </a:p>
          <a:p>
            <a:pPr marL="457200" lvl="0" indent="-381000" algn="l" rtl="0">
              <a:lnSpc>
                <a:spcPct val="115000"/>
              </a:lnSpc>
              <a:spcBef>
                <a:spcPts val="0"/>
              </a:spcBef>
              <a:spcAft>
                <a:spcPts val="0"/>
              </a:spcAft>
              <a:buSzPts val="2400"/>
              <a:buChar char="●"/>
            </a:pPr>
            <a:r>
              <a:rPr lang="en" sz="2400"/>
              <a:t>Included the “Trail of </a:t>
            </a:r>
            <a:r>
              <a:rPr lang="en" sz="2400">
                <a:highlight>
                  <a:srgbClr val="FFFF00"/>
                </a:highlight>
              </a:rPr>
              <a:t>Tears”</a:t>
            </a:r>
            <a:endParaRPr sz="2400">
              <a:highlight>
                <a:srgbClr val="FFFF00"/>
              </a:highlight>
            </a:endParaRPr>
          </a:p>
          <a:p>
            <a:pPr marL="457200" lvl="0" indent="0" algn="l" rtl="0">
              <a:lnSpc>
                <a:spcPct val="115000"/>
              </a:lnSpc>
              <a:spcBef>
                <a:spcPts val="0"/>
              </a:spcBef>
              <a:spcAft>
                <a:spcPts val="0"/>
              </a:spcAft>
              <a:buNone/>
            </a:pPr>
            <a:endParaRPr sz="2750">
              <a:latin typeface="Georgia"/>
              <a:ea typeface="Georgia"/>
              <a:cs typeface="Georgia"/>
              <a:sym typeface="Georgia"/>
            </a:endParaRPr>
          </a:p>
          <a:p>
            <a:pPr marL="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0"/>
              </a:spcBef>
              <a:spcAft>
                <a:spcPts val="0"/>
              </a:spcAft>
              <a:buNone/>
            </a:pPr>
            <a:endParaRPr sz="2400">
              <a:solidFill>
                <a:srgbClr val="262626"/>
              </a:solidFill>
              <a:latin typeface="Georgia"/>
              <a:ea typeface="Georgia"/>
              <a:cs typeface="Georgia"/>
              <a:sym typeface="Georgia"/>
            </a:endParaRPr>
          </a:p>
        </p:txBody>
      </p:sp>
      <p:pic>
        <p:nvPicPr>
          <p:cNvPr id="483" name="Google Shape;483;p85"/>
          <p:cNvPicPr preferRelativeResize="0"/>
          <p:nvPr/>
        </p:nvPicPr>
        <p:blipFill>
          <a:blip r:embed="rId3">
            <a:alphaModFix/>
          </a:blip>
          <a:stretch>
            <a:fillRect/>
          </a:stretch>
        </p:blipFill>
        <p:spPr>
          <a:xfrm>
            <a:off x="4357300" y="707495"/>
            <a:ext cx="4615499" cy="43242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Destruction of the Buffalo</a:t>
            </a:r>
            <a:endParaRPr/>
          </a:p>
        </p:txBody>
      </p:sp>
      <p:sp>
        <p:nvSpPr>
          <p:cNvPr id="489" name="Google Shape;489;p86"/>
          <p:cNvSpPr txBox="1"/>
          <p:nvPr/>
        </p:nvSpPr>
        <p:spPr>
          <a:xfrm>
            <a:off x="311700" y="1307025"/>
            <a:ext cx="4190700" cy="36972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400"/>
              <a:t>1840 = 25 Million Buffalo</a:t>
            </a:r>
            <a:endParaRPr sz="2400"/>
          </a:p>
          <a:p>
            <a:pPr marL="457200" lvl="0" indent="-381000" algn="l" rtl="0">
              <a:lnSpc>
                <a:spcPct val="115000"/>
              </a:lnSpc>
              <a:spcBef>
                <a:spcPts val="0"/>
              </a:spcBef>
              <a:spcAft>
                <a:spcPts val="0"/>
              </a:spcAft>
              <a:buSzPts val="2400"/>
              <a:buChar char="●"/>
            </a:pPr>
            <a:r>
              <a:rPr lang="en" sz="2400"/>
              <a:t>1889 = only 1100 buffalo remained in the US!</a:t>
            </a:r>
            <a:endParaRPr sz="2400"/>
          </a:p>
          <a:p>
            <a:pPr marL="0" lvl="0" indent="0" algn="l" rtl="0">
              <a:lnSpc>
                <a:spcPct val="115000"/>
              </a:lnSpc>
              <a:spcBef>
                <a:spcPts val="0"/>
              </a:spcBef>
              <a:spcAft>
                <a:spcPts val="0"/>
              </a:spcAft>
              <a:buNone/>
            </a:pPr>
            <a:r>
              <a:rPr lang="en" sz="2400" b="1">
                <a:solidFill>
                  <a:srgbClr val="262626"/>
                </a:solidFill>
              </a:rPr>
              <a:t>Slaughtered for:</a:t>
            </a:r>
            <a:endParaRPr sz="2400" b="1">
              <a:solidFill>
                <a:srgbClr val="262626"/>
              </a:solidFill>
            </a:endParaRPr>
          </a:p>
          <a:p>
            <a:pPr marL="457200" lvl="0" indent="-381000" algn="l" rtl="0">
              <a:lnSpc>
                <a:spcPct val="115000"/>
              </a:lnSpc>
              <a:spcBef>
                <a:spcPts val="0"/>
              </a:spcBef>
              <a:spcAft>
                <a:spcPts val="0"/>
              </a:spcAft>
              <a:buSzPts val="2400"/>
              <a:buChar char="●"/>
            </a:pPr>
            <a:r>
              <a:rPr lang="en" sz="2400">
                <a:solidFill>
                  <a:srgbClr val="FF0000"/>
                </a:solidFill>
              </a:rPr>
              <a:t> </a:t>
            </a:r>
            <a:r>
              <a:rPr lang="en" sz="2400">
                <a:solidFill>
                  <a:srgbClr val="FF0000"/>
                </a:solidFill>
                <a:highlight>
                  <a:srgbClr val="FFFF00"/>
                </a:highlight>
              </a:rPr>
              <a:t>Sport</a:t>
            </a:r>
            <a:endParaRPr sz="2400">
              <a:solidFill>
                <a:srgbClr val="FF0000"/>
              </a:solidFill>
              <a:highlight>
                <a:srgbClr val="FFFF00"/>
              </a:highlight>
            </a:endParaRPr>
          </a:p>
          <a:p>
            <a:pPr marL="457200" lvl="0" indent="-381000" algn="l" rtl="0">
              <a:lnSpc>
                <a:spcPct val="115000"/>
              </a:lnSpc>
              <a:spcBef>
                <a:spcPts val="0"/>
              </a:spcBef>
              <a:spcAft>
                <a:spcPts val="0"/>
              </a:spcAft>
              <a:buSzPts val="2400"/>
              <a:buChar char="●"/>
            </a:pPr>
            <a:r>
              <a:rPr lang="en" sz="2400">
                <a:solidFill>
                  <a:srgbClr val="FF0000"/>
                </a:solidFill>
              </a:rPr>
              <a:t>to </a:t>
            </a:r>
            <a:r>
              <a:rPr lang="en" sz="2400">
                <a:solidFill>
                  <a:srgbClr val="FF0000"/>
                </a:solidFill>
                <a:highlight>
                  <a:srgbClr val="FFFF00"/>
                </a:highlight>
              </a:rPr>
              <a:t>hurt the Native Americans</a:t>
            </a:r>
            <a:endParaRPr sz="2400">
              <a:solidFill>
                <a:srgbClr val="FF0000"/>
              </a:solidFill>
              <a:highlight>
                <a:srgbClr val="FFFF00"/>
              </a:highlight>
            </a:endParaRPr>
          </a:p>
          <a:p>
            <a:pPr marL="0" lvl="0" indent="0" algn="l" rtl="0">
              <a:lnSpc>
                <a:spcPct val="115000"/>
              </a:lnSpc>
              <a:spcBef>
                <a:spcPts val="0"/>
              </a:spcBef>
              <a:spcAft>
                <a:spcPts val="0"/>
              </a:spcAft>
              <a:buNone/>
            </a:pPr>
            <a:endParaRPr sz="2400"/>
          </a:p>
          <a:p>
            <a:pPr marL="457200" lvl="0" indent="0" algn="l" rtl="0">
              <a:lnSpc>
                <a:spcPct val="115000"/>
              </a:lnSpc>
              <a:spcBef>
                <a:spcPts val="0"/>
              </a:spcBef>
              <a:spcAft>
                <a:spcPts val="0"/>
              </a:spcAft>
              <a:buNone/>
            </a:pPr>
            <a:endParaRPr sz="2750">
              <a:latin typeface="Georgia"/>
              <a:ea typeface="Georgia"/>
              <a:cs typeface="Georgia"/>
              <a:sym typeface="Georgia"/>
            </a:endParaRPr>
          </a:p>
          <a:p>
            <a:pPr marL="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0"/>
              </a:spcBef>
              <a:spcAft>
                <a:spcPts val="0"/>
              </a:spcAft>
              <a:buNone/>
            </a:pPr>
            <a:endParaRPr sz="2400">
              <a:solidFill>
                <a:srgbClr val="262626"/>
              </a:solidFill>
              <a:latin typeface="Georgia"/>
              <a:ea typeface="Georgia"/>
              <a:cs typeface="Georgia"/>
              <a:sym typeface="Georgia"/>
            </a:endParaRPr>
          </a:p>
        </p:txBody>
      </p:sp>
      <p:pic>
        <p:nvPicPr>
          <p:cNvPr id="490" name="Google Shape;490;p86"/>
          <p:cNvPicPr preferRelativeResize="0"/>
          <p:nvPr/>
        </p:nvPicPr>
        <p:blipFill>
          <a:blip r:embed="rId3">
            <a:alphaModFix/>
          </a:blip>
          <a:stretch>
            <a:fillRect/>
          </a:stretch>
        </p:blipFill>
        <p:spPr>
          <a:xfrm>
            <a:off x="4362925" y="873875"/>
            <a:ext cx="2273675" cy="2852825"/>
          </a:xfrm>
          <a:prstGeom prst="rect">
            <a:avLst/>
          </a:prstGeom>
          <a:noFill/>
          <a:ln>
            <a:noFill/>
          </a:ln>
        </p:spPr>
      </p:pic>
      <p:pic>
        <p:nvPicPr>
          <p:cNvPr id="491" name="Google Shape;491;p86"/>
          <p:cNvPicPr preferRelativeResize="0"/>
          <p:nvPr/>
        </p:nvPicPr>
        <p:blipFill>
          <a:blip r:embed="rId4">
            <a:alphaModFix/>
          </a:blip>
          <a:stretch>
            <a:fillRect/>
          </a:stretch>
        </p:blipFill>
        <p:spPr>
          <a:xfrm>
            <a:off x="6379627" y="2808050"/>
            <a:ext cx="2600824" cy="2034550"/>
          </a:xfrm>
          <a:prstGeom prst="rect">
            <a:avLst/>
          </a:prstGeom>
          <a:noFill/>
          <a:ln>
            <a:noFill/>
          </a:ln>
        </p:spPr>
      </p:pic>
      <p:pic>
        <p:nvPicPr>
          <p:cNvPr id="492" name="Google Shape;492;p86"/>
          <p:cNvPicPr preferRelativeResize="0"/>
          <p:nvPr/>
        </p:nvPicPr>
        <p:blipFill>
          <a:blip r:embed="rId5">
            <a:alphaModFix/>
          </a:blip>
          <a:stretch>
            <a:fillRect/>
          </a:stretch>
        </p:blipFill>
        <p:spPr>
          <a:xfrm>
            <a:off x="6457450" y="181725"/>
            <a:ext cx="2661900" cy="21543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87"/>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Why do you think the buffalo were targeted?</a:t>
            </a:r>
            <a:endParaRPr/>
          </a:p>
          <a:p>
            <a:pPr marL="0" lvl="0" indent="0" algn="ctr" rtl="0">
              <a:spcBef>
                <a:spcPts val="0"/>
              </a:spcBef>
              <a:spcAft>
                <a:spcPts val="0"/>
              </a:spcAft>
              <a:buNone/>
            </a:pPr>
            <a:r>
              <a:rPr lang="en"/>
              <a:t>*Violent Approach*</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88" descr="Dances With Wolves (1990)&#10;&#10;Dunbar and the entire Sioux camp come across a field full of slaughtered buffalo. Dunbar notes that he notices wagon tracks which signifies that it was White buffalo skinners.&#10;&#10;I do not own the copyrights to this film" title="The Buffalo Kill (Director's Cut)">
            <a:hlinkClick r:id="rId3"/>
          </p:cNvPr>
          <p:cNvPicPr preferRelativeResize="0"/>
          <p:nvPr/>
        </p:nvPicPr>
        <p:blipFill>
          <a:blip r:embed="rId4">
            <a:alphaModFix/>
          </a:blip>
          <a:stretch>
            <a:fillRect/>
          </a:stretch>
        </p:blipFill>
        <p:spPr>
          <a:xfrm>
            <a:off x="114300" y="114300"/>
            <a:ext cx="8416388" cy="46946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89"/>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Autofit/>
          </a:bodyPr>
          <a:lstStyle/>
          <a:p>
            <a:pPr marL="457200" lvl="0" indent="0" algn="l" rtl="0">
              <a:spcBef>
                <a:spcPts val="0"/>
              </a:spcBef>
              <a:spcAft>
                <a:spcPts val="0"/>
              </a:spcAft>
              <a:buNone/>
            </a:pPr>
            <a:r>
              <a:rPr lang="en" sz="3000">
                <a:solidFill>
                  <a:srgbClr val="FFFFFF"/>
                </a:solidFill>
              </a:rPr>
              <a:t>What staple food of Native tribes was eliminated to undermine their independence and resistance?</a:t>
            </a:r>
            <a:endParaRPr sz="3000">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90"/>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endParaRPr/>
          </a:p>
        </p:txBody>
      </p:sp>
      <p:sp>
        <p:nvSpPr>
          <p:cNvPr id="514" name="Google Shape;514;p90"/>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p>
            <a:pPr marL="457200" lvl="0" indent="-228600" algn="l" rtl="0">
              <a:lnSpc>
                <a:spcPct val="115000"/>
              </a:lnSpc>
              <a:spcBef>
                <a:spcPts val="0"/>
              </a:spcBef>
              <a:spcAft>
                <a:spcPts val="0"/>
              </a:spcAft>
              <a:buSzPts val="1800"/>
              <a:buNone/>
            </a:pPr>
            <a:endParaRPr/>
          </a:p>
        </p:txBody>
      </p:sp>
      <p:pic>
        <p:nvPicPr>
          <p:cNvPr id="515" name="Google Shape;515;p90" descr="https://attachments.office.net/owa/swebb%40conroeisd.net/service.svc/s/GetAttachmentThumbnail?id=AQMkAGZlZDZhMjlmLTMxZDMtNGVjZC1hOTNmLWVmNjljOGQyOTdkZgBGAAADphNAiaYGskq%2FVgiF5gTmiwcAYIhIwZHZ1kKMPZC5kgjFCAAAAgEMAAAAYIhIwZHZ1kKMPZC5kgjFCAACT%2FACZAAAAAESABAAX1VKomsXc0e8kUis7u9RwQ%3D%3D&amp;thumbnailType=2&amp;owa=outlook.office.com&amp;scriptVer=2019081802.09&amp;X-OWA-CANARY=eSyQpwG6y06jwgCNEi-iyIC0D2swKtcYlS-QVqxw0Cg_cbJ7QplTPlUYmumPqy4MZNBhPWuVH5U.&amp;token=eyJhbGciOiJSUzI1NiIsImtpZCI6IjA2MDBGOUY2NzQ2MjA3MzdFNzM0MDRFMjg3QzQ1QTgxOENCN0NFQjgiLCJ4NXQiOiJCZ0Q1OW5SaUJ6Zm5OQVRpaDhSYWdZeTN6cmciLCJ0eXAiOiJKV1QifQ.eyJvcmlnaW4iOiJodHRwczovL291dGxvb2sub2ZmaWNlLmNvbSIsInZlciI6IkV4Y2hhbmdlLkNhbGxiYWNrLlYxIiwiYXBwY3R4c2VuZGVyIjoiT3dhRG93bmxvYWRAMDFlZTg4NWYtYWRhOC00OWQzLWEwMTctNmI1ZmI2MDJiMGYyIiwiYXBwY3R4Ijoie1wibXNleGNocHJvdFwiOlwib3dhXCIsXCJwcmltYXJ5c2lkXCI6XCJTLTEtNS0yMS0zNzcxNjU1ODYxLTI1NTQyOTg3MDUtNTg0OTgyNzQwLTgxMDQ2NTFcIixcInB1aWRcIjpcIjExNTM5NzcwMjUzMDk3ODYxNTZcIixcIm9pZFwiOlwiOWY4MjdlYWQtODY3My00MzU0LTk2NjUtNzUyOWQ0YjViZTI3XCIsXCJzY29wZVwiOlwiT3dhRG93bmxvYWRcIn0iLCJuYmYiOjE1NjY4MjkxNzIsImV4cCI6MTU2NjgyOTc3MiwiaXNzIjoiMDAwMDAwMDItMDAwMC0wZmYxLWNlMDAtMDAwMDAwMDAwMDAwQDAxZWU4ODVmLWFkYTgtNDlkMy1hMDE3LTZiNWZiNjAyYjBmMiIsImF1ZCI6IjAwMDAwMDAyLTAwMDAtMGZmMS1jZTAwLTAwMDAwMDAwMDAwMC9hdHRhY2htZW50cy5vZmZpY2UubmV0QDAxZWU4ODVmLWFkYTgtNDlkMy1hMDE3LTZiNWZiNjAyYjBmMiJ9.QFDpLEQQ6D8Utf-3gazZT5sjQyOzOI87avtzixEO4ujqqsr1EH6b8sw4wn_D2WR4obAQURmMkrbQwYctsrxQo1sc5eBNhQdHgNFpK2o6RIRrJHqtPeOqMk3I4xazqoHiHjxuyDfRWdSgvJgMQMPBUKjadp4mUc8fShhnJmY4_XcN9VpWlSEYH87cX1MB4mqYVgDJFpEHx9Q3CXag7P7dk2BRJlmVzfpa7lK_XrwRAAFZe7BPo4piYbACyYHoTPHCMhclbdYv5JDLZvpn5I0gBirNrWK815jhUtKjO0BrSd8qipgh0TQ0fzFwfA7I7-afR3TnwlcTOcXASs-tBfegbQ&amp;animation=true"/>
          <p:cNvPicPr preferRelativeResize="0"/>
          <p:nvPr/>
        </p:nvPicPr>
        <p:blipFill rotWithShape="1">
          <a:blip r:embed="rId3">
            <a:alphaModFix/>
          </a:blip>
          <a:srcRect/>
          <a:stretch/>
        </p:blipFill>
        <p:spPr>
          <a:xfrm>
            <a:off x="-1" y="0"/>
            <a:ext cx="9144002"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p:cNvSpPr txBox="1"/>
          <p:nvPr/>
        </p:nvSpPr>
        <p:spPr>
          <a:xfrm>
            <a:off x="50400" y="4412875"/>
            <a:ext cx="9043200" cy="39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latin typeface="Roboto"/>
                <a:ea typeface="Roboto"/>
                <a:cs typeface="Roboto"/>
                <a:sym typeface="Roboto"/>
              </a:rPr>
              <a:t>On your notes, describe what you see here. What do you think is happening, where do you think they are going? Write at least 2 sentences.</a:t>
            </a:r>
            <a:endParaRPr sz="1800" b="1">
              <a:latin typeface="Roboto"/>
              <a:ea typeface="Roboto"/>
              <a:cs typeface="Roboto"/>
              <a:sym typeface="Roboto"/>
            </a:endParaRPr>
          </a:p>
        </p:txBody>
      </p:sp>
      <p:pic>
        <p:nvPicPr>
          <p:cNvPr id="209" name="Google Shape;209;p46"/>
          <p:cNvPicPr preferRelativeResize="0"/>
          <p:nvPr/>
        </p:nvPicPr>
        <p:blipFill rotWithShape="1">
          <a:blip r:embed="rId3">
            <a:alphaModFix/>
          </a:blip>
          <a:srcRect/>
          <a:stretch/>
        </p:blipFill>
        <p:spPr>
          <a:xfrm>
            <a:off x="250900" y="86250"/>
            <a:ext cx="8530674" cy="40536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91"/>
          <p:cNvSpPr txBox="1">
            <a:spLocks noGrp="1"/>
          </p:cNvSpPr>
          <p:nvPr>
            <p:ph type="title"/>
          </p:nvPr>
        </p:nvSpPr>
        <p:spPr>
          <a:xfrm flipH="1">
            <a:off x="260975" y="278775"/>
            <a:ext cx="8824500" cy="7806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600" b="1">
                <a:latin typeface="Oswald"/>
                <a:ea typeface="Oswald"/>
                <a:cs typeface="Oswald"/>
                <a:sym typeface="Oswald"/>
              </a:rPr>
              <a:t>Battle of Little Bighorn-Custer’s Last Stand</a:t>
            </a:r>
            <a:endParaRPr sz="2600" b="1">
              <a:latin typeface="Oswald"/>
              <a:ea typeface="Oswald"/>
              <a:cs typeface="Oswald"/>
              <a:sym typeface="Oswald"/>
            </a:endParaRPr>
          </a:p>
          <a:p>
            <a:pPr marL="0" lvl="0" indent="0" algn="ctr" rtl="0">
              <a:spcBef>
                <a:spcPts val="0"/>
              </a:spcBef>
              <a:spcAft>
                <a:spcPts val="0"/>
              </a:spcAft>
              <a:buClr>
                <a:schemeClr val="dk1"/>
              </a:buClr>
              <a:buSzPts val="3200"/>
              <a:buFont typeface="Arial"/>
              <a:buNone/>
            </a:pPr>
            <a:r>
              <a:rPr lang="en" sz="2600" b="1">
                <a:latin typeface="Oswald"/>
                <a:ea typeface="Oswald"/>
                <a:cs typeface="Oswald"/>
                <a:sym typeface="Oswald"/>
              </a:rPr>
              <a:t> June 25–26, 1876</a:t>
            </a:r>
            <a:endParaRPr sz="2900"/>
          </a:p>
        </p:txBody>
      </p:sp>
      <p:sp>
        <p:nvSpPr>
          <p:cNvPr id="521" name="Google Shape;521;p91"/>
          <p:cNvSpPr txBox="1">
            <a:spLocks noGrp="1"/>
          </p:cNvSpPr>
          <p:nvPr>
            <p:ph type="body" idx="1"/>
          </p:nvPr>
        </p:nvSpPr>
        <p:spPr>
          <a:xfrm>
            <a:off x="0" y="1003601"/>
            <a:ext cx="5185500" cy="40839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800"/>
              <a:buNone/>
            </a:pPr>
            <a:endParaRPr>
              <a:solidFill>
                <a:srgbClr val="000000"/>
              </a:solidFill>
              <a:latin typeface="Georgia"/>
              <a:ea typeface="Georgia"/>
              <a:cs typeface="Georgia"/>
              <a:sym typeface="Georgia"/>
            </a:endParaRPr>
          </a:p>
          <a:p>
            <a:pPr marL="914400" lvl="1" indent="-342900" algn="l" rtl="0">
              <a:lnSpc>
                <a:spcPct val="115000"/>
              </a:lnSpc>
              <a:spcBef>
                <a:spcPts val="0"/>
              </a:spcBef>
              <a:spcAft>
                <a:spcPts val="0"/>
              </a:spcAft>
              <a:buClr>
                <a:srgbClr val="000000"/>
              </a:buClr>
              <a:buSzPts val="1800"/>
              <a:buFont typeface="Georgia"/>
              <a:buChar char="○"/>
            </a:pPr>
            <a:r>
              <a:rPr lang="en" sz="2800">
                <a:solidFill>
                  <a:srgbClr val="000000"/>
                </a:solidFill>
                <a:highlight>
                  <a:srgbClr val="FFFF00"/>
                </a:highlight>
                <a:latin typeface="Georgia"/>
                <a:ea typeface="Georgia"/>
                <a:cs typeface="Georgia"/>
                <a:sym typeface="Georgia"/>
              </a:rPr>
              <a:t>Gold</a:t>
            </a:r>
            <a:r>
              <a:rPr lang="en" sz="2800">
                <a:solidFill>
                  <a:srgbClr val="000000"/>
                </a:solidFill>
                <a:latin typeface="Georgia"/>
                <a:ea typeface="Georgia"/>
                <a:cs typeface="Georgia"/>
                <a:sym typeface="Georgia"/>
              </a:rPr>
              <a:t> had </a:t>
            </a:r>
            <a:r>
              <a:rPr lang="en" sz="2800" b="1">
                <a:solidFill>
                  <a:srgbClr val="000000"/>
                </a:solidFill>
                <a:latin typeface="Georgia"/>
                <a:ea typeface="Georgia"/>
                <a:cs typeface="Georgia"/>
                <a:sym typeface="Georgia"/>
              </a:rPr>
              <a:t>been discovered on Indian Land</a:t>
            </a:r>
            <a:r>
              <a:rPr lang="en" sz="2800">
                <a:solidFill>
                  <a:srgbClr val="000000"/>
                </a:solidFill>
                <a:latin typeface="Georgia"/>
                <a:ea typeface="Georgia"/>
                <a:cs typeface="Georgia"/>
                <a:sym typeface="Georgia"/>
              </a:rPr>
              <a:t>; miners(those looking for gold) were on the way.</a:t>
            </a:r>
            <a:endParaRPr>
              <a:solidFill>
                <a:srgbClr val="000000"/>
              </a:solidFill>
              <a:latin typeface="Georgia"/>
              <a:ea typeface="Georgia"/>
              <a:cs typeface="Georgia"/>
              <a:sym typeface="Georgia"/>
            </a:endParaRPr>
          </a:p>
          <a:p>
            <a:pPr marL="457200" lvl="0" indent="0" algn="l" rtl="0">
              <a:lnSpc>
                <a:spcPct val="115000"/>
              </a:lnSpc>
              <a:spcBef>
                <a:spcPts val="0"/>
              </a:spcBef>
              <a:spcAft>
                <a:spcPts val="0"/>
              </a:spcAft>
              <a:buNone/>
            </a:pPr>
            <a:endParaRPr sz="2800"/>
          </a:p>
        </p:txBody>
      </p:sp>
      <p:pic>
        <p:nvPicPr>
          <p:cNvPr id="522" name="Google Shape;522;p91" descr="Image result for sitting bull and crazy horse"/>
          <p:cNvPicPr preferRelativeResize="0"/>
          <p:nvPr/>
        </p:nvPicPr>
        <p:blipFill rotWithShape="1">
          <a:blip r:embed="rId3">
            <a:alphaModFix/>
          </a:blip>
          <a:srcRect/>
          <a:stretch/>
        </p:blipFill>
        <p:spPr>
          <a:xfrm>
            <a:off x="5185350" y="1407656"/>
            <a:ext cx="3900113" cy="346545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92" descr="Image result for sitting bull and crazy horse"/>
          <p:cNvPicPr preferRelativeResize="0"/>
          <p:nvPr/>
        </p:nvPicPr>
        <p:blipFill rotWithShape="1">
          <a:blip r:embed="rId3">
            <a:alphaModFix/>
          </a:blip>
          <a:srcRect/>
          <a:stretch/>
        </p:blipFill>
        <p:spPr>
          <a:xfrm>
            <a:off x="276150" y="207125"/>
            <a:ext cx="8647301" cy="4665974"/>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93"/>
          <p:cNvSpPr txBox="1">
            <a:spLocks noGrp="1"/>
          </p:cNvSpPr>
          <p:nvPr>
            <p:ph type="body" idx="1"/>
          </p:nvPr>
        </p:nvSpPr>
        <p:spPr>
          <a:xfrm>
            <a:off x="5575625" y="195150"/>
            <a:ext cx="3431100" cy="47307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chemeClr val="dk1"/>
              </a:buClr>
              <a:buSzPts val="1700"/>
              <a:buChar char="●"/>
            </a:pPr>
            <a:r>
              <a:rPr lang="en" sz="2600" b="1">
                <a:solidFill>
                  <a:schemeClr val="dk1"/>
                </a:solidFill>
                <a:highlight>
                  <a:srgbClr val="FFFF00"/>
                </a:highlight>
                <a:latin typeface="Georgia"/>
                <a:ea typeface="Georgia"/>
                <a:cs typeface="Georgia"/>
                <a:sym typeface="Georgia"/>
              </a:rPr>
              <a:t>Sitting Bull</a:t>
            </a:r>
            <a:r>
              <a:rPr lang="en" sz="2600" b="1">
                <a:solidFill>
                  <a:schemeClr val="dk1"/>
                </a:solidFill>
                <a:latin typeface="Georgia"/>
                <a:ea typeface="Georgia"/>
                <a:cs typeface="Georgia"/>
                <a:sym typeface="Georgia"/>
              </a:rPr>
              <a:t> </a:t>
            </a:r>
            <a:r>
              <a:rPr lang="en" sz="2600">
                <a:solidFill>
                  <a:schemeClr val="dk1"/>
                </a:solidFill>
                <a:latin typeface="Georgia"/>
                <a:ea typeface="Georgia"/>
                <a:cs typeface="Georgia"/>
                <a:sym typeface="Georgia"/>
              </a:rPr>
              <a:t>and </a:t>
            </a:r>
            <a:r>
              <a:rPr lang="en" sz="2600" b="1">
                <a:solidFill>
                  <a:schemeClr val="dk1"/>
                </a:solidFill>
                <a:highlight>
                  <a:srgbClr val="FFFF00"/>
                </a:highlight>
                <a:latin typeface="Georgia"/>
                <a:ea typeface="Georgia"/>
                <a:cs typeface="Georgia"/>
                <a:sym typeface="Georgia"/>
              </a:rPr>
              <a:t>Crazy Horse</a:t>
            </a:r>
            <a:r>
              <a:rPr lang="en" sz="2600">
                <a:solidFill>
                  <a:schemeClr val="dk1"/>
                </a:solidFill>
                <a:latin typeface="Georgia"/>
                <a:ea typeface="Georgia"/>
                <a:cs typeface="Georgia"/>
                <a:sym typeface="Georgia"/>
              </a:rPr>
              <a:t> j</a:t>
            </a:r>
            <a:r>
              <a:rPr lang="en" sz="2600" b="1">
                <a:solidFill>
                  <a:schemeClr val="dk1"/>
                </a:solidFill>
                <a:latin typeface="Georgia"/>
                <a:ea typeface="Georgia"/>
                <a:cs typeface="Georgia"/>
                <a:sym typeface="Georgia"/>
              </a:rPr>
              <a:t>oined forces and defeated US General Custer</a:t>
            </a:r>
            <a:r>
              <a:rPr lang="en" sz="2600">
                <a:solidFill>
                  <a:schemeClr val="dk1"/>
                </a:solidFill>
                <a:latin typeface="Georgia"/>
                <a:ea typeface="Georgia"/>
                <a:cs typeface="Georgia"/>
                <a:sym typeface="Georgia"/>
              </a:rPr>
              <a:t>.</a:t>
            </a:r>
            <a:endParaRPr sz="2600">
              <a:solidFill>
                <a:schemeClr val="dk1"/>
              </a:solidFill>
              <a:latin typeface="Georgia"/>
              <a:ea typeface="Georgia"/>
              <a:cs typeface="Georgia"/>
              <a:sym typeface="Georgia"/>
            </a:endParaRPr>
          </a:p>
          <a:p>
            <a:pPr marL="457200" lvl="0" indent="0" algn="l" rtl="0">
              <a:spcBef>
                <a:spcPts val="0"/>
              </a:spcBef>
              <a:spcAft>
                <a:spcPts val="0"/>
              </a:spcAft>
              <a:buNone/>
            </a:pPr>
            <a:endParaRPr sz="2600">
              <a:solidFill>
                <a:schemeClr val="dk1"/>
              </a:solidFill>
              <a:latin typeface="Georgia"/>
              <a:ea typeface="Georgia"/>
              <a:cs typeface="Georgia"/>
              <a:sym typeface="Georgia"/>
            </a:endParaRPr>
          </a:p>
          <a:p>
            <a:pPr marL="457200" lvl="0" indent="-336550" algn="l" rtl="0">
              <a:spcBef>
                <a:spcPts val="0"/>
              </a:spcBef>
              <a:spcAft>
                <a:spcPts val="0"/>
              </a:spcAft>
              <a:buSzPts val="1700"/>
              <a:buChar char="●"/>
            </a:pPr>
            <a:r>
              <a:rPr lang="en" sz="2600" b="1">
                <a:solidFill>
                  <a:schemeClr val="dk1"/>
                </a:solidFill>
                <a:latin typeface="Georgia"/>
                <a:ea typeface="Georgia"/>
                <a:cs typeface="Georgia"/>
                <a:sym typeface="Georgia"/>
              </a:rPr>
              <a:t>This defeat fueled</a:t>
            </a:r>
            <a:r>
              <a:rPr lang="en" sz="2600">
                <a:solidFill>
                  <a:schemeClr val="dk1"/>
                </a:solidFill>
                <a:highlight>
                  <a:srgbClr val="FFFF00"/>
                </a:highlight>
                <a:latin typeface="Georgia"/>
                <a:ea typeface="Georgia"/>
                <a:cs typeface="Georgia"/>
                <a:sym typeface="Georgia"/>
              </a:rPr>
              <a:t>:the US to remove Indians from the Plains. </a:t>
            </a:r>
            <a:endParaRPr sz="2600">
              <a:highlight>
                <a:srgbClr val="FFFF00"/>
              </a:highlight>
            </a:endParaRPr>
          </a:p>
          <a:p>
            <a:pPr marL="0" lvl="0" indent="0" algn="l" rtl="0">
              <a:spcBef>
                <a:spcPts val="0"/>
              </a:spcBef>
              <a:spcAft>
                <a:spcPts val="1600"/>
              </a:spcAft>
              <a:buNone/>
            </a:pPr>
            <a:endParaRPr sz="1700"/>
          </a:p>
        </p:txBody>
      </p:sp>
      <p:pic>
        <p:nvPicPr>
          <p:cNvPr id="534" name="Google Shape;534;p93"/>
          <p:cNvPicPr preferRelativeResize="0"/>
          <p:nvPr/>
        </p:nvPicPr>
        <p:blipFill>
          <a:blip r:embed="rId3">
            <a:alphaModFix/>
          </a:blip>
          <a:stretch>
            <a:fillRect/>
          </a:stretch>
        </p:blipFill>
        <p:spPr>
          <a:xfrm>
            <a:off x="2498550" y="766650"/>
            <a:ext cx="3077081" cy="4159201"/>
          </a:xfrm>
          <a:prstGeom prst="rect">
            <a:avLst/>
          </a:prstGeom>
          <a:noFill/>
          <a:ln w="38100" cap="flat" cmpd="sng">
            <a:solidFill>
              <a:schemeClr val="dk2"/>
            </a:solidFill>
            <a:prstDash val="solid"/>
            <a:round/>
            <a:headEnd type="none" w="sm" len="sm"/>
            <a:tailEnd type="none" w="sm" len="sm"/>
          </a:ln>
        </p:spPr>
      </p:pic>
      <p:pic>
        <p:nvPicPr>
          <p:cNvPr id="535" name="Google Shape;535;p93"/>
          <p:cNvPicPr preferRelativeResize="0"/>
          <p:nvPr/>
        </p:nvPicPr>
        <p:blipFill>
          <a:blip r:embed="rId4">
            <a:alphaModFix/>
          </a:blip>
          <a:stretch>
            <a:fillRect/>
          </a:stretch>
        </p:blipFill>
        <p:spPr>
          <a:xfrm>
            <a:off x="170063" y="95175"/>
            <a:ext cx="2269276" cy="331789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94"/>
          <p:cNvSpPr txBox="1">
            <a:spLocks noGrp="1"/>
          </p:cNvSpPr>
          <p:nvPr>
            <p:ph type="title"/>
          </p:nvPr>
        </p:nvSpPr>
        <p:spPr>
          <a:xfrm>
            <a:off x="195150" y="126675"/>
            <a:ext cx="81552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600" b="1">
                <a:solidFill>
                  <a:srgbClr val="000000"/>
                </a:solidFill>
                <a:latin typeface="Comfortaa"/>
                <a:ea typeface="Comfortaa"/>
                <a:cs typeface="Comfortaa"/>
                <a:sym typeface="Comfortaa"/>
              </a:rPr>
              <a:t>Battle of Wounded Knee</a:t>
            </a:r>
            <a:r>
              <a:rPr lang="en"/>
              <a:t> </a:t>
            </a:r>
            <a:endParaRPr/>
          </a:p>
        </p:txBody>
      </p:sp>
      <p:sp>
        <p:nvSpPr>
          <p:cNvPr id="541" name="Google Shape;541;p94"/>
          <p:cNvSpPr txBox="1">
            <a:spLocks noGrp="1"/>
          </p:cNvSpPr>
          <p:nvPr>
            <p:ph type="body" idx="1"/>
          </p:nvPr>
        </p:nvSpPr>
        <p:spPr>
          <a:xfrm>
            <a:off x="128300" y="1768750"/>
            <a:ext cx="8222100" cy="2710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en" sz="3000"/>
              <a:t>-</a:t>
            </a:r>
            <a:r>
              <a:rPr lang="en" sz="3000">
                <a:solidFill>
                  <a:srgbClr val="000000"/>
                </a:solidFill>
              </a:rPr>
              <a:t>Indians fought back against tactics of the US government.</a:t>
            </a:r>
            <a:endParaRPr sz="3000">
              <a:solidFill>
                <a:srgbClr val="000000"/>
              </a:solidFill>
            </a:endParaRPr>
          </a:p>
          <a:p>
            <a:pPr marL="0" lvl="0" indent="0" algn="l" rtl="0">
              <a:lnSpc>
                <a:spcPct val="100000"/>
              </a:lnSpc>
              <a:spcBef>
                <a:spcPts val="1600"/>
              </a:spcBef>
              <a:spcAft>
                <a:spcPts val="1600"/>
              </a:spcAft>
              <a:buSzPts val="1800"/>
              <a:buNone/>
            </a:pPr>
            <a:r>
              <a:rPr lang="en" sz="3000">
                <a:solidFill>
                  <a:srgbClr val="000000"/>
                </a:solidFill>
              </a:rPr>
              <a:t>-Last </a:t>
            </a:r>
            <a:r>
              <a:rPr lang="en" sz="3000">
                <a:solidFill>
                  <a:srgbClr val="000000"/>
                </a:solidFill>
                <a:highlight>
                  <a:srgbClr val="FFFF00"/>
                </a:highlight>
              </a:rPr>
              <a:t>violent </a:t>
            </a:r>
            <a:r>
              <a:rPr lang="en" sz="3000">
                <a:solidFill>
                  <a:srgbClr val="000000"/>
                </a:solidFill>
              </a:rPr>
              <a:t>conflict between Indians and the US (300 Indian men, women, and children killed)</a:t>
            </a:r>
            <a:endParaRPr sz="3000">
              <a:solidFill>
                <a:srgbClr val="000000"/>
              </a:solidFill>
            </a:endParaRPr>
          </a:p>
        </p:txBody>
      </p:sp>
      <p:pic>
        <p:nvPicPr>
          <p:cNvPr id="542" name="Google Shape;542;p94" descr="Related image"/>
          <p:cNvPicPr preferRelativeResize="0"/>
          <p:nvPr/>
        </p:nvPicPr>
        <p:blipFill rotWithShape="1">
          <a:blip r:embed="rId3">
            <a:alphaModFix/>
          </a:blip>
          <a:srcRect/>
          <a:stretch/>
        </p:blipFill>
        <p:spPr>
          <a:xfrm>
            <a:off x="3109406" y="744638"/>
            <a:ext cx="5854387" cy="3980682"/>
          </a:xfrm>
          <a:prstGeom prst="rect">
            <a:avLst/>
          </a:prstGeom>
          <a:noFill/>
          <a:ln w="3810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10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9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700">
                <a:latin typeface="Oswald"/>
                <a:ea typeface="Oswald"/>
                <a:cs typeface="Oswald"/>
                <a:sym typeface="Oswald"/>
              </a:rPr>
              <a:t>Less Violent Approach</a:t>
            </a:r>
            <a:endParaRPr sz="4700">
              <a:latin typeface="Oswald"/>
              <a:ea typeface="Oswald"/>
              <a:cs typeface="Oswald"/>
              <a:sym typeface="Oswa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9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Assimilating</a:t>
            </a:r>
            <a:endParaRPr/>
          </a:p>
        </p:txBody>
      </p:sp>
      <p:sp>
        <p:nvSpPr>
          <p:cNvPr id="553" name="Google Shape;553;p96"/>
          <p:cNvSpPr txBox="1"/>
          <p:nvPr/>
        </p:nvSpPr>
        <p:spPr>
          <a:xfrm>
            <a:off x="311700" y="1307025"/>
            <a:ext cx="3543600" cy="20781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 sz="2400" b="1"/>
              <a:t>Attempt to </a:t>
            </a:r>
            <a:r>
              <a:rPr lang="en" sz="2400">
                <a:highlight>
                  <a:srgbClr val="FFFF00"/>
                </a:highlight>
              </a:rPr>
              <a:t>“Americanize” the Native Americans.</a:t>
            </a:r>
            <a:endParaRPr sz="2400">
              <a:highlight>
                <a:srgbClr val="FFFF00"/>
              </a:highlight>
            </a:endParaRPr>
          </a:p>
          <a:p>
            <a:pPr marL="457200" lvl="0" indent="0" algn="l" rtl="0">
              <a:lnSpc>
                <a:spcPct val="115000"/>
              </a:lnSpc>
              <a:spcBef>
                <a:spcPts val="0"/>
              </a:spcBef>
              <a:spcAft>
                <a:spcPts val="0"/>
              </a:spcAft>
              <a:buNone/>
            </a:pPr>
            <a:endParaRPr sz="2400"/>
          </a:p>
          <a:p>
            <a:pPr marL="457200" lvl="0" indent="-381000" algn="l" rtl="0">
              <a:lnSpc>
                <a:spcPct val="115000"/>
              </a:lnSpc>
              <a:spcBef>
                <a:spcPts val="0"/>
              </a:spcBef>
              <a:spcAft>
                <a:spcPts val="0"/>
              </a:spcAft>
              <a:buSzPts val="2400"/>
              <a:buChar char="●"/>
            </a:pPr>
            <a:r>
              <a:rPr lang="en" sz="2400" b="1"/>
              <a:t>To force them to </a:t>
            </a:r>
            <a:r>
              <a:rPr lang="en" sz="2400">
                <a:highlight>
                  <a:srgbClr val="FFFF00"/>
                </a:highlight>
              </a:rPr>
              <a:t>adopt Western culture and “civility.”</a:t>
            </a:r>
            <a:endParaRPr sz="2400">
              <a:highlight>
                <a:srgbClr val="FFFF00"/>
              </a:highlight>
            </a:endParaRPr>
          </a:p>
          <a:p>
            <a:pPr marL="457200" lvl="0" indent="0" algn="l" rtl="0">
              <a:lnSpc>
                <a:spcPct val="115000"/>
              </a:lnSpc>
              <a:spcBef>
                <a:spcPts val="0"/>
              </a:spcBef>
              <a:spcAft>
                <a:spcPts val="0"/>
              </a:spcAft>
              <a:buNone/>
            </a:pPr>
            <a:endParaRPr sz="2400"/>
          </a:p>
          <a:p>
            <a:pPr marL="0" lvl="0" indent="0" algn="l" rtl="0">
              <a:lnSpc>
                <a:spcPct val="115000"/>
              </a:lnSpc>
              <a:spcBef>
                <a:spcPts val="0"/>
              </a:spcBef>
              <a:spcAft>
                <a:spcPts val="0"/>
              </a:spcAft>
              <a:buNone/>
            </a:pPr>
            <a:endParaRPr sz="2400"/>
          </a:p>
          <a:p>
            <a:pPr marL="457200" lvl="0" indent="0" algn="l" rtl="0">
              <a:lnSpc>
                <a:spcPct val="115000"/>
              </a:lnSpc>
              <a:spcBef>
                <a:spcPts val="0"/>
              </a:spcBef>
              <a:spcAft>
                <a:spcPts val="0"/>
              </a:spcAft>
              <a:buNone/>
            </a:pPr>
            <a:endParaRPr sz="2750">
              <a:latin typeface="Georgia"/>
              <a:ea typeface="Georgia"/>
              <a:cs typeface="Georgia"/>
              <a:sym typeface="Georgia"/>
            </a:endParaRPr>
          </a:p>
          <a:p>
            <a:pPr marL="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0"/>
              </a:spcBef>
              <a:spcAft>
                <a:spcPts val="0"/>
              </a:spcAft>
              <a:buNone/>
            </a:pPr>
            <a:endParaRPr sz="2400">
              <a:solidFill>
                <a:srgbClr val="FF0000"/>
              </a:solidFill>
            </a:endParaRPr>
          </a:p>
          <a:p>
            <a:pPr marL="0" lvl="0" indent="0" algn="l" rtl="0">
              <a:lnSpc>
                <a:spcPct val="115000"/>
              </a:lnSpc>
              <a:spcBef>
                <a:spcPts val="0"/>
              </a:spcBef>
              <a:spcAft>
                <a:spcPts val="0"/>
              </a:spcAft>
              <a:buNone/>
            </a:pPr>
            <a:endParaRPr sz="2400">
              <a:solidFill>
                <a:srgbClr val="262626"/>
              </a:solidFill>
              <a:latin typeface="Georgia"/>
              <a:ea typeface="Georgia"/>
              <a:cs typeface="Georgia"/>
              <a:sym typeface="Georgia"/>
            </a:endParaRPr>
          </a:p>
        </p:txBody>
      </p:sp>
      <p:pic>
        <p:nvPicPr>
          <p:cNvPr id="554" name="Google Shape;554;p96"/>
          <p:cNvPicPr preferRelativeResize="0"/>
          <p:nvPr/>
        </p:nvPicPr>
        <p:blipFill>
          <a:blip r:embed="rId3">
            <a:alphaModFix/>
          </a:blip>
          <a:stretch>
            <a:fillRect/>
          </a:stretch>
        </p:blipFill>
        <p:spPr>
          <a:xfrm>
            <a:off x="3855300" y="1106000"/>
            <a:ext cx="4983897" cy="3637512"/>
          </a:xfrm>
          <a:prstGeom prst="rect">
            <a:avLst/>
          </a:prstGeom>
          <a:noFill/>
          <a:ln>
            <a:noFill/>
          </a:ln>
        </p:spPr>
      </p:pic>
      <p:sp>
        <p:nvSpPr>
          <p:cNvPr id="555" name="Google Shape;555;p96"/>
          <p:cNvSpPr txBox="1"/>
          <p:nvPr/>
        </p:nvSpPr>
        <p:spPr>
          <a:xfrm>
            <a:off x="4127975" y="329100"/>
            <a:ext cx="4795500" cy="66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Oswald"/>
                <a:ea typeface="Oswald"/>
                <a:cs typeface="Oswald"/>
                <a:sym typeface="Oswald"/>
              </a:rPr>
              <a:t>Which of these children do you think is a Native American?</a:t>
            </a:r>
            <a:endParaRPr sz="1800">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97"/>
          <p:cNvPicPr preferRelativeResize="0"/>
          <p:nvPr/>
        </p:nvPicPr>
        <p:blipFill>
          <a:blip r:embed="rId3">
            <a:alphaModFix/>
          </a:blip>
          <a:stretch>
            <a:fillRect/>
          </a:stretch>
        </p:blipFill>
        <p:spPr>
          <a:xfrm>
            <a:off x="451575" y="129375"/>
            <a:ext cx="8443125" cy="472815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98"/>
          <p:cNvPicPr preferRelativeResize="0"/>
          <p:nvPr/>
        </p:nvPicPr>
        <p:blipFill>
          <a:blip r:embed="rId3">
            <a:alphaModFix/>
          </a:blip>
          <a:stretch>
            <a:fillRect/>
          </a:stretch>
        </p:blipFill>
        <p:spPr>
          <a:xfrm>
            <a:off x="162926" y="217250"/>
            <a:ext cx="6674200" cy="4709000"/>
          </a:xfrm>
          <a:prstGeom prst="rect">
            <a:avLst/>
          </a:prstGeom>
          <a:noFill/>
          <a:ln>
            <a:noFill/>
          </a:ln>
        </p:spPr>
      </p:pic>
      <p:sp>
        <p:nvSpPr>
          <p:cNvPr id="566" name="Google Shape;566;p98"/>
          <p:cNvSpPr txBox="1"/>
          <p:nvPr/>
        </p:nvSpPr>
        <p:spPr>
          <a:xfrm>
            <a:off x="7089925" y="1143200"/>
            <a:ext cx="1955700" cy="26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The two images are of the same three Native boys. What term did we learn today can you use to describe the process above? </a:t>
            </a:r>
            <a:endParaRPr sz="1800">
              <a:latin typeface="Source Code Pro"/>
              <a:ea typeface="Source Code Pro"/>
              <a:cs typeface="Source Code Pro"/>
              <a:sym typeface="Source Code Pro"/>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99"/>
          <p:cNvSpPr txBox="1">
            <a:spLocks noGrp="1"/>
          </p:cNvSpPr>
          <p:nvPr>
            <p:ph type="title"/>
          </p:nvPr>
        </p:nvSpPr>
        <p:spPr>
          <a:xfrm>
            <a:off x="460950" y="327675"/>
            <a:ext cx="8222100" cy="7677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3600" b="1">
                <a:solidFill>
                  <a:srgbClr val="FF0000"/>
                </a:solidFill>
              </a:rPr>
              <a:t>Dawes</a:t>
            </a:r>
            <a:r>
              <a:rPr lang="en" sz="3600" b="1"/>
              <a:t> Act</a:t>
            </a:r>
            <a:endParaRPr sz="3600" b="1"/>
          </a:p>
        </p:txBody>
      </p:sp>
      <p:sp>
        <p:nvSpPr>
          <p:cNvPr id="572" name="Google Shape;572;p99"/>
          <p:cNvSpPr txBox="1">
            <a:spLocks noGrp="1"/>
          </p:cNvSpPr>
          <p:nvPr>
            <p:ph type="body" idx="1"/>
          </p:nvPr>
        </p:nvSpPr>
        <p:spPr>
          <a:xfrm>
            <a:off x="0" y="1610775"/>
            <a:ext cx="6929100" cy="35328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0000"/>
              </a:buClr>
              <a:buSzPts val="2400"/>
              <a:buFont typeface="Georgia"/>
              <a:buChar char="●"/>
            </a:pPr>
            <a:r>
              <a:rPr lang="en" sz="2400" b="1">
                <a:solidFill>
                  <a:srgbClr val="000000"/>
                </a:solidFill>
                <a:latin typeface="Georgia"/>
                <a:ea typeface="Georgia"/>
                <a:cs typeface="Georgia"/>
                <a:sym typeface="Georgia"/>
              </a:rPr>
              <a:t>Broke up</a:t>
            </a:r>
            <a:r>
              <a:rPr lang="en" sz="2400" b="1">
                <a:solidFill>
                  <a:srgbClr val="000000"/>
                </a:solidFill>
                <a:highlight>
                  <a:srgbClr val="FFFF00"/>
                </a:highlight>
                <a:latin typeface="Georgia"/>
                <a:ea typeface="Georgia"/>
                <a:cs typeface="Georgia"/>
                <a:sym typeface="Georgia"/>
              </a:rPr>
              <a:t> reservations</a:t>
            </a:r>
            <a:r>
              <a:rPr lang="en" sz="2400">
                <a:solidFill>
                  <a:srgbClr val="000000"/>
                </a:solidFill>
                <a:latin typeface="Georgia"/>
                <a:ea typeface="Georgia"/>
                <a:cs typeface="Georgia"/>
                <a:sym typeface="Georgia"/>
              </a:rPr>
              <a:t> into family                 farms, owned by US. </a:t>
            </a:r>
            <a:endParaRPr sz="2400">
              <a:solidFill>
                <a:srgbClr val="000000"/>
              </a:solidFill>
              <a:latin typeface="Georgia"/>
              <a:ea typeface="Georgia"/>
              <a:cs typeface="Georgia"/>
              <a:sym typeface="Georgia"/>
            </a:endParaRPr>
          </a:p>
          <a:p>
            <a:pPr marL="457200" lvl="0" indent="-381000" algn="l" rtl="0">
              <a:lnSpc>
                <a:spcPct val="115000"/>
              </a:lnSpc>
              <a:spcBef>
                <a:spcPts val="0"/>
              </a:spcBef>
              <a:spcAft>
                <a:spcPts val="0"/>
              </a:spcAft>
              <a:buClr>
                <a:srgbClr val="000000"/>
              </a:buClr>
              <a:buSzPts val="2400"/>
              <a:buFont typeface="Georgia"/>
              <a:buChar char="●"/>
            </a:pPr>
            <a:r>
              <a:rPr lang="en" sz="2400">
                <a:solidFill>
                  <a:srgbClr val="000000"/>
                </a:solidFill>
                <a:latin typeface="Georgia"/>
                <a:ea typeface="Georgia"/>
                <a:cs typeface="Georgia"/>
                <a:sym typeface="Georgia"/>
              </a:rPr>
              <a:t>US gave</a:t>
            </a:r>
            <a:r>
              <a:rPr lang="en" sz="2400">
                <a:solidFill>
                  <a:srgbClr val="000000"/>
                </a:solidFill>
                <a:highlight>
                  <a:srgbClr val="FFFF00"/>
                </a:highlight>
                <a:latin typeface="Georgia"/>
                <a:ea typeface="Georgia"/>
                <a:cs typeface="Georgia"/>
                <a:sym typeface="Georgia"/>
              </a:rPr>
              <a:t> </a:t>
            </a:r>
            <a:r>
              <a:rPr lang="en" sz="2400" b="1">
                <a:solidFill>
                  <a:srgbClr val="000000"/>
                </a:solidFill>
                <a:highlight>
                  <a:srgbClr val="FFFF00"/>
                </a:highlight>
                <a:latin typeface="Georgia"/>
                <a:ea typeface="Georgia"/>
                <a:cs typeface="Georgia"/>
                <a:sym typeface="Georgia"/>
              </a:rPr>
              <a:t>farms</a:t>
            </a:r>
            <a:r>
              <a:rPr lang="en" sz="2400">
                <a:solidFill>
                  <a:srgbClr val="000000"/>
                </a:solidFill>
                <a:highlight>
                  <a:srgbClr val="FFFF00"/>
                </a:highlight>
                <a:latin typeface="Georgia"/>
                <a:ea typeface="Georgia"/>
                <a:cs typeface="Georgia"/>
                <a:sym typeface="Georgia"/>
              </a:rPr>
              <a:t> </a:t>
            </a:r>
            <a:r>
              <a:rPr lang="en" sz="2400">
                <a:solidFill>
                  <a:srgbClr val="000000"/>
                </a:solidFill>
                <a:latin typeface="Georgia"/>
                <a:ea typeface="Georgia"/>
                <a:cs typeface="Georgia"/>
                <a:sym typeface="Georgia"/>
              </a:rPr>
              <a:t>to Indians who agreed                    to </a:t>
            </a:r>
            <a:r>
              <a:rPr lang="en" sz="2400" b="1">
                <a:solidFill>
                  <a:srgbClr val="000000"/>
                </a:solidFill>
                <a:highlight>
                  <a:srgbClr val="FFFF00"/>
                </a:highlight>
                <a:latin typeface="Georgia"/>
                <a:ea typeface="Georgia"/>
                <a:cs typeface="Georgia"/>
                <a:sym typeface="Georgia"/>
              </a:rPr>
              <a:t>assimilate</a:t>
            </a:r>
            <a:r>
              <a:rPr lang="en" sz="2400">
                <a:solidFill>
                  <a:srgbClr val="000000"/>
                </a:solidFill>
                <a:latin typeface="Georgia"/>
                <a:ea typeface="Georgia"/>
                <a:cs typeface="Georgia"/>
                <a:sym typeface="Georgia"/>
              </a:rPr>
              <a:t> (house, farm, English, Christianity, children to English school)</a:t>
            </a:r>
            <a:endParaRPr sz="2400">
              <a:solidFill>
                <a:srgbClr val="000000"/>
              </a:solidFill>
              <a:latin typeface="Georgia"/>
              <a:ea typeface="Georgia"/>
              <a:cs typeface="Georgia"/>
              <a:sym typeface="Georgia"/>
            </a:endParaRPr>
          </a:p>
          <a:p>
            <a:pPr marL="457200" lvl="0" indent="-381000" algn="l" rtl="0">
              <a:lnSpc>
                <a:spcPct val="100000"/>
              </a:lnSpc>
              <a:spcBef>
                <a:spcPts val="0"/>
              </a:spcBef>
              <a:spcAft>
                <a:spcPts val="0"/>
              </a:spcAft>
              <a:buClr>
                <a:srgbClr val="000000"/>
              </a:buClr>
              <a:buSzPts val="2400"/>
              <a:buFont typeface="Georgia"/>
              <a:buChar char="●"/>
            </a:pPr>
            <a:r>
              <a:rPr lang="en" sz="2400">
                <a:solidFill>
                  <a:srgbClr val="000000"/>
                </a:solidFill>
                <a:latin typeface="Georgia"/>
                <a:ea typeface="Georgia"/>
                <a:cs typeface="Georgia"/>
                <a:sym typeface="Georgia"/>
              </a:rPr>
              <a:t> </a:t>
            </a:r>
            <a:r>
              <a:rPr lang="en" sz="2400" b="1">
                <a:solidFill>
                  <a:srgbClr val="000000"/>
                </a:solidFill>
                <a:latin typeface="Georgia"/>
                <a:ea typeface="Georgia"/>
                <a:cs typeface="Georgia"/>
                <a:sym typeface="Georgia"/>
              </a:rPr>
              <a:t>Effects:</a:t>
            </a:r>
            <a:r>
              <a:rPr lang="en" sz="2400">
                <a:solidFill>
                  <a:srgbClr val="000000"/>
                </a:solidFill>
                <a:latin typeface="Georgia"/>
                <a:ea typeface="Georgia"/>
                <a:cs typeface="Georgia"/>
                <a:sym typeface="Georgia"/>
              </a:rPr>
              <a:t> </a:t>
            </a:r>
            <a:r>
              <a:rPr lang="en" sz="2400" b="1">
                <a:solidFill>
                  <a:srgbClr val="000000"/>
                </a:solidFill>
                <a:latin typeface="Georgia"/>
                <a:ea typeface="Georgia"/>
                <a:cs typeface="Georgia"/>
                <a:sym typeface="Georgia"/>
              </a:rPr>
              <a:t>Increase assimilation</a:t>
            </a:r>
            <a:r>
              <a:rPr lang="en" sz="2400">
                <a:solidFill>
                  <a:srgbClr val="000000"/>
                </a:solidFill>
                <a:latin typeface="Georgia"/>
                <a:ea typeface="Georgia"/>
                <a:cs typeface="Georgia"/>
                <a:sym typeface="Georgia"/>
              </a:rPr>
              <a:t>, destroy tribal authority, make $$$ (sold land to highest white bidder instead of giving it away)</a:t>
            </a:r>
            <a:endParaRPr sz="2400">
              <a:solidFill>
                <a:srgbClr val="000000"/>
              </a:solidFill>
              <a:latin typeface="Georgia"/>
              <a:ea typeface="Georgia"/>
              <a:cs typeface="Georgia"/>
              <a:sym typeface="Georgia"/>
            </a:endParaRPr>
          </a:p>
          <a:p>
            <a:pPr marL="0" lvl="0" indent="0" algn="l" rtl="0">
              <a:lnSpc>
                <a:spcPct val="115000"/>
              </a:lnSpc>
              <a:spcBef>
                <a:spcPts val="1600"/>
              </a:spcBef>
              <a:spcAft>
                <a:spcPts val="1600"/>
              </a:spcAft>
              <a:buSzPts val="1800"/>
              <a:buNone/>
            </a:pPr>
            <a:endParaRPr/>
          </a:p>
        </p:txBody>
      </p:sp>
      <p:pic>
        <p:nvPicPr>
          <p:cNvPr id="573" name="Google Shape;573;p99" descr="Image result for dawes act"/>
          <p:cNvPicPr preferRelativeResize="0"/>
          <p:nvPr/>
        </p:nvPicPr>
        <p:blipFill rotWithShape="1">
          <a:blip r:embed="rId3">
            <a:alphaModFix/>
          </a:blip>
          <a:srcRect/>
          <a:stretch/>
        </p:blipFill>
        <p:spPr>
          <a:xfrm>
            <a:off x="5698425" y="-46200"/>
            <a:ext cx="3445575" cy="3445575"/>
          </a:xfrm>
          <a:prstGeom prst="rect">
            <a:avLst/>
          </a:prstGeom>
          <a:noFill/>
          <a:ln w="19050" cap="flat" cmpd="sng">
            <a:solidFill>
              <a:srgbClr val="FF0000"/>
            </a:solidFill>
            <a:prstDash val="solid"/>
            <a:round/>
            <a:headEnd type="none" w="sm" len="sm"/>
            <a:tailEnd type="none" w="sm" len="sm"/>
          </a:ln>
        </p:spPr>
      </p:pic>
      <p:pic>
        <p:nvPicPr>
          <p:cNvPr id="574" name="Google Shape;574;p99" descr="animated-tool-image-0272"/>
          <p:cNvPicPr preferRelativeResize="0"/>
          <p:nvPr/>
        </p:nvPicPr>
        <p:blipFill rotWithShape="1">
          <a:blip r:embed="rId4">
            <a:alphaModFix/>
          </a:blip>
          <a:srcRect/>
          <a:stretch/>
        </p:blipFill>
        <p:spPr>
          <a:xfrm>
            <a:off x="233300" y="327675"/>
            <a:ext cx="8510775" cy="965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72">
                                            <p:txEl>
                                              <p:pRg st="0" end="0"/>
                                            </p:txEl>
                                          </p:spTgt>
                                        </p:tgtEl>
                                        <p:attrNameLst>
                                          <p:attrName>style.visibility</p:attrName>
                                        </p:attrNameLst>
                                      </p:cBhvr>
                                      <p:to>
                                        <p:strVal val="visible"/>
                                      </p:to>
                                    </p:set>
                                    <p:anim calcmode="lin" valueType="num">
                                      <p:cBhvr additive="base">
                                        <p:cTn id="7" dur="1"/>
                                        <p:tgtEl>
                                          <p:spTgt spid="572">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72">
                                            <p:txEl>
                                              <p:pRg st="1" end="1"/>
                                            </p:txEl>
                                          </p:spTgt>
                                        </p:tgtEl>
                                        <p:attrNameLst>
                                          <p:attrName>style.visibility</p:attrName>
                                        </p:attrNameLst>
                                      </p:cBhvr>
                                      <p:to>
                                        <p:strVal val="visible"/>
                                      </p:to>
                                    </p:set>
                                    <p:anim calcmode="lin" valueType="num">
                                      <p:cBhvr additive="base">
                                        <p:cTn id="12" dur="1"/>
                                        <p:tgtEl>
                                          <p:spTgt spid="572">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72">
                                            <p:txEl>
                                              <p:pRg st="2" end="2"/>
                                            </p:txEl>
                                          </p:spTgt>
                                        </p:tgtEl>
                                        <p:attrNameLst>
                                          <p:attrName>style.visibility</p:attrName>
                                        </p:attrNameLst>
                                      </p:cBhvr>
                                      <p:to>
                                        <p:strVal val="visible"/>
                                      </p:to>
                                    </p:set>
                                    <p:anim calcmode="lin" valueType="num">
                                      <p:cBhvr additive="base">
                                        <p:cTn id="17" dur="1"/>
                                        <p:tgtEl>
                                          <p:spTgt spid="572">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72">
                                            <p:txEl>
                                              <p:pRg st="3" end="3"/>
                                            </p:txEl>
                                          </p:spTgt>
                                        </p:tgtEl>
                                        <p:attrNameLst>
                                          <p:attrName>style.visibility</p:attrName>
                                        </p:attrNameLst>
                                      </p:cBhvr>
                                      <p:to>
                                        <p:strVal val="visible"/>
                                      </p:to>
                                    </p:set>
                                    <p:anim calcmode="lin" valueType="num">
                                      <p:cBhvr additive="base">
                                        <p:cTn id="22" dur="1"/>
                                        <p:tgtEl>
                                          <p:spTgt spid="572">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100"/>
          <p:cNvSpPr txBox="1">
            <a:spLocks noGrp="1"/>
          </p:cNvSpPr>
          <p:nvPr>
            <p:ph type="title"/>
          </p:nvPr>
        </p:nvSpPr>
        <p:spPr>
          <a:xfrm>
            <a:off x="153338" y="290888"/>
            <a:ext cx="8529900" cy="971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sz="4800" b="1">
                <a:latin typeface="Comfortaa"/>
                <a:ea typeface="Comfortaa"/>
                <a:cs typeface="Comfortaa"/>
                <a:sym typeface="Comfortaa"/>
              </a:rPr>
              <a:t>Farmer’s Tough Times</a:t>
            </a:r>
            <a:endParaRPr sz="4800" b="1">
              <a:latin typeface="Comfortaa"/>
              <a:ea typeface="Comfortaa"/>
              <a:cs typeface="Comfortaa"/>
              <a:sym typeface="Comfortaa"/>
            </a:endParaRPr>
          </a:p>
        </p:txBody>
      </p:sp>
      <p:sp>
        <p:nvSpPr>
          <p:cNvPr id="580" name="Google Shape;580;p100"/>
          <p:cNvSpPr txBox="1">
            <a:spLocks noGrp="1"/>
          </p:cNvSpPr>
          <p:nvPr>
            <p:ph type="body" idx="1"/>
          </p:nvPr>
        </p:nvSpPr>
        <p:spPr>
          <a:xfrm>
            <a:off x="71975" y="2079625"/>
            <a:ext cx="8222100" cy="27102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rgbClr val="000000"/>
              </a:buClr>
              <a:buSzPts val="2400"/>
              <a:buFont typeface="Georgia"/>
              <a:buChar char="●"/>
            </a:pPr>
            <a:r>
              <a:rPr lang="en" sz="2400" b="1">
                <a:solidFill>
                  <a:srgbClr val="000000"/>
                </a:solidFill>
                <a:latin typeface="Georgia"/>
                <a:ea typeface="Georgia"/>
                <a:cs typeface="Georgia"/>
                <a:sym typeface="Georgia"/>
              </a:rPr>
              <a:t>Debt </a:t>
            </a:r>
            <a:r>
              <a:rPr lang="en" sz="2400" b="1">
                <a:solidFill>
                  <a:srgbClr val="000000"/>
                </a:solidFill>
                <a:highlight>
                  <a:srgbClr val="FFFF00"/>
                </a:highlight>
                <a:latin typeface="Georgia"/>
                <a:ea typeface="Georgia"/>
                <a:cs typeface="Georgia"/>
                <a:sym typeface="Georgia"/>
              </a:rPr>
              <a:t>purchasing farm equipment</a:t>
            </a:r>
            <a:endParaRPr sz="2400" b="1">
              <a:solidFill>
                <a:srgbClr val="000000"/>
              </a:solidFill>
              <a:highlight>
                <a:srgbClr val="FFFF00"/>
              </a:highlight>
              <a:latin typeface="Georgia"/>
              <a:ea typeface="Georgia"/>
              <a:cs typeface="Georgia"/>
              <a:sym typeface="Georgia"/>
            </a:endParaRPr>
          </a:p>
          <a:p>
            <a:pPr marL="914400" lvl="1" indent="-381000" algn="l" rtl="0">
              <a:lnSpc>
                <a:spcPct val="115000"/>
              </a:lnSpc>
              <a:spcBef>
                <a:spcPts val="0"/>
              </a:spcBef>
              <a:spcAft>
                <a:spcPts val="0"/>
              </a:spcAft>
              <a:buClr>
                <a:srgbClr val="000000"/>
              </a:buClr>
              <a:buSzPts val="2400"/>
              <a:buFont typeface="Georgia"/>
              <a:buChar char="○"/>
            </a:pPr>
            <a:r>
              <a:rPr lang="en" sz="2400" b="1">
                <a:solidFill>
                  <a:srgbClr val="000000"/>
                </a:solidFill>
                <a:latin typeface="Georgia"/>
                <a:ea typeface="Georgia"/>
                <a:cs typeface="Georgia"/>
                <a:sym typeface="Georgia"/>
              </a:rPr>
              <a:t>Couldn't pay off debts because </a:t>
            </a:r>
            <a:r>
              <a:rPr lang="en" sz="2400" b="1">
                <a:solidFill>
                  <a:srgbClr val="000000"/>
                </a:solidFill>
                <a:highlight>
                  <a:srgbClr val="FFFF00"/>
                </a:highlight>
                <a:latin typeface="Georgia"/>
                <a:ea typeface="Georgia"/>
                <a:cs typeface="Georgia"/>
                <a:sym typeface="Georgia"/>
              </a:rPr>
              <a:t>railroads </a:t>
            </a:r>
            <a:r>
              <a:rPr lang="en" sz="2400" b="1">
                <a:solidFill>
                  <a:srgbClr val="000000"/>
                </a:solidFill>
                <a:latin typeface="Georgia"/>
                <a:ea typeface="Georgia"/>
                <a:cs typeface="Georgia"/>
                <a:sym typeface="Georgia"/>
              </a:rPr>
              <a:t>charged so much to ship grain</a:t>
            </a:r>
            <a:endParaRPr>
              <a:solidFill>
                <a:srgbClr val="000000"/>
              </a:solidFill>
              <a:latin typeface="Georgia"/>
              <a:ea typeface="Georgia"/>
              <a:cs typeface="Georgia"/>
              <a:sym typeface="Georgia"/>
            </a:endParaRPr>
          </a:p>
          <a:p>
            <a:pPr marL="914400" lvl="1" indent="-381000" algn="l" rtl="0">
              <a:lnSpc>
                <a:spcPct val="115000"/>
              </a:lnSpc>
              <a:spcBef>
                <a:spcPts val="0"/>
              </a:spcBef>
              <a:spcAft>
                <a:spcPts val="0"/>
              </a:spcAft>
              <a:buClr>
                <a:srgbClr val="000000"/>
              </a:buClr>
              <a:buSzPts val="2400"/>
              <a:buFont typeface="Georgia"/>
              <a:buChar char="○"/>
            </a:pPr>
            <a:r>
              <a:rPr lang="en" sz="2400" b="1">
                <a:solidFill>
                  <a:srgbClr val="000000"/>
                </a:solidFill>
                <a:latin typeface="Georgia"/>
                <a:ea typeface="Georgia"/>
                <a:cs typeface="Georgia"/>
                <a:sym typeface="Georgia"/>
              </a:rPr>
              <a:t>Formed </a:t>
            </a:r>
            <a:r>
              <a:rPr lang="en" sz="2400" b="1">
                <a:solidFill>
                  <a:srgbClr val="000000"/>
                </a:solidFill>
                <a:highlight>
                  <a:srgbClr val="FFFF00"/>
                </a:highlight>
                <a:latin typeface="Georgia"/>
                <a:ea typeface="Georgia"/>
                <a:cs typeface="Georgia"/>
                <a:sym typeface="Georgia"/>
              </a:rPr>
              <a:t>the Populist Party</a:t>
            </a:r>
            <a:endParaRPr sz="2400" b="1">
              <a:solidFill>
                <a:srgbClr val="000000"/>
              </a:solidFill>
              <a:highlight>
                <a:srgbClr val="FFFF00"/>
              </a:highlight>
              <a:latin typeface="Georgia"/>
              <a:ea typeface="Georgia"/>
              <a:cs typeface="Georgia"/>
              <a:sym typeface="Georgia"/>
            </a:endParaRPr>
          </a:p>
          <a:p>
            <a:pPr marL="1371600" lvl="2" indent="-381000" algn="l" rtl="0">
              <a:lnSpc>
                <a:spcPct val="115000"/>
              </a:lnSpc>
              <a:spcBef>
                <a:spcPts val="0"/>
              </a:spcBef>
              <a:spcAft>
                <a:spcPts val="0"/>
              </a:spcAft>
              <a:buClr>
                <a:srgbClr val="000000"/>
              </a:buClr>
              <a:buSzPts val="2400"/>
              <a:buFont typeface="Georgia"/>
              <a:buChar char="■"/>
            </a:pPr>
            <a:r>
              <a:rPr lang="en" sz="2400" b="1">
                <a:solidFill>
                  <a:srgbClr val="000000"/>
                </a:solidFill>
                <a:latin typeface="Georgia"/>
                <a:ea typeface="Georgia"/>
                <a:cs typeface="Georgia"/>
                <a:sym typeface="Georgia"/>
              </a:rPr>
              <a:t>Later, will become the People’s Party</a:t>
            </a:r>
            <a:endParaRPr sz="2400" b="1">
              <a:solidFill>
                <a:srgbClr val="000000"/>
              </a:solidFill>
              <a:latin typeface="Georgia"/>
              <a:ea typeface="Georgia"/>
              <a:cs typeface="Georgia"/>
              <a:sym typeface="Georgia"/>
            </a:endParaRPr>
          </a:p>
          <a:p>
            <a:pPr marL="0" lvl="0" indent="0" algn="l" rtl="0">
              <a:lnSpc>
                <a:spcPct val="115000"/>
              </a:lnSpc>
              <a:spcBef>
                <a:spcPts val="1600"/>
              </a:spcBef>
              <a:spcAft>
                <a:spcPts val="1600"/>
              </a:spcAft>
              <a:buSzPts val="1800"/>
              <a:buNone/>
            </a:pPr>
            <a:endParaRPr/>
          </a:p>
        </p:txBody>
      </p:sp>
      <p:pic>
        <p:nvPicPr>
          <p:cNvPr id="581" name="Google Shape;581;p100" descr="animated-farm-image-0068"/>
          <p:cNvPicPr preferRelativeResize="0"/>
          <p:nvPr/>
        </p:nvPicPr>
        <p:blipFill rotWithShape="1">
          <a:blip r:embed="rId3">
            <a:alphaModFix/>
          </a:blip>
          <a:srcRect/>
          <a:stretch/>
        </p:blipFill>
        <p:spPr>
          <a:xfrm>
            <a:off x="7646204" y="3368800"/>
            <a:ext cx="1397450" cy="1421025"/>
          </a:xfrm>
          <a:prstGeom prst="rect">
            <a:avLst/>
          </a:prstGeom>
          <a:noFill/>
          <a:ln>
            <a:noFill/>
          </a:ln>
        </p:spPr>
      </p:pic>
      <p:pic>
        <p:nvPicPr>
          <p:cNvPr id="582" name="Google Shape;582;p100" descr="animated-farm-image-0071"/>
          <p:cNvPicPr preferRelativeResize="0"/>
          <p:nvPr/>
        </p:nvPicPr>
        <p:blipFill rotWithShape="1">
          <a:blip r:embed="rId4">
            <a:alphaModFix/>
          </a:blip>
          <a:srcRect/>
          <a:stretch/>
        </p:blipFill>
        <p:spPr>
          <a:xfrm>
            <a:off x="7106700" y="290888"/>
            <a:ext cx="1674881" cy="1925419"/>
          </a:xfrm>
          <a:prstGeom prst="rect">
            <a:avLst/>
          </a:prstGeom>
          <a:noFill/>
          <a:ln>
            <a:noFill/>
          </a:ln>
        </p:spPr>
      </p:pic>
      <p:pic>
        <p:nvPicPr>
          <p:cNvPr id="583" name="Google Shape;583;p100" descr="animated-garden-image-0036"/>
          <p:cNvPicPr preferRelativeResize="0"/>
          <p:nvPr/>
        </p:nvPicPr>
        <p:blipFill rotWithShape="1">
          <a:blip r:embed="rId5">
            <a:alphaModFix/>
          </a:blip>
          <a:srcRect/>
          <a:stretch/>
        </p:blipFill>
        <p:spPr>
          <a:xfrm>
            <a:off x="5345092" y="3755118"/>
            <a:ext cx="714375" cy="1171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animEffect transition="in" filter="fade">
                                      <p:cBhvr>
                                        <p:cTn id="7" dur="1"/>
                                        <p:tgtEl>
                                          <p:spTgt spid="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xEl>
                                              <p:pRg st="1" end="1"/>
                                            </p:txEl>
                                          </p:spTgt>
                                        </p:tgtEl>
                                        <p:attrNameLst>
                                          <p:attrName>style.visibility</p:attrName>
                                        </p:attrNameLst>
                                      </p:cBhvr>
                                      <p:to>
                                        <p:strVal val="visible"/>
                                      </p:to>
                                    </p:set>
                                    <p:animEffect transition="in" filter="fade">
                                      <p:cBhvr>
                                        <p:cTn id="12" dur="1"/>
                                        <p:tgtEl>
                                          <p:spTgt spid="5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0">
                                            <p:txEl>
                                              <p:pRg st="2" end="2"/>
                                            </p:txEl>
                                          </p:spTgt>
                                        </p:tgtEl>
                                        <p:attrNameLst>
                                          <p:attrName>style.visibility</p:attrName>
                                        </p:attrNameLst>
                                      </p:cBhvr>
                                      <p:to>
                                        <p:strVal val="visible"/>
                                      </p:to>
                                    </p:set>
                                    <p:animEffect transition="in" filter="fade">
                                      <p:cBhvr>
                                        <p:cTn id="17" dur="1"/>
                                        <p:tgtEl>
                                          <p:spTgt spid="5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0">
                                            <p:txEl>
                                              <p:pRg st="3" end="3"/>
                                            </p:txEl>
                                          </p:spTgt>
                                        </p:tgtEl>
                                        <p:attrNameLst>
                                          <p:attrName>style.visibility</p:attrName>
                                        </p:attrNameLst>
                                      </p:cBhvr>
                                      <p:to>
                                        <p:strVal val="visible"/>
                                      </p:to>
                                    </p:set>
                                    <p:animEffect transition="in" filter="fade">
                                      <p:cBhvr>
                                        <p:cTn id="22" dur="1"/>
                                        <p:tgtEl>
                                          <p:spTgt spid="5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80">
                                            <p:txEl>
                                              <p:pRg st="4" end="4"/>
                                            </p:txEl>
                                          </p:spTgt>
                                        </p:tgtEl>
                                        <p:attrNameLst>
                                          <p:attrName>style.visibility</p:attrName>
                                        </p:attrNameLst>
                                      </p:cBhvr>
                                      <p:to>
                                        <p:strVal val="visible"/>
                                      </p:to>
                                    </p:set>
                                    <p:animEffect transition="in" filter="fade">
                                      <p:cBhvr>
                                        <p:cTn id="27" dur="1"/>
                                        <p:tgtEl>
                                          <p:spTgt spid="5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7"/>
          <p:cNvPicPr preferRelativeResize="0"/>
          <p:nvPr/>
        </p:nvPicPr>
        <p:blipFill rotWithShape="1">
          <a:blip r:embed="rId3">
            <a:alphaModFix/>
          </a:blip>
          <a:srcRect/>
          <a:stretch/>
        </p:blipFill>
        <p:spPr>
          <a:xfrm>
            <a:off x="625350" y="733500"/>
            <a:ext cx="7893300" cy="4410000"/>
          </a:xfrm>
          <a:prstGeom prst="rect">
            <a:avLst/>
          </a:prstGeom>
          <a:noFill/>
          <a:ln>
            <a:noFill/>
          </a:ln>
        </p:spPr>
      </p:pic>
      <p:sp>
        <p:nvSpPr>
          <p:cNvPr id="215" name="Google Shape;215;p47"/>
          <p:cNvSpPr txBox="1"/>
          <p:nvPr/>
        </p:nvSpPr>
        <p:spPr>
          <a:xfrm>
            <a:off x="1035150" y="47400"/>
            <a:ext cx="7073700" cy="6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Roboto"/>
                <a:ea typeface="Roboto"/>
                <a:cs typeface="Roboto"/>
                <a:sym typeface="Roboto"/>
              </a:rPr>
              <a:t>“American Progress”</a:t>
            </a:r>
            <a:endParaRPr sz="2400" b="1">
              <a:latin typeface="Roboto"/>
              <a:ea typeface="Roboto"/>
              <a:cs typeface="Roboto"/>
              <a:sym typeface="Roboto"/>
            </a:endParaRPr>
          </a:p>
        </p:txBody>
      </p:sp>
      <p:sp>
        <p:nvSpPr>
          <p:cNvPr id="216" name="Google Shape;216;p47"/>
          <p:cNvSpPr/>
          <p:nvPr/>
        </p:nvSpPr>
        <p:spPr>
          <a:xfrm>
            <a:off x="1035150" y="3861325"/>
            <a:ext cx="4453500" cy="995100"/>
          </a:xfrm>
          <a:prstGeom prst="leftArrow">
            <a:avLst>
              <a:gd name="adj1" fmla="val 50000"/>
              <a:gd name="adj2" fmla="val 50000"/>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t>WESTWARD EXPANSION</a:t>
            </a:r>
            <a:endParaRPr sz="20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101"/>
          <p:cNvSpPr txBox="1">
            <a:spLocks noGrp="1"/>
          </p:cNvSpPr>
          <p:nvPr>
            <p:ph type="title"/>
          </p:nvPr>
        </p:nvSpPr>
        <p:spPr>
          <a:xfrm>
            <a:off x="216926" y="55775"/>
            <a:ext cx="5493600" cy="923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3200"/>
              <a:buNone/>
            </a:pPr>
            <a:r>
              <a:rPr lang="en" b="1">
                <a:solidFill>
                  <a:srgbClr val="FF0000"/>
                </a:solidFill>
                <a:latin typeface="Comfortaa"/>
                <a:ea typeface="Comfortaa"/>
                <a:cs typeface="Comfortaa"/>
                <a:sym typeface="Comfortaa"/>
              </a:rPr>
              <a:t>Interstate </a:t>
            </a:r>
            <a:r>
              <a:rPr lang="en" b="1">
                <a:latin typeface="Comfortaa"/>
                <a:ea typeface="Comfortaa"/>
                <a:cs typeface="Comfortaa"/>
                <a:sym typeface="Comfortaa"/>
              </a:rPr>
              <a:t>Commerce Act:</a:t>
            </a:r>
            <a:endParaRPr b="1">
              <a:latin typeface="Comfortaa"/>
              <a:ea typeface="Comfortaa"/>
              <a:cs typeface="Comfortaa"/>
              <a:sym typeface="Comfortaa"/>
            </a:endParaRPr>
          </a:p>
        </p:txBody>
      </p:sp>
      <p:sp>
        <p:nvSpPr>
          <p:cNvPr id="589" name="Google Shape;589;p101"/>
          <p:cNvSpPr txBox="1">
            <a:spLocks noGrp="1"/>
          </p:cNvSpPr>
          <p:nvPr>
            <p:ph type="body" idx="1"/>
          </p:nvPr>
        </p:nvSpPr>
        <p:spPr>
          <a:xfrm>
            <a:off x="85031" y="1212694"/>
            <a:ext cx="8599200" cy="3930900"/>
          </a:xfrm>
          <a:prstGeom prst="rect">
            <a:avLst/>
          </a:prstGeom>
          <a:noFill/>
          <a:ln>
            <a:noFill/>
          </a:ln>
        </p:spPr>
        <p:txBody>
          <a:bodyPr spcFirstLastPara="1" wrap="square" lIns="91425" tIns="91425" rIns="91425" bIns="91425" anchor="t" anchorCtr="0">
            <a:noAutofit/>
          </a:bodyPr>
          <a:lstStyle/>
          <a:p>
            <a:pPr marL="342900" lvl="0" indent="-330200" algn="l" rtl="0">
              <a:lnSpc>
                <a:spcPct val="115000"/>
              </a:lnSpc>
              <a:spcBef>
                <a:spcPts val="0"/>
              </a:spcBef>
              <a:spcAft>
                <a:spcPts val="0"/>
              </a:spcAft>
              <a:buClr>
                <a:srgbClr val="000000"/>
              </a:buClr>
              <a:buSzPts val="2600"/>
              <a:buChar char="●"/>
            </a:pPr>
            <a:r>
              <a:rPr lang="en" sz="2600">
                <a:solidFill>
                  <a:srgbClr val="000000"/>
                </a:solidFill>
                <a:latin typeface="Georgia"/>
                <a:ea typeface="Georgia"/>
                <a:cs typeface="Georgia"/>
                <a:sym typeface="Georgia"/>
              </a:rPr>
              <a:t>Farmers did have one big success; convinced the government to pass the Interstate Commerce Act;</a:t>
            </a:r>
            <a:endParaRPr sz="2600">
              <a:solidFill>
                <a:srgbClr val="000000"/>
              </a:solidFill>
              <a:latin typeface="Georgia"/>
              <a:ea typeface="Georgia"/>
              <a:cs typeface="Georgia"/>
              <a:sym typeface="Georgia"/>
            </a:endParaRPr>
          </a:p>
          <a:p>
            <a:pPr marL="685800" lvl="1" indent="-330200" algn="l" rtl="0">
              <a:lnSpc>
                <a:spcPct val="115000"/>
              </a:lnSpc>
              <a:spcBef>
                <a:spcPts val="0"/>
              </a:spcBef>
              <a:spcAft>
                <a:spcPts val="0"/>
              </a:spcAft>
              <a:buClr>
                <a:srgbClr val="000000"/>
              </a:buClr>
              <a:buSzPts val="2600"/>
              <a:buChar char="○"/>
            </a:pPr>
            <a:r>
              <a:rPr lang="en" sz="2600">
                <a:solidFill>
                  <a:srgbClr val="000000"/>
                </a:solidFill>
                <a:latin typeface="Georgia"/>
                <a:ea typeface="Georgia"/>
                <a:cs typeface="Georgia"/>
                <a:sym typeface="Georgia"/>
              </a:rPr>
              <a:t> </a:t>
            </a:r>
            <a:r>
              <a:rPr lang="en" sz="2600" b="1">
                <a:solidFill>
                  <a:srgbClr val="000000"/>
                </a:solidFill>
                <a:latin typeface="Georgia"/>
                <a:ea typeface="Georgia"/>
                <a:cs typeface="Georgia"/>
                <a:sym typeface="Georgia"/>
              </a:rPr>
              <a:t>created rules to make</a:t>
            </a:r>
            <a:r>
              <a:rPr lang="en" sz="2600">
                <a:solidFill>
                  <a:srgbClr val="000000"/>
                </a:solidFill>
                <a:latin typeface="Georgia"/>
                <a:ea typeface="Georgia"/>
                <a:cs typeface="Georgia"/>
                <a:sym typeface="Georgia"/>
              </a:rPr>
              <a:t> </a:t>
            </a:r>
            <a:r>
              <a:rPr lang="en" sz="2600" b="1">
                <a:solidFill>
                  <a:srgbClr val="000000"/>
                </a:solidFill>
                <a:latin typeface="Georgia"/>
                <a:ea typeface="Georgia"/>
                <a:cs typeface="Georgia"/>
                <a:sym typeface="Georgia"/>
              </a:rPr>
              <a:t>railroad rates </a:t>
            </a:r>
            <a:r>
              <a:rPr lang="en" sz="2600" b="1">
                <a:solidFill>
                  <a:srgbClr val="000000"/>
                </a:solidFill>
                <a:highlight>
                  <a:srgbClr val="FFFF00"/>
                </a:highlight>
                <a:latin typeface="Georgia"/>
                <a:ea typeface="Georgia"/>
                <a:cs typeface="Georgia"/>
                <a:sym typeface="Georgia"/>
              </a:rPr>
              <a:t>fairer </a:t>
            </a:r>
            <a:r>
              <a:rPr lang="en" sz="2600" b="1">
                <a:solidFill>
                  <a:srgbClr val="000000"/>
                </a:solidFill>
                <a:latin typeface="Georgia"/>
                <a:ea typeface="Georgia"/>
                <a:cs typeface="Georgia"/>
                <a:sym typeface="Georgia"/>
              </a:rPr>
              <a:t>to small farmers and businesses;</a:t>
            </a:r>
            <a:endParaRPr sz="2600" b="1">
              <a:solidFill>
                <a:srgbClr val="000000"/>
              </a:solidFill>
              <a:latin typeface="Georgia"/>
              <a:ea typeface="Georgia"/>
              <a:cs typeface="Georgia"/>
              <a:sym typeface="Georgia"/>
            </a:endParaRPr>
          </a:p>
          <a:p>
            <a:pPr marL="685800" lvl="1" indent="-330200" algn="l" rtl="0">
              <a:lnSpc>
                <a:spcPct val="115000"/>
              </a:lnSpc>
              <a:spcBef>
                <a:spcPts val="0"/>
              </a:spcBef>
              <a:spcAft>
                <a:spcPts val="0"/>
              </a:spcAft>
              <a:buClr>
                <a:srgbClr val="000000"/>
              </a:buClr>
              <a:buSzPts val="2600"/>
              <a:buChar char="○"/>
            </a:pPr>
            <a:r>
              <a:rPr lang="en" sz="2600">
                <a:solidFill>
                  <a:srgbClr val="000000"/>
                </a:solidFill>
                <a:latin typeface="Georgia"/>
                <a:ea typeface="Georgia"/>
                <a:cs typeface="Georgia"/>
                <a:sym typeface="Georgia"/>
              </a:rPr>
              <a:t>Created the </a:t>
            </a:r>
            <a:r>
              <a:rPr lang="en" sz="2600" b="1">
                <a:solidFill>
                  <a:srgbClr val="000000"/>
                </a:solidFill>
                <a:latin typeface="Georgia"/>
                <a:ea typeface="Georgia"/>
                <a:cs typeface="Georgia"/>
                <a:sym typeface="Georgia"/>
              </a:rPr>
              <a:t>Interstate</a:t>
            </a:r>
            <a:r>
              <a:rPr lang="en" sz="2600">
                <a:solidFill>
                  <a:srgbClr val="000000"/>
                </a:solidFill>
                <a:latin typeface="Georgia"/>
                <a:ea typeface="Georgia"/>
                <a:cs typeface="Georgia"/>
                <a:sym typeface="Georgia"/>
              </a:rPr>
              <a:t> </a:t>
            </a:r>
            <a:r>
              <a:rPr lang="en" sz="2600" b="1">
                <a:solidFill>
                  <a:srgbClr val="000000"/>
                </a:solidFill>
                <a:latin typeface="Georgia"/>
                <a:ea typeface="Georgia"/>
                <a:cs typeface="Georgia"/>
                <a:sym typeface="Georgia"/>
              </a:rPr>
              <a:t>Commerce Commission </a:t>
            </a:r>
            <a:r>
              <a:rPr lang="en" sz="2600">
                <a:solidFill>
                  <a:srgbClr val="000000"/>
                </a:solidFill>
                <a:highlight>
                  <a:srgbClr val="FFFF00"/>
                </a:highlight>
                <a:latin typeface="Georgia"/>
                <a:ea typeface="Georgia"/>
                <a:cs typeface="Georgia"/>
                <a:sym typeface="Georgia"/>
              </a:rPr>
              <a:t>to enforce these new rules</a:t>
            </a:r>
            <a:r>
              <a:rPr lang="en" sz="2600">
                <a:solidFill>
                  <a:srgbClr val="000000"/>
                </a:solidFill>
                <a:latin typeface="Georgia"/>
                <a:ea typeface="Georgia"/>
                <a:cs typeface="Georgia"/>
                <a:sym typeface="Georgia"/>
              </a:rPr>
              <a:t>. </a:t>
            </a:r>
            <a:r>
              <a:rPr lang="en" sz="2600" b="1">
                <a:solidFill>
                  <a:srgbClr val="000000"/>
                </a:solidFill>
                <a:latin typeface="Georgia"/>
                <a:ea typeface="Georgia"/>
                <a:cs typeface="Georgia"/>
                <a:sym typeface="Georgia"/>
              </a:rPr>
              <a:t>First time the </a:t>
            </a:r>
            <a:r>
              <a:rPr lang="en" sz="2600" b="1">
                <a:solidFill>
                  <a:srgbClr val="000000"/>
                </a:solidFill>
                <a:highlight>
                  <a:srgbClr val="FFFF00"/>
                </a:highlight>
                <a:latin typeface="Georgia"/>
                <a:ea typeface="Georgia"/>
                <a:cs typeface="Georgia"/>
                <a:sym typeface="Georgia"/>
              </a:rPr>
              <a:t>federal government </a:t>
            </a:r>
            <a:r>
              <a:rPr lang="en" sz="2600" b="1">
                <a:solidFill>
                  <a:srgbClr val="000000"/>
                </a:solidFill>
                <a:latin typeface="Georgia"/>
                <a:ea typeface="Georgia"/>
                <a:cs typeface="Georgia"/>
                <a:sym typeface="Georgia"/>
              </a:rPr>
              <a:t>was involved in big business!!!</a:t>
            </a:r>
            <a:endParaRPr sz="2600" b="1">
              <a:solidFill>
                <a:srgbClr val="000000"/>
              </a:solidFill>
              <a:latin typeface="Georgia"/>
              <a:ea typeface="Georgia"/>
              <a:cs typeface="Georgia"/>
              <a:sym typeface="Georgia"/>
            </a:endParaRPr>
          </a:p>
          <a:p>
            <a:pPr marL="0" lvl="0" indent="0" algn="l" rtl="0">
              <a:lnSpc>
                <a:spcPct val="115000"/>
              </a:lnSpc>
              <a:spcBef>
                <a:spcPts val="1600"/>
              </a:spcBef>
              <a:spcAft>
                <a:spcPts val="1600"/>
              </a:spcAft>
              <a:buSzPts val="1800"/>
              <a:buNone/>
            </a:pPr>
            <a:endParaRPr/>
          </a:p>
        </p:txBody>
      </p:sp>
      <p:pic>
        <p:nvPicPr>
          <p:cNvPr id="590" name="Google Shape;590;p101" descr="animated-train-image-0044"/>
          <p:cNvPicPr preferRelativeResize="0"/>
          <p:nvPr/>
        </p:nvPicPr>
        <p:blipFill rotWithShape="1">
          <a:blip r:embed="rId3">
            <a:alphaModFix/>
          </a:blip>
          <a:srcRect/>
          <a:stretch/>
        </p:blipFill>
        <p:spPr>
          <a:xfrm>
            <a:off x="5227124" y="-97575"/>
            <a:ext cx="3657956" cy="1494375"/>
          </a:xfrm>
          <a:prstGeom prst="rect">
            <a:avLst/>
          </a:prstGeom>
          <a:noFill/>
          <a:ln>
            <a:noFill/>
          </a:ln>
        </p:spPr>
      </p:pic>
      <p:pic>
        <p:nvPicPr>
          <p:cNvPr id="591" name="Google Shape;591;p101" descr="animated-train-image-0006"/>
          <p:cNvPicPr preferRelativeResize="0"/>
          <p:nvPr/>
        </p:nvPicPr>
        <p:blipFill rotWithShape="1">
          <a:blip r:embed="rId4">
            <a:alphaModFix/>
          </a:blip>
          <a:srcRect/>
          <a:stretch/>
        </p:blipFill>
        <p:spPr>
          <a:xfrm>
            <a:off x="2294800" y="4159050"/>
            <a:ext cx="6849200" cy="923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89">
                                            <p:txEl>
                                              <p:pRg st="0" end="0"/>
                                            </p:txEl>
                                          </p:spTgt>
                                        </p:tgtEl>
                                        <p:attrNameLst>
                                          <p:attrName>style.visibility</p:attrName>
                                        </p:attrNameLst>
                                      </p:cBhvr>
                                      <p:to>
                                        <p:strVal val="visible"/>
                                      </p:to>
                                    </p:set>
                                    <p:anim calcmode="lin" valueType="num">
                                      <p:cBhvr additive="base">
                                        <p:cTn id="7" dur="200"/>
                                        <p:tgtEl>
                                          <p:spTgt spid="589">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89">
                                            <p:txEl>
                                              <p:pRg st="1" end="1"/>
                                            </p:txEl>
                                          </p:spTgt>
                                        </p:tgtEl>
                                        <p:attrNameLst>
                                          <p:attrName>style.visibility</p:attrName>
                                        </p:attrNameLst>
                                      </p:cBhvr>
                                      <p:to>
                                        <p:strVal val="visible"/>
                                      </p:to>
                                    </p:set>
                                    <p:anim calcmode="lin" valueType="num">
                                      <p:cBhvr additive="base">
                                        <p:cTn id="12" dur="200"/>
                                        <p:tgtEl>
                                          <p:spTgt spid="589">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89">
                                            <p:txEl>
                                              <p:pRg st="2" end="2"/>
                                            </p:txEl>
                                          </p:spTgt>
                                        </p:tgtEl>
                                        <p:attrNameLst>
                                          <p:attrName>style.visibility</p:attrName>
                                        </p:attrNameLst>
                                      </p:cBhvr>
                                      <p:to>
                                        <p:strVal val="visible"/>
                                      </p:to>
                                    </p:set>
                                    <p:anim calcmode="lin" valueType="num">
                                      <p:cBhvr additive="base">
                                        <p:cTn id="17" dur="200"/>
                                        <p:tgtEl>
                                          <p:spTgt spid="589">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589">
                                            <p:txEl>
                                              <p:pRg st="3" end="3"/>
                                            </p:txEl>
                                          </p:spTgt>
                                        </p:tgtEl>
                                        <p:attrNameLst>
                                          <p:attrName>style.visibility</p:attrName>
                                        </p:attrNameLst>
                                      </p:cBhvr>
                                      <p:to>
                                        <p:strVal val="visible"/>
                                      </p:to>
                                    </p:set>
                                    <p:anim calcmode="lin" valueType="num">
                                      <p:cBhvr additive="base">
                                        <p:cTn id="22" dur="200"/>
                                        <p:tgtEl>
                                          <p:spTgt spid="589">
                                            <p:txEl>
                                              <p:pRg st="3" end="3"/>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10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Exit Ticket - Daily Grade</a:t>
            </a:r>
            <a:endParaRPr/>
          </a:p>
        </p:txBody>
      </p:sp>
      <p:sp>
        <p:nvSpPr>
          <p:cNvPr id="597" name="Google Shape;597;p102"/>
          <p:cNvSpPr txBox="1">
            <a:spLocks noGrp="1"/>
          </p:cNvSpPr>
          <p:nvPr>
            <p:ph type="body" idx="1"/>
          </p:nvPr>
        </p:nvSpPr>
        <p:spPr>
          <a:xfrm>
            <a:off x="311700" y="1177325"/>
            <a:ext cx="8520600" cy="2292300"/>
          </a:xfrm>
          <a:prstGeom prst="rect">
            <a:avLst/>
          </a:prstGeom>
          <a:solidFill>
            <a:srgbClr val="FFFFFF"/>
          </a:solidFill>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83992A"/>
                </a:solidFill>
                <a:latin typeface="Arial"/>
                <a:ea typeface="Arial"/>
                <a:cs typeface="Arial"/>
                <a:sym typeface="Arial"/>
              </a:rPr>
              <a:t>•</a:t>
            </a:r>
            <a:r>
              <a:rPr lang="en" sz="2400">
                <a:solidFill>
                  <a:srgbClr val="262626"/>
                </a:solidFill>
                <a:latin typeface="Arial"/>
                <a:ea typeface="Arial"/>
                <a:cs typeface="Arial"/>
                <a:sym typeface="Arial"/>
              </a:rPr>
              <a:t>What were some positive effects of Westward Expansion?</a:t>
            </a:r>
            <a:endParaRPr sz="2400">
              <a:solidFill>
                <a:srgbClr val="262626"/>
              </a:solidFill>
              <a:latin typeface="Arial"/>
              <a:ea typeface="Arial"/>
              <a:cs typeface="Arial"/>
              <a:sym typeface="Arial"/>
            </a:endParaRPr>
          </a:p>
          <a:p>
            <a:pPr marL="0" lvl="0" indent="457200" algn="l" rtl="0">
              <a:spcBef>
                <a:spcPts val="0"/>
              </a:spcBef>
              <a:spcAft>
                <a:spcPts val="0"/>
              </a:spcAft>
              <a:buNone/>
            </a:pPr>
            <a:r>
              <a:rPr lang="en" sz="2400">
                <a:solidFill>
                  <a:srgbClr val="262626"/>
                </a:solidFill>
                <a:latin typeface="Arial"/>
                <a:ea typeface="Arial"/>
                <a:cs typeface="Arial"/>
                <a:sym typeface="Arial"/>
              </a:rPr>
              <a:t>Some positive effects of Westward expansion were….</a:t>
            </a:r>
            <a:endParaRPr sz="2400">
              <a:solidFill>
                <a:srgbClr val="262626"/>
              </a:solidFill>
              <a:latin typeface="Arial"/>
              <a:ea typeface="Arial"/>
              <a:cs typeface="Arial"/>
              <a:sym typeface="Arial"/>
            </a:endParaRPr>
          </a:p>
          <a:p>
            <a:pPr marL="0" lvl="0" indent="457200" algn="l" rtl="0">
              <a:spcBef>
                <a:spcPts val="0"/>
              </a:spcBef>
              <a:spcAft>
                <a:spcPts val="0"/>
              </a:spcAft>
              <a:buNone/>
            </a:pPr>
            <a:endParaRPr sz="2400">
              <a:solidFill>
                <a:srgbClr val="262626"/>
              </a:solidFill>
              <a:latin typeface="Arial"/>
              <a:ea typeface="Arial"/>
              <a:cs typeface="Arial"/>
              <a:sym typeface="Arial"/>
            </a:endParaRPr>
          </a:p>
          <a:p>
            <a:pPr marL="0" lvl="0" indent="0" algn="l" rtl="0">
              <a:spcBef>
                <a:spcPts val="0"/>
              </a:spcBef>
              <a:spcAft>
                <a:spcPts val="0"/>
              </a:spcAft>
              <a:buNone/>
            </a:pPr>
            <a:r>
              <a:rPr lang="en" sz="2400">
                <a:solidFill>
                  <a:srgbClr val="83992A"/>
                </a:solidFill>
                <a:latin typeface="Arial"/>
                <a:ea typeface="Arial"/>
                <a:cs typeface="Arial"/>
                <a:sym typeface="Arial"/>
              </a:rPr>
              <a:t>•</a:t>
            </a:r>
            <a:r>
              <a:rPr lang="en" sz="2400">
                <a:solidFill>
                  <a:srgbClr val="262626"/>
                </a:solidFill>
                <a:latin typeface="Arial"/>
                <a:ea typeface="Arial"/>
                <a:cs typeface="Arial"/>
                <a:sym typeface="Arial"/>
              </a:rPr>
              <a:t>What were some negative effects?</a:t>
            </a:r>
            <a:endParaRPr sz="2400">
              <a:solidFill>
                <a:srgbClr val="262626"/>
              </a:solidFill>
              <a:latin typeface="Arial"/>
              <a:ea typeface="Arial"/>
              <a:cs typeface="Arial"/>
              <a:sym typeface="Arial"/>
            </a:endParaRPr>
          </a:p>
          <a:p>
            <a:pPr marL="0" lvl="0" indent="457200" algn="l" rtl="0">
              <a:spcBef>
                <a:spcPts val="0"/>
              </a:spcBef>
              <a:spcAft>
                <a:spcPts val="0"/>
              </a:spcAft>
              <a:buNone/>
            </a:pPr>
            <a:r>
              <a:rPr lang="en" sz="2400">
                <a:solidFill>
                  <a:srgbClr val="262626"/>
                </a:solidFill>
                <a:latin typeface="Arial"/>
                <a:ea typeface="Arial"/>
                <a:cs typeface="Arial"/>
                <a:sym typeface="Arial"/>
              </a:rPr>
              <a:t>Some negative effects were…. </a:t>
            </a:r>
            <a:endParaRPr sz="2400">
              <a:solidFill>
                <a:srgbClr val="262626"/>
              </a:solidFill>
              <a:latin typeface="Arial"/>
              <a:ea typeface="Arial"/>
              <a:cs typeface="Arial"/>
              <a:sym typeface="Arial"/>
            </a:endParaRPr>
          </a:p>
          <a:p>
            <a:pPr marL="0" lvl="0" indent="0" algn="l" rtl="0">
              <a:spcBef>
                <a:spcPts val="0"/>
              </a:spcBef>
              <a:spcAft>
                <a:spcPts val="1600"/>
              </a:spcAft>
              <a:buNone/>
            </a:pPr>
            <a:endParaRPr/>
          </a:p>
        </p:txBody>
      </p:sp>
      <p:sp>
        <p:nvSpPr>
          <p:cNvPr id="598" name="Google Shape;598;p102"/>
          <p:cNvSpPr txBox="1"/>
          <p:nvPr/>
        </p:nvSpPr>
        <p:spPr>
          <a:xfrm>
            <a:off x="1111500" y="3644375"/>
            <a:ext cx="3460500" cy="14292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Georgia"/>
              <a:buChar char="●"/>
            </a:pPr>
            <a:r>
              <a:rPr lang="en">
                <a:latin typeface="Georgia"/>
                <a:ea typeface="Georgia"/>
                <a:cs typeface="Georgia"/>
                <a:sym typeface="Georgia"/>
              </a:rPr>
              <a:t>The Transcontinental Railroad</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The Homestead Act</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Manifest Destiny</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Assimilation</a:t>
            </a:r>
            <a:endParaRPr>
              <a:latin typeface="Georgia"/>
              <a:ea typeface="Georgia"/>
              <a:cs typeface="Georgia"/>
              <a:sym typeface="Georgia"/>
            </a:endParaRPr>
          </a:p>
          <a:p>
            <a:pPr marL="0" lvl="0" indent="0" algn="l" rtl="0">
              <a:spcBef>
                <a:spcPts val="0"/>
              </a:spcBef>
              <a:spcAft>
                <a:spcPts val="0"/>
              </a:spcAft>
              <a:buNone/>
            </a:pPr>
            <a:endParaRPr>
              <a:latin typeface="Georgia"/>
              <a:ea typeface="Georgia"/>
              <a:cs typeface="Georgia"/>
              <a:sym typeface="Georgia"/>
            </a:endParaRPr>
          </a:p>
        </p:txBody>
      </p:sp>
      <p:sp>
        <p:nvSpPr>
          <p:cNvPr id="599" name="Google Shape;599;p102"/>
          <p:cNvSpPr txBox="1"/>
          <p:nvPr/>
        </p:nvSpPr>
        <p:spPr>
          <a:xfrm>
            <a:off x="5171700" y="3540950"/>
            <a:ext cx="2783400" cy="1241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Font typeface="Georgia"/>
              <a:buChar char="●"/>
            </a:pPr>
            <a:r>
              <a:rPr lang="en">
                <a:latin typeface="Georgia"/>
                <a:ea typeface="Georgia"/>
                <a:cs typeface="Georgia"/>
                <a:sym typeface="Georgia"/>
              </a:rPr>
              <a:t>The Dawes Act</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The Indian Removal Act</a:t>
            </a:r>
            <a:endParaRPr>
              <a:latin typeface="Georgia"/>
              <a:ea typeface="Georgia"/>
              <a:cs typeface="Georgia"/>
              <a:sym typeface="Georgia"/>
            </a:endParaRPr>
          </a:p>
          <a:p>
            <a:pPr marL="457200" lvl="0" indent="-317500" algn="l" rtl="0">
              <a:spcBef>
                <a:spcPts val="0"/>
              </a:spcBef>
              <a:spcAft>
                <a:spcPts val="0"/>
              </a:spcAft>
              <a:buSzPts val="1400"/>
              <a:buFont typeface="Georgia"/>
              <a:buChar char="●"/>
            </a:pPr>
            <a:r>
              <a:rPr lang="en">
                <a:latin typeface="Georgia"/>
                <a:ea typeface="Georgia"/>
                <a:cs typeface="Georgia"/>
                <a:sym typeface="Georgia"/>
              </a:rPr>
              <a:t>The Destruction of the Buffalo</a:t>
            </a:r>
            <a:endParaRPr>
              <a:latin typeface="Georgia"/>
              <a:ea typeface="Georgia"/>
              <a:cs typeface="Georgia"/>
              <a:sym typeface="Georgia"/>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8"/>
          <p:cNvSpPr txBox="1"/>
          <p:nvPr/>
        </p:nvSpPr>
        <p:spPr>
          <a:xfrm>
            <a:off x="118425" y="402750"/>
            <a:ext cx="8646600" cy="6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Roboto"/>
                <a:ea typeface="Roboto"/>
                <a:cs typeface="Roboto"/>
                <a:sym typeface="Roboto"/>
              </a:rPr>
              <a:t>The West</a:t>
            </a:r>
            <a:endParaRPr sz="2400" b="1">
              <a:latin typeface="Roboto"/>
              <a:ea typeface="Roboto"/>
              <a:cs typeface="Roboto"/>
              <a:sym typeface="Roboto"/>
            </a:endParaRPr>
          </a:p>
        </p:txBody>
      </p:sp>
      <p:pic>
        <p:nvPicPr>
          <p:cNvPr id="222" name="Google Shape;222;p48"/>
          <p:cNvPicPr preferRelativeResize="0"/>
          <p:nvPr/>
        </p:nvPicPr>
        <p:blipFill>
          <a:blip r:embed="rId3">
            <a:alphaModFix/>
          </a:blip>
          <a:stretch>
            <a:fillRect/>
          </a:stretch>
        </p:blipFill>
        <p:spPr>
          <a:xfrm>
            <a:off x="412975" y="1541950"/>
            <a:ext cx="3661526" cy="2059606"/>
          </a:xfrm>
          <a:prstGeom prst="rect">
            <a:avLst/>
          </a:prstGeom>
          <a:noFill/>
          <a:ln>
            <a:noFill/>
          </a:ln>
        </p:spPr>
      </p:pic>
      <p:pic>
        <p:nvPicPr>
          <p:cNvPr id="223" name="Google Shape;223;p48"/>
          <p:cNvPicPr preferRelativeResize="0"/>
          <p:nvPr/>
        </p:nvPicPr>
        <p:blipFill rotWithShape="1">
          <a:blip r:embed="rId4">
            <a:alphaModFix/>
          </a:blip>
          <a:srcRect/>
          <a:stretch/>
        </p:blipFill>
        <p:spPr>
          <a:xfrm>
            <a:off x="4733025" y="2571750"/>
            <a:ext cx="4032000" cy="2252700"/>
          </a:xfrm>
          <a:prstGeom prst="rect">
            <a:avLst/>
          </a:prstGeom>
          <a:noFill/>
          <a:ln>
            <a:noFill/>
          </a:ln>
        </p:spPr>
      </p:pic>
      <p:sp>
        <p:nvSpPr>
          <p:cNvPr id="224" name="Google Shape;224;p48"/>
          <p:cNvSpPr txBox="1"/>
          <p:nvPr/>
        </p:nvSpPr>
        <p:spPr>
          <a:xfrm>
            <a:off x="4311425" y="1184450"/>
            <a:ext cx="4443300" cy="1226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oboto"/>
              <a:buChar char="●"/>
            </a:pPr>
            <a:r>
              <a:rPr lang="en" sz="1800" b="1">
                <a:latin typeface="Roboto"/>
                <a:ea typeface="Roboto"/>
                <a:cs typeface="Roboto"/>
                <a:sym typeface="Roboto"/>
              </a:rPr>
              <a:t>Lots of</a:t>
            </a:r>
            <a:r>
              <a:rPr lang="en" sz="1800">
                <a:latin typeface="Roboto"/>
                <a:ea typeface="Roboto"/>
                <a:cs typeface="Roboto"/>
                <a:sym typeface="Roboto"/>
              </a:rPr>
              <a:t> </a:t>
            </a:r>
            <a:r>
              <a:rPr lang="en" sz="1800">
                <a:highlight>
                  <a:srgbClr val="FFFF00"/>
                </a:highlight>
                <a:latin typeface="Roboto"/>
                <a:ea typeface="Roboto"/>
                <a:cs typeface="Roboto"/>
                <a:sym typeface="Roboto"/>
              </a:rPr>
              <a:t>open land</a:t>
            </a:r>
            <a:endParaRPr sz="1800">
              <a:highlight>
                <a:srgbClr val="FFFF00"/>
              </a:highlight>
              <a:latin typeface="Roboto"/>
              <a:ea typeface="Roboto"/>
              <a:cs typeface="Roboto"/>
              <a:sym typeface="Roboto"/>
            </a:endParaRPr>
          </a:p>
          <a:p>
            <a:pPr marL="457200" lvl="0" indent="-342900" algn="l" rtl="0">
              <a:spcBef>
                <a:spcPts val="0"/>
              </a:spcBef>
              <a:spcAft>
                <a:spcPts val="0"/>
              </a:spcAft>
              <a:buSzPts val="1800"/>
              <a:buFont typeface="Roboto"/>
              <a:buChar char="●"/>
            </a:pPr>
            <a:r>
              <a:rPr lang="en" sz="1800" b="1">
                <a:latin typeface="Roboto"/>
                <a:ea typeface="Roboto"/>
                <a:cs typeface="Roboto"/>
                <a:sym typeface="Roboto"/>
              </a:rPr>
              <a:t>Good places</a:t>
            </a:r>
            <a:r>
              <a:rPr lang="en" sz="1800">
                <a:latin typeface="Roboto"/>
                <a:ea typeface="Roboto"/>
                <a:cs typeface="Roboto"/>
                <a:sym typeface="Roboto"/>
              </a:rPr>
              <a:t> for </a:t>
            </a:r>
            <a:r>
              <a:rPr lang="en" sz="1800">
                <a:highlight>
                  <a:srgbClr val="FFFF00"/>
                </a:highlight>
                <a:latin typeface="Roboto"/>
                <a:ea typeface="Roboto"/>
                <a:cs typeface="Roboto"/>
                <a:sym typeface="Roboto"/>
              </a:rPr>
              <a:t>farming and cattle ranching</a:t>
            </a:r>
            <a:endParaRPr sz="1800">
              <a:highlight>
                <a:srgbClr val="FFFF00"/>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49"/>
          <p:cNvSpPr txBox="1"/>
          <p:nvPr/>
        </p:nvSpPr>
        <p:spPr>
          <a:xfrm>
            <a:off x="118425" y="54600"/>
            <a:ext cx="8646600" cy="68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b="1">
                <a:latin typeface="Roboto"/>
                <a:ea typeface="Roboto"/>
                <a:cs typeface="Roboto"/>
                <a:sym typeface="Roboto"/>
              </a:rPr>
              <a:t>Why did we expand West?</a:t>
            </a:r>
            <a:endParaRPr sz="3300" b="1">
              <a:latin typeface="Roboto"/>
              <a:ea typeface="Roboto"/>
              <a:cs typeface="Roboto"/>
              <a:sym typeface="Roboto"/>
            </a:endParaRPr>
          </a:p>
        </p:txBody>
      </p:sp>
      <p:pic>
        <p:nvPicPr>
          <p:cNvPr id="230" name="Google Shape;230;p49"/>
          <p:cNvPicPr preferRelativeResize="0"/>
          <p:nvPr/>
        </p:nvPicPr>
        <p:blipFill rotWithShape="1">
          <a:blip r:embed="rId3">
            <a:alphaModFix/>
          </a:blip>
          <a:srcRect/>
          <a:stretch/>
        </p:blipFill>
        <p:spPr>
          <a:xfrm>
            <a:off x="118425" y="1184450"/>
            <a:ext cx="3598800" cy="3296400"/>
          </a:xfrm>
          <a:prstGeom prst="rect">
            <a:avLst/>
          </a:prstGeom>
          <a:noFill/>
          <a:ln w="76200" cap="flat" cmpd="sng">
            <a:solidFill>
              <a:srgbClr val="93C47D">
                <a:alpha val="0"/>
              </a:srgbClr>
            </a:solidFill>
            <a:prstDash val="solid"/>
            <a:round/>
            <a:headEnd type="none" w="sm" len="sm"/>
            <a:tailEnd type="none" w="sm" len="sm"/>
          </a:ln>
        </p:spPr>
      </p:pic>
      <p:sp>
        <p:nvSpPr>
          <p:cNvPr id="231" name="Google Shape;231;p49"/>
          <p:cNvSpPr txBox="1"/>
          <p:nvPr/>
        </p:nvSpPr>
        <p:spPr>
          <a:xfrm>
            <a:off x="3885700" y="740700"/>
            <a:ext cx="5116200" cy="42792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Roboto"/>
              <a:buChar char="●"/>
            </a:pPr>
            <a:r>
              <a:rPr lang="en" sz="2400" b="1">
                <a:latin typeface="Roboto"/>
                <a:ea typeface="Roboto"/>
                <a:cs typeface="Roboto"/>
                <a:sym typeface="Roboto"/>
              </a:rPr>
              <a:t>Result of the idea</a:t>
            </a:r>
            <a:r>
              <a:rPr lang="en" sz="2400">
                <a:latin typeface="Roboto"/>
                <a:ea typeface="Roboto"/>
                <a:cs typeface="Roboto"/>
                <a:sym typeface="Roboto"/>
              </a:rPr>
              <a:t> of </a:t>
            </a:r>
            <a:r>
              <a:rPr lang="en" sz="2400" b="1">
                <a:highlight>
                  <a:srgbClr val="FFFF00"/>
                </a:highlight>
                <a:latin typeface="Roboto"/>
                <a:ea typeface="Roboto"/>
                <a:cs typeface="Roboto"/>
                <a:sym typeface="Roboto"/>
              </a:rPr>
              <a:t>Manifest Destiny</a:t>
            </a:r>
            <a:endParaRPr sz="2400" b="1">
              <a:highlight>
                <a:srgbClr val="FFFF00"/>
              </a:highlight>
              <a:latin typeface="Roboto"/>
              <a:ea typeface="Roboto"/>
              <a:cs typeface="Roboto"/>
              <a:sym typeface="Roboto"/>
            </a:endParaRPr>
          </a:p>
          <a:p>
            <a:pPr marL="0" lvl="0" indent="0" algn="l" rtl="0">
              <a:spcBef>
                <a:spcPts val="0"/>
              </a:spcBef>
              <a:spcAft>
                <a:spcPts val="0"/>
              </a:spcAft>
              <a:buNone/>
            </a:pPr>
            <a:endParaRPr sz="2400" b="1" u="sng">
              <a:latin typeface="Roboto"/>
              <a:ea typeface="Roboto"/>
              <a:cs typeface="Roboto"/>
              <a:sym typeface="Roboto"/>
            </a:endParaRPr>
          </a:p>
          <a:p>
            <a:pPr marL="457200" lvl="0" indent="-381000" algn="l" rtl="0">
              <a:spcBef>
                <a:spcPts val="0"/>
              </a:spcBef>
              <a:spcAft>
                <a:spcPts val="0"/>
              </a:spcAft>
              <a:buSzPts val="2400"/>
              <a:buFont typeface="Roboto"/>
              <a:buChar char="●"/>
            </a:pPr>
            <a:r>
              <a:rPr lang="en" sz="2400">
                <a:latin typeface="Roboto"/>
                <a:ea typeface="Roboto"/>
                <a:cs typeface="Roboto"/>
                <a:sym typeface="Roboto"/>
              </a:rPr>
              <a:t>It was the United States’ </a:t>
            </a:r>
            <a:r>
              <a:rPr lang="en" sz="2400">
                <a:highlight>
                  <a:srgbClr val="FFFF00"/>
                </a:highlight>
                <a:latin typeface="Roboto"/>
                <a:ea typeface="Roboto"/>
                <a:cs typeface="Roboto"/>
                <a:sym typeface="Roboto"/>
              </a:rPr>
              <a:t>destiny </a:t>
            </a:r>
            <a:r>
              <a:rPr lang="en" sz="2400">
                <a:latin typeface="Roboto"/>
                <a:ea typeface="Roboto"/>
                <a:cs typeface="Roboto"/>
                <a:sym typeface="Roboto"/>
              </a:rPr>
              <a:t>to:</a:t>
            </a:r>
            <a:endParaRPr sz="2400">
              <a:latin typeface="Roboto"/>
              <a:ea typeface="Roboto"/>
              <a:cs typeface="Roboto"/>
              <a:sym typeface="Roboto"/>
            </a:endParaRPr>
          </a:p>
          <a:p>
            <a:pPr marL="914400" lvl="1" indent="-381000" algn="l" rtl="0">
              <a:spcBef>
                <a:spcPts val="0"/>
              </a:spcBef>
              <a:spcAft>
                <a:spcPts val="0"/>
              </a:spcAft>
              <a:buSzPts val="2400"/>
              <a:buFont typeface="Roboto"/>
              <a:buChar char="○"/>
            </a:pPr>
            <a:r>
              <a:rPr lang="en" sz="2400">
                <a:latin typeface="Roboto"/>
                <a:ea typeface="Roboto"/>
                <a:cs typeface="Roboto"/>
                <a:sym typeface="Roboto"/>
              </a:rPr>
              <a:t>expand </a:t>
            </a:r>
            <a:r>
              <a:rPr lang="en" sz="2400">
                <a:highlight>
                  <a:srgbClr val="FFFF00"/>
                </a:highlight>
                <a:latin typeface="Roboto"/>
                <a:ea typeface="Roboto"/>
                <a:cs typeface="Roboto"/>
                <a:sym typeface="Roboto"/>
              </a:rPr>
              <a:t>Westward </a:t>
            </a:r>
            <a:endParaRPr sz="2400">
              <a:highlight>
                <a:srgbClr val="FFFF00"/>
              </a:highlight>
              <a:latin typeface="Roboto"/>
              <a:ea typeface="Roboto"/>
              <a:cs typeface="Roboto"/>
              <a:sym typeface="Roboto"/>
            </a:endParaRPr>
          </a:p>
          <a:p>
            <a:pPr marL="914400" lvl="1" indent="-381000" algn="l" rtl="0">
              <a:spcBef>
                <a:spcPts val="0"/>
              </a:spcBef>
              <a:spcAft>
                <a:spcPts val="0"/>
              </a:spcAft>
              <a:buSzPts val="2400"/>
              <a:buFont typeface="Roboto"/>
              <a:buChar char="○"/>
            </a:pPr>
            <a:r>
              <a:rPr lang="en" sz="2400">
                <a:latin typeface="Roboto"/>
                <a:ea typeface="Roboto"/>
                <a:cs typeface="Roboto"/>
                <a:sym typeface="Roboto"/>
              </a:rPr>
              <a:t>and </a:t>
            </a:r>
            <a:r>
              <a:rPr lang="en" sz="2400">
                <a:highlight>
                  <a:srgbClr val="FFFF00"/>
                </a:highlight>
                <a:latin typeface="Roboto"/>
                <a:ea typeface="Roboto"/>
                <a:cs typeface="Roboto"/>
                <a:sym typeface="Roboto"/>
              </a:rPr>
              <a:t>claim new lands </a:t>
            </a:r>
            <a:endParaRPr sz="2400">
              <a:highlight>
                <a:srgbClr val="FFFF00"/>
              </a:highlight>
              <a:latin typeface="Roboto"/>
              <a:ea typeface="Roboto"/>
              <a:cs typeface="Roboto"/>
              <a:sym typeface="Roboto"/>
            </a:endParaRPr>
          </a:p>
          <a:p>
            <a:pPr marL="914400" lvl="0" indent="0" algn="l" rtl="0">
              <a:spcBef>
                <a:spcPts val="0"/>
              </a:spcBef>
              <a:spcAft>
                <a:spcPts val="0"/>
              </a:spcAft>
              <a:buNone/>
            </a:pPr>
            <a:endParaRPr sz="2400">
              <a:highlight>
                <a:srgbClr val="FFFF00"/>
              </a:highlight>
              <a:latin typeface="Roboto"/>
              <a:ea typeface="Roboto"/>
              <a:cs typeface="Roboto"/>
              <a:sym typeface="Roboto"/>
            </a:endParaRPr>
          </a:p>
          <a:p>
            <a:pPr marL="457200" lvl="0" indent="0" algn="l" rtl="0">
              <a:spcBef>
                <a:spcPts val="0"/>
              </a:spcBef>
              <a:spcAft>
                <a:spcPts val="0"/>
              </a:spcAft>
              <a:buNone/>
            </a:pPr>
            <a:r>
              <a:rPr lang="en" sz="2400">
                <a:latin typeface="Roboto"/>
                <a:ea typeface="Roboto"/>
                <a:cs typeface="Roboto"/>
                <a:sym typeface="Roboto"/>
              </a:rPr>
              <a:t>**God meant for Americans to move west across the continent​</a:t>
            </a:r>
            <a:endParaRPr sz="2400">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50" descr="From Academy Award nominee Taylor Sheridan, co-creator of Yellowstone, 1883 follows the Dutton family as they embark on a journey west through the Great Plains toward the last bastion of untamed America. Staring Academy Award nominee Sam Elliott and country music stars Tim McGraw and Faith Hill.&#10;&#10;1883 is streaming December 19 exclusively on Paramount+. Try It Free! https://bit.ly/3lrX7sq&#10;&#10;Follow Paramount+ for the latest news:&#10;Facebook: https://www.facebook.com/ParamountPlus&#10;Twitter: https://twitter.com/paramountplus&#10;Instagram: https://www.instagram.com/paramountplus/" title="1883 | Official Trailer | Paramount+">
            <a:hlinkClick r:id="rId3"/>
          </p:cNvPr>
          <p:cNvPicPr preferRelativeResize="0"/>
          <p:nvPr/>
        </p:nvPicPr>
        <p:blipFill>
          <a:blip r:embed="rId4">
            <a:alphaModFix/>
          </a:blip>
          <a:stretch>
            <a:fillRect/>
          </a:stretch>
        </p:blipFill>
        <p:spPr>
          <a:xfrm>
            <a:off x="152400" y="152400"/>
            <a:ext cx="8629175" cy="4851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10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ern Writer">
  <a:themeElements>
    <a:clrScheme name="Modern Writer">
      <a:dk1>
        <a:srgbClr val="387FF0"/>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1430</Words>
  <Application>Microsoft Office PowerPoint</Application>
  <PresentationFormat>On-screen Show (16:9)</PresentationFormat>
  <Paragraphs>201</Paragraphs>
  <Slides>61</Slides>
  <Notes>60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61</vt:i4>
      </vt:variant>
    </vt:vector>
  </HeadingPairs>
  <TitlesOfParts>
    <vt:vector size="77" baseType="lpstr">
      <vt:lpstr>Oswald</vt:lpstr>
      <vt:lpstr>Cherry Cream Soda</vt:lpstr>
      <vt:lpstr>Arial</vt:lpstr>
      <vt:lpstr>Source Code Pro</vt:lpstr>
      <vt:lpstr>Google Sans</vt:lpstr>
      <vt:lpstr>Alfa Slab One</vt:lpstr>
      <vt:lpstr>Comic Sans MS</vt:lpstr>
      <vt:lpstr>Comfortaa</vt:lpstr>
      <vt:lpstr>Georgia</vt:lpstr>
      <vt:lpstr>Algerian</vt:lpstr>
      <vt:lpstr>Playfair Display</vt:lpstr>
      <vt:lpstr>Calibri</vt:lpstr>
      <vt:lpstr>Roboto</vt:lpstr>
      <vt:lpstr>Simple Light</vt:lpstr>
      <vt:lpstr>Simple Light</vt:lpstr>
      <vt:lpstr>Modern Writer</vt:lpstr>
      <vt:lpstr>Warm-up</vt:lpstr>
      <vt:lpstr>Westward Expansion &amp; the Railroad</vt:lpstr>
      <vt:lpstr>PowerPoint Presentation</vt:lpstr>
      <vt:lpstr>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Homestead Act -&gt; Manifest Destiny</vt:lpstr>
      <vt:lpstr>Quick Check </vt:lpstr>
      <vt:lpstr>The Great Plains </vt:lpstr>
      <vt:lpstr>The Great Plains </vt:lpstr>
      <vt:lpstr>The Great Plains </vt:lpstr>
      <vt:lpstr>PowerPoint Presentation</vt:lpstr>
      <vt:lpstr>What did they do instead? </vt:lpstr>
      <vt:lpstr>PowerPoint Presentation</vt:lpstr>
      <vt:lpstr>Economic Effects - The Long Drive</vt:lpstr>
      <vt:lpstr>PowerPoint Presentation</vt:lpstr>
      <vt:lpstr>Economic Effects - Increased Agriculture</vt:lpstr>
      <vt:lpstr>Economic Effects - Settlers altered    the environment</vt:lpstr>
      <vt:lpstr>Economic Effects - Settlers altered    the environment</vt:lpstr>
      <vt:lpstr>Economic Effects - The Transcontinental Railroad</vt:lpstr>
      <vt:lpstr>Quick Check</vt:lpstr>
      <vt:lpstr>Transcontinental Railroad</vt:lpstr>
      <vt:lpstr>How does the Railroad help?</vt:lpstr>
      <vt:lpstr>Speeding Things Up</vt:lpstr>
      <vt:lpstr>Communication Inventions:</vt:lpstr>
      <vt:lpstr>Klondike Gold Rush</vt:lpstr>
      <vt:lpstr>PowerPoint Presentation</vt:lpstr>
      <vt:lpstr>PowerPoint Presentation</vt:lpstr>
      <vt:lpstr>PowerPoint Presentation</vt:lpstr>
      <vt:lpstr>GOLD: PUSH OR PULL FACTOR?</vt:lpstr>
      <vt:lpstr>Environmental Impacts</vt:lpstr>
      <vt:lpstr>BOOM TOWNS</vt:lpstr>
      <vt:lpstr>Exoduster</vt:lpstr>
      <vt:lpstr>  What will impact (an invention) people being able to move safely to the West???</vt:lpstr>
      <vt:lpstr>BRAIN BREAK</vt:lpstr>
      <vt:lpstr>Conflict &amp; Assimilation of Native Americans</vt:lpstr>
      <vt:lpstr>American conflict with theNative Americans on the Plains </vt:lpstr>
      <vt:lpstr>Native American REMOVAL</vt:lpstr>
      <vt:lpstr>Indian Removal Act (1830)</vt:lpstr>
      <vt:lpstr>Destruction of the Buffalo</vt:lpstr>
      <vt:lpstr>Why do you think the buffalo were targeted? *Violent Approach*</vt:lpstr>
      <vt:lpstr>PowerPoint Presentation</vt:lpstr>
      <vt:lpstr>What staple food of Native tribes was eliminated to undermine their independence and resistance?</vt:lpstr>
      <vt:lpstr>PowerPoint Presentation</vt:lpstr>
      <vt:lpstr>Battle of Little Bighorn-Custer’s Last Stand  June 25–26, 1876</vt:lpstr>
      <vt:lpstr>PowerPoint Presentation</vt:lpstr>
      <vt:lpstr>PowerPoint Presentation</vt:lpstr>
      <vt:lpstr>Battle of Wounded Knee </vt:lpstr>
      <vt:lpstr>Less Violent Approach</vt:lpstr>
      <vt:lpstr>Assimilating</vt:lpstr>
      <vt:lpstr>PowerPoint Presentation</vt:lpstr>
      <vt:lpstr>PowerPoint Presentation</vt:lpstr>
      <vt:lpstr>Dawes Act</vt:lpstr>
      <vt:lpstr>Farmer’s Tough Times</vt:lpstr>
      <vt:lpstr>Interstate Commerce Act:</vt:lpstr>
      <vt:lpstr>Exit Ticket - Daily Grade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Warm-up: 8/17</dc:title>
  <dc:creator>Greg Scott</dc:creator>
  <cp:lastModifiedBy>Greg Scott</cp:lastModifiedBy>
  <cp:revision>3</cp:revision>
  <cp:lastPrinted>2023-08-17T01:06:45Z</cp:lastPrinted>
  <dcterms:modified xsi:type="dcterms:W3CDTF">2023-12-23T01:31:10Z</dcterms:modified>
</cp:coreProperties>
</file>