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81813" cy="9296400"/>
  <p:embeddedFontLst>
    <p:embeddedFont>
      <p:font typeface="Bookman Old Style" panose="02050604050505020204" pitchFamily="18" charset="0"/>
      <p:regular r:id="rId41"/>
      <p:bold r:id="rId42"/>
      <p:italic r:id="rId43"/>
      <p:boldItalic r:id="rId44"/>
    </p:embeddedFont>
    <p:embeddedFont>
      <p:font typeface="Cherry Cream Soda" panose="020B0604020202020204" charset="0"/>
      <p:regular r:id="rId45"/>
    </p:embeddedFont>
    <p:embeddedFont>
      <p:font typeface="Comic Sans MS" panose="030F0702030302020204" pitchFamily="66" charset="0"/>
      <p:regular r:id="rId46"/>
      <p:bold r:id="rId47"/>
      <p:italic r:id="rId48"/>
      <p:boldItalic r:id="rId49"/>
    </p:embeddedFont>
    <p:embeddedFont>
      <p:font typeface="Georgia" panose="02040502050405020303" pitchFamily="18" charset="0"/>
      <p:regular r:id="rId50"/>
      <p:bold r:id="rId51"/>
      <p:italic r:id="rId52"/>
      <p:boldItalic r:id="rId53"/>
    </p:embeddedFont>
    <p:embeddedFont>
      <p:font typeface="Impact" panose="020B0806030902050204" pitchFamily="34" charset="0"/>
      <p:regular r:id="rId54"/>
    </p:embeddedFont>
    <p:embeddedFont>
      <p:font typeface="Trebuchet MS" panose="020B060302020202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8744E2-6910-4CC6-9A3A-795B427E337C}">
  <a:tblStyle styleId="{E28744E2-6910-4CC6-9A3A-795B427E337C}"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EF2E7"/>
          </a:solidFill>
        </a:fill>
      </a:tcStyle>
    </a:wholeTbl>
    <a:band1H>
      <a:tcTxStyle/>
      <a:tcStyle>
        <a:tcBdr/>
        <a:fill>
          <a:solidFill>
            <a:srgbClr val="FCE4CB"/>
          </a:solidFill>
        </a:fill>
      </a:tcStyle>
    </a:band1H>
    <a:band2H>
      <a:tcTxStyle/>
      <a:tcStyle>
        <a:tcBdr/>
      </a:tcStyle>
    </a:band2H>
    <a:band1V>
      <a:tcTxStyle/>
      <a:tcStyle>
        <a:tcBdr/>
        <a:fill>
          <a:solidFill>
            <a:srgbClr val="FCE4CB"/>
          </a:solidFill>
        </a:fill>
      </a:tcStyle>
    </a:band1V>
    <a:band2V>
      <a:tcTxStyle/>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55"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7175" y="697225"/>
            <a:ext cx="45880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1147175" y="697225"/>
            <a:ext cx="45880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1147175" y="697225"/>
            <a:ext cx="45880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9: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9:notes"/>
          <p:cNvSpPr>
            <a:spLocks noGrp="1" noRot="1" noChangeAspect="1"/>
          </p:cNvSpPr>
          <p:nvPr>
            <p:ph type="sldImg" idx="2"/>
          </p:nvPr>
        </p:nvSpPr>
        <p:spPr>
          <a:xfrm>
            <a:off x="1147175" y="697225"/>
            <a:ext cx="45880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10:notes"/>
          <p:cNvSpPr>
            <a:spLocks noGrp="1" noRot="1" noChangeAspect="1"/>
          </p:cNvSpPr>
          <p:nvPr>
            <p:ph type="sldImg" idx="2"/>
          </p:nvPr>
        </p:nvSpPr>
        <p:spPr>
          <a:xfrm>
            <a:off x="1147175" y="697225"/>
            <a:ext cx="45880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1:notes"/>
          <p:cNvSpPr>
            <a:spLocks noGrp="1" noRot="1" noChangeAspect="1"/>
          </p:cNvSpPr>
          <p:nvPr>
            <p:ph type="sldImg" idx="2"/>
          </p:nvPr>
        </p:nvSpPr>
        <p:spPr>
          <a:xfrm>
            <a:off x="1147175" y="697225"/>
            <a:ext cx="45880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2:notes"/>
          <p:cNvSpPr>
            <a:spLocks noGrp="1" noRot="1" noChangeAspect="1"/>
          </p:cNvSpPr>
          <p:nvPr>
            <p:ph type="sldImg" idx="2"/>
          </p:nvPr>
        </p:nvSpPr>
        <p:spPr>
          <a:xfrm>
            <a:off x="1147175" y="697225"/>
            <a:ext cx="45880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3: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5: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5:notes"/>
          <p:cNvSpPr>
            <a:spLocks noGrp="1" noRot="1" noChangeAspect="1"/>
          </p:cNvSpPr>
          <p:nvPr>
            <p:ph type="sldImg" idx="2"/>
          </p:nvPr>
        </p:nvSpPr>
        <p:spPr>
          <a:xfrm>
            <a:off x="1147175" y="697225"/>
            <a:ext cx="45880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6: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6:notes"/>
          <p:cNvSpPr>
            <a:spLocks noGrp="1" noRot="1" noChangeAspect="1"/>
          </p:cNvSpPr>
          <p:nvPr>
            <p:ph type="sldImg" idx="2"/>
          </p:nvPr>
        </p:nvSpPr>
        <p:spPr>
          <a:xfrm>
            <a:off x="1147175" y="697225"/>
            <a:ext cx="45880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7:notes"/>
          <p:cNvSpPr>
            <a:spLocks noGrp="1" noRot="1" noChangeAspect="1"/>
          </p:cNvSpPr>
          <p:nvPr>
            <p:ph type="sldImg" idx="2"/>
          </p:nvPr>
        </p:nvSpPr>
        <p:spPr>
          <a:xfrm>
            <a:off x="1147175" y="697225"/>
            <a:ext cx="45880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8: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8:notes"/>
          <p:cNvSpPr>
            <a:spLocks noGrp="1" noRot="1" noChangeAspect="1"/>
          </p:cNvSpPr>
          <p:nvPr>
            <p:ph type="sldImg" idx="2"/>
          </p:nvPr>
        </p:nvSpPr>
        <p:spPr>
          <a:xfrm>
            <a:off x="1147175" y="697225"/>
            <a:ext cx="45880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12a353805a_0_226:notes"/>
          <p:cNvSpPr>
            <a:spLocks noGrp="1" noRot="1" noChangeAspect="1"/>
          </p:cNvSpPr>
          <p:nvPr>
            <p:ph type="sldImg" idx="2"/>
          </p:nvPr>
        </p:nvSpPr>
        <p:spPr>
          <a:xfrm>
            <a:off x="1147175" y="697225"/>
            <a:ext cx="458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12a353805a_0_226:notes"/>
          <p:cNvSpPr txBox="1">
            <a:spLocks noGrp="1"/>
          </p:cNvSpPr>
          <p:nvPr>
            <p:ph type="body" idx="1"/>
          </p:nvPr>
        </p:nvSpPr>
        <p:spPr>
          <a:xfrm>
            <a:off x="688175" y="4415775"/>
            <a:ext cx="55053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9: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0: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20:notes"/>
          <p:cNvSpPr>
            <a:spLocks noGrp="1" noRot="1" noChangeAspect="1"/>
          </p:cNvSpPr>
          <p:nvPr>
            <p:ph type="sldImg" idx="2"/>
          </p:nvPr>
        </p:nvSpPr>
        <p:spPr>
          <a:xfrm>
            <a:off x="1147175" y="697225"/>
            <a:ext cx="45880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1: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21:notes"/>
          <p:cNvSpPr>
            <a:spLocks noGrp="1" noRot="1" noChangeAspect="1"/>
          </p:cNvSpPr>
          <p:nvPr>
            <p:ph type="sldImg" idx="2"/>
          </p:nvPr>
        </p:nvSpPr>
        <p:spPr>
          <a:xfrm>
            <a:off x="1147175" y="697225"/>
            <a:ext cx="45880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2: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22:notes"/>
          <p:cNvSpPr>
            <a:spLocks noGrp="1" noRot="1" noChangeAspect="1"/>
          </p:cNvSpPr>
          <p:nvPr>
            <p:ph type="sldImg" idx="2"/>
          </p:nvPr>
        </p:nvSpPr>
        <p:spPr>
          <a:xfrm>
            <a:off x="1147175" y="697225"/>
            <a:ext cx="45880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3: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23:notes"/>
          <p:cNvSpPr>
            <a:spLocks noGrp="1" noRot="1" noChangeAspect="1"/>
          </p:cNvSpPr>
          <p:nvPr>
            <p:ph type="sldImg" idx="2"/>
          </p:nvPr>
        </p:nvSpPr>
        <p:spPr>
          <a:xfrm>
            <a:off x="1147175" y="697225"/>
            <a:ext cx="45880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4: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24:notes"/>
          <p:cNvSpPr>
            <a:spLocks noGrp="1" noRot="1" noChangeAspect="1"/>
          </p:cNvSpPr>
          <p:nvPr>
            <p:ph type="sldImg" idx="2"/>
          </p:nvPr>
        </p:nvSpPr>
        <p:spPr>
          <a:xfrm>
            <a:off x="1147175" y="697225"/>
            <a:ext cx="45880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5: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25:notes"/>
          <p:cNvSpPr>
            <a:spLocks noGrp="1" noRot="1" noChangeAspect="1"/>
          </p:cNvSpPr>
          <p:nvPr>
            <p:ph type="sldImg" idx="2"/>
          </p:nvPr>
        </p:nvSpPr>
        <p:spPr>
          <a:xfrm>
            <a:off x="1147175" y="697225"/>
            <a:ext cx="45880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7: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7:notes"/>
          <p:cNvSpPr>
            <a:spLocks noGrp="1" noRot="1" noChangeAspect="1"/>
          </p:cNvSpPr>
          <p:nvPr>
            <p:ph type="sldImg" idx="2"/>
          </p:nvPr>
        </p:nvSpPr>
        <p:spPr>
          <a:xfrm>
            <a:off x="1147175" y="697225"/>
            <a:ext cx="45880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12a353805a_0_273:notes"/>
          <p:cNvSpPr>
            <a:spLocks noGrp="1" noRot="1" noChangeAspect="1"/>
          </p:cNvSpPr>
          <p:nvPr>
            <p:ph type="sldImg" idx="2"/>
          </p:nvPr>
        </p:nvSpPr>
        <p:spPr>
          <a:xfrm>
            <a:off x="1147175" y="697225"/>
            <a:ext cx="458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12a353805a_0_273:notes"/>
          <p:cNvSpPr txBox="1">
            <a:spLocks noGrp="1"/>
          </p:cNvSpPr>
          <p:nvPr>
            <p:ph type="body" idx="1"/>
          </p:nvPr>
        </p:nvSpPr>
        <p:spPr>
          <a:xfrm>
            <a:off x="688175" y="4415775"/>
            <a:ext cx="55053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8: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28:notes"/>
          <p:cNvSpPr>
            <a:spLocks noGrp="1" noRot="1" noChangeAspect="1"/>
          </p:cNvSpPr>
          <p:nvPr>
            <p:ph type="sldImg" idx="2"/>
          </p:nvPr>
        </p:nvSpPr>
        <p:spPr>
          <a:xfrm>
            <a:off x="1147175" y="697225"/>
            <a:ext cx="45880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2a353805a_0_235:notes"/>
          <p:cNvSpPr>
            <a:spLocks noGrp="1" noRot="1" noChangeAspect="1"/>
          </p:cNvSpPr>
          <p:nvPr>
            <p:ph type="sldImg" idx="2"/>
          </p:nvPr>
        </p:nvSpPr>
        <p:spPr>
          <a:xfrm>
            <a:off x="1147175" y="697225"/>
            <a:ext cx="458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2a353805a_0_235:notes"/>
          <p:cNvSpPr txBox="1">
            <a:spLocks noGrp="1"/>
          </p:cNvSpPr>
          <p:nvPr>
            <p:ph type="body" idx="1"/>
          </p:nvPr>
        </p:nvSpPr>
        <p:spPr>
          <a:xfrm>
            <a:off x="688175" y="4415775"/>
            <a:ext cx="55053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12a353805a_0_169:notes"/>
          <p:cNvSpPr>
            <a:spLocks noGrp="1" noRot="1" noChangeAspect="1"/>
          </p:cNvSpPr>
          <p:nvPr>
            <p:ph type="sldImg" idx="2"/>
          </p:nvPr>
        </p:nvSpPr>
        <p:spPr>
          <a:xfrm>
            <a:off x="1147175" y="697225"/>
            <a:ext cx="458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12a353805a_0_169:notes"/>
          <p:cNvSpPr txBox="1">
            <a:spLocks noGrp="1"/>
          </p:cNvSpPr>
          <p:nvPr>
            <p:ph type="body" idx="1"/>
          </p:nvPr>
        </p:nvSpPr>
        <p:spPr>
          <a:xfrm>
            <a:off x="688175" y="4415775"/>
            <a:ext cx="55053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12a353805a_0_178:notes"/>
          <p:cNvSpPr>
            <a:spLocks noGrp="1" noRot="1" noChangeAspect="1"/>
          </p:cNvSpPr>
          <p:nvPr>
            <p:ph type="sldImg" idx="2"/>
          </p:nvPr>
        </p:nvSpPr>
        <p:spPr>
          <a:xfrm>
            <a:off x="1147175" y="697225"/>
            <a:ext cx="458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12a353805a_0_178:notes"/>
          <p:cNvSpPr txBox="1">
            <a:spLocks noGrp="1"/>
          </p:cNvSpPr>
          <p:nvPr>
            <p:ph type="body" idx="1"/>
          </p:nvPr>
        </p:nvSpPr>
        <p:spPr>
          <a:xfrm>
            <a:off x="688175" y="4415775"/>
            <a:ext cx="55053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12a353805a_0_188:notes"/>
          <p:cNvSpPr>
            <a:spLocks noGrp="1" noRot="1" noChangeAspect="1"/>
          </p:cNvSpPr>
          <p:nvPr>
            <p:ph type="sldImg" idx="2"/>
          </p:nvPr>
        </p:nvSpPr>
        <p:spPr>
          <a:xfrm>
            <a:off x="1147175" y="697225"/>
            <a:ext cx="458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12a353805a_0_188:notes"/>
          <p:cNvSpPr txBox="1">
            <a:spLocks noGrp="1"/>
          </p:cNvSpPr>
          <p:nvPr>
            <p:ph type="body" idx="1"/>
          </p:nvPr>
        </p:nvSpPr>
        <p:spPr>
          <a:xfrm>
            <a:off x="688175" y="4415775"/>
            <a:ext cx="55053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12a353805a_0_197:notes"/>
          <p:cNvSpPr>
            <a:spLocks noGrp="1" noRot="1" noChangeAspect="1"/>
          </p:cNvSpPr>
          <p:nvPr>
            <p:ph type="sldImg" idx="2"/>
          </p:nvPr>
        </p:nvSpPr>
        <p:spPr>
          <a:xfrm>
            <a:off x="1147175" y="697225"/>
            <a:ext cx="458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12a353805a_0_197:notes"/>
          <p:cNvSpPr txBox="1">
            <a:spLocks noGrp="1"/>
          </p:cNvSpPr>
          <p:nvPr>
            <p:ph type="body" idx="1"/>
          </p:nvPr>
        </p:nvSpPr>
        <p:spPr>
          <a:xfrm>
            <a:off x="688175" y="4415775"/>
            <a:ext cx="55053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12a353805a_0_208:notes"/>
          <p:cNvSpPr>
            <a:spLocks noGrp="1" noRot="1" noChangeAspect="1"/>
          </p:cNvSpPr>
          <p:nvPr>
            <p:ph type="sldImg" idx="2"/>
          </p:nvPr>
        </p:nvSpPr>
        <p:spPr>
          <a:xfrm>
            <a:off x="1147175" y="697225"/>
            <a:ext cx="458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112a353805a_0_208:notes"/>
          <p:cNvSpPr txBox="1">
            <a:spLocks noGrp="1"/>
          </p:cNvSpPr>
          <p:nvPr>
            <p:ph type="body" idx="1"/>
          </p:nvPr>
        </p:nvSpPr>
        <p:spPr>
          <a:xfrm>
            <a:off x="688175" y="4415775"/>
            <a:ext cx="55053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12a353805a_0_217:notes"/>
          <p:cNvSpPr>
            <a:spLocks noGrp="1" noRot="1" noChangeAspect="1"/>
          </p:cNvSpPr>
          <p:nvPr>
            <p:ph type="sldImg" idx="2"/>
          </p:nvPr>
        </p:nvSpPr>
        <p:spPr>
          <a:xfrm>
            <a:off x="1147175" y="697225"/>
            <a:ext cx="458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112a353805a_0_217:notes"/>
          <p:cNvSpPr txBox="1">
            <a:spLocks noGrp="1"/>
          </p:cNvSpPr>
          <p:nvPr>
            <p:ph type="body" idx="1"/>
          </p:nvPr>
        </p:nvSpPr>
        <p:spPr>
          <a:xfrm>
            <a:off x="688175" y="4415775"/>
            <a:ext cx="55053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2a353805a_0_244:notes"/>
          <p:cNvSpPr>
            <a:spLocks noGrp="1" noRot="1" noChangeAspect="1"/>
          </p:cNvSpPr>
          <p:nvPr>
            <p:ph type="sldImg" idx="2"/>
          </p:nvPr>
        </p:nvSpPr>
        <p:spPr>
          <a:xfrm>
            <a:off x="1147175" y="697225"/>
            <a:ext cx="458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2a353805a_0_244:notes"/>
          <p:cNvSpPr txBox="1">
            <a:spLocks noGrp="1"/>
          </p:cNvSpPr>
          <p:nvPr>
            <p:ph type="body" idx="1"/>
          </p:nvPr>
        </p:nvSpPr>
        <p:spPr>
          <a:xfrm>
            <a:off x="688175" y="4415775"/>
            <a:ext cx="55053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12a353805a_0_256:notes"/>
          <p:cNvSpPr>
            <a:spLocks noGrp="1" noRot="1" noChangeAspect="1"/>
          </p:cNvSpPr>
          <p:nvPr>
            <p:ph type="sldImg" idx="2"/>
          </p:nvPr>
        </p:nvSpPr>
        <p:spPr>
          <a:xfrm>
            <a:off x="1147175" y="697225"/>
            <a:ext cx="458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12a353805a_0_256:notes"/>
          <p:cNvSpPr txBox="1">
            <a:spLocks noGrp="1"/>
          </p:cNvSpPr>
          <p:nvPr>
            <p:ph type="body" idx="1"/>
          </p:nvPr>
        </p:nvSpPr>
        <p:spPr>
          <a:xfrm>
            <a:off x="688175" y="4415775"/>
            <a:ext cx="55053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f169f928de_0_0:notes"/>
          <p:cNvSpPr txBox="1">
            <a:spLocks noGrp="1"/>
          </p:cNvSpPr>
          <p:nvPr>
            <p:ph type="sldNum" idx="12"/>
          </p:nvPr>
        </p:nvSpPr>
        <p:spPr>
          <a:xfrm>
            <a:off x="3898094" y="8829967"/>
            <a:ext cx="2982000" cy="466200"/>
          </a:xfrm>
          <a:prstGeom prst="rect">
            <a:avLst/>
          </a:prstGeom>
          <a:noFill/>
          <a:ln>
            <a:noFill/>
          </a:ln>
        </p:spPr>
        <p:txBody>
          <a:bodyPr spcFirstLastPara="1" wrap="square" lIns="92150" tIns="46050" rIns="92150" bIns="46050" anchor="b" anchorCtr="0">
            <a:noAutofit/>
          </a:bodyPr>
          <a:lstStyle/>
          <a:p>
            <a:pPr marL="0" lvl="0" indent="0" algn="r" rtl="0">
              <a:spcBef>
                <a:spcPts val="0"/>
              </a:spcBef>
              <a:spcAft>
                <a:spcPts val="0"/>
              </a:spcAft>
              <a:buNone/>
            </a:pPr>
            <a:fld id="{00000000-1234-1234-1234-123412341234}" type="slidenum">
              <a:rPr lang="en-US" sz="1400"/>
              <a:t>38</a:t>
            </a:fld>
            <a:endParaRPr sz="1400"/>
          </a:p>
        </p:txBody>
      </p:sp>
      <p:sp>
        <p:nvSpPr>
          <p:cNvPr id="335" name="Google Shape;335;g1f169f928de_0_0:notes"/>
          <p:cNvSpPr>
            <a:spLocks noGrp="1" noRot="1" noChangeAspect="1"/>
          </p:cNvSpPr>
          <p:nvPr>
            <p:ph type="sldImg" idx="2"/>
          </p:nvPr>
        </p:nvSpPr>
        <p:spPr>
          <a:xfrm>
            <a:off x="688180" y="1162050"/>
            <a:ext cx="5505300" cy="31374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6" name="Google Shape;336;g1f169f928de_0_0:notes"/>
          <p:cNvSpPr txBox="1">
            <a:spLocks noGrp="1"/>
          </p:cNvSpPr>
          <p:nvPr>
            <p:ph type="body" idx="1"/>
          </p:nvPr>
        </p:nvSpPr>
        <p:spPr>
          <a:xfrm>
            <a:off x="688180" y="4473893"/>
            <a:ext cx="5505300" cy="3660600"/>
          </a:xfrm>
          <a:prstGeom prst="rect">
            <a:avLst/>
          </a:prstGeom>
          <a:noFill/>
          <a:ln>
            <a:noFill/>
          </a:ln>
        </p:spPr>
        <p:txBody>
          <a:bodyPr spcFirstLastPara="1" wrap="square" lIns="92150" tIns="46050" rIns="92150" bIns="46050" anchor="t" anchorCtr="0">
            <a:noAutofit/>
          </a:bodyPr>
          <a:lstStyle/>
          <a:p>
            <a:pPr marL="0" lvl="0" indent="0" algn="l" rtl="0">
              <a:spcBef>
                <a:spcPts val="0"/>
              </a:spcBef>
              <a:spcAft>
                <a:spcPts val="0"/>
              </a:spcAft>
              <a:buNone/>
            </a:pPr>
            <a:r>
              <a:rPr lang="en-US"/>
              <a:t>	Martin Luther King was born in Atlanta Georgia to Rev. Martin Luther King Sr. and Alberta Williams King.  At Morehouse College, King was mentored by Civil Rights leader Benjamin Mays.  King later became minister of the Dexter Ave. Baptist Church.  King started his campaign for Civil Rights during the Montgomery Bus Boycott.  After the movement, King helped found the SCLC (Southern Christian Leadership Conference.)</a:t>
            </a:r>
            <a:endParaRPr/>
          </a:p>
          <a:p>
            <a:pPr marL="0" lvl="0" indent="0" algn="l" rtl="0">
              <a:spcBef>
                <a:spcPts val="0"/>
              </a:spcBef>
              <a:spcAft>
                <a:spcPts val="0"/>
              </a:spcAft>
              <a:buNone/>
            </a:pPr>
            <a:r>
              <a:rPr lang="en-US"/>
              <a:t>Picture: www.kycourts.com</a:t>
            </a:r>
            <a:endParaRPr/>
          </a:p>
          <a:p>
            <a:pPr marL="0" lvl="0" indent="0" algn="l" rtl="0">
              <a:spcBef>
                <a:spcPts val="0"/>
              </a:spcBef>
              <a:spcAft>
                <a:spcPts val="0"/>
              </a:spcAft>
              <a:buNone/>
            </a:pPr>
            <a:r>
              <a:rPr lang="en-US"/>
              <a:t>&lt;http://www.kycourts.net/AOC/MinorityAffairs/Martin%20Luther%20King,%20Jr.%20--%203.jpg&gt;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2: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12a353805a_0_160:notes"/>
          <p:cNvSpPr>
            <a:spLocks noGrp="1" noRot="1" noChangeAspect="1"/>
          </p:cNvSpPr>
          <p:nvPr>
            <p:ph type="sldImg" idx="2"/>
          </p:nvPr>
        </p:nvSpPr>
        <p:spPr>
          <a:xfrm>
            <a:off x="1147175" y="697225"/>
            <a:ext cx="458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12a353805a_0_160:notes"/>
          <p:cNvSpPr txBox="1">
            <a:spLocks noGrp="1"/>
          </p:cNvSpPr>
          <p:nvPr>
            <p:ph type="body" idx="1"/>
          </p:nvPr>
        </p:nvSpPr>
        <p:spPr>
          <a:xfrm>
            <a:off x="688175" y="4415775"/>
            <a:ext cx="55053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2a353805a_0_151:notes"/>
          <p:cNvSpPr>
            <a:spLocks noGrp="1" noRot="1" noChangeAspect="1"/>
          </p:cNvSpPr>
          <p:nvPr>
            <p:ph type="sldImg" idx="2"/>
          </p:nvPr>
        </p:nvSpPr>
        <p:spPr>
          <a:xfrm>
            <a:off x="1147175" y="697225"/>
            <a:ext cx="458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2a353805a_0_151:notes"/>
          <p:cNvSpPr txBox="1">
            <a:spLocks noGrp="1"/>
          </p:cNvSpPr>
          <p:nvPr>
            <p:ph type="body" idx="1"/>
          </p:nvPr>
        </p:nvSpPr>
        <p:spPr>
          <a:xfrm>
            <a:off x="688175" y="4415775"/>
            <a:ext cx="55053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1147175" y="697225"/>
            <a:ext cx="45880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1147175" y="697225"/>
            <a:ext cx="4588075"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2a353805a_0_0:notes"/>
          <p:cNvSpPr txBox="1">
            <a:spLocks noGrp="1"/>
          </p:cNvSpPr>
          <p:nvPr>
            <p:ph type="body" idx="1"/>
          </p:nvPr>
        </p:nvSpPr>
        <p:spPr>
          <a:xfrm>
            <a:off x="688175" y="4415775"/>
            <a:ext cx="5505300" cy="418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112a353805a_0_0:notes"/>
          <p:cNvSpPr>
            <a:spLocks noGrp="1" noRot="1" noChangeAspect="1"/>
          </p:cNvSpPr>
          <p:nvPr>
            <p:ph type="sldImg" idx="2"/>
          </p:nvPr>
        </p:nvSpPr>
        <p:spPr>
          <a:xfrm>
            <a:off x="1147175" y="697225"/>
            <a:ext cx="458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1" name="Google Shape;11;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2" name="Google Shape;12;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47" name="Google Shape;47;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2" name="Google Shape;52;p13"/>
          <p:cNvSpPr txBox="1">
            <a:spLocks noGrp="1"/>
          </p:cNvSpPr>
          <p:nvPr>
            <p:ph type="body" idx="1"/>
          </p:nvPr>
        </p:nvSpPr>
        <p:spPr>
          <a:xfrm>
            <a:off x="1257300" y="2286000"/>
            <a:ext cx="4800600" cy="36195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1600"/>
              </a:spcBef>
              <a:spcAft>
                <a:spcPts val="0"/>
              </a:spcAft>
              <a:buSzPts val="1800"/>
              <a:buChar char="○"/>
              <a:defRPr/>
            </a:lvl2pPr>
            <a:lvl3pPr marL="1371600" lvl="2" indent="-342900" algn="l" rtl="0">
              <a:lnSpc>
                <a:spcPct val="110000"/>
              </a:lnSpc>
              <a:spcBef>
                <a:spcPts val="1600"/>
              </a:spcBef>
              <a:spcAft>
                <a:spcPts val="0"/>
              </a:spcAft>
              <a:buSzPts val="1800"/>
              <a:buChar char="■"/>
              <a:defRPr/>
            </a:lvl3pPr>
            <a:lvl4pPr marL="1828800" lvl="3" indent="-342900" algn="l" rtl="0">
              <a:lnSpc>
                <a:spcPct val="110000"/>
              </a:lnSpc>
              <a:spcBef>
                <a:spcPts val="1600"/>
              </a:spcBef>
              <a:spcAft>
                <a:spcPts val="0"/>
              </a:spcAft>
              <a:buSzPts val="1800"/>
              <a:buChar char="●"/>
              <a:defRPr/>
            </a:lvl4pPr>
            <a:lvl5pPr marL="2286000" lvl="4" indent="-342900" algn="l" rtl="0">
              <a:lnSpc>
                <a:spcPct val="110000"/>
              </a:lnSpc>
              <a:spcBef>
                <a:spcPts val="1600"/>
              </a:spcBef>
              <a:spcAft>
                <a:spcPts val="0"/>
              </a:spcAft>
              <a:buSzPts val="1800"/>
              <a:buChar char="○"/>
              <a:defRPr/>
            </a:lvl5pPr>
            <a:lvl6pPr marL="2743200" lvl="5" indent="-342900" algn="l" rtl="0">
              <a:lnSpc>
                <a:spcPct val="110000"/>
              </a:lnSpc>
              <a:spcBef>
                <a:spcPts val="1600"/>
              </a:spcBef>
              <a:spcAft>
                <a:spcPts val="0"/>
              </a:spcAft>
              <a:buSzPts val="1800"/>
              <a:buChar char="■"/>
              <a:defRPr/>
            </a:lvl6pPr>
            <a:lvl7pPr marL="3200400" lvl="6" indent="-342900" algn="l" rtl="0">
              <a:lnSpc>
                <a:spcPct val="110000"/>
              </a:lnSpc>
              <a:spcBef>
                <a:spcPts val="1600"/>
              </a:spcBef>
              <a:spcAft>
                <a:spcPts val="0"/>
              </a:spcAft>
              <a:buSzPts val="1800"/>
              <a:buChar char="●"/>
              <a:defRPr/>
            </a:lvl7pPr>
            <a:lvl8pPr marL="3657600" lvl="7" indent="-342900" algn="l" rtl="0">
              <a:lnSpc>
                <a:spcPct val="110000"/>
              </a:lnSpc>
              <a:spcBef>
                <a:spcPts val="1600"/>
              </a:spcBef>
              <a:spcAft>
                <a:spcPts val="0"/>
              </a:spcAft>
              <a:buSzPts val="1800"/>
              <a:buChar char="○"/>
              <a:defRPr/>
            </a:lvl8pPr>
            <a:lvl9pPr marL="4114800" lvl="8" indent="-342900" algn="l" rtl="0">
              <a:lnSpc>
                <a:spcPct val="110000"/>
              </a:lnSpc>
              <a:spcBef>
                <a:spcPts val="1600"/>
              </a:spcBef>
              <a:spcAft>
                <a:spcPts val="1600"/>
              </a:spcAft>
              <a:buSzPts val="1800"/>
              <a:buChar char="■"/>
              <a:defRPr/>
            </a:lvl9pPr>
          </a:lstStyle>
          <a:p>
            <a:endParaRPr/>
          </a:p>
        </p:txBody>
      </p:sp>
      <p:sp>
        <p:nvSpPr>
          <p:cNvPr id="53" name="Google Shape;53;p13"/>
          <p:cNvSpPr txBox="1">
            <a:spLocks noGrp="1"/>
          </p:cNvSpPr>
          <p:nvPr>
            <p:ph type="body" idx="2"/>
          </p:nvPr>
        </p:nvSpPr>
        <p:spPr>
          <a:xfrm>
            <a:off x="6647796" y="2286000"/>
            <a:ext cx="4800600" cy="36195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1600"/>
              </a:spcBef>
              <a:spcAft>
                <a:spcPts val="0"/>
              </a:spcAft>
              <a:buSzPts val="1800"/>
              <a:buChar char="○"/>
              <a:defRPr/>
            </a:lvl2pPr>
            <a:lvl3pPr marL="1371600" lvl="2" indent="-342900" algn="l" rtl="0">
              <a:lnSpc>
                <a:spcPct val="110000"/>
              </a:lnSpc>
              <a:spcBef>
                <a:spcPts val="1600"/>
              </a:spcBef>
              <a:spcAft>
                <a:spcPts val="0"/>
              </a:spcAft>
              <a:buSzPts val="1800"/>
              <a:buChar char="■"/>
              <a:defRPr/>
            </a:lvl3pPr>
            <a:lvl4pPr marL="1828800" lvl="3" indent="-342900" algn="l" rtl="0">
              <a:lnSpc>
                <a:spcPct val="110000"/>
              </a:lnSpc>
              <a:spcBef>
                <a:spcPts val="1600"/>
              </a:spcBef>
              <a:spcAft>
                <a:spcPts val="0"/>
              </a:spcAft>
              <a:buSzPts val="1800"/>
              <a:buChar char="●"/>
              <a:defRPr/>
            </a:lvl4pPr>
            <a:lvl5pPr marL="2286000" lvl="4" indent="-342900" algn="l" rtl="0">
              <a:lnSpc>
                <a:spcPct val="110000"/>
              </a:lnSpc>
              <a:spcBef>
                <a:spcPts val="1600"/>
              </a:spcBef>
              <a:spcAft>
                <a:spcPts val="0"/>
              </a:spcAft>
              <a:buSzPts val="1800"/>
              <a:buChar char="○"/>
              <a:defRPr/>
            </a:lvl5pPr>
            <a:lvl6pPr marL="2743200" lvl="5" indent="-342900" algn="l" rtl="0">
              <a:lnSpc>
                <a:spcPct val="110000"/>
              </a:lnSpc>
              <a:spcBef>
                <a:spcPts val="1600"/>
              </a:spcBef>
              <a:spcAft>
                <a:spcPts val="0"/>
              </a:spcAft>
              <a:buSzPts val="1800"/>
              <a:buChar char="■"/>
              <a:defRPr/>
            </a:lvl6pPr>
            <a:lvl7pPr marL="3200400" lvl="6" indent="-342900" algn="l" rtl="0">
              <a:lnSpc>
                <a:spcPct val="110000"/>
              </a:lnSpc>
              <a:spcBef>
                <a:spcPts val="1600"/>
              </a:spcBef>
              <a:spcAft>
                <a:spcPts val="0"/>
              </a:spcAft>
              <a:buSzPts val="1800"/>
              <a:buChar char="●"/>
              <a:defRPr/>
            </a:lvl7pPr>
            <a:lvl8pPr marL="3657600" lvl="7" indent="-342900" algn="l" rtl="0">
              <a:lnSpc>
                <a:spcPct val="110000"/>
              </a:lnSpc>
              <a:spcBef>
                <a:spcPts val="1600"/>
              </a:spcBef>
              <a:spcAft>
                <a:spcPts val="0"/>
              </a:spcAft>
              <a:buSzPts val="1800"/>
              <a:buChar char="○"/>
              <a:defRPr/>
            </a:lvl8pPr>
            <a:lvl9pPr marL="4114800" lvl="8" indent="-342900" algn="l" rtl="0">
              <a:lnSpc>
                <a:spcPct val="110000"/>
              </a:lnSpc>
              <a:spcBef>
                <a:spcPts val="1600"/>
              </a:spcBef>
              <a:spcAft>
                <a:spcPts val="1600"/>
              </a:spcAft>
              <a:buSzPts val="1800"/>
              <a:buChar char="■"/>
              <a:defRPr/>
            </a:lvl9pPr>
          </a:lstStyle>
          <a:p>
            <a:endParaRPr/>
          </a:p>
        </p:txBody>
      </p:sp>
      <p:sp>
        <p:nvSpPr>
          <p:cNvPr id="54" name="Google Shape;54;p13"/>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13"/>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812799" y="609600"/>
            <a:ext cx="8463600" cy="1320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1"/>
              </a:buClr>
              <a:buSzPts val="1800"/>
              <a:buNone/>
              <a:defRPr/>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59" name="Google Shape;59;p14"/>
          <p:cNvSpPr txBox="1">
            <a:spLocks noGrp="1"/>
          </p:cNvSpPr>
          <p:nvPr>
            <p:ph type="body" idx="1"/>
          </p:nvPr>
        </p:nvSpPr>
        <p:spPr>
          <a:xfrm>
            <a:off x="812799" y="2160590"/>
            <a:ext cx="8463600" cy="38808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60" name="Google Shape;60;p14"/>
          <p:cNvSpPr txBox="1">
            <a:spLocks noGrp="1"/>
          </p:cNvSpPr>
          <p:nvPr>
            <p:ph type="dt" idx="10"/>
          </p:nvPr>
        </p:nvSpPr>
        <p:spPr>
          <a:xfrm>
            <a:off x="7207010" y="6041363"/>
            <a:ext cx="9120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1" name="Google Shape;61;p14"/>
          <p:cNvSpPr txBox="1">
            <a:spLocks noGrp="1"/>
          </p:cNvSpPr>
          <p:nvPr>
            <p:ph type="ftr" idx="11"/>
          </p:nvPr>
        </p:nvSpPr>
        <p:spPr>
          <a:xfrm>
            <a:off x="812799" y="6041363"/>
            <a:ext cx="61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2" name="Google Shape;62;p14"/>
          <p:cNvSpPr txBox="1">
            <a:spLocks noGrp="1"/>
          </p:cNvSpPr>
          <p:nvPr>
            <p:ph type="sldNum" idx="12"/>
          </p:nvPr>
        </p:nvSpPr>
        <p:spPr>
          <a:xfrm>
            <a:off x="8592902" y="6041363"/>
            <a:ext cx="6837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solidFill>
                  <a:srgbClr val="FFFFFF"/>
                </a:solidFill>
              </a:defRPr>
            </a:lvl1pPr>
            <a:lvl2pPr marL="0" lvl="1" indent="0" algn="r" rtl="0">
              <a:spcBef>
                <a:spcPts val="0"/>
              </a:spcBef>
              <a:buNone/>
              <a:defRPr>
                <a:solidFill>
                  <a:srgbClr val="FFFFFF"/>
                </a:solidFill>
              </a:defRPr>
            </a:lvl2pPr>
            <a:lvl3pPr marL="0" lvl="2" indent="0" algn="r" rtl="0">
              <a:spcBef>
                <a:spcPts val="0"/>
              </a:spcBef>
              <a:buNone/>
              <a:defRPr>
                <a:solidFill>
                  <a:srgbClr val="FFFFFF"/>
                </a:solidFill>
              </a:defRPr>
            </a:lvl3pPr>
            <a:lvl4pPr marL="0" lvl="3" indent="0" algn="r" rtl="0">
              <a:spcBef>
                <a:spcPts val="0"/>
              </a:spcBef>
              <a:buNone/>
              <a:defRPr>
                <a:solidFill>
                  <a:srgbClr val="FFFFFF"/>
                </a:solidFill>
              </a:defRPr>
            </a:lvl4pPr>
            <a:lvl5pPr marL="0" lvl="4" indent="0" algn="r" rtl="0">
              <a:spcBef>
                <a:spcPts val="0"/>
              </a:spcBef>
              <a:buNone/>
              <a:defRPr>
                <a:solidFill>
                  <a:srgbClr val="FFFFFF"/>
                </a:solidFill>
              </a:defRPr>
            </a:lvl5pPr>
            <a:lvl6pPr marL="0" lvl="5" indent="0" algn="r" rtl="0">
              <a:spcBef>
                <a:spcPts val="0"/>
              </a:spcBef>
              <a:buNone/>
              <a:defRPr>
                <a:solidFill>
                  <a:srgbClr val="FFFFFF"/>
                </a:solidFill>
              </a:defRPr>
            </a:lvl6pPr>
            <a:lvl7pPr marL="0" lvl="6" indent="0" algn="r" rtl="0">
              <a:spcBef>
                <a:spcPts val="0"/>
              </a:spcBef>
              <a:buNone/>
              <a:defRPr>
                <a:solidFill>
                  <a:srgbClr val="FFFFFF"/>
                </a:solidFill>
              </a:defRPr>
            </a:lvl7pPr>
            <a:lvl8pPr marL="0" lvl="7" indent="0" algn="r" rtl="0">
              <a:spcBef>
                <a:spcPts val="0"/>
              </a:spcBef>
              <a:buNone/>
              <a:defRPr>
                <a:solidFill>
                  <a:srgbClr val="FFFFFF"/>
                </a:solidFill>
              </a:defRPr>
            </a:lvl8pPr>
            <a:lvl9pPr marL="0" lvl="8" indent="0" algn="r" rtl="0">
              <a:spcBef>
                <a:spcPts val="0"/>
              </a:spcBef>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8" name="Google Shape;18;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19" name="Google Shape;19;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3" name="Google Shape;23;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4" name="Google Shape;24;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7" name="Google Shape;27;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0" name="Google Shape;30;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4" name="Google Shape;34;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38" name="Google Shape;38;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9" name="Google Shape;39;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0" name="Google Shape;40;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3" name="Google Shape;43;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0.jpg"/><Relationship Id="rId7" Type="http://schemas.openxmlformats.org/officeDocument/2006/relationships/image" Target="../media/image24.gif"/><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7.gif"/></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25.gif"/><Relationship Id="rId4" Type="http://schemas.openxmlformats.org/officeDocument/2006/relationships/image" Target="../media/image22.gif"/></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6.gif"/></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1078522" y="730088"/>
            <a:ext cx="10318418" cy="439498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6600"/>
              <a:buFont typeface="Impact"/>
              <a:buNone/>
            </a:pPr>
            <a:r>
              <a:rPr lang="en-US" sz="6600">
                <a:latin typeface="Cherry Cream Soda"/>
                <a:ea typeface="Cherry Cream Soda"/>
                <a:cs typeface="Cherry Cream Soda"/>
                <a:sym typeface="Cherry Cream Soda"/>
              </a:rPr>
              <a:t>CIVIL </a:t>
            </a:r>
            <a:br>
              <a:rPr lang="en-US" sz="6600">
                <a:latin typeface="Cherry Cream Soda"/>
                <a:ea typeface="Cherry Cream Soda"/>
                <a:cs typeface="Cherry Cream Soda"/>
                <a:sym typeface="Cherry Cream Soda"/>
              </a:rPr>
            </a:br>
            <a:r>
              <a:rPr lang="en-US" sz="6600">
                <a:latin typeface="Cherry Cream Soda"/>
                <a:ea typeface="Cherry Cream Soda"/>
                <a:cs typeface="Cherry Cream Soda"/>
                <a:sym typeface="Cherry Cream Soda"/>
              </a:rPr>
              <a:t>RIGHTS </a:t>
            </a:r>
            <a:br>
              <a:rPr lang="en-US" sz="6600">
                <a:latin typeface="Cherry Cream Soda"/>
                <a:ea typeface="Cherry Cream Soda"/>
                <a:cs typeface="Cherry Cream Soda"/>
                <a:sym typeface="Cherry Cream Soda"/>
              </a:rPr>
            </a:br>
            <a:r>
              <a:rPr lang="en-US" sz="6600">
                <a:latin typeface="Cherry Cream Soda"/>
                <a:ea typeface="Cherry Cream Soda"/>
                <a:cs typeface="Cherry Cream Soda"/>
                <a:sym typeface="Cherry Cream Soda"/>
              </a:rPr>
              <a:t>MOVEMENT</a:t>
            </a:r>
            <a:endParaRPr sz="6600">
              <a:latin typeface="Cherry Cream Soda"/>
              <a:ea typeface="Cherry Cream Soda"/>
              <a:cs typeface="Cherry Cream Soda"/>
              <a:sym typeface="Cherry Cream Soda"/>
            </a:endParaRPr>
          </a:p>
          <a:p>
            <a:pPr marL="0" lvl="0" indent="0" algn="ctr" rtl="0">
              <a:spcBef>
                <a:spcPts val="0"/>
              </a:spcBef>
              <a:spcAft>
                <a:spcPts val="0"/>
              </a:spcAft>
              <a:buClr>
                <a:schemeClr val="dk1"/>
              </a:buClr>
              <a:buSzPts val="4000"/>
              <a:buFont typeface="Arial"/>
              <a:buNone/>
            </a:pPr>
            <a:r>
              <a:rPr lang="en-US" sz="5500">
                <a:latin typeface="Cherry Cream Soda"/>
                <a:ea typeface="Cherry Cream Soda"/>
                <a:cs typeface="Cherry Cream Soda"/>
                <a:sym typeface="Cherry Cream Soda"/>
              </a:rPr>
              <a:t>VOCABULARY</a:t>
            </a:r>
            <a:endParaRPr sz="6600">
              <a:latin typeface="Cherry Cream Soda"/>
              <a:ea typeface="Cherry Cream Soda"/>
              <a:cs typeface="Cherry Cream Soda"/>
              <a:sym typeface="Cherry Cream Sod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69925" y="235075"/>
            <a:ext cx="5093700" cy="1492200"/>
          </a:xfrm>
          <a:prstGeom prst="rect">
            <a:avLst/>
          </a:prstGeom>
          <a:noFill/>
          <a:ln w="9525" cap="flat" cmpd="sng">
            <a:solidFill>
              <a:srgbClr val="000000"/>
            </a:solidFill>
            <a:prstDash val="dash"/>
            <a:round/>
            <a:headEnd type="none" w="sm" len="sm"/>
            <a:tailEnd type="none" w="sm" len="sm"/>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C3300"/>
              </a:buClr>
              <a:buSzPts val="5100"/>
              <a:buFont typeface="Impact"/>
              <a:buNone/>
            </a:pPr>
            <a:r>
              <a:rPr lang="en-US" b="1">
                <a:solidFill>
                  <a:srgbClr val="CC3300"/>
                </a:solidFill>
                <a:latin typeface="Cherry Cream Soda"/>
                <a:ea typeface="Cherry Cream Soda"/>
                <a:cs typeface="Cherry Cream Soda"/>
                <a:sym typeface="Cherry Cream Soda"/>
              </a:rPr>
              <a:t>13</a:t>
            </a:r>
            <a:r>
              <a:rPr lang="en-US" b="1" baseline="30000">
                <a:solidFill>
                  <a:srgbClr val="CC3300"/>
                </a:solidFill>
                <a:latin typeface="Cherry Cream Soda"/>
                <a:ea typeface="Cherry Cream Soda"/>
                <a:cs typeface="Cherry Cream Soda"/>
                <a:sym typeface="Cherry Cream Soda"/>
              </a:rPr>
              <a:t>TH</a:t>
            </a:r>
            <a:r>
              <a:rPr lang="en-US" b="1">
                <a:solidFill>
                  <a:srgbClr val="CC3300"/>
                </a:solidFill>
                <a:latin typeface="Cherry Cream Soda"/>
                <a:ea typeface="Cherry Cream Soda"/>
                <a:cs typeface="Cherry Cream Soda"/>
                <a:sym typeface="Cherry Cream Soda"/>
              </a:rPr>
              <a:t> AMENDMENT</a:t>
            </a:r>
            <a:endParaRPr b="1">
              <a:solidFill>
                <a:srgbClr val="CC3300"/>
              </a:solidFill>
              <a:latin typeface="Cherry Cream Soda"/>
              <a:ea typeface="Cherry Cream Soda"/>
              <a:cs typeface="Cherry Cream Soda"/>
              <a:sym typeface="Cherry Cream Soda"/>
            </a:endParaRPr>
          </a:p>
        </p:txBody>
      </p:sp>
      <p:sp>
        <p:nvSpPr>
          <p:cNvPr id="133" name="Google Shape;133;p24"/>
          <p:cNvSpPr txBox="1">
            <a:spLocks noGrp="1"/>
          </p:cNvSpPr>
          <p:nvPr>
            <p:ph type="body" idx="2"/>
          </p:nvPr>
        </p:nvSpPr>
        <p:spPr>
          <a:xfrm>
            <a:off x="369925" y="2447275"/>
            <a:ext cx="3727800" cy="2619900"/>
          </a:xfrm>
          <a:prstGeom prst="rect">
            <a:avLst/>
          </a:prstGeom>
          <a:noFill/>
          <a:ln>
            <a:noFill/>
          </a:ln>
        </p:spPr>
        <p:txBody>
          <a:bodyPr spcFirstLastPara="1" wrap="square" lIns="91425" tIns="45700" rIns="91425" bIns="45700" anchor="t" anchorCtr="0">
            <a:normAutofit/>
          </a:bodyPr>
          <a:lstStyle/>
          <a:p>
            <a:pPr marL="228600" lvl="0" indent="-254000" algn="l" rtl="0">
              <a:lnSpc>
                <a:spcPct val="110000"/>
              </a:lnSpc>
              <a:spcBef>
                <a:spcPts val="0"/>
              </a:spcBef>
              <a:spcAft>
                <a:spcPts val="1600"/>
              </a:spcAft>
              <a:buSzPts val="4000"/>
              <a:buChar char="●"/>
            </a:pPr>
            <a:r>
              <a:rPr lang="en-US" sz="4000" b="1"/>
              <a:t>1865 </a:t>
            </a:r>
            <a:r>
              <a:rPr lang="en-US" sz="4000" b="1" u="sng"/>
              <a:t>abolished slavery</a:t>
            </a:r>
            <a:r>
              <a:rPr lang="en-US" sz="4000" b="1"/>
              <a:t> </a:t>
            </a:r>
            <a:endParaRPr sz="4000"/>
          </a:p>
        </p:txBody>
      </p:sp>
      <p:pic>
        <p:nvPicPr>
          <p:cNvPr id="134" name="Google Shape;134;p24" descr="THE GRANDMA'S LOGBOOK ---: 13th AMENDMENT RATIFIED &amp; WASHINGTON MONUMENT"/>
          <p:cNvPicPr preferRelativeResize="0"/>
          <p:nvPr/>
        </p:nvPicPr>
        <p:blipFill>
          <a:blip r:embed="rId3">
            <a:alphaModFix/>
          </a:blip>
          <a:stretch>
            <a:fillRect/>
          </a:stretch>
        </p:blipFill>
        <p:spPr>
          <a:xfrm>
            <a:off x="4410725" y="2447263"/>
            <a:ext cx="7619600" cy="4126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500"/>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5100"/>
              <a:buFont typeface="Impact"/>
              <a:buNone/>
            </a:pPr>
            <a:r>
              <a:rPr lang="en-US" sz="5800" b="1">
                <a:latin typeface="Cherry Cream Soda"/>
                <a:ea typeface="Cherry Cream Soda"/>
                <a:cs typeface="Cherry Cream Soda"/>
                <a:sym typeface="Cherry Cream Soda"/>
              </a:rPr>
              <a:t>15</a:t>
            </a:r>
            <a:r>
              <a:rPr lang="en-US" sz="5800" b="1" baseline="30000">
                <a:latin typeface="Cherry Cream Soda"/>
                <a:ea typeface="Cherry Cream Soda"/>
                <a:cs typeface="Cherry Cream Soda"/>
                <a:sym typeface="Cherry Cream Soda"/>
              </a:rPr>
              <a:t>TH</a:t>
            </a:r>
            <a:r>
              <a:rPr lang="en-US" sz="5800" b="1">
                <a:latin typeface="Cherry Cream Soda"/>
                <a:ea typeface="Cherry Cream Soda"/>
                <a:cs typeface="Cherry Cream Soda"/>
                <a:sym typeface="Cherry Cream Soda"/>
              </a:rPr>
              <a:t> AMENDMENT</a:t>
            </a:r>
            <a:endParaRPr sz="5800">
              <a:latin typeface="Cherry Cream Soda"/>
              <a:ea typeface="Cherry Cream Soda"/>
              <a:cs typeface="Cherry Cream Soda"/>
              <a:sym typeface="Cherry Cream Soda"/>
            </a:endParaRPr>
          </a:p>
        </p:txBody>
      </p:sp>
      <p:sp>
        <p:nvSpPr>
          <p:cNvPr id="140" name="Google Shape;140;p25"/>
          <p:cNvSpPr txBox="1">
            <a:spLocks noGrp="1"/>
          </p:cNvSpPr>
          <p:nvPr>
            <p:ph type="body" idx="2"/>
          </p:nvPr>
        </p:nvSpPr>
        <p:spPr>
          <a:xfrm>
            <a:off x="284575" y="1651000"/>
            <a:ext cx="4837500" cy="4203600"/>
          </a:xfrm>
          <a:prstGeom prst="rect">
            <a:avLst/>
          </a:prstGeom>
          <a:noFill/>
          <a:ln>
            <a:noFill/>
          </a:ln>
        </p:spPr>
        <p:txBody>
          <a:bodyPr spcFirstLastPara="1" wrap="square" lIns="91425" tIns="45700" rIns="91425" bIns="45700" anchor="t" anchorCtr="0">
            <a:normAutofit/>
          </a:bodyPr>
          <a:lstStyle/>
          <a:p>
            <a:pPr marL="228600" lvl="0" indent="-254000" algn="l" rtl="0">
              <a:lnSpc>
                <a:spcPct val="110000"/>
              </a:lnSpc>
              <a:spcBef>
                <a:spcPts val="0"/>
              </a:spcBef>
              <a:spcAft>
                <a:spcPts val="1600"/>
              </a:spcAft>
              <a:buSzPts val="4000"/>
              <a:buChar char="●"/>
            </a:pPr>
            <a:r>
              <a:rPr lang="en-US" sz="4000" b="1"/>
              <a:t>1870; prohibits the denial </a:t>
            </a:r>
            <a:r>
              <a:rPr lang="en-US" sz="4000" b="1" u="sng"/>
              <a:t>voting rights </a:t>
            </a:r>
            <a:r>
              <a:rPr lang="en-US" sz="4000" b="1"/>
              <a:t>to people because of their race.</a:t>
            </a:r>
            <a:endParaRPr sz="4000" b="1"/>
          </a:p>
        </p:txBody>
      </p:sp>
      <p:pic>
        <p:nvPicPr>
          <p:cNvPr id="141" name="Google Shape;141;p25" descr="vote right now amber ruffin GIF by Late Night with Seth Meyers"/>
          <p:cNvPicPr preferRelativeResize="0"/>
          <p:nvPr/>
        </p:nvPicPr>
        <p:blipFill rotWithShape="1">
          <a:blip r:embed="rId3">
            <a:alphaModFix/>
          </a:blip>
          <a:srcRect/>
          <a:stretch/>
        </p:blipFill>
        <p:spPr>
          <a:xfrm>
            <a:off x="6553200" y="1651000"/>
            <a:ext cx="5375275" cy="5207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 calcmode="lin" valueType="num">
                                      <p:cBhvr additive="base">
                                        <p:cTn id="7" dur="500"/>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C3300"/>
              </a:buClr>
              <a:buSzPts val="5100"/>
              <a:buFont typeface="Impact"/>
              <a:buNone/>
            </a:pPr>
            <a:r>
              <a:rPr lang="en-US" b="1">
                <a:solidFill>
                  <a:srgbClr val="CC3300"/>
                </a:solidFill>
                <a:latin typeface="Cherry Cream Soda"/>
                <a:ea typeface="Cherry Cream Soda"/>
                <a:cs typeface="Cherry Cream Soda"/>
                <a:sym typeface="Cherry Cream Soda"/>
              </a:rPr>
              <a:t>BROWN V. BOARD OF EDUCATION</a:t>
            </a:r>
            <a:endParaRPr>
              <a:latin typeface="Cherry Cream Soda"/>
              <a:ea typeface="Cherry Cream Soda"/>
              <a:cs typeface="Cherry Cream Soda"/>
              <a:sym typeface="Cherry Cream Soda"/>
            </a:endParaRPr>
          </a:p>
        </p:txBody>
      </p:sp>
      <p:sp>
        <p:nvSpPr>
          <p:cNvPr id="147" name="Google Shape;147;p26"/>
          <p:cNvSpPr txBox="1">
            <a:spLocks noGrp="1"/>
          </p:cNvSpPr>
          <p:nvPr>
            <p:ph type="body" idx="2"/>
          </p:nvPr>
        </p:nvSpPr>
        <p:spPr>
          <a:xfrm>
            <a:off x="398400" y="1397000"/>
            <a:ext cx="6066000" cy="4851300"/>
          </a:xfrm>
          <a:prstGeom prst="rect">
            <a:avLst/>
          </a:prstGeom>
          <a:noFill/>
          <a:ln>
            <a:noFill/>
          </a:ln>
        </p:spPr>
        <p:txBody>
          <a:bodyPr spcFirstLastPara="1" wrap="square" lIns="91425" tIns="45700" rIns="91425" bIns="45700" anchor="t" anchorCtr="0">
            <a:normAutofit lnSpcReduction="20000"/>
          </a:bodyPr>
          <a:lstStyle/>
          <a:p>
            <a:pPr marL="228600" lvl="0" indent="-254000" algn="l" rtl="0">
              <a:lnSpc>
                <a:spcPct val="110000"/>
              </a:lnSpc>
              <a:spcBef>
                <a:spcPts val="0"/>
              </a:spcBef>
              <a:spcAft>
                <a:spcPts val="0"/>
              </a:spcAft>
              <a:buSzPts val="4000"/>
              <a:buChar char="●"/>
            </a:pPr>
            <a:r>
              <a:rPr lang="en-US" sz="4000" b="1"/>
              <a:t>1954; Supreme Court ruled “</a:t>
            </a:r>
            <a:r>
              <a:rPr lang="en-US" sz="4000" b="1" u="sng"/>
              <a:t>separate but equal</a:t>
            </a:r>
            <a:r>
              <a:rPr lang="en-US" sz="4000" b="1"/>
              <a:t>” </a:t>
            </a:r>
            <a:r>
              <a:rPr lang="en-US" sz="4000" b="1" u="sng"/>
              <a:t>unconstitutional</a:t>
            </a:r>
            <a:r>
              <a:rPr lang="en-US" sz="4000" b="1"/>
              <a:t>.</a:t>
            </a:r>
            <a:endParaRPr/>
          </a:p>
          <a:p>
            <a:pPr marL="228600" lvl="0" indent="-254000" algn="l" rtl="0">
              <a:lnSpc>
                <a:spcPct val="110000"/>
              </a:lnSpc>
              <a:spcBef>
                <a:spcPts val="700"/>
              </a:spcBef>
              <a:spcAft>
                <a:spcPts val="0"/>
              </a:spcAft>
              <a:buSzPts val="4000"/>
              <a:buChar char="●"/>
            </a:pPr>
            <a:r>
              <a:rPr lang="en-US" sz="4000" b="1"/>
              <a:t>Overturned Plessy v. Ferguson</a:t>
            </a:r>
            <a:endParaRPr/>
          </a:p>
          <a:p>
            <a:pPr marL="228600" lvl="0" indent="-254000" algn="l" rtl="0">
              <a:lnSpc>
                <a:spcPct val="110000"/>
              </a:lnSpc>
              <a:spcBef>
                <a:spcPts val="700"/>
              </a:spcBef>
              <a:spcAft>
                <a:spcPts val="1600"/>
              </a:spcAft>
              <a:buSzPts val="4000"/>
              <a:buChar char="●"/>
            </a:pPr>
            <a:r>
              <a:rPr lang="en-US" sz="4000" b="1"/>
              <a:t>School segregation banned</a:t>
            </a:r>
            <a:endParaRPr sz="4000" b="1"/>
          </a:p>
        </p:txBody>
      </p:sp>
      <p:pic>
        <p:nvPicPr>
          <p:cNvPr id="148" name="Google Shape;148;p26" descr="Brown v Board of Education 1953 | tutor2u"/>
          <p:cNvPicPr preferRelativeResize="0"/>
          <p:nvPr/>
        </p:nvPicPr>
        <p:blipFill>
          <a:blip r:embed="rId3">
            <a:alphaModFix/>
          </a:blip>
          <a:stretch>
            <a:fillRect/>
          </a:stretch>
        </p:blipFill>
        <p:spPr>
          <a:xfrm>
            <a:off x="6345775" y="1593550"/>
            <a:ext cx="5378275" cy="4524575"/>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500"/>
                                        <p:tgtEl>
                                          <p:spTgt spid="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C3300"/>
              </a:buClr>
              <a:buSzPts val="5100"/>
              <a:buFont typeface="Impact"/>
              <a:buNone/>
            </a:pPr>
            <a:r>
              <a:rPr lang="en-US" sz="4500" b="1">
                <a:solidFill>
                  <a:srgbClr val="CC3300"/>
                </a:solidFill>
                <a:latin typeface="Cherry Cream Soda"/>
                <a:ea typeface="Cherry Cream Soda"/>
                <a:cs typeface="Cherry Cream Soda"/>
                <a:sym typeface="Cherry Cream Soda"/>
              </a:rPr>
              <a:t>CIVIL RIGHTS ACT OF 1964</a:t>
            </a:r>
            <a:endParaRPr sz="4500">
              <a:latin typeface="Cherry Cream Soda"/>
              <a:ea typeface="Cherry Cream Soda"/>
              <a:cs typeface="Cherry Cream Soda"/>
              <a:sym typeface="Cherry Cream Soda"/>
            </a:endParaRPr>
          </a:p>
        </p:txBody>
      </p:sp>
      <p:sp>
        <p:nvSpPr>
          <p:cNvPr id="154" name="Google Shape;154;p27"/>
          <p:cNvSpPr txBox="1">
            <a:spLocks noGrp="1"/>
          </p:cNvSpPr>
          <p:nvPr>
            <p:ph type="body" idx="2"/>
          </p:nvPr>
        </p:nvSpPr>
        <p:spPr>
          <a:xfrm>
            <a:off x="6388100" y="2286000"/>
            <a:ext cx="5499100" cy="4292600"/>
          </a:xfrm>
          <a:prstGeom prst="rect">
            <a:avLst/>
          </a:prstGeom>
          <a:noFill/>
          <a:ln>
            <a:noFill/>
          </a:ln>
        </p:spPr>
        <p:txBody>
          <a:bodyPr spcFirstLastPara="1" wrap="square" lIns="91425" tIns="45700" rIns="91425" bIns="45700" anchor="t" anchorCtr="0">
            <a:normAutofit/>
          </a:bodyPr>
          <a:lstStyle/>
          <a:p>
            <a:pPr marL="228600" lvl="0" indent="-279400" algn="l" rtl="0">
              <a:lnSpc>
                <a:spcPct val="110000"/>
              </a:lnSpc>
              <a:spcBef>
                <a:spcPts val="0"/>
              </a:spcBef>
              <a:spcAft>
                <a:spcPts val="1600"/>
              </a:spcAft>
              <a:buSzPts val="4400"/>
              <a:buChar char="●"/>
            </a:pPr>
            <a:r>
              <a:rPr lang="en-US" sz="4400" b="1"/>
              <a:t>Banned discrimination in </a:t>
            </a:r>
            <a:r>
              <a:rPr lang="en-US" sz="4400" b="1">
                <a:solidFill>
                  <a:srgbClr val="FFC000"/>
                </a:solidFill>
              </a:rPr>
              <a:t>public places </a:t>
            </a:r>
            <a:r>
              <a:rPr lang="en-US" sz="4400" b="1"/>
              <a:t>and most workplaces.</a:t>
            </a:r>
            <a:endParaRPr/>
          </a:p>
        </p:txBody>
      </p:sp>
      <p:pic>
        <p:nvPicPr>
          <p:cNvPr id="155" name="Google Shape;155;p27" descr="civil rights love GIF by GianniArone"/>
          <p:cNvPicPr preferRelativeResize="0"/>
          <p:nvPr/>
        </p:nvPicPr>
        <p:blipFill rotWithShape="1">
          <a:blip r:embed="rId3">
            <a:alphaModFix/>
          </a:blip>
          <a:srcRect/>
          <a:stretch/>
        </p:blipFill>
        <p:spPr>
          <a:xfrm>
            <a:off x="1251678" y="1524000"/>
            <a:ext cx="4762500" cy="4762500"/>
          </a:xfrm>
          <a:prstGeom prst="rect">
            <a:avLst/>
          </a:prstGeom>
          <a:noFill/>
          <a:ln w="76200" cap="flat" cmpd="sng">
            <a:solidFill>
              <a:srgbClr val="00B05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500"/>
                                        <p:tgtEl>
                                          <p:spTgt spid="1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5100"/>
              <a:buFont typeface="Impact"/>
              <a:buNone/>
            </a:pPr>
            <a:r>
              <a:rPr lang="en-US" sz="5000" b="1">
                <a:latin typeface="Cherry Cream Soda"/>
                <a:ea typeface="Cherry Cream Soda"/>
                <a:cs typeface="Cherry Cream Soda"/>
                <a:sym typeface="Cherry Cream Soda"/>
              </a:rPr>
              <a:t>VOTING RIGHTS ACT OF 1965</a:t>
            </a:r>
            <a:endParaRPr sz="5000">
              <a:latin typeface="Cherry Cream Soda"/>
              <a:ea typeface="Cherry Cream Soda"/>
              <a:cs typeface="Cherry Cream Soda"/>
              <a:sym typeface="Cherry Cream Soda"/>
            </a:endParaRPr>
          </a:p>
        </p:txBody>
      </p:sp>
      <p:pic>
        <p:nvPicPr>
          <p:cNvPr id="161" name="Google Shape;161;p28"/>
          <p:cNvPicPr preferRelativeResize="0">
            <a:picLocks noGrp="1"/>
          </p:cNvPicPr>
          <p:nvPr>
            <p:ph type="body" idx="1"/>
          </p:nvPr>
        </p:nvPicPr>
        <p:blipFill rotWithShape="1">
          <a:blip r:embed="rId3">
            <a:alphaModFix/>
          </a:blip>
          <a:srcRect/>
          <a:stretch/>
        </p:blipFill>
        <p:spPr>
          <a:xfrm>
            <a:off x="1144579" y="2197100"/>
            <a:ext cx="4494221" cy="3056731"/>
          </a:xfrm>
          <a:prstGeom prst="rect">
            <a:avLst/>
          </a:prstGeom>
          <a:noFill/>
          <a:ln w="76200" cap="flat" cmpd="sng">
            <a:solidFill>
              <a:srgbClr val="00B0F0"/>
            </a:solidFill>
            <a:prstDash val="solid"/>
            <a:round/>
            <a:headEnd type="none" w="sm" len="sm"/>
            <a:tailEnd type="none" w="sm" len="sm"/>
          </a:ln>
        </p:spPr>
      </p:pic>
      <p:sp>
        <p:nvSpPr>
          <p:cNvPr id="162" name="Google Shape;162;p28"/>
          <p:cNvSpPr txBox="1">
            <a:spLocks noGrp="1"/>
          </p:cNvSpPr>
          <p:nvPr>
            <p:ph type="body" idx="2"/>
          </p:nvPr>
        </p:nvSpPr>
        <p:spPr>
          <a:xfrm>
            <a:off x="6197600" y="2197100"/>
            <a:ext cx="5542896" cy="4368800"/>
          </a:xfrm>
          <a:prstGeom prst="rect">
            <a:avLst/>
          </a:prstGeom>
          <a:noFill/>
          <a:ln>
            <a:noFill/>
          </a:ln>
        </p:spPr>
        <p:txBody>
          <a:bodyPr spcFirstLastPara="1" wrap="square" lIns="91425" tIns="45700" rIns="91425" bIns="45700" anchor="t" anchorCtr="0">
            <a:normAutofit/>
          </a:bodyPr>
          <a:lstStyle/>
          <a:p>
            <a:pPr marL="228600" lvl="0" indent="-285750" algn="l" rtl="0">
              <a:lnSpc>
                <a:spcPct val="110000"/>
              </a:lnSpc>
              <a:spcBef>
                <a:spcPts val="0"/>
              </a:spcBef>
              <a:spcAft>
                <a:spcPts val="0"/>
              </a:spcAft>
              <a:buClr>
                <a:schemeClr val="dk1"/>
              </a:buClr>
              <a:buSzPts val="4100"/>
              <a:buFont typeface="Georgia"/>
              <a:buChar char="●"/>
            </a:pPr>
            <a:r>
              <a:rPr lang="en-US" sz="4100">
                <a:solidFill>
                  <a:schemeClr val="dk1"/>
                </a:solidFill>
                <a:latin typeface="Georgia"/>
                <a:ea typeface="Georgia"/>
                <a:cs typeface="Georgia"/>
                <a:sym typeface="Georgia"/>
              </a:rPr>
              <a:t>Easier for African Americans to register to vote; </a:t>
            </a:r>
            <a:endParaRPr sz="4100">
              <a:solidFill>
                <a:schemeClr val="dk1"/>
              </a:solidFill>
              <a:latin typeface="Georgia"/>
              <a:ea typeface="Georgia"/>
              <a:cs typeface="Georgia"/>
              <a:sym typeface="Georgia"/>
            </a:endParaRPr>
          </a:p>
          <a:p>
            <a:pPr marL="228600" lvl="0" indent="-285750" algn="l" rtl="0">
              <a:lnSpc>
                <a:spcPct val="110000"/>
              </a:lnSpc>
              <a:spcBef>
                <a:spcPts val="700"/>
              </a:spcBef>
              <a:spcAft>
                <a:spcPts val="1600"/>
              </a:spcAft>
              <a:buClr>
                <a:schemeClr val="dk1"/>
              </a:buClr>
              <a:buSzPts val="4100"/>
              <a:buFont typeface="Georgia"/>
              <a:buChar char="●"/>
            </a:pPr>
            <a:r>
              <a:rPr lang="en-US" sz="4100" u="sng">
                <a:solidFill>
                  <a:schemeClr val="dk1"/>
                </a:solidFill>
                <a:latin typeface="Georgia"/>
                <a:ea typeface="Georgia"/>
                <a:cs typeface="Georgia"/>
                <a:sym typeface="Georgia"/>
              </a:rPr>
              <a:t>Eliminated literacy tests</a:t>
            </a:r>
            <a:r>
              <a:rPr lang="en-US" sz="4100">
                <a:solidFill>
                  <a:schemeClr val="dk1"/>
                </a:solidFill>
                <a:latin typeface="Georgia"/>
                <a:ea typeface="Georgia"/>
                <a:cs typeface="Georgia"/>
                <a:sym typeface="Georgia"/>
              </a:rPr>
              <a:t> </a:t>
            </a:r>
            <a:endParaRPr sz="3300">
              <a:solidFill>
                <a:schemeClr val="dk1"/>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500"/>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6089675" y="382375"/>
            <a:ext cx="4980000" cy="1492200"/>
          </a:xfrm>
          <a:prstGeom prst="rect">
            <a:avLst/>
          </a:prstGeom>
          <a:noFill/>
          <a:ln w="28575" cap="flat" cmpd="sng">
            <a:solidFill>
              <a:srgbClr val="000000"/>
            </a:solidFill>
            <a:prstDash val="dash"/>
            <a:round/>
            <a:headEnd type="none" w="sm" len="sm"/>
            <a:tailEnd type="none" w="sm" len="sm"/>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5100"/>
              <a:buFont typeface="Impact"/>
              <a:buNone/>
            </a:pPr>
            <a:r>
              <a:rPr lang="en-US" sz="5900" b="1">
                <a:latin typeface="Cherry Cream Soda"/>
                <a:ea typeface="Cherry Cream Soda"/>
                <a:cs typeface="Cherry Cream Soda"/>
                <a:sym typeface="Cherry Cream Soda"/>
              </a:rPr>
              <a:t>C.O.R.E.</a:t>
            </a:r>
            <a:endParaRPr sz="5900" b="1">
              <a:latin typeface="Cherry Cream Soda"/>
              <a:ea typeface="Cherry Cream Soda"/>
              <a:cs typeface="Cherry Cream Soda"/>
              <a:sym typeface="Cherry Cream Soda"/>
            </a:endParaRPr>
          </a:p>
        </p:txBody>
      </p:sp>
      <p:pic>
        <p:nvPicPr>
          <p:cNvPr id="168" name="Google Shape;168;p29"/>
          <p:cNvPicPr preferRelativeResize="0">
            <a:picLocks noGrp="1"/>
          </p:cNvPicPr>
          <p:nvPr>
            <p:ph type="body" idx="1"/>
          </p:nvPr>
        </p:nvPicPr>
        <p:blipFill rotWithShape="1">
          <a:blip r:embed="rId3">
            <a:alphaModFix/>
          </a:blip>
          <a:srcRect/>
          <a:stretch/>
        </p:blipFill>
        <p:spPr>
          <a:xfrm>
            <a:off x="197657" y="945701"/>
            <a:ext cx="4518429" cy="4470300"/>
          </a:xfrm>
          <a:prstGeom prst="rect">
            <a:avLst/>
          </a:prstGeom>
          <a:noFill/>
          <a:ln>
            <a:noFill/>
          </a:ln>
        </p:spPr>
      </p:pic>
      <p:sp>
        <p:nvSpPr>
          <p:cNvPr id="169" name="Google Shape;169;p29"/>
          <p:cNvSpPr txBox="1">
            <a:spLocks noGrp="1"/>
          </p:cNvSpPr>
          <p:nvPr>
            <p:ph type="body" idx="2"/>
          </p:nvPr>
        </p:nvSpPr>
        <p:spPr>
          <a:xfrm>
            <a:off x="5122150" y="2286000"/>
            <a:ext cx="6326100" cy="4344300"/>
          </a:xfrm>
          <a:prstGeom prst="rect">
            <a:avLst/>
          </a:prstGeom>
          <a:noFill/>
          <a:ln>
            <a:noFill/>
          </a:ln>
        </p:spPr>
        <p:txBody>
          <a:bodyPr spcFirstLastPara="1" wrap="square" lIns="91425" tIns="45700" rIns="91425" bIns="45700" anchor="t" anchorCtr="0">
            <a:normAutofit/>
          </a:bodyPr>
          <a:lstStyle/>
          <a:p>
            <a:pPr marL="228600" lvl="0" indent="-254000" algn="l" rtl="0">
              <a:lnSpc>
                <a:spcPct val="110000"/>
              </a:lnSpc>
              <a:spcBef>
                <a:spcPts val="0"/>
              </a:spcBef>
              <a:spcAft>
                <a:spcPts val="0"/>
              </a:spcAft>
              <a:buSzPts val="4000"/>
              <a:buFont typeface="Georgia"/>
              <a:buChar char="●"/>
            </a:pPr>
            <a:r>
              <a:rPr lang="en-US" sz="4000">
                <a:solidFill>
                  <a:srgbClr val="FF0000"/>
                </a:solidFill>
                <a:latin typeface="Georgia"/>
                <a:ea typeface="Georgia"/>
                <a:cs typeface="Georgia"/>
                <a:sym typeface="Georgia"/>
              </a:rPr>
              <a:t>Congress of Racial Equality</a:t>
            </a:r>
            <a:endParaRPr>
              <a:latin typeface="Georgia"/>
              <a:ea typeface="Georgia"/>
              <a:cs typeface="Georgia"/>
              <a:sym typeface="Georgia"/>
            </a:endParaRPr>
          </a:p>
          <a:p>
            <a:pPr marL="228600" lvl="0" indent="-254000" algn="l" rtl="0">
              <a:lnSpc>
                <a:spcPct val="110000"/>
              </a:lnSpc>
              <a:spcBef>
                <a:spcPts val="700"/>
              </a:spcBef>
              <a:spcAft>
                <a:spcPts val="1600"/>
              </a:spcAft>
              <a:buSzPts val="4000"/>
              <a:buFont typeface="Georgia"/>
              <a:buChar char="●"/>
            </a:pPr>
            <a:r>
              <a:rPr lang="en-US" sz="4000">
                <a:latin typeface="Georgia"/>
                <a:ea typeface="Georgia"/>
                <a:cs typeface="Georgia"/>
                <a:sym typeface="Georgia"/>
              </a:rPr>
              <a:t>Organized </a:t>
            </a:r>
            <a:r>
              <a:rPr lang="en-US" sz="4000" u="sng">
                <a:solidFill>
                  <a:srgbClr val="00B0F0"/>
                </a:solidFill>
                <a:latin typeface="Georgia"/>
                <a:ea typeface="Georgia"/>
                <a:cs typeface="Georgia"/>
                <a:sym typeface="Georgia"/>
              </a:rPr>
              <a:t>Freedom Riders </a:t>
            </a:r>
            <a:r>
              <a:rPr lang="en-US" sz="4000">
                <a:latin typeface="Georgia"/>
                <a:ea typeface="Georgia"/>
                <a:cs typeface="Georgia"/>
                <a:sym typeface="Georgia"/>
              </a:rPr>
              <a:t>from the North to the South.</a:t>
            </a:r>
            <a:endParaRPr sz="4000">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base">
                                        <p:cTn id="7" dur="500"/>
                                        <p:tgtEl>
                                          <p:spTgt spid="1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xfrm>
            <a:off x="1467578" y="255385"/>
            <a:ext cx="10178322" cy="1492132"/>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CC3300"/>
              </a:buClr>
              <a:buSzPts val="5100"/>
              <a:buFont typeface="Impact"/>
              <a:buNone/>
            </a:pPr>
            <a:r>
              <a:rPr lang="en-US" sz="5200" b="1">
                <a:solidFill>
                  <a:srgbClr val="CC3300"/>
                </a:solidFill>
                <a:latin typeface="Cherry Cream Soda"/>
                <a:ea typeface="Cherry Cream Soda"/>
                <a:cs typeface="Cherry Cream Soda"/>
                <a:sym typeface="Cherry Cream Soda"/>
              </a:rPr>
              <a:t>FREEDOM RIDERS</a:t>
            </a:r>
            <a:endParaRPr sz="5200" b="1">
              <a:solidFill>
                <a:srgbClr val="CC3300"/>
              </a:solidFill>
              <a:latin typeface="Cherry Cream Soda"/>
              <a:ea typeface="Cherry Cream Soda"/>
              <a:cs typeface="Cherry Cream Soda"/>
              <a:sym typeface="Cherry Cream Soda"/>
            </a:endParaRPr>
          </a:p>
        </p:txBody>
      </p:sp>
      <p:sp>
        <p:nvSpPr>
          <p:cNvPr id="175" name="Google Shape;175;p30"/>
          <p:cNvSpPr txBox="1">
            <a:spLocks noGrp="1"/>
          </p:cNvSpPr>
          <p:nvPr>
            <p:ph type="body" idx="2"/>
          </p:nvPr>
        </p:nvSpPr>
        <p:spPr>
          <a:xfrm>
            <a:off x="691250" y="1052900"/>
            <a:ext cx="3890100" cy="4779300"/>
          </a:xfrm>
          <a:prstGeom prst="rect">
            <a:avLst/>
          </a:prstGeom>
          <a:noFill/>
          <a:ln>
            <a:noFill/>
          </a:ln>
        </p:spPr>
        <p:txBody>
          <a:bodyPr spcFirstLastPara="1" wrap="square" lIns="91425" tIns="45700" rIns="91425" bIns="45700" anchor="t" anchorCtr="0">
            <a:noAutofit/>
          </a:bodyPr>
          <a:lstStyle/>
          <a:p>
            <a:pPr marL="228600" lvl="0" indent="-256540" algn="l" rtl="0">
              <a:lnSpc>
                <a:spcPct val="100000"/>
              </a:lnSpc>
              <a:spcBef>
                <a:spcPts val="0"/>
              </a:spcBef>
              <a:spcAft>
                <a:spcPts val="0"/>
              </a:spcAft>
              <a:buSzPts val="4040"/>
              <a:buFont typeface="Georgia"/>
              <a:buChar char="●"/>
            </a:pPr>
            <a:r>
              <a:rPr lang="en-US" sz="4040" b="1">
                <a:latin typeface="Georgia"/>
                <a:ea typeface="Georgia"/>
                <a:cs typeface="Georgia"/>
                <a:sym typeface="Georgia"/>
              </a:rPr>
              <a:t>Rode buses into the south to register blacks to vote.</a:t>
            </a:r>
            <a:endParaRPr sz="4040" b="1">
              <a:latin typeface="Georgia"/>
              <a:ea typeface="Georgia"/>
              <a:cs typeface="Georgia"/>
              <a:sym typeface="Georgia"/>
            </a:endParaRPr>
          </a:p>
          <a:p>
            <a:pPr marL="228600" lvl="0" indent="-256540" algn="l" rtl="0">
              <a:lnSpc>
                <a:spcPct val="100000"/>
              </a:lnSpc>
              <a:spcBef>
                <a:spcPts val="700"/>
              </a:spcBef>
              <a:spcAft>
                <a:spcPts val="1600"/>
              </a:spcAft>
              <a:buSzPts val="4040"/>
              <a:buFont typeface="Georgia"/>
              <a:buChar char="●"/>
            </a:pPr>
            <a:r>
              <a:rPr lang="en-US" sz="4040" b="1">
                <a:latin typeface="Georgia"/>
                <a:ea typeface="Georgia"/>
                <a:cs typeface="Georgia"/>
                <a:sym typeface="Georgia"/>
              </a:rPr>
              <a:t>Organized by </a:t>
            </a:r>
            <a:r>
              <a:rPr lang="en-US" sz="4040" b="1" u="sng">
                <a:solidFill>
                  <a:srgbClr val="FF0000"/>
                </a:solidFill>
                <a:latin typeface="Georgia"/>
                <a:ea typeface="Georgia"/>
                <a:cs typeface="Georgia"/>
                <a:sym typeface="Georgia"/>
              </a:rPr>
              <a:t>CORE </a:t>
            </a:r>
            <a:endParaRPr sz="4040" b="1">
              <a:solidFill>
                <a:srgbClr val="FFC000"/>
              </a:solidFill>
              <a:latin typeface="Georgia"/>
              <a:ea typeface="Georgia"/>
              <a:cs typeface="Georgia"/>
              <a:sym typeface="Georgia"/>
            </a:endParaRPr>
          </a:p>
        </p:txBody>
      </p:sp>
      <p:pic>
        <p:nvPicPr>
          <p:cNvPr id="176" name="Google Shape;176;p30" descr="civil rights alabama GIF by TIME"/>
          <p:cNvPicPr preferRelativeResize="0"/>
          <p:nvPr/>
        </p:nvPicPr>
        <p:blipFill rotWithShape="1">
          <a:blip r:embed="rId3">
            <a:alphaModFix/>
          </a:blip>
          <a:srcRect/>
          <a:stretch/>
        </p:blipFill>
        <p:spPr>
          <a:xfrm>
            <a:off x="5042650" y="1784350"/>
            <a:ext cx="5918200" cy="3289300"/>
          </a:xfrm>
          <a:prstGeom prst="rect">
            <a:avLst/>
          </a:prstGeom>
          <a:noFill/>
          <a:ln w="19050"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 calcmode="lin" valueType="num">
                                      <p:cBhvr additive="base">
                                        <p:cTn id="7" dur="500"/>
                                        <p:tgtEl>
                                          <p:spTgt spid="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1"/>
          <p:cNvSpPr txBox="1">
            <a:spLocks noGrp="1"/>
          </p:cNvSpPr>
          <p:nvPr>
            <p:ph type="title"/>
          </p:nvPr>
        </p:nvSpPr>
        <p:spPr>
          <a:xfrm>
            <a:off x="227650" y="686250"/>
            <a:ext cx="4554000" cy="1492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C000"/>
              </a:buClr>
              <a:buSzPts val="4590"/>
              <a:buFont typeface="Impact"/>
              <a:buNone/>
            </a:pPr>
            <a:r>
              <a:rPr lang="en-US" sz="3830" b="1">
                <a:solidFill>
                  <a:srgbClr val="FFC000"/>
                </a:solidFill>
                <a:latin typeface="Cherry Cream Soda"/>
                <a:ea typeface="Cherry Cream Soda"/>
                <a:cs typeface="Cherry Cream Soda"/>
                <a:sym typeface="Cherry Cream Soda"/>
              </a:rPr>
              <a:t>14</a:t>
            </a:r>
            <a:r>
              <a:rPr lang="en-US" sz="3830" b="1" baseline="30000">
                <a:solidFill>
                  <a:srgbClr val="FFC000"/>
                </a:solidFill>
                <a:latin typeface="Cherry Cream Soda"/>
                <a:ea typeface="Cherry Cream Soda"/>
                <a:cs typeface="Cherry Cream Soda"/>
                <a:sym typeface="Cherry Cream Soda"/>
              </a:rPr>
              <a:t>TH</a:t>
            </a:r>
            <a:r>
              <a:rPr lang="en-US" sz="3830" b="1">
                <a:solidFill>
                  <a:srgbClr val="FFC000"/>
                </a:solidFill>
                <a:latin typeface="Cherry Cream Soda"/>
                <a:ea typeface="Cherry Cream Soda"/>
                <a:cs typeface="Cherry Cream Soda"/>
                <a:sym typeface="Cherry Cream Soda"/>
              </a:rPr>
              <a:t> </a:t>
            </a:r>
            <a:br>
              <a:rPr lang="en-US" sz="3830" b="1">
                <a:solidFill>
                  <a:srgbClr val="FFC000"/>
                </a:solidFill>
                <a:latin typeface="Cherry Cream Soda"/>
                <a:ea typeface="Cherry Cream Soda"/>
                <a:cs typeface="Cherry Cream Soda"/>
                <a:sym typeface="Cherry Cream Soda"/>
              </a:rPr>
            </a:br>
            <a:r>
              <a:rPr lang="en-US" sz="3830" b="1">
                <a:solidFill>
                  <a:srgbClr val="FFC000"/>
                </a:solidFill>
                <a:latin typeface="Cherry Cream Soda"/>
                <a:ea typeface="Cherry Cream Soda"/>
                <a:cs typeface="Cherry Cream Soda"/>
                <a:sym typeface="Cherry Cream Soda"/>
              </a:rPr>
              <a:t>AMENDMENT</a:t>
            </a:r>
            <a:endParaRPr sz="3830" b="1">
              <a:solidFill>
                <a:srgbClr val="FFC000"/>
              </a:solidFill>
              <a:latin typeface="Cherry Cream Soda"/>
              <a:ea typeface="Cherry Cream Soda"/>
              <a:cs typeface="Cherry Cream Soda"/>
              <a:sym typeface="Cherry Cream Soda"/>
            </a:endParaRPr>
          </a:p>
        </p:txBody>
      </p:sp>
      <p:sp>
        <p:nvSpPr>
          <p:cNvPr id="182" name="Google Shape;182;p31"/>
          <p:cNvSpPr txBox="1">
            <a:spLocks noGrp="1"/>
          </p:cNvSpPr>
          <p:nvPr>
            <p:ph type="body" idx="2"/>
          </p:nvPr>
        </p:nvSpPr>
        <p:spPr>
          <a:xfrm>
            <a:off x="5235875" y="317900"/>
            <a:ext cx="6829200" cy="44100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3600"/>
              <a:buNone/>
            </a:pPr>
            <a:r>
              <a:rPr lang="en-US" sz="3900">
                <a:latin typeface="Georgia"/>
                <a:ea typeface="Georgia"/>
                <a:cs typeface="Georgia"/>
                <a:sym typeface="Georgia"/>
              </a:rPr>
              <a:t>1868; persons born/naturalized in US </a:t>
            </a:r>
            <a:r>
              <a:rPr lang="en-US" sz="3900" u="sng">
                <a:latin typeface="Georgia"/>
                <a:ea typeface="Georgia"/>
                <a:cs typeface="Georgia"/>
                <a:sym typeface="Georgia"/>
              </a:rPr>
              <a:t>citizens</a:t>
            </a:r>
            <a:r>
              <a:rPr lang="en-US" sz="3900">
                <a:latin typeface="Georgia"/>
                <a:ea typeface="Georgia"/>
                <a:cs typeface="Georgia"/>
                <a:sym typeface="Georgia"/>
              </a:rPr>
              <a:t>; equal protection </a:t>
            </a:r>
            <a:endParaRPr sz="2700">
              <a:latin typeface="Georgia"/>
              <a:ea typeface="Georgia"/>
              <a:cs typeface="Georgia"/>
              <a:sym typeface="Georgia"/>
            </a:endParaRPr>
          </a:p>
          <a:p>
            <a:pPr marL="228600" lvl="0" indent="-101600" algn="l" rtl="0">
              <a:lnSpc>
                <a:spcPct val="110000"/>
              </a:lnSpc>
              <a:spcBef>
                <a:spcPts val="700"/>
              </a:spcBef>
              <a:spcAft>
                <a:spcPts val="1600"/>
              </a:spcAft>
              <a:buSzPts val="2000"/>
              <a:buNone/>
            </a:pPr>
            <a:endParaRPr/>
          </a:p>
        </p:txBody>
      </p:sp>
      <p:pic>
        <p:nvPicPr>
          <p:cNvPr id="183" name="Google Shape;183;p31" descr="Image result for citizens"/>
          <p:cNvPicPr preferRelativeResize="0"/>
          <p:nvPr/>
        </p:nvPicPr>
        <p:blipFill rotWithShape="1">
          <a:blip r:embed="rId3">
            <a:alphaModFix/>
          </a:blip>
          <a:srcRect/>
          <a:stretch/>
        </p:blipFill>
        <p:spPr>
          <a:xfrm>
            <a:off x="730975" y="2720200"/>
            <a:ext cx="10972800" cy="3386325"/>
          </a:xfrm>
          <a:prstGeom prst="rect">
            <a:avLst/>
          </a:prstGeom>
          <a:noFill/>
          <a:ln>
            <a:noFill/>
          </a:ln>
        </p:spPr>
      </p:pic>
      <p:pic>
        <p:nvPicPr>
          <p:cNvPr id="184" name="Google Shape;184;p31" descr="animated-people-and-human-image-0102"/>
          <p:cNvPicPr preferRelativeResize="0"/>
          <p:nvPr/>
        </p:nvPicPr>
        <p:blipFill rotWithShape="1">
          <a:blip r:embed="rId4">
            <a:alphaModFix/>
          </a:blip>
          <a:srcRect/>
          <a:stretch/>
        </p:blipFill>
        <p:spPr>
          <a:xfrm>
            <a:off x="382587" y="5019675"/>
            <a:ext cx="1038225" cy="1009650"/>
          </a:xfrm>
          <a:prstGeom prst="rect">
            <a:avLst/>
          </a:prstGeom>
          <a:noFill/>
          <a:ln>
            <a:noFill/>
          </a:ln>
        </p:spPr>
      </p:pic>
      <p:pic>
        <p:nvPicPr>
          <p:cNvPr id="185" name="Google Shape;185;p31" descr="animated-people-and-human-image-0099"/>
          <p:cNvPicPr preferRelativeResize="0"/>
          <p:nvPr/>
        </p:nvPicPr>
        <p:blipFill rotWithShape="1">
          <a:blip r:embed="rId5">
            <a:alphaModFix/>
          </a:blip>
          <a:srcRect/>
          <a:stretch/>
        </p:blipFill>
        <p:spPr>
          <a:xfrm>
            <a:off x="11426899" y="4176712"/>
            <a:ext cx="638175" cy="1104901"/>
          </a:xfrm>
          <a:prstGeom prst="rect">
            <a:avLst/>
          </a:prstGeom>
          <a:noFill/>
          <a:ln>
            <a:noFill/>
          </a:ln>
        </p:spPr>
      </p:pic>
      <p:pic>
        <p:nvPicPr>
          <p:cNvPr id="186" name="Google Shape;186;p31" descr="animated-people-and-human-image-0094"/>
          <p:cNvPicPr preferRelativeResize="0"/>
          <p:nvPr/>
        </p:nvPicPr>
        <p:blipFill rotWithShape="1">
          <a:blip r:embed="rId6">
            <a:alphaModFix/>
          </a:blip>
          <a:srcRect/>
          <a:stretch/>
        </p:blipFill>
        <p:spPr>
          <a:xfrm>
            <a:off x="3603625" y="2652711"/>
            <a:ext cx="904875" cy="1524001"/>
          </a:xfrm>
          <a:prstGeom prst="rect">
            <a:avLst/>
          </a:prstGeom>
          <a:noFill/>
          <a:ln>
            <a:noFill/>
          </a:ln>
        </p:spPr>
      </p:pic>
      <p:pic>
        <p:nvPicPr>
          <p:cNvPr id="187" name="Google Shape;187;p31" descr="animated-people-and-human-image-0100"/>
          <p:cNvPicPr preferRelativeResize="0"/>
          <p:nvPr/>
        </p:nvPicPr>
        <p:blipFill rotWithShape="1">
          <a:blip r:embed="rId7">
            <a:alphaModFix/>
          </a:blip>
          <a:srcRect/>
          <a:stretch/>
        </p:blipFill>
        <p:spPr>
          <a:xfrm flipH="1">
            <a:off x="6518274" y="3894253"/>
            <a:ext cx="579437" cy="1038225"/>
          </a:xfrm>
          <a:prstGeom prst="rect">
            <a:avLst/>
          </a:prstGeom>
          <a:noFill/>
          <a:ln>
            <a:noFill/>
          </a:ln>
        </p:spPr>
      </p:pic>
      <p:pic>
        <p:nvPicPr>
          <p:cNvPr id="188" name="Google Shape;188;p31" descr="animated-people-and-human-image-0093"/>
          <p:cNvPicPr preferRelativeResize="0"/>
          <p:nvPr/>
        </p:nvPicPr>
        <p:blipFill rotWithShape="1">
          <a:blip r:embed="rId8">
            <a:alphaModFix/>
          </a:blip>
          <a:srcRect/>
          <a:stretch/>
        </p:blipFill>
        <p:spPr>
          <a:xfrm>
            <a:off x="4781625" y="5211762"/>
            <a:ext cx="968375" cy="1635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p:tgtEl>
                                          <p:spTgt spid="1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455300" y="382375"/>
            <a:ext cx="109746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5100"/>
              <a:buFont typeface="Impact"/>
              <a:buNone/>
            </a:pPr>
            <a:r>
              <a:rPr lang="en-US" sz="3800">
                <a:latin typeface="Cherry Cream Soda"/>
                <a:ea typeface="Cherry Cream Soda"/>
                <a:cs typeface="Cherry Cream Soda"/>
                <a:sym typeface="Cherry Cream Soda"/>
              </a:rPr>
              <a:t>FREEDOM SUMMER</a:t>
            </a:r>
            <a:endParaRPr sz="3800">
              <a:latin typeface="Cherry Cream Soda"/>
              <a:ea typeface="Cherry Cream Soda"/>
              <a:cs typeface="Cherry Cream Soda"/>
              <a:sym typeface="Cherry Cream Soda"/>
            </a:endParaRPr>
          </a:p>
        </p:txBody>
      </p:sp>
      <p:sp>
        <p:nvSpPr>
          <p:cNvPr id="194" name="Google Shape;194;p32"/>
          <p:cNvSpPr txBox="1">
            <a:spLocks noGrp="1"/>
          </p:cNvSpPr>
          <p:nvPr>
            <p:ph type="body" idx="2"/>
          </p:nvPr>
        </p:nvSpPr>
        <p:spPr>
          <a:xfrm>
            <a:off x="5829300" y="2286000"/>
            <a:ext cx="5619096" cy="3619500"/>
          </a:xfrm>
          <a:prstGeom prst="rect">
            <a:avLst/>
          </a:prstGeom>
          <a:noFill/>
          <a:ln>
            <a:noFill/>
          </a:ln>
        </p:spPr>
        <p:txBody>
          <a:bodyPr spcFirstLastPara="1" wrap="square" lIns="91425" tIns="45700" rIns="91425" bIns="45700" anchor="t" anchorCtr="0">
            <a:noAutofit/>
          </a:bodyPr>
          <a:lstStyle/>
          <a:p>
            <a:pPr marL="228600" lvl="0" indent="-228600" algn="l" rtl="0">
              <a:lnSpc>
                <a:spcPct val="110000"/>
              </a:lnSpc>
              <a:spcBef>
                <a:spcPts val="0"/>
              </a:spcBef>
              <a:spcAft>
                <a:spcPts val="0"/>
              </a:spcAft>
              <a:buSzPts val="3600"/>
              <a:buChar char="●"/>
            </a:pPr>
            <a:r>
              <a:rPr lang="en-US" sz="3600" b="1"/>
              <a:t>1964; Freedom Riders go to the Mississippi to register blacks to vote</a:t>
            </a:r>
            <a:endParaRPr/>
          </a:p>
          <a:p>
            <a:pPr marL="228600" lvl="0" indent="-228600" algn="l" rtl="0">
              <a:lnSpc>
                <a:spcPct val="110000"/>
              </a:lnSpc>
              <a:spcBef>
                <a:spcPts val="700"/>
              </a:spcBef>
              <a:spcAft>
                <a:spcPts val="1600"/>
              </a:spcAft>
              <a:buSzPts val="3600"/>
              <a:buChar char="●"/>
            </a:pPr>
            <a:r>
              <a:rPr lang="en-US" sz="3600" b="1"/>
              <a:t>They are attacked and some are killed. </a:t>
            </a:r>
            <a:endParaRPr sz="3600" b="1"/>
          </a:p>
        </p:txBody>
      </p:sp>
      <p:pic>
        <p:nvPicPr>
          <p:cNvPr id="195" name="Google Shape;195;p32" descr="animated-bus-image-0001"/>
          <p:cNvPicPr preferRelativeResize="0"/>
          <p:nvPr/>
        </p:nvPicPr>
        <p:blipFill rotWithShape="1">
          <a:blip r:embed="rId3">
            <a:alphaModFix/>
          </a:blip>
          <a:srcRect/>
          <a:stretch/>
        </p:blipFill>
        <p:spPr>
          <a:xfrm>
            <a:off x="7103574" y="407785"/>
            <a:ext cx="4326426" cy="1584325"/>
          </a:xfrm>
          <a:prstGeom prst="rect">
            <a:avLst/>
          </a:prstGeom>
          <a:noFill/>
          <a:ln>
            <a:noFill/>
          </a:ln>
        </p:spPr>
      </p:pic>
      <p:pic>
        <p:nvPicPr>
          <p:cNvPr id="196" name="Google Shape;196;p32" descr="vote voting GIF"/>
          <p:cNvPicPr preferRelativeResize="0"/>
          <p:nvPr/>
        </p:nvPicPr>
        <p:blipFill rotWithShape="1">
          <a:blip r:embed="rId4">
            <a:alphaModFix/>
          </a:blip>
          <a:srcRect/>
          <a:stretch/>
        </p:blipFill>
        <p:spPr>
          <a:xfrm>
            <a:off x="1251678" y="1663700"/>
            <a:ext cx="4241799" cy="4241800"/>
          </a:xfrm>
          <a:prstGeom prst="rect">
            <a:avLst/>
          </a:prstGeom>
          <a:noFill/>
          <a:ln w="76200" cap="flat" cmpd="sng">
            <a:solidFill>
              <a:srgbClr val="00B0F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C3300"/>
              </a:buClr>
              <a:buSzPts val="5100"/>
              <a:buFont typeface="Impact"/>
              <a:buNone/>
            </a:pPr>
            <a:r>
              <a:rPr lang="en-US" sz="7100" b="1">
                <a:solidFill>
                  <a:srgbClr val="CC3300"/>
                </a:solidFill>
                <a:latin typeface="Cherry Cream Soda"/>
                <a:ea typeface="Cherry Cream Soda"/>
                <a:cs typeface="Cherry Cream Soda"/>
                <a:sym typeface="Cherry Cream Soda"/>
              </a:rPr>
              <a:t>SIT-INS</a:t>
            </a:r>
            <a:endParaRPr sz="7100" b="1">
              <a:solidFill>
                <a:srgbClr val="CC3300"/>
              </a:solidFill>
              <a:latin typeface="Cherry Cream Soda"/>
              <a:ea typeface="Cherry Cream Soda"/>
              <a:cs typeface="Cherry Cream Soda"/>
              <a:sym typeface="Cherry Cream Soda"/>
            </a:endParaRPr>
          </a:p>
        </p:txBody>
      </p:sp>
      <p:pic>
        <p:nvPicPr>
          <p:cNvPr id="202" name="Google Shape;202;p33"/>
          <p:cNvPicPr preferRelativeResize="0">
            <a:picLocks noGrp="1"/>
          </p:cNvPicPr>
          <p:nvPr>
            <p:ph type="body" idx="1"/>
          </p:nvPr>
        </p:nvPicPr>
        <p:blipFill rotWithShape="1">
          <a:blip r:embed="rId3">
            <a:alphaModFix/>
          </a:blip>
          <a:srcRect/>
          <a:stretch/>
        </p:blipFill>
        <p:spPr>
          <a:xfrm>
            <a:off x="369925" y="2244725"/>
            <a:ext cx="5264400" cy="4243500"/>
          </a:xfrm>
          <a:prstGeom prst="rect">
            <a:avLst/>
          </a:prstGeom>
          <a:noFill/>
          <a:ln w="9525" cap="flat" cmpd="sng">
            <a:solidFill>
              <a:schemeClr val="dk1"/>
            </a:solidFill>
            <a:prstDash val="solid"/>
            <a:round/>
            <a:headEnd type="none" w="sm" len="sm"/>
            <a:tailEnd type="none" w="sm" len="sm"/>
          </a:ln>
        </p:spPr>
      </p:pic>
      <p:sp>
        <p:nvSpPr>
          <p:cNvPr id="203" name="Google Shape;203;p33"/>
          <p:cNvSpPr txBox="1">
            <a:spLocks noGrp="1"/>
          </p:cNvSpPr>
          <p:nvPr>
            <p:ph type="body" idx="2"/>
          </p:nvPr>
        </p:nvSpPr>
        <p:spPr>
          <a:xfrm>
            <a:off x="5975850" y="1874525"/>
            <a:ext cx="5898600" cy="4031100"/>
          </a:xfrm>
          <a:prstGeom prst="rect">
            <a:avLst/>
          </a:prstGeom>
          <a:noFill/>
          <a:ln>
            <a:noFill/>
          </a:ln>
        </p:spPr>
        <p:txBody>
          <a:bodyPr spcFirstLastPara="1" wrap="square" lIns="91425" tIns="45700" rIns="91425" bIns="45700" anchor="t" anchorCtr="0">
            <a:normAutofit/>
          </a:bodyPr>
          <a:lstStyle/>
          <a:p>
            <a:pPr marL="228600" lvl="0" indent="-279400" algn="l" rtl="0">
              <a:lnSpc>
                <a:spcPct val="110000"/>
              </a:lnSpc>
              <a:spcBef>
                <a:spcPts val="0"/>
              </a:spcBef>
              <a:spcAft>
                <a:spcPts val="0"/>
              </a:spcAft>
              <a:buSzPts val="4400"/>
              <a:buChar char="●"/>
            </a:pPr>
            <a:r>
              <a:rPr lang="en-US" sz="4400" b="1"/>
              <a:t>Non-violent student protest, civil disobedience</a:t>
            </a:r>
            <a:endParaRPr/>
          </a:p>
          <a:p>
            <a:pPr marL="228600" lvl="0" indent="-279400" algn="l" rtl="0">
              <a:lnSpc>
                <a:spcPct val="110000"/>
              </a:lnSpc>
              <a:spcBef>
                <a:spcPts val="700"/>
              </a:spcBef>
              <a:spcAft>
                <a:spcPts val="1600"/>
              </a:spcAft>
              <a:buSzPts val="4400"/>
              <a:buChar char="●"/>
            </a:pPr>
            <a:r>
              <a:rPr lang="en-US" sz="4400" b="1"/>
              <a:t>Organized by </a:t>
            </a:r>
            <a:r>
              <a:rPr lang="en-US" sz="4400" b="1" u="sng">
                <a:solidFill>
                  <a:srgbClr val="FF0000"/>
                </a:solidFill>
              </a:rPr>
              <a:t>SNCC</a:t>
            </a:r>
            <a:endParaRPr sz="4400" b="1" u="sng">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 calcmode="lin" valueType="num">
                                      <p:cBhvr additive="base">
                                        <p:cTn id="7" dur="500"/>
                                        <p:tgtEl>
                                          <p:spTgt spid="2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50" y="195003"/>
            <a:ext cx="11360700" cy="1000200"/>
          </a:xfrm>
          <a:prstGeom prst="rect">
            <a:avLst/>
          </a:prstGeom>
        </p:spPr>
        <p:txBody>
          <a:bodyPr spcFirstLastPara="1" wrap="square" lIns="121900" tIns="121900" rIns="121900" bIns="1219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6000" b="1">
                <a:latin typeface="Comic Sans MS"/>
                <a:ea typeface="Comic Sans MS"/>
                <a:cs typeface="Comic Sans MS"/>
                <a:sym typeface="Comic Sans MS"/>
              </a:rPr>
              <a:t>Hernandez v. Texas</a:t>
            </a:r>
            <a:endParaRPr sz="6000"/>
          </a:p>
        </p:txBody>
      </p:sp>
      <p:sp>
        <p:nvSpPr>
          <p:cNvPr id="73" name="Google Shape;73;p16"/>
          <p:cNvSpPr txBox="1">
            <a:spLocks noGrp="1"/>
          </p:cNvSpPr>
          <p:nvPr>
            <p:ph type="body" idx="1"/>
          </p:nvPr>
        </p:nvSpPr>
        <p:spPr>
          <a:xfrm>
            <a:off x="415600" y="1536625"/>
            <a:ext cx="5730900" cy="4555200"/>
          </a:xfrm>
          <a:prstGeom prst="rect">
            <a:avLst/>
          </a:prstGeom>
        </p:spPr>
        <p:txBody>
          <a:bodyPr spcFirstLastPara="1" wrap="square" lIns="121900" tIns="121900" rIns="121900" bIns="121900" anchor="t" anchorCtr="0">
            <a:noAutofit/>
          </a:bodyPr>
          <a:lstStyle/>
          <a:p>
            <a:pPr marL="457200" lvl="0" indent="-501650" algn="l" rtl="0">
              <a:spcBef>
                <a:spcPts val="0"/>
              </a:spcBef>
              <a:spcAft>
                <a:spcPts val="0"/>
              </a:spcAft>
              <a:buClr>
                <a:schemeClr val="dk1"/>
              </a:buClr>
              <a:buSzPts val="4300"/>
              <a:buFont typeface="Comic Sans MS"/>
              <a:buChar char="●"/>
            </a:pPr>
            <a:r>
              <a:rPr lang="en-US" sz="4300">
                <a:solidFill>
                  <a:schemeClr val="dk1"/>
                </a:solidFill>
                <a:latin typeface="Comic Sans MS"/>
                <a:ea typeface="Comic Sans MS"/>
                <a:cs typeface="Comic Sans MS"/>
                <a:sym typeface="Comic Sans MS"/>
              </a:rPr>
              <a:t>Challenged Jim Crow discrimination against Mexican-Americans</a:t>
            </a:r>
            <a:endParaRPr sz="4300">
              <a:solidFill>
                <a:schemeClr val="dk1"/>
              </a:solidFill>
              <a:latin typeface="Comic Sans MS"/>
              <a:ea typeface="Comic Sans MS"/>
              <a:cs typeface="Comic Sans MS"/>
              <a:sym typeface="Comic Sans MS"/>
            </a:endParaRPr>
          </a:p>
          <a:p>
            <a:pPr marL="0" lvl="0" indent="0" algn="l" rtl="0">
              <a:spcBef>
                <a:spcPts val="0"/>
              </a:spcBef>
              <a:spcAft>
                <a:spcPts val="1600"/>
              </a:spcAft>
              <a:buNone/>
            </a:pPr>
            <a:endParaRPr/>
          </a:p>
        </p:txBody>
      </p:sp>
      <p:pic>
        <p:nvPicPr>
          <p:cNvPr id="74" name="Google Shape;74;p16" descr="Figure 9. Pete Hernandez, defendant in Hernandez v. Texas, flanked by  two... | Oxford Research Encyclopedia of American History"/>
          <p:cNvPicPr preferRelativeResize="0"/>
          <p:nvPr/>
        </p:nvPicPr>
        <p:blipFill>
          <a:blip r:embed="rId3">
            <a:alphaModFix/>
          </a:blip>
          <a:stretch>
            <a:fillRect/>
          </a:stretch>
        </p:blipFill>
        <p:spPr>
          <a:xfrm>
            <a:off x="6443250" y="1536625"/>
            <a:ext cx="5333100" cy="4695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xfrm>
            <a:off x="355600" y="581550"/>
            <a:ext cx="4983900" cy="1492200"/>
          </a:xfrm>
          <a:prstGeom prst="rect">
            <a:avLst/>
          </a:prstGeom>
          <a:noFill/>
          <a:ln w="9525" cap="flat" cmpd="sng">
            <a:solidFill>
              <a:srgbClr val="000000"/>
            </a:solidFill>
            <a:prstDash val="dash"/>
            <a:round/>
            <a:headEnd type="none" w="sm" len="sm"/>
            <a:tailEnd type="none" w="sm" len="sm"/>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5100"/>
              <a:buFont typeface="Impact"/>
              <a:buNone/>
            </a:pPr>
            <a:r>
              <a:rPr lang="en-US" sz="6600" b="1">
                <a:latin typeface="Cherry Cream Soda"/>
                <a:ea typeface="Cherry Cream Soda"/>
                <a:cs typeface="Cherry Cream Soda"/>
                <a:sym typeface="Cherry Cream Soda"/>
              </a:rPr>
              <a:t>SELMA</a:t>
            </a:r>
            <a:endParaRPr sz="6600" b="1">
              <a:latin typeface="Cherry Cream Soda"/>
              <a:ea typeface="Cherry Cream Soda"/>
              <a:cs typeface="Cherry Cream Soda"/>
              <a:sym typeface="Cherry Cream Soda"/>
            </a:endParaRPr>
          </a:p>
        </p:txBody>
      </p:sp>
      <p:pic>
        <p:nvPicPr>
          <p:cNvPr id="209" name="Google Shape;209;p34"/>
          <p:cNvPicPr preferRelativeResize="0">
            <a:picLocks noGrp="1"/>
          </p:cNvPicPr>
          <p:nvPr>
            <p:ph type="body" idx="1"/>
          </p:nvPr>
        </p:nvPicPr>
        <p:blipFill rotWithShape="1">
          <a:blip r:embed="rId3">
            <a:alphaModFix/>
          </a:blip>
          <a:srcRect/>
          <a:stretch/>
        </p:blipFill>
        <p:spPr>
          <a:xfrm>
            <a:off x="355600" y="2286000"/>
            <a:ext cx="5448300" cy="3215700"/>
          </a:xfrm>
          <a:prstGeom prst="rect">
            <a:avLst/>
          </a:prstGeom>
          <a:noFill/>
          <a:ln w="9525" cap="flat" cmpd="sng">
            <a:solidFill>
              <a:schemeClr val="dk1"/>
            </a:solidFill>
            <a:prstDash val="solid"/>
            <a:round/>
            <a:headEnd type="none" w="sm" len="sm"/>
            <a:tailEnd type="none" w="sm" len="sm"/>
          </a:ln>
        </p:spPr>
      </p:pic>
      <p:graphicFrame>
        <p:nvGraphicFramePr>
          <p:cNvPr id="210" name="Google Shape;210;p34"/>
          <p:cNvGraphicFramePr/>
          <p:nvPr/>
        </p:nvGraphicFramePr>
        <p:xfrm>
          <a:off x="6235700" y="920075"/>
          <a:ext cx="5448300" cy="4351350"/>
        </p:xfrm>
        <a:graphic>
          <a:graphicData uri="http://schemas.openxmlformats.org/drawingml/2006/table">
            <a:tbl>
              <a:tblPr>
                <a:noFill/>
                <a:tableStyleId>{E28744E2-6910-4CC6-9A3A-795B427E337C}</a:tableStyleId>
              </a:tblPr>
              <a:tblGrid>
                <a:gridCol w="5448300">
                  <a:extLst>
                    <a:ext uri="{9D8B030D-6E8A-4147-A177-3AD203B41FA5}">
                      <a16:colId xmlns:a16="http://schemas.microsoft.com/office/drawing/2014/main" val="20000"/>
                    </a:ext>
                  </a:extLst>
                </a:gridCol>
              </a:tblGrid>
              <a:tr h="4351350">
                <a:tc>
                  <a:txBody>
                    <a:bodyPr/>
                    <a:lstStyle/>
                    <a:p>
                      <a:pPr marL="0" marR="0" lvl="0" indent="0" algn="l" rtl="0">
                        <a:spcBef>
                          <a:spcPts val="0"/>
                        </a:spcBef>
                        <a:spcAft>
                          <a:spcPts val="0"/>
                        </a:spcAft>
                        <a:buNone/>
                      </a:pPr>
                      <a:r>
                        <a:rPr lang="en-US" sz="4400" u="none" strike="noStrike" cap="none">
                          <a:latin typeface="Georgia"/>
                          <a:ea typeface="Georgia"/>
                          <a:cs typeface="Georgia"/>
                          <a:sym typeface="Georgia"/>
                        </a:rPr>
                        <a:t>MLK’s march in Alabama that brought treatment of minorities to the spotlight</a:t>
                      </a:r>
                      <a:endParaRPr sz="4400" u="none" strike="noStrike" cap="none">
                        <a:latin typeface="Georgia"/>
                        <a:ea typeface="Georgia"/>
                        <a:cs typeface="Georgia"/>
                        <a:sym typeface="Georgia"/>
                      </a:endParaRPr>
                    </a:p>
                  </a:txBody>
                  <a:tcPr marL="47150" marR="47150" marT="0" marB="0" anchor="ctr">
                    <a:solidFill>
                      <a:schemeClr val="lt1"/>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8"/>
                                        </p:tgtEl>
                                        <p:attrNameLst>
                                          <p:attrName>style.visibility</p:attrName>
                                        </p:attrNameLst>
                                      </p:cBhvr>
                                      <p:to>
                                        <p:strVal val="visible"/>
                                      </p:to>
                                    </p:set>
                                    <p:anim calcmode="lin" valueType="num">
                                      <p:cBhvr additive="base">
                                        <p:cTn id="7" dur="500"/>
                                        <p:tgtEl>
                                          <p:spTgt spid="2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7284850" y="382375"/>
            <a:ext cx="4145100" cy="1492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5100"/>
              <a:buFont typeface="Impact"/>
              <a:buNone/>
            </a:pPr>
            <a:r>
              <a:rPr lang="en-US" sz="4800" b="1">
                <a:latin typeface="Cherry Cream Soda"/>
                <a:ea typeface="Cherry Cream Soda"/>
                <a:cs typeface="Cherry Cream Soda"/>
                <a:sym typeface="Cherry Cream Soda"/>
              </a:rPr>
              <a:t>S.N.C.C.</a:t>
            </a:r>
            <a:endParaRPr sz="4800" b="1">
              <a:latin typeface="Cherry Cream Soda"/>
              <a:ea typeface="Cherry Cream Soda"/>
              <a:cs typeface="Cherry Cream Soda"/>
              <a:sym typeface="Cherry Cream Soda"/>
            </a:endParaRPr>
          </a:p>
        </p:txBody>
      </p:sp>
      <p:sp>
        <p:nvSpPr>
          <p:cNvPr id="216" name="Google Shape;216;p35"/>
          <p:cNvSpPr txBox="1">
            <a:spLocks noGrp="1"/>
          </p:cNvSpPr>
          <p:nvPr>
            <p:ph type="body" idx="2"/>
          </p:nvPr>
        </p:nvSpPr>
        <p:spPr>
          <a:xfrm>
            <a:off x="6756400" y="1874517"/>
            <a:ext cx="5003800" cy="4030983"/>
          </a:xfrm>
          <a:prstGeom prst="rect">
            <a:avLst/>
          </a:prstGeom>
          <a:noFill/>
          <a:ln>
            <a:noFill/>
          </a:ln>
        </p:spPr>
        <p:txBody>
          <a:bodyPr spcFirstLastPara="1" wrap="square" lIns="91425" tIns="45700" rIns="91425" bIns="45700" anchor="t" anchorCtr="0">
            <a:normAutofit/>
          </a:bodyPr>
          <a:lstStyle/>
          <a:p>
            <a:pPr marL="228600" lvl="0" indent="-273050" algn="l" rtl="0">
              <a:lnSpc>
                <a:spcPct val="110000"/>
              </a:lnSpc>
              <a:spcBef>
                <a:spcPts val="0"/>
              </a:spcBef>
              <a:spcAft>
                <a:spcPts val="0"/>
              </a:spcAft>
              <a:buSzPts val="4300"/>
              <a:buFont typeface="Georgia"/>
              <a:buChar char="●"/>
            </a:pPr>
            <a:r>
              <a:rPr lang="en-US" sz="4300">
                <a:latin typeface="Georgia"/>
                <a:ea typeface="Georgia"/>
                <a:cs typeface="Georgia"/>
                <a:sym typeface="Georgia"/>
              </a:rPr>
              <a:t>Student Nonviolent Coordinating Committee </a:t>
            </a:r>
            <a:endParaRPr sz="4300">
              <a:latin typeface="Georgia"/>
              <a:ea typeface="Georgia"/>
              <a:cs typeface="Georgia"/>
              <a:sym typeface="Georgia"/>
            </a:endParaRPr>
          </a:p>
          <a:p>
            <a:pPr marL="228600" lvl="0" indent="-273050" algn="l" rtl="0">
              <a:lnSpc>
                <a:spcPct val="110000"/>
              </a:lnSpc>
              <a:spcBef>
                <a:spcPts val="700"/>
              </a:spcBef>
              <a:spcAft>
                <a:spcPts val="1600"/>
              </a:spcAft>
              <a:buSzPts val="4300"/>
              <a:buFont typeface="Georgia"/>
              <a:buChar char="●"/>
            </a:pPr>
            <a:r>
              <a:rPr lang="en-US" sz="4300">
                <a:solidFill>
                  <a:srgbClr val="00B0F0"/>
                </a:solidFill>
                <a:latin typeface="Georgia"/>
                <a:ea typeface="Georgia"/>
                <a:cs typeface="Georgia"/>
                <a:sym typeface="Georgia"/>
              </a:rPr>
              <a:t>Sit-ins</a:t>
            </a:r>
            <a:endParaRPr sz="4300">
              <a:solidFill>
                <a:srgbClr val="00B0F0"/>
              </a:solidFill>
              <a:latin typeface="Georgia"/>
              <a:ea typeface="Georgia"/>
              <a:cs typeface="Georgia"/>
              <a:sym typeface="Georgia"/>
            </a:endParaRPr>
          </a:p>
        </p:txBody>
      </p:sp>
      <p:pic>
        <p:nvPicPr>
          <p:cNvPr id="217" name="Google Shape;217;p35" descr="animated-restaurant-image-0084"/>
          <p:cNvPicPr preferRelativeResize="0"/>
          <p:nvPr/>
        </p:nvPicPr>
        <p:blipFill rotWithShape="1">
          <a:blip r:embed="rId3">
            <a:alphaModFix/>
          </a:blip>
          <a:srcRect/>
          <a:stretch/>
        </p:blipFill>
        <p:spPr>
          <a:xfrm>
            <a:off x="1251678" y="1244601"/>
            <a:ext cx="5174522" cy="5334000"/>
          </a:xfrm>
          <a:prstGeom prst="rect">
            <a:avLst/>
          </a:prstGeom>
          <a:noFill/>
          <a:ln w="76200" cap="flat" cmpd="sng">
            <a:solidFill>
              <a:srgbClr val="00B0F0"/>
            </a:solidFill>
            <a:prstDash val="solid"/>
            <a:round/>
            <a:headEnd type="none" w="sm" len="sm"/>
            <a:tailEnd type="none" w="sm" len="sm"/>
          </a:ln>
        </p:spPr>
      </p:pic>
      <p:pic>
        <p:nvPicPr>
          <p:cNvPr id="218" name="Google Shape;218;p35" descr="animated-people-and-human-image-0099"/>
          <p:cNvPicPr preferRelativeResize="0"/>
          <p:nvPr/>
        </p:nvPicPr>
        <p:blipFill rotWithShape="1">
          <a:blip r:embed="rId4">
            <a:alphaModFix/>
          </a:blip>
          <a:srcRect/>
          <a:stretch/>
        </p:blipFill>
        <p:spPr>
          <a:xfrm>
            <a:off x="5788025" y="2844800"/>
            <a:ext cx="638175" cy="1619251"/>
          </a:xfrm>
          <a:prstGeom prst="rect">
            <a:avLst/>
          </a:prstGeom>
          <a:noFill/>
          <a:ln>
            <a:noFill/>
          </a:ln>
        </p:spPr>
      </p:pic>
      <p:pic>
        <p:nvPicPr>
          <p:cNvPr id="219" name="Google Shape;219;p35" descr="animated-people-and-human-image-0093"/>
          <p:cNvPicPr preferRelativeResize="0"/>
          <p:nvPr/>
        </p:nvPicPr>
        <p:blipFill rotWithShape="1">
          <a:blip r:embed="rId5">
            <a:alphaModFix/>
          </a:blip>
          <a:srcRect/>
          <a:stretch/>
        </p:blipFill>
        <p:spPr>
          <a:xfrm>
            <a:off x="362678" y="3025775"/>
            <a:ext cx="1447800" cy="2114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500"/>
                                        <p:tgtEl>
                                          <p:spTgt spid="2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5100"/>
              <a:buFont typeface="Impact"/>
              <a:buNone/>
            </a:pPr>
            <a:r>
              <a:rPr lang="en-US" b="1">
                <a:latin typeface="Cherry Cream Soda"/>
                <a:ea typeface="Cherry Cream Soda"/>
                <a:cs typeface="Cherry Cream Soda"/>
                <a:sym typeface="Cherry Cream Soda"/>
              </a:rPr>
              <a:t>MONTGOMERY BUS BOYCOTT</a:t>
            </a:r>
            <a:endParaRPr b="1">
              <a:latin typeface="Cherry Cream Soda"/>
              <a:ea typeface="Cherry Cream Soda"/>
              <a:cs typeface="Cherry Cream Soda"/>
              <a:sym typeface="Cherry Cream Soda"/>
            </a:endParaRPr>
          </a:p>
        </p:txBody>
      </p:sp>
      <p:pic>
        <p:nvPicPr>
          <p:cNvPr id="225" name="Google Shape;225;p36"/>
          <p:cNvPicPr preferRelativeResize="0">
            <a:picLocks noGrp="1"/>
          </p:cNvPicPr>
          <p:nvPr>
            <p:ph type="body" idx="1"/>
          </p:nvPr>
        </p:nvPicPr>
        <p:blipFill rotWithShape="1">
          <a:blip r:embed="rId3">
            <a:alphaModFix/>
          </a:blip>
          <a:srcRect/>
          <a:stretch/>
        </p:blipFill>
        <p:spPr>
          <a:xfrm>
            <a:off x="1948351" y="1549400"/>
            <a:ext cx="3352800" cy="3185160"/>
          </a:xfrm>
          <a:prstGeom prst="rect">
            <a:avLst/>
          </a:prstGeom>
          <a:noFill/>
          <a:ln w="76200" cap="flat" cmpd="sng">
            <a:solidFill>
              <a:srgbClr val="00B0F0"/>
            </a:solidFill>
            <a:prstDash val="solid"/>
            <a:round/>
            <a:headEnd type="none" w="sm" len="sm"/>
            <a:tailEnd type="none" w="sm" len="sm"/>
          </a:ln>
        </p:spPr>
      </p:pic>
      <p:sp>
        <p:nvSpPr>
          <p:cNvPr id="226" name="Google Shape;226;p36"/>
          <p:cNvSpPr txBox="1">
            <a:spLocks noGrp="1"/>
          </p:cNvSpPr>
          <p:nvPr>
            <p:ph type="body" idx="2"/>
          </p:nvPr>
        </p:nvSpPr>
        <p:spPr>
          <a:xfrm>
            <a:off x="6019800" y="2286000"/>
            <a:ext cx="5428596" cy="43053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1600"/>
              </a:spcAft>
              <a:buSzPts val="3600"/>
              <a:buChar char="●"/>
            </a:pPr>
            <a:r>
              <a:rPr lang="en-US" sz="3600" b="1"/>
              <a:t>Chain reaction of boycotts throughout the South. In 1956, the Supreme Court voted to end segregated busing.</a:t>
            </a:r>
            <a:endParaRPr/>
          </a:p>
        </p:txBody>
      </p:sp>
      <p:pic>
        <p:nvPicPr>
          <p:cNvPr id="227" name="Google Shape;227;p36" descr="animated-bus-image-0001"/>
          <p:cNvPicPr preferRelativeResize="0"/>
          <p:nvPr/>
        </p:nvPicPr>
        <p:blipFill rotWithShape="1">
          <a:blip r:embed="rId4">
            <a:alphaModFix/>
          </a:blip>
          <a:srcRect/>
          <a:stretch/>
        </p:blipFill>
        <p:spPr>
          <a:xfrm>
            <a:off x="1425575" y="5067300"/>
            <a:ext cx="3875576" cy="1419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additive="base">
                                        <p:cTn id="7" dur="500"/>
                                        <p:tgtEl>
                                          <p:spTgt spid="2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5100"/>
              <a:buFont typeface="Impact"/>
              <a:buNone/>
            </a:pPr>
            <a:r>
              <a:rPr lang="en-US" sz="6000" b="1">
                <a:latin typeface="Cherry Cream Soda"/>
                <a:ea typeface="Cherry Cream Soda"/>
                <a:cs typeface="Cherry Cream Soda"/>
                <a:sym typeface="Cherry Cream Soda"/>
              </a:rPr>
              <a:t>S.C.L.C.</a:t>
            </a:r>
            <a:endParaRPr sz="6000" b="1">
              <a:latin typeface="Cherry Cream Soda"/>
              <a:ea typeface="Cherry Cream Soda"/>
              <a:cs typeface="Cherry Cream Soda"/>
              <a:sym typeface="Cherry Cream Soda"/>
            </a:endParaRPr>
          </a:p>
        </p:txBody>
      </p:sp>
      <p:pic>
        <p:nvPicPr>
          <p:cNvPr id="233" name="Google Shape;233;p37"/>
          <p:cNvPicPr preferRelativeResize="0">
            <a:picLocks noGrp="1"/>
          </p:cNvPicPr>
          <p:nvPr>
            <p:ph type="body" idx="1"/>
          </p:nvPr>
        </p:nvPicPr>
        <p:blipFill rotWithShape="1">
          <a:blip r:embed="rId3">
            <a:alphaModFix/>
          </a:blip>
          <a:srcRect/>
          <a:stretch/>
        </p:blipFill>
        <p:spPr>
          <a:xfrm>
            <a:off x="455299" y="1645925"/>
            <a:ext cx="4709400" cy="3993000"/>
          </a:xfrm>
          <a:prstGeom prst="rect">
            <a:avLst/>
          </a:prstGeom>
          <a:noFill/>
          <a:ln w="76200" cap="flat" cmpd="sng">
            <a:solidFill>
              <a:srgbClr val="FFC000"/>
            </a:solidFill>
            <a:prstDash val="solid"/>
            <a:round/>
            <a:headEnd type="none" w="sm" len="sm"/>
            <a:tailEnd type="none" w="sm" len="sm"/>
          </a:ln>
        </p:spPr>
      </p:pic>
      <p:sp>
        <p:nvSpPr>
          <p:cNvPr id="234" name="Google Shape;234;p37"/>
          <p:cNvSpPr txBox="1">
            <a:spLocks noGrp="1"/>
          </p:cNvSpPr>
          <p:nvPr>
            <p:ph type="body" idx="2"/>
          </p:nvPr>
        </p:nvSpPr>
        <p:spPr>
          <a:xfrm>
            <a:off x="5504722" y="1874517"/>
            <a:ext cx="5816674" cy="3619500"/>
          </a:xfrm>
          <a:prstGeom prst="rect">
            <a:avLst/>
          </a:prstGeom>
          <a:noFill/>
          <a:ln>
            <a:noFill/>
          </a:ln>
        </p:spPr>
        <p:txBody>
          <a:bodyPr spcFirstLastPara="1" wrap="square" lIns="91425" tIns="45700" rIns="91425" bIns="45700" anchor="t" anchorCtr="0">
            <a:noAutofit/>
          </a:bodyPr>
          <a:lstStyle/>
          <a:p>
            <a:pPr marL="228600" lvl="0" indent="-241300" algn="l" rtl="0">
              <a:lnSpc>
                <a:spcPct val="110000"/>
              </a:lnSpc>
              <a:spcBef>
                <a:spcPts val="0"/>
              </a:spcBef>
              <a:spcAft>
                <a:spcPts val="0"/>
              </a:spcAft>
              <a:buClr>
                <a:schemeClr val="dk1"/>
              </a:buClr>
              <a:buSzPts val="3800"/>
              <a:buChar char="●"/>
            </a:pPr>
            <a:r>
              <a:rPr lang="en-US" sz="3800" b="1">
                <a:solidFill>
                  <a:schemeClr val="dk1"/>
                </a:solidFill>
              </a:rPr>
              <a:t>Civil rights organization led by MLK, Jr.</a:t>
            </a:r>
            <a:endParaRPr sz="2320">
              <a:solidFill>
                <a:schemeClr val="dk1"/>
              </a:solidFill>
            </a:endParaRPr>
          </a:p>
          <a:p>
            <a:pPr marL="228600" lvl="0" indent="-241300" algn="l" rtl="0">
              <a:lnSpc>
                <a:spcPct val="110000"/>
              </a:lnSpc>
              <a:spcBef>
                <a:spcPts val="700"/>
              </a:spcBef>
              <a:spcAft>
                <a:spcPts val="0"/>
              </a:spcAft>
              <a:buClr>
                <a:schemeClr val="dk1"/>
              </a:buClr>
              <a:buSzPts val="3800"/>
              <a:buChar char="●"/>
            </a:pPr>
            <a:r>
              <a:rPr lang="en-US" sz="3800" b="1">
                <a:solidFill>
                  <a:schemeClr val="dk1"/>
                </a:solidFill>
              </a:rPr>
              <a:t>Southern Christian Leadership Conference</a:t>
            </a:r>
            <a:endParaRPr sz="2320">
              <a:solidFill>
                <a:schemeClr val="dk1"/>
              </a:solidFill>
            </a:endParaRPr>
          </a:p>
          <a:p>
            <a:pPr marL="228600" lvl="0" indent="-241300" algn="l" rtl="0">
              <a:lnSpc>
                <a:spcPct val="110000"/>
              </a:lnSpc>
              <a:spcBef>
                <a:spcPts val="700"/>
              </a:spcBef>
              <a:spcAft>
                <a:spcPts val="1600"/>
              </a:spcAft>
              <a:buClr>
                <a:schemeClr val="dk1"/>
              </a:buClr>
              <a:buSzPts val="3800"/>
              <a:buChar char="●"/>
            </a:pPr>
            <a:r>
              <a:rPr lang="en-US" sz="3800" b="1">
                <a:solidFill>
                  <a:schemeClr val="dk1"/>
                </a:solidFill>
              </a:rPr>
              <a:t>Non violence</a:t>
            </a:r>
            <a:endParaRPr sz="3800" b="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 calcmode="lin" valueType="num">
                                      <p:cBhvr additive="base">
                                        <p:cTn id="7" dur="500"/>
                                        <p:tgtEl>
                                          <p:spTgt spid="2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8"/>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5100"/>
              <a:buFont typeface="Impact"/>
              <a:buNone/>
            </a:pPr>
            <a:r>
              <a:rPr lang="en-US" sz="6500" b="1">
                <a:latin typeface="Cherry Cream Soda"/>
                <a:ea typeface="Cherry Cream Soda"/>
                <a:cs typeface="Cherry Cream Soda"/>
                <a:sym typeface="Cherry Cream Soda"/>
              </a:rPr>
              <a:t>SEGREGATION</a:t>
            </a:r>
            <a:endParaRPr sz="6500" b="1">
              <a:latin typeface="Cherry Cream Soda"/>
              <a:ea typeface="Cherry Cream Soda"/>
              <a:cs typeface="Cherry Cream Soda"/>
              <a:sym typeface="Cherry Cream Soda"/>
            </a:endParaRPr>
          </a:p>
        </p:txBody>
      </p:sp>
      <p:pic>
        <p:nvPicPr>
          <p:cNvPr id="240" name="Google Shape;240;p38"/>
          <p:cNvPicPr preferRelativeResize="0">
            <a:picLocks noGrp="1"/>
          </p:cNvPicPr>
          <p:nvPr>
            <p:ph type="body" idx="1"/>
          </p:nvPr>
        </p:nvPicPr>
        <p:blipFill rotWithShape="1">
          <a:blip r:embed="rId3">
            <a:alphaModFix/>
          </a:blip>
          <a:srcRect/>
          <a:stretch/>
        </p:blipFill>
        <p:spPr>
          <a:xfrm>
            <a:off x="455300" y="2334425"/>
            <a:ext cx="5031000" cy="2952600"/>
          </a:xfrm>
          <a:prstGeom prst="rect">
            <a:avLst/>
          </a:prstGeom>
          <a:noFill/>
          <a:ln w="76200" cap="flat" cmpd="sng">
            <a:solidFill>
              <a:srgbClr val="00B050"/>
            </a:solidFill>
            <a:prstDash val="solid"/>
            <a:round/>
            <a:headEnd type="none" w="sm" len="sm"/>
            <a:tailEnd type="none" w="sm" len="sm"/>
          </a:ln>
        </p:spPr>
      </p:pic>
      <p:sp>
        <p:nvSpPr>
          <p:cNvPr id="241" name="Google Shape;241;p38"/>
          <p:cNvSpPr txBox="1">
            <a:spLocks noGrp="1"/>
          </p:cNvSpPr>
          <p:nvPr>
            <p:ph type="body" idx="2"/>
          </p:nvPr>
        </p:nvSpPr>
        <p:spPr>
          <a:xfrm>
            <a:off x="6647796" y="2286000"/>
            <a:ext cx="4800600" cy="3619500"/>
          </a:xfrm>
          <a:prstGeom prst="rect">
            <a:avLst/>
          </a:prstGeom>
          <a:noFill/>
          <a:ln>
            <a:noFill/>
          </a:ln>
        </p:spPr>
        <p:txBody>
          <a:bodyPr spcFirstLastPara="1" wrap="square" lIns="91425" tIns="45700" rIns="91425" bIns="45700" anchor="t" anchorCtr="0">
            <a:normAutofit/>
          </a:bodyPr>
          <a:lstStyle/>
          <a:p>
            <a:pPr marL="228600" lvl="0" indent="-381000" algn="l" rtl="0">
              <a:lnSpc>
                <a:spcPct val="110000"/>
              </a:lnSpc>
              <a:spcBef>
                <a:spcPts val="0"/>
              </a:spcBef>
              <a:spcAft>
                <a:spcPts val="1600"/>
              </a:spcAft>
              <a:buClr>
                <a:schemeClr val="dk1"/>
              </a:buClr>
              <a:buSzPts val="6000"/>
              <a:buFont typeface="Georgia"/>
              <a:buChar char="●"/>
            </a:pPr>
            <a:r>
              <a:rPr lang="en-US" sz="6000">
                <a:solidFill>
                  <a:schemeClr val="dk1"/>
                </a:solidFill>
                <a:latin typeface="Georgia"/>
                <a:ea typeface="Georgia"/>
                <a:cs typeface="Georgia"/>
                <a:sym typeface="Georgia"/>
              </a:rPr>
              <a:t>To separate the races</a:t>
            </a:r>
            <a:endParaRPr sz="6000">
              <a:solidFill>
                <a:schemeClr val="dk1"/>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 calcmode="lin" valueType="num">
                                      <p:cBhvr additive="base">
                                        <p:cTn id="7" dur="500"/>
                                        <p:tgtEl>
                                          <p:spTgt spid="2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9"/>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5100"/>
              <a:buFont typeface="Impact"/>
              <a:buNone/>
            </a:pPr>
            <a:r>
              <a:rPr lang="en-US" sz="5400" b="1">
                <a:latin typeface="Cherry Cream Soda"/>
                <a:ea typeface="Cherry Cream Soda"/>
                <a:cs typeface="Cherry Cream Soda"/>
                <a:sym typeface="Cherry Cream Soda"/>
              </a:rPr>
              <a:t>INTEGRATIONs</a:t>
            </a:r>
            <a:endParaRPr sz="5400" b="1">
              <a:latin typeface="Cherry Cream Soda"/>
              <a:ea typeface="Cherry Cream Soda"/>
              <a:cs typeface="Cherry Cream Soda"/>
              <a:sym typeface="Cherry Cream Soda"/>
            </a:endParaRPr>
          </a:p>
        </p:txBody>
      </p:sp>
      <p:pic>
        <p:nvPicPr>
          <p:cNvPr id="247" name="Google Shape;247;p39"/>
          <p:cNvPicPr preferRelativeResize="0">
            <a:picLocks noGrp="1"/>
          </p:cNvPicPr>
          <p:nvPr>
            <p:ph type="body" idx="1"/>
          </p:nvPr>
        </p:nvPicPr>
        <p:blipFill rotWithShape="1">
          <a:blip r:embed="rId3">
            <a:alphaModFix/>
          </a:blip>
          <a:srcRect/>
          <a:stretch/>
        </p:blipFill>
        <p:spPr>
          <a:xfrm>
            <a:off x="284575" y="1990725"/>
            <a:ext cx="5824200" cy="4269600"/>
          </a:xfrm>
          <a:prstGeom prst="rect">
            <a:avLst/>
          </a:prstGeom>
          <a:noFill/>
          <a:ln w="9525" cap="flat" cmpd="sng">
            <a:solidFill>
              <a:schemeClr val="dk1"/>
            </a:solidFill>
            <a:prstDash val="solid"/>
            <a:round/>
            <a:headEnd type="none" w="sm" len="sm"/>
            <a:tailEnd type="none" w="sm" len="sm"/>
          </a:ln>
        </p:spPr>
      </p:pic>
      <p:sp>
        <p:nvSpPr>
          <p:cNvPr id="248" name="Google Shape;248;p39"/>
          <p:cNvSpPr txBox="1">
            <a:spLocks noGrp="1"/>
          </p:cNvSpPr>
          <p:nvPr>
            <p:ph type="body" idx="2"/>
          </p:nvPr>
        </p:nvSpPr>
        <p:spPr>
          <a:xfrm>
            <a:off x="6647796" y="2286000"/>
            <a:ext cx="4800600" cy="3619500"/>
          </a:xfrm>
          <a:prstGeom prst="rect">
            <a:avLst/>
          </a:prstGeom>
          <a:noFill/>
          <a:ln>
            <a:noFill/>
          </a:ln>
        </p:spPr>
        <p:txBody>
          <a:bodyPr spcFirstLastPara="1" wrap="square" lIns="91425" tIns="45700" rIns="91425" bIns="45700" anchor="t" anchorCtr="0">
            <a:normAutofit/>
          </a:bodyPr>
          <a:lstStyle/>
          <a:p>
            <a:pPr marL="228600" lvl="0" indent="-279400" algn="l" rtl="0">
              <a:lnSpc>
                <a:spcPct val="110000"/>
              </a:lnSpc>
              <a:spcBef>
                <a:spcPts val="0"/>
              </a:spcBef>
              <a:spcAft>
                <a:spcPts val="1600"/>
              </a:spcAft>
              <a:buClr>
                <a:schemeClr val="dk1"/>
              </a:buClr>
              <a:buSzPts val="4400"/>
              <a:buChar char="●"/>
            </a:pPr>
            <a:r>
              <a:rPr lang="en-US" sz="4400">
                <a:solidFill>
                  <a:schemeClr val="dk1"/>
                </a:solidFill>
              </a:rPr>
              <a:t>Combining or bringing back races together</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num">
                                      <p:cBhvr additive="base">
                                        <p:cTn id="7" dur="500"/>
                                        <p:tgtEl>
                                          <p:spTgt spid="2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0"/>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C3300"/>
              </a:buClr>
              <a:buSzPts val="5100"/>
              <a:buFont typeface="Impact"/>
              <a:buNone/>
            </a:pPr>
            <a:r>
              <a:rPr lang="en-US" sz="5200" b="1">
                <a:solidFill>
                  <a:srgbClr val="CC3300"/>
                </a:solidFill>
                <a:latin typeface="Cherry Cream Soda"/>
                <a:ea typeface="Cherry Cream Soda"/>
                <a:cs typeface="Cherry Cream Soda"/>
                <a:sym typeface="Cherry Cream Soda"/>
              </a:rPr>
              <a:t>UNITED FARM WORKERS</a:t>
            </a:r>
            <a:endParaRPr sz="5200" b="1">
              <a:solidFill>
                <a:srgbClr val="CC3300"/>
              </a:solidFill>
              <a:latin typeface="Cherry Cream Soda"/>
              <a:ea typeface="Cherry Cream Soda"/>
              <a:cs typeface="Cherry Cream Soda"/>
              <a:sym typeface="Cherry Cream Soda"/>
            </a:endParaRPr>
          </a:p>
        </p:txBody>
      </p:sp>
      <p:pic>
        <p:nvPicPr>
          <p:cNvPr id="254" name="Google Shape;254;p40"/>
          <p:cNvPicPr preferRelativeResize="0">
            <a:picLocks noGrp="1"/>
          </p:cNvPicPr>
          <p:nvPr>
            <p:ph type="body" idx="1"/>
          </p:nvPr>
        </p:nvPicPr>
        <p:blipFill rotWithShape="1">
          <a:blip r:embed="rId3">
            <a:alphaModFix/>
          </a:blip>
          <a:srcRect/>
          <a:stretch/>
        </p:blipFill>
        <p:spPr>
          <a:xfrm>
            <a:off x="313025" y="2032000"/>
            <a:ext cx="4178700" cy="4399200"/>
          </a:xfrm>
          <a:prstGeom prst="rect">
            <a:avLst/>
          </a:prstGeom>
          <a:noFill/>
          <a:ln w="76200" cap="flat" cmpd="sng">
            <a:solidFill>
              <a:srgbClr val="FF0000"/>
            </a:solidFill>
            <a:prstDash val="solid"/>
            <a:round/>
            <a:headEnd type="none" w="sm" len="sm"/>
            <a:tailEnd type="none" w="sm" len="sm"/>
          </a:ln>
        </p:spPr>
      </p:pic>
      <p:sp>
        <p:nvSpPr>
          <p:cNvPr id="255" name="Google Shape;255;p40"/>
          <p:cNvSpPr txBox="1">
            <a:spLocks noGrp="1"/>
          </p:cNvSpPr>
          <p:nvPr>
            <p:ph type="body" idx="2"/>
          </p:nvPr>
        </p:nvSpPr>
        <p:spPr>
          <a:xfrm>
            <a:off x="5410200" y="2286000"/>
            <a:ext cx="6426200" cy="3619500"/>
          </a:xfrm>
          <a:prstGeom prst="rect">
            <a:avLst/>
          </a:prstGeom>
          <a:noFill/>
          <a:ln>
            <a:noFill/>
          </a:ln>
        </p:spPr>
        <p:txBody>
          <a:bodyPr spcFirstLastPara="1" wrap="square" lIns="91425" tIns="45700" rIns="91425" bIns="45700" anchor="t" anchorCtr="0">
            <a:normAutofit/>
          </a:bodyPr>
          <a:lstStyle/>
          <a:p>
            <a:pPr marL="228600" lvl="0" indent="-254000" algn="l" rtl="0">
              <a:lnSpc>
                <a:spcPct val="110000"/>
              </a:lnSpc>
              <a:spcBef>
                <a:spcPts val="0"/>
              </a:spcBef>
              <a:spcAft>
                <a:spcPts val="1600"/>
              </a:spcAft>
              <a:buClr>
                <a:schemeClr val="dk1"/>
              </a:buClr>
              <a:buSzPts val="4000"/>
              <a:buFont typeface="Georgia"/>
              <a:buChar char="●"/>
            </a:pPr>
            <a:r>
              <a:rPr lang="en-US" sz="4000">
                <a:solidFill>
                  <a:schemeClr val="dk1"/>
                </a:solidFill>
                <a:latin typeface="Georgia"/>
                <a:ea typeface="Georgia"/>
                <a:cs typeface="Georgia"/>
                <a:sym typeface="Georgia"/>
              </a:rPr>
              <a:t>Founded by Cezar Chavez, organizes Mexican American agricultural workers</a:t>
            </a:r>
            <a:endParaRPr sz="4000">
              <a:solidFill>
                <a:schemeClr val="dk1"/>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3"/>
                                        </p:tgtEl>
                                        <p:attrNameLst>
                                          <p:attrName>style.visibility</p:attrName>
                                        </p:attrNameLst>
                                      </p:cBhvr>
                                      <p:to>
                                        <p:strVal val="visible"/>
                                      </p:to>
                                    </p:set>
                                    <p:anim calcmode="lin" valueType="num">
                                      <p:cBhvr additive="base">
                                        <p:cTn id="7" dur="500"/>
                                        <p:tgtEl>
                                          <p:spTgt spid="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1"/>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5100"/>
              <a:buFont typeface="Impact"/>
              <a:buNone/>
            </a:pPr>
            <a:r>
              <a:rPr lang="en-US" sz="6000" b="1">
                <a:latin typeface="Cherry Cream Soda"/>
                <a:ea typeface="Cherry Cream Soda"/>
                <a:cs typeface="Cherry Cream Soda"/>
                <a:sym typeface="Cherry Cream Soda"/>
              </a:rPr>
              <a:t>TITLE IX</a:t>
            </a:r>
            <a:endParaRPr sz="6000" b="1">
              <a:latin typeface="Cherry Cream Soda"/>
              <a:ea typeface="Cherry Cream Soda"/>
              <a:cs typeface="Cherry Cream Soda"/>
              <a:sym typeface="Cherry Cream Soda"/>
            </a:endParaRPr>
          </a:p>
        </p:txBody>
      </p:sp>
      <p:pic>
        <p:nvPicPr>
          <p:cNvPr id="261" name="Google Shape;261;p41"/>
          <p:cNvPicPr preferRelativeResize="0">
            <a:picLocks noGrp="1"/>
          </p:cNvPicPr>
          <p:nvPr>
            <p:ph type="body" idx="1"/>
          </p:nvPr>
        </p:nvPicPr>
        <p:blipFill rotWithShape="1">
          <a:blip r:embed="rId3">
            <a:alphaModFix/>
          </a:blip>
          <a:srcRect/>
          <a:stretch/>
        </p:blipFill>
        <p:spPr>
          <a:xfrm>
            <a:off x="227650" y="1690700"/>
            <a:ext cx="5397000" cy="4939800"/>
          </a:xfrm>
          <a:prstGeom prst="rect">
            <a:avLst/>
          </a:prstGeom>
          <a:noFill/>
          <a:ln w="76200" cap="flat" cmpd="sng">
            <a:solidFill>
              <a:srgbClr val="7030A0"/>
            </a:solidFill>
            <a:prstDash val="solid"/>
            <a:round/>
            <a:headEnd type="none" w="sm" len="sm"/>
            <a:tailEnd type="none" w="sm" len="sm"/>
          </a:ln>
        </p:spPr>
      </p:pic>
      <p:sp>
        <p:nvSpPr>
          <p:cNvPr id="262" name="Google Shape;262;p41"/>
          <p:cNvSpPr txBox="1">
            <a:spLocks noGrp="1"/>
          </p:cNvSpPr>
          <p:nvPr>
            <p:ph type="body" idx="2"/>
          </p:nvPr>
        </p:nvSpPr>
        <p:spPr>
          <a:xfrm>
            <a:off x="6248400" y="1551500"/>
            <a:ext cx="5181600" cy="5218200"/>
          </a:xfrm>
          <a:prstGeom prst="rect">
            <a:avLst/>
          </a:prstGeom>
          <a:noFill/>
          <a:ln>
            <a:noFill/>
          </a:ln>
        </p:spPr>
        <p:txBody>
          <a:bodyPr spcFirstLastPara="1" wrap="square" lIns="91425" tIns="45700" rIns="91425" bIns="45700" anchor="t" anchorCtr="0">
            <a:noAutofit/>
          </a:bodyPr>
          <a:lstStyle/>
          <a:p>
            <a:pPr marL="228600" lvl="0" indent="-254000" algn="l" rtl="0">
              <a:lnSpc>
                <a:spcPct val="110000"/>
              </a:lnSpc>
              <a:spcBef>
                <a:spcPts val="0"/>
              </a:spcBef>
              <a:spcAft>
                <a:spcPts val="1600"/>
              </a:spcAft>
              <a:buClr>
                <a:schemeClr val="dk1"/>
              </a:buClr>
              <a:buSzPts val="4000"/>
              <a:buChar char="●"/>
            </a:pPr>
            <a:r>
              <a:rPr lang="en-US" sz="4000" b="1">
                <a:solidFill>
                  <a:schemeClr val="dk1"/>
                </a:solidFill>
              </a:rPr>
              <a:t>Prohibits discrimination on the basis of sex in any federally funded schools or sports program</a:t>
            </a:r>
            <a:endParaRPr sz="4000" b="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anim calcmode="lin" valueType="num">
                                      <p:cBhvr additive="base">
                                        <p:cTn id="7" dur="500"/>
                                        <p:tgtEl>
                                          <p:spTgt spid="2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2"/>
          <p:cNvSpPr txBox="1">
            <a:spLocks noGrp="1"/>
          </p:cNvSpPr>
          <p:nvPr>
            <p:ph type="title"/>
          </p:nvPr>
        </p:nvSpPr>
        <p:spPr>
          <a:xfrm>
            <a:off x="1251678" y="382385"/>
            <a:ext cx="10178400" cy="1492200"/>
          </a:xfrm>
          <a:prstGeom prst="rect">
            <a:avLst/>
          </a:prstGeom>
        </p:spPr>
        <p:txBody>
          <a:bodyPr spcFirstLastPara="1" wrap="square" lIns="91425" tIns="45700" rIns="91425" bIns="45700" anchor="t" anchorCtr="0">
            <a:normAutofit/>
          </a:bodyPr>
          <a:lstStyle/>
          <a:p>
            <a:pPr marL="0" lvl="0" indent="0" algn="ctr" rtl="0">
              <a:lnSpc>
                <a:spcPct val="115000"/>
              </a:lnSpc>
              <a:spcBef>
                <a:spcPts val="0"/>
              </a:spcBef>
              <a:spcAft>
                <a:spcPts val="0"/>
              </a:spcAft>
              <a:buClr>
                <a:schemeClr val="dk1"/>
              </a:buClr>
              <a:buSzPts val="1100"/>
              <a:buFont typeface="Arial"/>
              <a:buNone/>
            </a:pPr>
            <a:r>
              <a:rPr lang="en-US" sz="4800" b="1">
                <a:latin typeface="Cherry Cream Soda"/>
                <a:ea typeface="Cherry Cream Soda"/>
                <a:cs typeface="Cherry Cream Soda"/>
                <a:sym typeface="Cherry Cream Soda"/>
              </a:rPr>
              <a:t>Wisconsin v. Yoder</a:t>
            </a:r>
            <a:endParaRPr sz="4800">
              <a:latin typeface="Cherry Cream Soda"/>
              <a:ea typeface="Cherry Cream Soda"/>
              <a:cs typeface="Cherry Cream Soda"/>
              <a:sym typeface="Cherry Cream Soda"/>
            </a:endParaRPr>
          </a:p>
        </p:txBody>
      </p:sp>
      <p:sp>
        <p:nvSpPr>
          <p:cNvPr id="268" name="Google Shape;268;p42"/>
          <p:cNvSpPr txBox="1">
            <a:spLocks noGrp="1"/>
          </p:cNvSpPr>
          <p:nvPr>
            <p:ph type="body" idx="1"/>
          </p:nvPr>
        </p:nvSpPr>
        <p:spPr>
          <a:xfrm>
            <a:off x="432050" y="1422800"/>
            <a:ext cx="4800600" cy="4539600"/>
          </a:xfrm>
          <a:prstGeom prst="rect">
            <a:avLst/>
          </a:prstGeom>
        </p:spPr>
        <p:txBody>
          <a:bodyPr spcFirstLastPara="1" wrap="square" lIns="91425" tIns="45700" rIns="91425" bIns="45700" anchor="t" anchorCtr="0">
            <a:normAutofit/>
          </a:bodyPr>
          <a:lstStyle/>
          <a:p>
            <a:pPr marL="457200" lvl="0" indent="-393700" algn="l" rtl="0">
              <a:spcBef>
                <a:spcPts val="700"/>
              </a:spcBef>
              <a:spcAft>
                <a:spcPts val="0"/>
              </a:spcAft>
              <a:buSzPts val="2600"/>
              <a:buFont typeface="Georgia"/>
              <a:buChar char="●"/>
            </a:pPr>
            <a:r>
              <a:rPr lang="en-US" sz="3200">
                <a:latin typeface="Georgia"/>
                <a:ea typeface="Georgia"/>
                <a:cs typeface="Georgia"/>
                <a:sym typeface="Georgia"/>
              </a:rPr>
              <a:t>School attendance was not mandatory due to freedom of religion</a:t>
            </a:r>
            <a:endParaRPr sz="3200">
              <a:latin typeface="Georgia"/>
              <a:ea typeface="Georgia"/>
              <a:cs typeface="Georgia"/>
              <a:sym typeface="Georgia"/>
            </a:endParaRPr>
          </a:p>
          <a:p>
            <a:pPr marL="914400" lvl="1" indent="-393700" algn="l" rtl="0">
              <a:spcBef>
                <a:spcPts val="0"/>
              </a:spcBef>
              <a:spcAft>
                <a:spcPts val="0"/>
              </a:spcAft>
              <a:buSzPts val="2600"/>
              <a:buFont typeface="Georgia"/>
              <a:buChar char="○"/>
            </a:pPr>
            <a:r>
              <a:rPr lang="en-US" sz="3200">
                <a:latin typeface="Georgia"/>
                <a:ea typeface="Georgia"/>
                <a:cs typeface="Georgia"/>
                <a:sym typeface="Georgia"/>
              </a:rPr>
              <a:t>Amish did not need education to fulfill Amish society responsibilities</a:t>
            </a:r>
            <a:endParaRPr sz="3200">
              <a:latin typeface="Georgia"/>
              <a:ea typeface="Georgia"/>
              <a:cs typeface="Georgia"/>
              <a:sym typeface="Georgia"/>
            </a:endParaRPr>
          </a:p>
        </p:txBody>
      </p:sp>
      <p:pic>
        <p:nvPicPr>
          <p:cNvPr id="269" name="Google Shape;269;p42" descr="The Yoder Case"/>
          <p:cNvPicPr preferRelativeResize="0"/>
          <p:nvPr/>
        </p:nvPicPr>
        <p:blipFill>
          <a:blip r:embed="rId3">
            <a:alphaModFix/>
          </a:blip>
          <a:stretch>
            <a:fillRect/>
          </a:stretch>
        </p:blipFill>
        <p:spPr>
          <a:xfrm>
            <a:off x="6210300" y="1536650"/>
            <a:ext cx="5627575" cy="4922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3"/>
          <p:cNvSpPr txBox="1">
            <a:spLocks noGrp="1"/>
          </p:cNvSpPr>
          <p:nvPr>
            <p:ph type="title"/>
          </p:nvPr>
        </p:nvSpPr>
        <p:spPr>
          <a:xfrm>
            <a:off x="1251678" y="382385"/>
            <a:ext cx="10178322" cy="1492132"/>
          </a:xfrm>
          <a:prstGeom prst="rect">
            <a:avLst/>
          </a:prstGeom>
          <a:noFill/>
          <a:ln w="9525" cap="flat" cmpd="sng">
            <a:solidFill>
              <a:srgbClr val="000000"/>
            </a:solidFill>
            <a:prstDash val="dot"/>
            <a:round/>
            <a:headEnd type="none" w="sm" len="sm"/>
            <a:tailEnd type="none" w="sm" len="sm"/>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2"/>
              </a:buClr>
              <a:buSzPts val="5100"/>
              <a:buFont typeface="Impact"/>
              <a:buNone/>
            </a:pPr>
            <a:r>
              <a:rPr lang="en-US" b="1"/>
              <a:t>NATIONAL ORGANIZATION FOR WOMEN</a:t>
            </a:r>
            <a:endParaRPr b="1"/>
          </a:p>
          <a:p>
            <a:pPr marL="0" lvl="0" indent="0" algn="ctr" rtl="0">
              <a:lnSpc>
                <a:spcPct val="90000"/>
              </a:lnSpc>
              <a:spcBef>
                <a:spcPts val="0"/>
              </a:spcBef>
              <a:spcAft>
                <a:spcPts val="0"/>
              </a:spcAft>
              <a:buClr>
                <a:schemeClr val="dk2"/>
              </a:buClr>
              <a:buSzPts val="5100"/>
              <a:buFont typeface="Impact"/>
              <a:buNone/>
            </a:pPr>
            <a:r>
              <a:rPr lang="en-US" sz="3800" b="1"/>
              <a:t>N.O.W.</a:t>
            </a:r>
            <a:endParaRPr sz="3800" b="1"/>
          </a:p>
        </p:txBody>
      </p:sp>
      <p:sp>
        <p:nvSpPr>
          <p:cNvPr id="275" name="Google Shape;275;p43"/>
          <p:cNvSpPr txBox="1">
            <a:spLocks noGrp="1"/>
          </p:cNvSpPr>
          <p:nvPr>
            <p:ph type="body" idx="2"/>
          </p:nvPr>
        </p:nvSpPr>
        <p:spPr>
          <a:xfrm>
            <a:off x="5956300" y="2286000"/>
            <a:ext cx="5492096" cy="3619500"/>
          </a:xfrm>
          <a:prstGeom prst="rect">
            <a:avLst/>
          </a:prstGeom>
          <a:noFill/>
          <a:ln>
            <a:noFill/>
          </a:ln>
        </p:spPr>
        <p:txBody>
          <a:bodyPr spcFirstLastPara="1" wrap="square" lIns="91425" tIns="45700" rIns="91425" bIns="45700" anchor="t" anchorCtr="0">
            <a:normAutofit/>
          </a:bodyPr>
          <a:lstStyle/>
          <a:p>
            <a:pPr marL="228600" lvl="0" indent="-279400" algn="l" rtl="0">
              <a:lnSpc>
                <a:spcPct val="110000"/>
              </a:lnSpc>
              <a:spcBef>
                <a:spcPts val="0"/>
              </a:spcBef>
              <a:spcAft>
                <a:spcPts val="1600"/>
              </a:spcAft>
              <a:buClr>
                <a:schemeClr val="dk1"/>
              </a:buClr>
              <a:buSzPts val="4400"/>
              <a:buChar char="●"/>
            </a:pPr>
            <a:r>
              <a:rPr lang="en-US" sz="4400" b="1">
                <a:solidFill>
                  <a:schemeClr val="dk1"/>
                </a:solidFill>
              </a:rPr>
              <a:t>American </a:t>
            </a:r>
            <a:r>
              <a:rPr lang="en-US" sz="4400" b="1" u="sng">
                <a:solidFill>
                  <a:schemeClr val="dk1"/>
                </a:solidFill>
              </a:rPr>
              <a:t>feminist</a:t>
            </a:r>
            <a:r>
              <a:rPr lang="en-US" sz="4400" b="1">
                <a:solidFill>
                  <a:schemeClr val="dk1"/>
                </a:solidFill>
              </a:rPr>
              <a:t> organization founded in 1966 by </a:t>
            </a:r>
            <a:r>
              <a:rPr lang="en-US" sz="4400" b="1" u="sng">
                <a:solidFill>
                  <a:schemeClr val="dk1"/>
                </a:solidFill>
              </a:rPr>
              <a:t>Betty Freidan</a:t>
            </a:r>
            <a:r>
              <a:rPr lang="en-US" sz="4400" b="1">
                <a:solidFill>
                  <a:schemeClr val="dk1"/>
                </a:solidFill>
              </a:rPr>
              <a:t>. </a:t>
            </a:r>
            <a:endParaRPr sz="4400" b="1">
              <a:solidFill>
                <a:schemeClr val="dk1"/>
              </a:solidFill>
            </a:endParaRPr>
          </a:p>
        </p:txBody>
      </p:sp>
      <p:pic>
        <p:nvPicPr>
          <p:cNvPr id="276" name="Google Shape;276;p43"/>
          <p:cNvPicPr preferRelativeResize="0">
            <a:picLocks noGrp="1"/>
          </p:cNvPicPr>
          <p:nvPr>
            <p:ph type="body" idx="1"/>
          </p:nvPr>
        </p:nvPicPr>
        <p:blipFill rotWithShape="1">
          <a:blip r:embed="rId3">
            <a:alphaModFix/>
          </a:blip>
          <a:srcRect/>
          <a:stretch/>
        </p:blipFill>
        <p:spPr>
          <a:xfrm>
            <a:off x="426853" y="2300225"/>
            <a:ext cx="5258100" cy="3605400"/>
          </a:xfrm>
          <a:prstGeom prst="rect">
            <a:avLst/>
          </a:prstGeom>
          <a:noFill/>
          <a:ln w="76200" cap="flat" cmpd="sng">
            <a:solidFill>
              <a:srgbClr val="FF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 calcmode="lin" valueType="num">
                                      <p:cBhvr additive="base">
                                        <p:cTn id="7" dur="500"/>
                                        <p:tgtEl>
                                          <p:spTgt spid="2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b="1">
                <a:latin typeface="Comic Sans MS"/>
                <a:ea typeface="Comic Sans MS"/>
                <a:cs typeface="Comic Sans MS"/>
                <a:sym typeface="Comic Sans MS"/>
              </a:rPr>
              <a:t>HUD-Dept. of Housing and Urban Development</a:t>
            </a:r>
            <a:endParaRPr/>
          </a:p>
        </p:txBody>
      </p:sp>
      <p:sp>
        <p:nvSpPr>
          <p:cNvPr id="80" name="Google Shape;80;p17"/>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p>
            <a:pPr marL="457200" lvl="0" indent="-533400" algn="l" rtl="0">
              <a:spcBef>
                <a:spcPts val="0"/>
              </a:spcBef>
              <a:spcAft>
                <a:spcPts val="0"/>
              </a:spcAft>
              <a:buClr>
                <a:schemeClr val="dk1"/>
              </a:buClr>
              <a:buSzPts val="4800"/>
              <a:buFont typeface="Bookman Old Style"/>
              <a:buChar char="●"/>
            </a:pPr>
            <a:r>
              <a:rPr lang="en-US" sz="4800">
                <a:solidFill>
                  <a:schemeClr val="dk1"/>
                </a:solidFill>
                <a:latin typeface="Bookman Old Style"/>
                <a:ea typeface="Bookman Old Style"/>
                <a:cs typeface="Bookman Old Style"/>
                <a:sym typeface="Bookman Old Style"/>
              </a:rPr>
              <a:t>Enforced housing laws and regulations</a:t>
            </a:r>
            <a:endParaRPr sz="4800">
              <a:solidFill>
                <a:schemeClr val="dk1"/>
              </a:solidFill>
              <a:latin typeface="Bookman Old Style"/>
              <a:ea typeface="Bookman Old Style"/>
              <a:cs typeface="Bookman Old Style"/>
              <a:sym typeface="Bookman Old Style"/>
            </a:endParaRPr>
          </a:p>
        </p:txBody>
      </p:sp>
      <p:pic>
        <p:nvPicPr>
          <p:cNvPr id="81" name="Google Shape;81;p17" descr="Housing Programs | Housing Authority of Lincoln County, Newport, Oregon - Low  income HUD rental housing"/>
          <p:cNvPicPr preferRelativeResize="0"/>
          <p:nvPr/>
        </p:nvPicPr>
        <p:blipFill>
          <a:blip r:embed="rId3">
            <a:alphaModFix/>
          </a:blip>
          <a:stretch>
            <a:fillRect/>
          </a:stretch>
        </p:blipFill>
        <p:spPr>
          <a:xfrm>
            <a:off x="5901100" y="1509275"/>
            <a:ext cx="5333100" cy="42389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4"/>
          <p:cNvSpPr txBox="1">
            <a:spLocks noGrp="1"/>
          </p:cNvSpPr>
          <p:nvPr>
            <p:ph type="title"/>
          </p:nvPr>
        </p:nvSpPr>
        <p:spPr>
          <a:xfrm>
            <a:off x="1251678" y="382385"/>
            <a:ext cx="10178400" cy="1492200"/>
          </a:xfrm>
          <a:prstGeom prst="rect">
            <a:avLst/>
          </a:prstGeom>
        </p:spPr>
        <p:txBody>
          <a:bodyPr spcFirstLastPara="1" wrap="square" lIns="91425" tIns="45700" rIns="91425" bIns="45700" anchor="t" anchorCtr="0">
            <a:normAutofit/>
          </a:bodyPr>
          <a:lstStyle/>
          <a:p>
            <a:pPr marL="0" lvl="0" indent="0" algn="ctr" rtl="0">
              <a:lnSpc>
                <a:spcPct val="115000"/>
              </a:lnSpc>
              <a:spcBef>
                <a:spcPts val="0"/>
              </a:spcBef>
              <a:spcAft>
                <a:spcPts val="0"/>
              </a:spcAft>
              <a:buClr>
                <a:schemeClr val="dk1"/>
              </a:buClr>
              <a:buSzPts val="1100"/>
              <a:buFont typeface="Arial"/>
              <a:buNone/>
            </a:pPr>
            <a:r>
              <a:rPr lang="en-US" sz="6000" b="1">
                <a:latin typeface="Comic Sans MS"/>
                <a:ea typeface="Comic Sans MS"/>
                <a:cs typeface="Comic Sans MS"/>
                <a:sym typeface="Comic Sans MS"/>
              </a:rPr>
              <a:t>Chicano Movement</a:t>
            </a:r>
            <a:endParaRPr sz="6000"/>
          </a:p>
        </p:txBody>
      </p:sp>
      <p:sp>
        <p:nvSpPr>
          <p:cNvPr id="282" name="Google Shape;282;p44"/>
          <p:cNvSpPr txBox="1">
            <a:spLocks noGrp="1"/>
          </p:cNvSpPr>
          <p:nvPr>
            <p:ph type="body" idx="1"/>
          </p:nvPr>
        </p:nvSpPr>
        <p:spPr>
          <a:xfrm>
            <a:off x="1257300" y="2286000"/>
            <a:ext cx="4800600" cy="3619500"/>
          </a:xfrm>
          <a:prstGeom prst="rect">
            <a:avLst/>
          </a:prstGeom>
        </p:spPr>
        <p:txBody>
          <a:bodyPr spcFirstLastPara="1" wrap="square" lIns="91425" tIns="45700" rIns="91425" bIns="45700" anchor="t" anchorCtr="0">
            <a:normAutofit/>
          </a:bodyPr>
          <a:lstStyle/>
          <a:p>
            <a:pPr marL="457200" lvl="0" indent="-533400" algn="l" rtl="0">
              <a:spcBef>
                <a:spcPts val="700"/>
              </a:spcBef>
              <a:spcAft>
                <a:spcPts val="0"/>
              </a:spcAft>
              <a:buClr>
                <a:schemeClr val="dk1"/>
              </a:buClr>
              <a:buSzPts val="4800"/>
              <a:buFont typeface="Comic Sans MS"/>
              <a:buChar char="●"/>
            </a:pPr>
            <a:r>
              <a:rPr lang="en-US" sz="4800">
                <a:solidFill>
                  <a:schemeClr val="dk1"/>
                </a:solidFill>
                <a:highlight>
                  <a:srgbClr val="FFFFFF"/>
                </a:highlight>
                <a:latin typeface="Comic Sans MS"/>
                <a:ea typeface="Comic Sans MS"/>
                <a:cs typeface="Comic Sans MS"/>
                <a:sym typeface="Comic Sans MS"/>
              </a:rPr>
              <a:t>Mexican American Civil Rights </a:t>
            </a:r>
            <a:r>
              <a:rPr lang="en-US" sz="4800" b="1">
                <a:solidFill>
                  <a:schemeClr val="dk1"/>
                </a:solidFill>
                <a:highlight>
                  <a:srgbClr val="FFFFFF"/>
                </a:highlight>
                <a:latin typeface="Comic Sans MS"/>
                <a:ea typeface="Comic Sans MS"/>
                <a:cs typeface="Comic Sans MS"/>
                <a:sym typeface="Comic Sans MS"/>
              </a:rPr>
              <a:t>Movement</a:t>
            </a:r>
            <a:r>
              <a:rPr lang="en-US" sz="4800">
                <a:solidFill>
                  <a:schemeClr val="dk1"/>
                </a:solidFill>
                <a:highlight>
                  <a:srgbClr val="FFFFFF"/>
                </a:highlight>
                <a:latin typeface="Comic Sans MS"/>
                <a:ea typeface="Comic Sans MS"/>
                <a:cs typeface="Comic Sans MS"/>
                <a:sym typeface="Comic Sans MS"/>
              </a:rPr>
              <a:t> </a:t>
            </a:r>
            <a:endParaRPr sz="4800"/>
          </a:p>
        </p:txBody>
      </p:sp>
      <p:pic>
        <p:nvPicPr>
          <p:cNvPr id="283" name="Google Shape;283;p44" descr="Chicano! A History of the Mexican American Civil Rights Movement."/>
          <p:cNvPicPr preferRelativeResize="0"/>
          <p:nvPr/>
        </p:nvPicPr>
        <p:blipFill>
          <a:blip r:embed="rId3">
            <a:alphaModFix/>
          </a:blip>
          <a:stretch>
            <a:fillRect/>
          </a:stretch>
        </p:blipFill>
        <p:spPr>
          <a:xfrm>
            <a:off x="6210300" y="2026950"/>
            <a:ext cx="5399925" cy="3878525"/>
          </a:xfrm>
          <a:prstGeom prst="rect">
            <a:avLst/>
          </a:prstGeom>
          <a:noFill/>
          <a:ln w="9525" cap="flat" cmpd="sng">
            <a:solidFill>
              <a:srgbClr val="000000"/>
            </a:solidFill>
            <a:prstDash val="solid"/>
            <a:miter lim="8000"/>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5"/>
          <p:cNvSpPr txBox="1">
            <a:spLocks noGrp="1"/>
          </p:cNvSpPr>
          <p:nvPr>
            <p:ph type="title"/>
          </p:nvPr>
        </p:nvSpPr>
        <p:spPr>
          <a:xfrm>
            <a:off x="1251678" y="382385"/>
            <a:ext cx="10178400" cy="14922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6000">
                <a:latin typeface="Cherry Cream Soda"/>
                <a:ea typeface="Cherry Cream Soda"/>
                <a:cs typeface="Cherry Cream Soda"/>
                <a:sym typeface="Cherry Cream Soda"/>
              </a:rPr>
              <a:t>Civil Rights Act 1968</a:t>
            </a:r>
            <a:endParaRPr sz="6000">
              <a:latin typeface="Cherry Cream Soda"/>
              <a:ea typeface="Cherry Cream Soda"/>
              <a:cs typeface="Cherry Cream Soda"/>
              <a:sym typeface="Cherry Cream Soda"/>
            </a:endParaRPr>
          </a:p>
        </p:txBody>
      </p:sp>
      <p:sp>
        <p:nvSpPr>
          <p:cNvPr id="289" name="Google Shape;289;p45"/>
          <p:cNvSpPr txBox="1">
            <a:spLocks noGrp="1"/>
          </p:cNvSpPr>
          <p:nvPr>
            <p:ph type="body" idx="1"/>
          </p:nvPr>
        </p:nvSpPr>
        <p:spPr>
          <a:xfrm>
            <a:off x="1257300" y="1650475"/>
            <a:ext cx="4800600" cy="42549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4800">
                <a:solidFill>
                  <a:schemeClr val="dk1"/>
                </a:solidFill>
                <a:latin typeface="Comic Sans MS"/>
                <a:ea typeface="Comic Sans MS"/>
                <a:cs typeface="Comic Sans MS"/>
                <a:sym typeface="Comic Sans MS"/>
              </a:rPr>
              <a:t>Law that banned discrimination in housing</a:t>
            </a:r>
            <a:endParaRPr sz="4800">
              <a:solidFill>
                <a:schemeClr val="dk1"/>
              </a:solidFill>
              <a:latin typeface="Comic Sans MS"/>
              <a:ea typeface="Comic Sans MS"/>
              <a:cs typeface="Comic Sans MS"/>
              <a:sym typeface="Comic Sans MS"/>
            </a:endParaRPr>
          </a:p>
          <a:p>
            <a:pPr marL="0" lvl="0" indent="0" algn="l" rtl="0">
              <a:spcBef>
                <a:spcPts val="700"/>
              </a:spcBef>
              <a:spcAft>
                <a:spcPts val="1600"/>
              </a:spcAft>
              <a:buNone/>
            </a:pPr>
            <a:endParaRPr sz="3600">
              <a:solidFill>
                <a:schemeClr val="dk1"/>
              </a:solidFill>
              <a:latin typeface="Comic Sans MS"/>
              <a:ea typeface="Comic Sans MS"/>
              <a:cs typeface="Comic Sans MS"/>
              <a:sym typeface="Comic Sans MS"/>
            </a:endParaRPr>
          </a:p>
        </p:txBody>
      </p:sp>
      <p:pic>
        <p:nvPicPr>
          <p:cNvPr id="290" name="Google Shape;290;p45" descr="1968: Federal Fair Housing Act"/>
          <p:cNvPicPr preferRelativeResize="0"/>
          <p:nvPr/>
        </p:nvPicPr>
        <p:blipFill>
          <a:blip r:embed="rId3">
            <a:alphaModFix/>
          </a:blip>
          <a:stretch>
            <a:fillRect/>
          </a:stretch>
        </p:blipFill>
        <p:spPr>
          <a:xfrm>
            <a:off x="5719750" y="1479725"/>
            <a:ext cx="5710325" cy="49798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6"/>
          <p:cNvSpPr txBox="1">
            <a:spLocks noGrp="1"/>
          </p:cNvSpPr>
          <p:nvPr>
            <p:ph type="title"/>
          </p:nvPr>
        </p:nvSpPr>
        <p:spPr>
          <a:xfrm>
            <a:off x="1251678" y="382385"/>
            <a:ext cx="10178400" cy="14922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6000">
                <a:latin typeface="Cherry Cream Soda"/>
                <a:ea typeface="Cherry Cream Soda"/>
                <a:cs typeface="Cherry Cream Soda"/>
                <a:sym typeface="Cherry Cream Soda"/>
              </a:rPr>
              <a:t>Clean Air Act</a:t>
            </a:r>
            <a:endParaRPr sz="6000">
              <a:latin typeface="Cherry Cream Soda"/>
              <a:ea typeface="Cherry Cream Soda"/>
              <a:cs typeface="Cherry Cream Soda"/>
              <a:sym typeface="Cherry Cream Soda"/>
            </a:endParaRPr>
          </a:p>
        </p:txBody>
      </p:sp>
      <p:sp>
        <p:nvSpPr>
          <p:cNvPr id="296" name="Google Shape;296;p46"/>
          <p:cNvSpPr txBox="1">
            <a:spLocks noGrp="1"/>
          </p:cNvSpPr>
          <p:nvPr>
            <p:ph type="body" idx="1"/>
          </p:nvPr>
        </p:nvSpPr>
        <p:spPr>
          <a:xfrm>
            <a:off x="1257300" y="2286000"/>
            <a:ext cx="4800600" cy="3619500"/>
          </a:xfrm>
          <a:prstGeom prst="rect">
            <a:avLst/>
          </a:prstGeom>
        </p:spPr>
        <p:txBody>
          <a:bodyPr spcFirstLastPara="1" wrap="square" lIns="91425" tIns="45700" rIns="91425" bIns="45700" anchor="t" anchorCtr="0">
            <a:noAutofit/>
          </a:bodyPr>
          <a:lstStyle/>
          <a:p>
            <a:pPr marL="457200" lvl="0" indent="-609600" algn="l" rtl="0">
              <a:spcBef>
                <a:spcPts val="700"/>
              </a:spcBef>
              <a:spcAft>
                <a:spcPts val="0"/>
              </a:spcAft>
              <a:buClr>
                <a:schemeClr val="dk1"/>
              </a:buClr>
              <a:buSzPts val="6000"/>
              <a:buFont typeface="Comic Sans MS"/>
              <a:buChar char="●"/>
            </a:pPr>
            <a:r>
              <a:rPr lang="en-US" sz="6000">
                <a:solidFill>
                  <a:schemeClr val="dk1"/>
                </a:solidFill>
                <a:highlight>
                  <a:srgbClr val="FFFFFF"/>
                </a:highlight>
                <a:latin typeface="Comic Sans MS"/>
                <a:ea typeface="Comic Sans MS"/>
                <a:cs typeface="Comic Sans MS"/>
                <a:sym typeface="Comic Sans MS"/>
              </a:rPr>
              <a:t>Control </a:t>
            </a:r>
            <a:r>
              <a:rPr lang="en-US" sz="6000" b="1">
                <a:solidFill>
                  <a:schemeClr val="dk1"/>
                </a:solidFill>
                <a:highlight>
                  <a:srgbClr val="FFFFFF"/>
                </a:highlight>
                <a:latin typeface="Comic Sans MS"/>
                <a:ea typeface="Comic Sans MS"/>
                <a:cs typeface="Comic Sans MS"/>
                <a:sym typeface="Comic Sans MS"/>
              </a:rPr>
              <a:t>air</a:t>
            </a:r>
            <a:r>
              <a:rPr lang="en-US" sz="6000">
                <a:solidFill>
                  <a:schemeClr val="dk1"/>
                </a:solidFill>
                <a:highlight>
                  <a:srgbClr val="FFFFFF"/>
                </a:highlight>
                <a:latin typeface="Comic Sans MS"/>
                <a:ea typeface="Comic Sans MS"/>
                <a:cs typeface="Comic Sans MS"/>
                <a:sym typeface="Comic Sans MS"/>
              </a:rPr>
              <a:t> pollution on a national level</a:t>
            </a:r>
            <a:endParaRPr sz="6000"/>
          </a:p>
        </p:txBody>
      </p:sp>
      <p:pic>
        <p:nvPicPr>
          <p:cNvPr id="297" name="Google Shape;297;p46" descr="Oklahoma City Business Owner Pleads Guilty to Violating the Clean Air Act"/>
          <p:cNvPicPr preferRelativeResize="0"/>
          <p:nvPr/>
        </p:nvPicPr>
        <p:blipFill>
          <a:blip r:embed="rId3">
            <a:alphaModFix/>
          </a:blip>
          <a:stretch>
            <a:fillRect/>
          </a:stretch>
        </p:blipFill>
        <p:spPr>
          <a:xfrm>
            <a:off x="6210300" y="2026975"/>
            <a:ext cx="5219775" cy="43472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7"/>
          <p:cNvSpPr txBox="1">
            <a:spLocks noGrp="1"/>
          </p:cNvSpPr>
          <p:nvPr>
            <p:ph type="title"/>
          </p:nvPr>
        </p:nvSpPr>
        <p:spPr>
          <a:xfrm>
            <a:off x="1251678" y="382385"/>
            <a:ext cx="10178400" cy="1492200"/>
          </a:xfrm>
          <a:prstGeom prst="rect">
            <a:avLst/>
          </a:prstGeom>
        </p:spPr>
        <p:txBody>
          <a:bodyPr spcFirstLastPara="1" wrap="square" lIns="91425" tIns="45700" rIns="91425" bIns="45700" anchor="t" anchorCtr="0">
            <a:normAutofit/>
          </a:bodyPr>
          <a:lstStyle/>
          <a:p>
            <a:pPr marL="0" lvl="0" indent="0" algn="ctr" rtl="0">
              <a:lnSpc>
                <a:spcPct val="115000"/>
              </a:lnSpc>
              <a:spcBef>
                <a:spcPts val="0"/>
              </a:spcBef>
              <a:spcAft>
                <a:spcPts val="0"/>
              </a:spcAft>
              <a:buClr>
                <a:schemeClr val="dk1"/>
              </a:buClr>
              <a:buSzPts val="1100"/>
              <a:buFont typeface="Arial"/>
              <a:buNone/>
            </a:pPr>
            <a:r>
              <a:rPr lang="en-US" sz="6000" b="1">
                <a:latin typeface="Comic Sans MS"/>
                <a:ea typeface="Comic Sans MS"/>
                <a:cs typeface="Comic Sans MS"/>
                <a:sym typeface="Comic Sans MS"/>
              </a:rPr>
              <a:t>Equal Rights Amendment</a:t>
            </a:r>
            <a:endParaRPr sz="6000">
              <a:latin typeface="Cherry Cream Soda"/>
              <a:ea typeface="Cherry Cream Soda"/>
              <a:cs typeface="Cherry Cream Soda"/>
              <a:sym typeface="Cherry Cream Soda"/>
            </a:endParaRPr>
          </a:p>
        </p:txBody>
      </p:sp>
      <p:pic>
        <p:nvPicPr>
          <p:cNvPr id="303" name="Google Shape;303;p47" descr="Equal Rights Amendment Campaign | MyLO"/>
          <p:cNvPicPr preferRelativeResize="0"/>
          <p:nvPr/>
        </p:nvPicPr>
        <p:blipFill>
          <a:blip r:embed="rId3">
            <a:alphaModFix/>
          </a:blip>
          <a:stretch>
            <a:fillRect/>
          </a:stretch>
        </p:blipFill>
        <p:spPr>
          <a:xfrm>
            <a:off x="6210300" y="2026975"/>
            <a:ext cx="5627575" cy="4290350"/>
          </a:xfrm>
          <a:prstGeom prst="rect">
            <a:avLst/>
          </a:prstGeom>
          <a:noFill/>
          <a:ln w="9525" cap="flat" cmpd="sng">
            <a:solidFill>
              <a:srgbClr val="000000"/>
            </a:solidFill>
            <a:prstDash val="solid"/>
            <a:round/>
            <a:headEnd type="none" w="sm" len="sm"/>
            <a:tailEnd type="none" w="sm" len="sm"/>
          </a:ln>
        </p:spPr>
      </p:pic>
      <p:sp>
        <p:nvSpPr>
          <p:cNvPr id="304" name="Google Shape;304;p47"/>
          <p:cNvSpPr txBox="1"/>
          <p:nvPr/>
        </p:nvSpPr>
        <p:spPr>
          <a:xfrm>
            <a:off x="341475" y="1586300"/>
            <a:ext cx="5463600" cy="4756200"/>
          </a:xfrm>
          <a:prstGeom prst="rect">
            <a:avLst/>
          </a:prstGeom>
          <a:noFill/>
          <a:ln>
            <a:noFill/>
          </a:ln>
        </p:spPr>
        <p:txBody>
          <a:bodyPr spcFirstLastPara="1" wrap="square" lIns="91425" tIns="91425" rIns="91425" bIns="91425" anchor="t" anchorCtr="0">
            <a:spAutoFit/>
          </a:bodyPr>
          <a:lstStyle/>
          <a:p>
            <a:pPr marL="457200" lvl="0" indent="-508000" algn="l" rtl="0">
              <a:lnSpc>
                <a:spcPct val="115000"/>
              </a:lnSpc>
              <a:spcBef>
                <a:spcPts val="0"/>
              </a:spcBef>
              <a:spcAft>
                <a:spcPts val="0"/>
              </a:spcAft>
              <a:buClr>
                <a:schemeClr val="dk1"/>
              </a:buClr>
              <a:buSzPts val="4400"/>
              <a:buFont typeface="Comic Sans MS"/>
              <a:buChar char="●"/>
            </a:pPr>
            <a:r>
              <a:rPr lang="en-US" sz="4400">
                <a:solidFill>
                  <a:schemeClr val="dk1"/>
                </a:solidFill>
                <a:latin typeface="Comic Sans MS"/>
                <a:ea typeface="Comic Sans MS"/>
                <a:cs typeface="Comic Sans MS"/>
                <a:sym typeface="Comic Sans MS"/>
              </a:rPr>
              <a:t>A</a:t>
            </a:r>
            <a:r>
              <a:rPr lang="en-US" sz="4400">
                <a:solidFill>
                  <a:schemeClr val="dk1"/>
                </a:solidFill>
                <a:highlight>
                  <a:srgbClr val="FFFFFF"/>
                </a:highlight>
                <a:latin typeface="Comic Sans MS"/>
                <a:ea typeface="Comic Sans MS"/>
                <a:cs typeface="Comic Sans MS"/>
                <a:sym typeface="Comic Sans MS"/>
              </a:rPr>
              <a:t>mendment designed to guarantee </a:t>
            </a:r>
            <a:r>
              <a:rPr lang="en-US" sz="4400" b="1">
                <a:solidFill>
                  <a:schemeClr val="dk1"/>
                </a:solidFill>
                <a:highlight>
                  <a:srgbClr val="FFFFFF"/>
                </a:highlight>
                <a:latin typeface="Comic Sans MS"/>
                <a:ea typeface="Comic Sans MS"/>
                <a:cs typeface="Comic Sans MS"/>
                <a:sym typeface="Comic Sans MS"/>
              </a:rPr>
              <a:t>equal rights</a:t>
            </a:r>
            <a:r>
              <a:rPr lang="en-US" sz="4400">
                <a:solidFill>
                  <a:schemeClr val="dk1"/>
                </a:solidFill>
                <a:highlight>
                  <a:srgbClr val="FFFFFF"/>
                </a:highlight>
                <a:latin typeface="Comic Sans MS"/>
                <a:ea typeface="Comic Sans MS"/>
                <a:cs typeface="Comic Sans MS"/>
                <a:sym typeface="Comic Sans MS"/>
              </a:rPr>
              <a:t> for women. (Equal Pay Act) did not pass</a:t>
            </a:r>
            <a:endParaRPr sz="4400">
              <a:solidFill>
                <a:schemeClr val="dk1"/>
              </a:solidFill>
              <a:highlight>
                <a:srgbClr val="FFFFFF"/>
              </a:highlight>
              <a:latin typeface="Comic Sans MS"/>
              <a:ea typeface="Comic Sans MS"/>
              <a:cs typeface="Comic Sans MS"/>
              <a:sym typeface="Comic Sans M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8"/>
          <p:cNvSpPr txBox="1">
            <a:spLocks noGrp="1"/>
          </p:cNvSpPr>
          <p:nvPr>
            <p:ph type="title"/>
          </p:nvPr>
        </p:nvSpPr>
        <p:spPr>
          <a:xfrm>
            <a:off x="1251678" y="382385"/>
            <a:ext cx="10178400" cy="14922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6000">
                <a:latin typeface="Cherry Cream Soda"/>
                <a:ea typeface="Cherry Cream Soda"/>
                <a:cs typeface="Cherry Cream Soda"/>
                <a:sym typeface="Cherry Cream Soda"/>
              </a:rPr>
              <a:t>Fair Housing Act</a:t>
            </a:r>
            <a:endParaRPr sz="6000">
              <a:latin typeface="Cherry Cream Soda"/>
              <a:ea typeface="Cherry Cream Soda"/>
              <a:cs typeface="Cherry Cream Soda"/>
              <a:sym typeface="Cherry Cream Soda"/>
            </a:endParaRPr>
          </a:p>
        </p:txBody>
      </p:sp>
      <p:sp>
        <p:nvSpPr>
          <p:cNvPr id="310" name="Google Shape;310;p48"/>
          <p:cNvSpPr txBox="1">
            <a:spLocks noGrp="1"/>
          </p:cNvSpPr>
          <p:nvPr>
            <p:ph type="body" idx="1"/>
          </p:nvPr>
        </p:nvSpPr>
        <p:spPr>
          <a:xfrm>
            <a:off x="346675" y="2220125"/>
            <a:ext cx="4800600" cy="3619500"/>
          </a:xfrm>
          <a:prstGeom prst="rect">
            <a:avLst/>
          </a:prstGeom>
        </p:spPr>
        <p:txBody>
          <a:bodyPr spcFirstLastPara="1" wrap="square" lIns="91425" tIns="45700" rIns="91425" bIns="45700" anchor="t" anchorCtr="0">
            <a:normAutofit lnSpcReduction="10000"/>
          </a:bodyPr>
          <a:lstStyle/>
          <a:p>
            <a:pPr marL="457200" lvl="0" indent="-457200" algn="l" rtl="0">
              <a:lnSpc>
                <a:spcPct val="115000"/>
              </a:lnSpc>
              <a:spcBef>
                <a:spcPts val="0"/>
              </a:spcBef>
              <a:spcAft>
                <a:spcPts val="0"/>
              </a:spcAft>
              <a:buClr>
                <a:schemeClr val="dk1"/>
              </a:buClr>
              <a:buSzPts val="3600"/>
              <a:buFont typeface="Comic Sans MS"/>
              <a:buChar char="●"/>
            </a:pPr>
            <a:r>
              <a:rPr lang="en-US" sz="3600">
                <a:solidFill>
                  <a:schemeClr val="dk1"/>
                </a:solidFill>
                <a:highlight>
                  <a:srgbClr val="FFFFFF"/>
                </a:highlight>
                <a:latin typeface="Comic Sans MS"/>
                <a:ea typeface="Comic Sans MS"/>
                <a:cs typeface="Comic Sans MS"/>
                <a:sym typeface="Comic Sans MS"/>
              </a:rPr>
              <a:t>Protected the buyer or renter of a dwelling from seller or landlord discrimination.</a:t>
            </a:r>
            <a:endParaRPr sz="3600">
              <a:solidFill>
                <a:schemeClr val="dk1"/>
              </a:solidFill>
              <a:highlight>
                <a:srgbClr val="FFFFFF"/>
              </a:highlight>
              <a:latin typeface="Comic Sans MS"/>
              <a:ea typeface="Comic Sans MS"/>
              <a:cs typeface="Comic Sans MS"/>
              <a:sym typeface="Comic Sans MS"/>
            </a:endParaRPr>
          </a:p>
          <a:p>
            <a:pPr marL="0" lvl="0" indent="0" algn="l" rtl="0">
              <a:spcBef>
                <a:spcPts val="700"/>
              </a:spcBef>
              <a:spcAft>
                <a:spcPts val="1600"/>
              </a:spcAft>
              <a:buNone/>
            </a:pPr>
            <a:endParaRPr/>
          </a:p>
        </p:txBody>
      </p:sp>
      <p:pic>
        <p:nvPicPr>
          <p:cNvPr id="311" name="Google Shape;311;p48" descr="What Do You Need to Know about Fair Housing act in Colorado?"/>
          <p:cNvPicPr preferRelativeResize="0"/>
          <p:nvPr/>
        </p:nvPicPr>
        <p:blipFill>
          <a:blip r:embed="rId3">
            <a:alphaModFix/>
          </a:blip>
          <a:stretch>
            <a:fillRect/>
          </a:stretch>
        </p:blipFill>
        <p:spPr>
          <a:xfrm>
            <a:off x="5605925" y="2026975"/>
            <a:ext cx="6431150" cy="40058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9"/>
          <p:cNvSpPr txBox="1">
            <a:spLocks noGrp="1"/>
          </p:cNvSpPr>
          <p:nvPr>
            <p:ph type="title"/>
          </p:nvPr>
        </p:nvSpPr>
        <p:spPr>
          <a:xfrm>
            <a:off x="1251678" y="382385"/>
            <a:ext cx="10178400" cy="1492200"/>
          </a:xfrm>
          <a:prstGeom prst="rect">
            <a:avLst/>
          </a:prstGeom>
        </p:spPr>
        <p:txBody>
          <a:bodyPr spcFirstLastPara="1" wrap="square" lIns="91425" tIns="45700" rIns="91425" bIns="45700" anchor="t" anchorCtr="0">
            <a:normAutofit/>
          </a:bodyPr>
          <a:lstStyle/>
          <a:p>
            <a:pPr marL="0" lvl="0" indent="0" algn="ctr" rtl="0">
              <a:lnSpc>
                <a:spcPct val="115000"/>
              </a:lnSpc>
              <a:spcBef>
                <a:spcPts val="0"/>
              </a:spcBef>
              <a:spcAft>
                <a:spcPts val="0"/>
              </a:spcAft>
              <a:buClr>
                <a:schemeClr val="dk1"/>
              </a:buClr>
              <a:buSzPts val="1100"/>
              <a:buFont typeface="Arial"/>
              <a:buNone/>
            </a:pPr>
            <a:r>
              <a:rPr lang="en-US" sz="7200" b="1">
                <a:latin typeface="Comic Sans MS"/>
                <a:ea typeface="Comic Sans MS"/>
                <a:cs typeface="Comic Sans MS"/>
                <a:sym typeface="Comic Sans MS"/>
              </a:rPr>
              <a:t>Feminism</a:t>
            </a:r>
            <a:endParaRPr sz="7200"/>
          </a:p>
        </p:txBody>
      </p:sp>
      <p:sp>
        <p:nvSpPr>
          <p:cNvPr id="317" name="Google Shape;317;p49"/>
          <p:cNvSpPr txBox="1">
            <a:spLocks noGrp="1"/>
          </p:cNvSpPr>
          <p:nvPr>
            <p:ph type="body" idx="1"/>
          </p:nvPr>
        </p:nvSpPr>
        <p:spPr>
          <a:xfrm>
            <a:off x="1257300" y="2286000"/>
            <a:ext cx="4491000" cy="3619500"/>
          </a:xfrm>
          <a:prstGeom prst="rect">
            <a:avLst/>
          </a:prstGeom>
        </p:spPr>
        <p:txBody>
          <a:bodyPr spcFirstLastPara="1" wrap="square" lIns="91425" tIns="45700" rIns="91425" bIns="45700" anchor="t" anchorCtr="0">
            <a:normAutofit fontScale="85000" lnSpcReduction="10000"/>
          </a:bodyPr>
          <a:lstStyle/>
          <a:p>
            <a:pPr marL="457200" lvl="0" indent="-459224" algn="l" rtl="0">
              <a:lnSpc>
                <a:spcPct val="115000"/>
              </a:lnSpc>
              <a:spcBef>
                <a:spcPts val="0"/>
              </a:spcBef>
              <a:spcAft>
                <a:spcPts val="0"/>
              </a:spcAft>
              <a:buClr>
                <a:schemeClr val="dk1"/>
              </a:buClr>
              <a:buSzPct val="100000"/>
              <a:buFont typeface="Comic Sans MS"/>
              <a:buChar char="●"/>
            </a:pPr>
            <a:r>
              <a:rPr lang="en-US" sz="4272">
                <a:solidFill>
                  <a:schemeClr val="dk1"/>
                </a:solidFill>
                <a:highlight>
                  <a:srgbClr val="FFFFFF"/>
                </a:highlight>
                <a:latin typeface="Comic Sans MS"/>
                <a:ea typeface="Comic Sans MS"/>
                <a:cs typeface="Comic Sans MS"/>
                <a:sym typeface="Comic Sans MS"/>
              </a:rPr>
              <a:t>Women’s rights on the grounds of political, social, and economic equality to men.</a:t>
            </a:r>
            <a:endParaRPr sz="4272">
              <a:solidFill>
                <a:schemeClr val="dk1"/>
              </a:solidFill>
              <a:highlight>
                <a:srgbClr val="FFFFFF"/>
              </a:highlight>
              <a:latin typeface="Comic Sans MS"/>
              <a:ea typeface="Comic Sans MS"/>
              <a:cs typeface="Comic Sans MS"/>
              <a:sym typeface="Comic Sans MS"/>
            </a:endParaRPr>
          </a:p>
          <a:p>
            <a:pPr marL="457200" lvl="0" indent="-487680" algn="l" rtl="0">
              <a:spcBef>
                <a:spcPts val="0"/>
              </a:spcBef>
              <a:spcAft>
                <a:spcPts val="0"/>
              </a:spcAft>
              <a:buSzPct val="100000"/>
              <a:buFont typeface="Bookman Old Style"/>
              <a:buChar char="●"/>
            </a:pPr>
            <a:endParaRPr sz="4800">
              <a:latin typeface="Bookman Old Style"/>
              <a:ea typeface="Bookman Old Style"/>
              <a:cs typeface="Bookman Old Style"/>
              <a:sym typeface="Bookman Old Style"/>
            </a:endParaRPr>
          </a:p>
        </p:txBody>
      </p:sp>
      <p:pic>
        <p:nvPicPr>
          <p:cNvPr id="318" name="Google Shape;318;p49" descr="The evolution of Feminism. The term feminism is used to describe a… | by  Archit Singh | Knowledge Brewery | Medium"/>
          <p:cNvPicPr preferRelativeResize="0"/>
          <p:nvPr/>
        </p:nvPicPr>
        <p:blipFill>
          <a:blip r:embed="rId3">
            <a:alphaModFix/>
          </a:blip>
          <a:stretch>
            <a:fillRect/>
          </a:stretch>
        </p:blipFill>
        <p:spPr>
          <a:xfrm>
            <a:off x="6210300" y="2026975"/>
            <a:ext cx="5570675" cy="41196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0"/>
          <p:cNvSpPr txBox="1">
            <a:spLocks noGrp="1"/>
          </p:cNvSpPr>
          <p:nvPr>
            <p:ph type="title"/>
          </p:nvPr>
        </p:nvSpPr>
        <p:spPr>
          <a:xfrm>
            <a:off x="227650" y="382375"/>
            <a:ext cx="11202300" cy="1492200"/>
          </a:xfrm>
          <a:prstGeom prst="rect">
            <a:avLst/>
          </a:prstGeom>
        </p:spPr>
        <p:txBody>
          <a:bodyPr spcFirstLastPara="1" wrap="square" lIns="91425" tIns="45700" rIns="91425" bIns="45700" anchor="t" anchorCtr="0">
            <a:normAutofit/>
          </a:bodyPr>
          <a:lstStyle/>
          <a:p>
            <a:pPr marL="0" lvl="0" indent="0" algn="ctr" rtl="0">
              <a:spcBef>
                <a:spcPts val="0"/>
              </a:spcBef>
              <a:spcAft>
                <a:spcPts val="0"/>
              </a:spcAft>
              <a:buNone/>
            </a:pPr>
            <a:r>
              <a:rPr lang="en-US" sz="4800" b="1">
                <a:latin typeface="Comic Sans MS"/>
                <a:ea typeface="Comic Sans MS"/>
                <a:cs typeface="Comic Sans MS"/>
                <a:sym typeface="Comic Sans MS"/>
              </a:rPr>
              <a:t>League of United Latin American Citizens</a:t>
            </a:r>
            <a:endParaRPr sz="4800"/>
          </a:p>
        </p:txBody>
      </p:sp>
      <p:pic>
        <p:nvPicPr>
          <p:cNvPr id="324" name="Google Shape;324;p50" descr="League of United Latin American Citizens - Wikipedia"/>
          <p:cNvPicPr preferRelativeResize="0"/>
          <p:nvPr/>
        </p:nvPicPr>
        <p:blipFill>
          <a:blip r:embed="rId3">
            <a:alphaModFix/>
          </a:blip>
          <a:stretch>
            <a:fillRect/>
          </a:stretch>
        </p:blipFill>
        <p:spPr>
          <a:xfrm>
            <a:off x="6210300" y="2026975"/>
            <a:ext cx="5219650" cy="4407704"/>
          </a:xfrm>
          <a:prstGeom prst="rect">
            <a:avLst/>
          </a:prstGeom>
          <a:noFill/>
          <a:ln>
            <a:noFill/>
          </a:ln>
        </p:spPr>
      </p:pic>
      <p:sp>
        <p:nvSpPr>
          <p:cNvPr id="325" name="Google Shape;325;p50"/>
          <p:cNvSpPr txBox="1"/>
          <p:nvPr/>
        </p:nvSpPr>
        <p:spPr>
          <a:xfrm>
            <a:off x="227650" y="1874575"/>
            <a:ext cx="5492100" cy="4340700"/>
          </a:xfrm>
          <a:prstGeom prst="rect">
            <a:avLst/>
          </a:prstGeom>
          <a:noFill/>
          <a:ln>
            <a:noFill/>
          </a:ln>
        </p:spPr>
        <p:txBody>
          <a:bodyPr spcFirstLastPara="1" wrap="square" lIns="91425" tIns="91425" rIns="91425" bIns="91425" anchor="t" anchorCtr="0">
            <a:spAutoFit/>
          </a:bodyPr>
          <a:lstStyle/>
          <a:p>
            <a:pPr marL="457200" lvl="0" indent="-482600" algn="l" rtl="0">
              <a:lnSpc>
                <a:spcPct val="115000"/>
              </a:lnSpc>
              <a:spcBef>
                <a:spcPts val="0"/>
              </a:spcBef>
              <a:spcAft>
                <a:spcPts val="0"/>
              </a:spcAft>
              <a:buClr>
                <a:schemeClr val="dk1"/>
              </a:buClr>
              <a:buSzPts val="4000"/>
              <a:buFont typeface="Comic Sans MS"/>
              <a:buChar char="●"/>
            </a:pPr>
            <a:r>
              <a:rPr lang="en-US" sz="4000">
                <a:solidFill>
                  <a:schemeClr val="dk1"/>
                </a:solidFill>
                <a:highlight>
                  <a:srgbClr val="FFFFFF"/>
                </a:highlight>
                <a:latin typeface="Comic Sans MS"/>
                <a:ea typeface="Comic Sans MS"/>
                <a:cs typeface="Comic Sans MS"/>
                <a:sym typeface="Comic Sans MS"/>
              </a:rPr>
              <a:t>Fought discrimination of Latino citizens, encouraged assimilation and speaking of English</a:t>
            </a:r>
            <a:endParaRPr sz="4000">
              <a:solidFill>
                <a:schemeClr val="dk1"/>
              </a:solidFill>
              <a:highlight>
                <a:srgbClr val="FFFFFF"/>
              </a:highlight>
              <a:latin typeface="Comic Sans MS"/>
              <a:ea typeface="Comic Sans MS"/>
              <a:cs typeface="Comic Sans MS"/>
              <a:sym typeface="Comic Sans M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1"/>
          <p:cNvSpPr txBox="1">
            <a:spLocks noGrp="1"/>
          </p:cNvSpPr>
          <p:nvPr>
            <p:ph type="title"/>
          </p:nvPr>
        </p:nvSpPr>
        <p:spPr>
          <a:xfrm>
            <a:off x="284574" y="382375"/>
            <a:ext cx="3699300" cy="14922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4800" b="1">
                <a:latin typeface="Comic Sans MS"/>
                <a:ea typeface="Comic Sans MS"/>
                <a:cs typeface="Comic Sans MS"/>
                <a:sym typeface="Comic Sans MS"/>
              </a:rPr>
              <a:t>Medicare</a:t>
            </a:r>
            <a:endParaRPr sz="4800" b="1">
              <a:latin typeface="Comic Sans MS"/>
              <a:ea typeface="Comic Sans MS"/>
              <a:cs typeface="Comic Sans MS"/>
              <a:sym typeface="Comic Sans MS"/>
            </a:endParaRPr>
          </a:p>
          <a:p>
            <a:pPr marL="0" lvl="0" indent="0" algn="ctr" rtl="0">
              <a:lnSpc>
                <a:spcPct val="115000"/>
              </a:lnSpc>
              <a:spcBef>
                <a:spcPts val="0"/>
              </a:spcBef>
              <a:spcAft>
                <a:spcPts val="0"/>
              </a:spcAft>
              <a:buClr>
                <a:schemeClr val="dk1"/>
              </a:buClr>
              <a:buSzPts val="1100"/>
              <a:buFont typeface="Arial"/>
              <a:buNone/>
            </a:pPr>
            <a:r>
              <a:rPr lang="en-US" sz="4800" b="1">
                <a:latin typeface="Comic Sans MS"/>
                <a:ea typeface="Comic Sans MS"/>
                <a:cs typeface="Comic Sans MS"/>
                <a:sym typeface="Comic Sans MS"/>
              </a:rPr>
              <a:t>Medicaid</a:t>
            </a:r>
            <a:endParaRPr sz="4800"/>
          </a:p>
        </p:txBody>
      </p:sp>
      <p:pic>
        <p:nvPicPr>
          <p:cNvPr id="331" name="Google Shape;331;p51" descr="The Differences Between Medicare and Medicaid | AARP Medicare Plans"/>
          <p:cNvPicPr preferRelativeResize="0"/>
          <p:nvPr/>
        </p:nvPicPr>
        <p:blipFill>
          <a:blip r:embed="rId3">
            <a:alphaModFix/>
          </a:blip>
          <a:stretch>
            <a:fillRect/>
          </a:stretch>
        </p:blipFill>
        <p:spPr>
          <a:xfrm>
            <a:off x="7120900" y="768325"/>
            <a:ext cx="4318575" cy="4979875"/>
          </a:xfrm>
          <a:prstGeom prst="rect">
            <a:avLst/>
          </a:prstGeom>
          <a:noFill/>
          <a:ln>
            <a:noFill/>
          </a:ln>
        </p:spPr>
      </p:pic>
      <p:sp>
        <p:nvSpPr>
          <p:cNvPr id="332" name="Google Shape;332;p51"/>
          <p:cNvSpPr txBox="1"/>
          <p:nvPr/>
        </p:nvSpPr>
        <p:spPr>
          <a:xfrm>
            <a:off x="983875" y="2981100"/>
            <a:ext cx="5276700" cy="2650500"/>
          </a:xfrm>
          <a:prstGeom prst="rect">
            <a:avLst/>
          </a:prstGeom>
          <a:noFill/>
          <a:ln>
            <a:noFill/>
          </a:ln>
        </p:spPr>
        <p:txBody>
          <a:bodyPr spcFirstLastPara="1" wrap="square" lIns="91425" tIns="91425" rIns="91425" bIns="91425" anchor="t" anchorCtr="0">
            <a:spAutoFit/>
          </a:bodyPr>
          <a:lstStyle/>
          <a:p>
            <a:pPr marL="457200" lvl="0" indent="-457200" algn="l" rtl="0">
              <a:lnSpc>
                <a:spcPct val="115000"/>
              </a:lnSpc>
              <a:spcBef>
                <a:spcPts val="0"/>
              </a:spcBef>
              <a:spcAft>
                <a:spcPts val="0"/>
              </a:spcAft>
              <a:buClr>
                <a:schemeClr val="dk1"/>
              </a:buClr>
              <a:buSzPts val="3600"/>
              <a:buFont typeface="Comic Sans MS"/>
              <a:buChar char="●"/>
            </a:pPr>
            <a:r>
              <a:rPr lang="en-US" sz="3600">
                <a:solidFill>
                  <a:schemeClr val="dk1"/>
                </a:solidFill>
                <a:highlight>
                  <a:srgbClr val="FFFFFF"/>
                </a:highlight>
                <a:latin typeface="Comic Sans MS"/>
                <a:ea typeface="Comic Sans MS"/>
                <a:cs typeface="Comic Sans MS"/>
                <a:sym typeface="Comic Sans MS"/>
              </a:rPr>
              <a:t>Healthcare for the elderly and disabled</a:t>
            </a:r>
            <a:endParaRPr sz="3600">
              <a:solidFill>
                <a:schemeClr val="dk1"/>
              </a:solidFill>
              <a:highlight>
                <a:srgbClr val="FFFFFF"/>
              </a:highlight>
              <a:latin typeface="Comic Sans MS"/>
              <a:ea typeface="Comic Sans MS"/>
              <a:cs typeface="Comic Sans MS"/>
              <a:sym typeface="Comic Sans MS"/>
            </a:endParaRPr>
          </a:p>
          <a:p>
            <a:pPr marL="457200" lvl="0" indent="-457200" algn="l" rtl="0">
              <a:lnSpc>
                <a:spcPct val="115000"/>
              </a:lnSpc>
              <a:spcBef>
                <a:spcPts val="0"/>
              </a:spcBef>
              <a:spcAft>
                <a:spcPts val="0"/>
              </a:spcAft>
              <a:buClr>
                <a:schemeClr val="dk1"/>
              </a:buClr>
              <a:buSzPts val="3600"/>
              <a:buFont typeface="Comic Sans MS"/>
              <a:buChar char="●"/>
            </a:pPr>
            <a:r>
              <a:rPr lang="en-US" sz="3600">
                <a:solidFill>
                  <a:schemeClr val="dk1"/>
                </a:solidFill>
                <a:highlight>
                  <a:srgbClr val="FFFFFF"/>
                </a:highlight>
                <a:latin typeface="Comic Sans MS"/>
                <a:ea typeface="Comic Sans MS"/>
                <a:cs typeface="Comic Sans MS"/>
                <a:sym typeface="Comic Sans MS"/>
              </a:rPr>
              <a:t>Healthcare for the poor</a:t>
            </a:r>
            <a:endParaRPr sz="3600">
              <a:solidFill>
                <a:schemeClr val="dk1"/>
              </a:solidFill>
              <a:highlight>
                <a:srgbClr val="FFFFFF"/>
              </a:highlight>
              <a:latin typeface="Comic Sans MS"/>
              <a:ea typeface="Comic Sans MS"/>
              <a:cs typeface="Comic Sans MS"/>
              <a:sym typeface="Comic Sans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2"/>
          <p:cNvSpPr txBox="1">
            <a:spLocks noGrp="1"/>
          </p:cNvSpPr>
          <p:nvPr>
            <p:ph type="title"/>
          </p:nvPr>
        </p:nvSpPr>
        <p:spPr>
          <a:xfrm>
            <a:off x="424200" y="306400"/>
            <a:ext cx="8127900" cy="1143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r>
              <a:rPr lang="en-US" sz="4900" b="1"/>
              <a:t>Affirmative Action, 1965</a:t>
            </a:r>
            <a:endParaRPr sz="5000"/>
          </a:p>
        </p:txBody>
      </p:sp>
      <p:sp>
        <p:nvSpPr>
          <p:cNvPr id="339" name="Google Shape;339;p52"/>
          <p:cNvSpPr txBox="1">
            <a:spLocks noGrp="1"/>
          </p:cNvSpPr>
          <p:nvPr>
            <p:ph type="body" idx="1"/>
          </p:nvPr>
        </p:nvSpPr>
        <p:spPr>
          <a:xfrm flipH="1">
            <a:off x="6248825" y="1959525"/>
            <a:ext cx="5229000" cy="4314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457200" lvl="0" indent="-457200" algn="l" rtl="0">
              <a:spcBef>
                <a:spcPts val="0"/>
              </a:spcBef>
              <a:spcAft>
                <a:spcPts val="0"/>
              </a:spcAft>
              <a:buClr>
                <a:schemeClr val="dk1"/>
              </a:buClr>
              <a:buSzPts val="1760"/>
              <a:buChar char="●"/>
            </a:pPr>
            <a:r>
              <a:rPr lang="en-US" sz="2200" b="1">
                <a:solidFill>
                  <a:schemeClr val="dk1"/>
                </a:solidFill>
              </a:rPr>
              <a:t>Johnson signed an order requiring employers with federal contracts raise the number of their minority and female employees.</a:t>
            </a:r>
            <a:endParaRPr>
              <a:solidFill>
                <a:schemeClr val="dk1"/>
              </a:solidFill>
            </a:endParaRPr>
          </a:p>
          <a:p>
            <a:pPr marL="457200" lvl="0" indent="-457200" algn="l" rtl="0">
              <a:spcBef>
                <a:spcPts val="1000"/>
              </a:spcBef>
              <a:spcAft>
                <a:spcPts val="0"/>
              </a:spcAft>
              <a:buClr>
                <a:schemeClr val="dk1"/>
              </a:buClr>
              <a:buSzPts val="1760"/>
              <a:buChar char="●"/>
            </a:pPr>
            <a:r>
              <a:rPr lang="en-US" sz="2200" b="1">
                <a:solidFill>
                  <a:schemeClr val="dk1"/>
                </a:solidFill>
              </a:rPr>
              <a:t>(Equal Employment Opportunity)</a:t>
            </a:r>
            <a:endParaRPr b="1">
              <a:solidFill>
                <a:schemeClr val="dk1"/>
              </a:solidFill>
            </a:endParaRPr>
          </a:p>
        </p:txBody>
      </p:sp>
      <p:sp>
        <p:nvSpPr>
          <p:cNvPr id="340" name="Google Shape;340;p52" descr="data:image/jpeg;base64,/9j/4AAQSkZJRgABAQAAAQABAAD/2wCEAAkGBxQREhQUEhQUFhUXGB0YFxgYGB4dHhcbHx4cGxseGxgaHyggGxwlHB0iITEjJyotLi4uHCIzODMsNygtLisBCgoKDQUNDhAPGisZFBkrKysrKysrKysrKysrKysrKysrKysrKysrKysrKysrKysrKysrKysrKysrKysrKysrK//AABEIAK4BIgMBIgACEQEDEQH/xAAcAAACAgMBAQAAAAAAAAAAAAAABgQFAgMHAQj/xABBEAACAgEDAgQDBQUHAgUFAAABAgMRAAQSIQUxBhMiQQdRYRQycYGRI0JSgqEIFTNicrHBQ9Ekc5KywhY0U6LS/8QAFAEBAAAAAAAAAAAAAAAAAAAAAP/EABQRAQAAAAAAAAAAAAAAAAAAAAD/2gAMAwEAAhEDEQA/AO44YYYBhhhgGGGGAYYYYBhhhgGGGGAYYYYBhhmqLUKxYKwJU7WAP3TQNH5GiD+eBtwzy88LAck4GWGeXgWrA9wzBJQwBBBBFgg9wexH0zPAMMMMAwwwwDDDDAMMMMAwwwwDDDDAMMMMAwwwwDDDDAMMMMAwwwwDDDDAMMMMAwwwwDDDDA06vULEjSOaVAWY/IDk5zV5olZ2Mr1qmh1EvLqI3WWNWAk4oeW6rQPaP6479X63AhMLSAOR22F9vy3KP1rND9HbUKjPqRIo9SHyoyOR3F2DwfrgUGl1moaYHSytOieaI97HZOn7Ei3PDNGzsA/Nhasm8gz74NNKNQYpoopnLDUvsjkZn1FhmCsL5RgpFC17EDHY9Km9tZKP5Iv/AOM1noch76zUfP7sFfp5XfAWtEd8zLErpqCVcur/APRZ4zsdL4aJHUUe4Bo8kZs1kMnT0LySyTRxaUrOW3EspaQhxuJJMfbkk7Se9ZdN4ak3tImsnR3ADMI4LYDtZ8qzWRNT4U1Tgj+9dVR4IMcBBH1Hl4EHp2nKavTDyN5YK/nKHVok8nbtZ9ux03Dbs3fvKasXj3i10Tw/qoJQ8vUZZ4wCPKeKNQeODuQAisZcAwwwwDDDDAMgz9URWKLukcd1jG4j/VXC/mRkWaf7TK8KOVSKhMyn1FiAwjB/d9JDE96YAV3FlptOsShUUKo7AChgRBq52+7p6/8AMkAP6IH/AN8xj6vtIWeNoSTQJIZCT2AkXgE/JqyufxG5UusRVFZLLsLZXUFaA+7yy2T2o8ZaaDUpqobZRTWroSGog0Qf9+fYjjAsMMqekyGN20zknaN0TE8tHdUT7lD6SfkVPvltgGGGGAYYYYBhhhgGGGGAYYZA611aPSxGSQ8dgBVsx7AX74E/DE7pvjoS+WXgdEkJAY3xXN8qFZfqpP6c44jAMMMMAxRb4iaMan7OWYOHKE0NqkP5fqN2vqB9u3PbnLPxjq5IdJNJGwXYjMzVZChTyBY5uvftfvibq/BMU2jiiaSHT6kLUrqL5l3VZpWNk+9XyOMDpgN9s9xT8AaPyV1MaMWijm8qMt3OxEV2J9yXsX/lxswDE74hdcfToiozw7rJmG2gADwLslrrgDHHKPxLM9KkQJYVIxChyqg8AIe5ZuPbjcfbAS9B4W1cn2ed9skkxMkxb0CLcCeEqz2T3vj24zPpviGbS6mPRtqIJAHCt6QoNklyDuJXae12PbGrRz6hIhNqtRHGibmluHYNoNjlm4AW7Nfpif1DQzNrJZ/s6itxSlBMsY5GwKQdpv1t77hwawOpDPc0aLVLLGskZDKwtSPcZvwPCcremdeg1DFY3tgWG0ij6aN18iGBB9wQc16/VK7vGWAiiG6c/jyqfp6m96Kj97FQeII5te0G6MBZEKtGQGBIMPLL3beVUf6a7DkOhYZB6VqmcOHrfG5Rq7GqIP0tSDXteTsAwwxI6rr+o6rVzQ6B4IYtOUWWSVCxeRgHKqB7BGW/xwHfMJX2qWPYAn9MVdBq+ow6qGLVHTzRShx5sStGUZRuooS1gj640alNyMB7qR+owFDwrrPsvTPtkqs7TM2qkC1YEr2O55CIQPwXjL7X9UMc+lSlMc5dN3NhwhkQAdqKo/P0HzzzoOnR9DBHQ2GBFK/QoARijo9TrZNNAqacFNLOkbSGQmSXyZfJdkQL/CCSSe14Fy/UNPCutV0dUhMYb1m33KCm0g2OaHfJHh+adHET6Py4mBfzFlD03HElncWPz57ZH6hp5oz1CX7OJkfytqEBvNQCpAFHcgE0COSMqE8mbUaf+60lQrKp1DqHjiEQB3I6tSs54AABI78VgNnXvQYJh3SVVP1SQ7GH6lW/lGW+UvjCcR6OVz+7tP571r+uXWAYZVdQ6/DCyq7fe/eHIXkKN1drYgD65p6T1KSTUSpJtUCON1j/AHlDFxbH5kKOPbtgXeGGGAYYYYBhhgcCp6x1fyrC1a1uY2Qu40oocs7Hso/OuL5r17XavX6iFTGfISby1KAKS5pXblzewHsL7sedppg8UJrIzKqQyTI8u5HTbasVCji+wLUDXG2z2y48G6BURU4B06rFssEq5UPIzEE2zFqu/b6nAp/EHWIjL9m2S1HNC6klRGArIOLHYWOAbN/lj+MWJPD7/aQFWH7OBdsgaQbmYvEpPZD37WNxA+lj0AkedHZZIpNkbE2dtKxW/fYSVv6fMYFvhhmLyBRZIA+Z4wK7xCoaBoyLMlIo/wAx7H8Frd/Llb1hpuU0XrKAKwDgbHXaY1YN2jdSwYqL7EdsuOpQs6Ax7d6sHXd2JHsSLoEWL9rvKuHS6XWSCcgiaI7HAkKlSDYWQI1OAeRdjnjvgSun6bbqdQe1hSAOBTDkke7b1bn5Zb5WdKfzXknB9DVGn+ZULW35sxA+gB98s8AxZ1ejl1UfmRTCI+bvVuf8NbUC1I78tzY57Zf6zWJCheV1RB3ZjQH5nEHxjqYxAHTTCOB5okkkkJj3q0ihtsYF0RYJYL3vnAvP/pqWcg6rVNInHoRQqn9bu/n37VWb9doftGolTzChSNACoogMWNhruwV/D5g4oeLQNKNK+kVlaRlhjhMrEagkgU21z6FQffHbj2x26HPGp8sw/Z5iLKGjvr3SQf4g/qPcDAt9PEEVVHZQAPy4zZhmjXSFY3YdwpI/GuP64Cj4illXRu8bwo8szSM8wOwRruZCwHNeXGik/XFjUvqxUAm6WAixs3kw28km4GNURHvghRu4HOO3V+rQaRok1YKxmLYrldyXwHD1e3gCiRXJ5yufqsURVjNpTpUYFWR900pF7IygXnaaO7cSdvPucCx8H7hvDEksFJBFFWW42Vh8wFUX7gA+94zYt9CkDah35HnxrMoPdOEVlIHvwrfzfTGTAwnlCKzMaVQWJ+QHJP6Ynarr8Gl0gkkMyLqJpGVokJet5O6qJ+6B7XXFYzdamKQuV7mls9l3ELuN+wu/yyj8T6ZINJFDHB5ih1VfWEEZHKsX3KVJYbbB7t8uMCDH4hSeTTFfMStTZDWdyPFIAQfZdzKK9j9Md8Uun6WNtAkkcCwNGfMUMb2shonzD94MoI3XyDjaDgVvTD5TtAfYl4vqjGyP5WJFew2/PKbxNotQXmkjeYDZGkSx997MyswBYL6dwb1CuO9Yx63RiQCyVZTasO6ntY9u3BB4IyN9plj/AMWMuP44ufzMZ5H8u7AUIZZnCS6rzlWXcgEe9ipqU8CKyu1iqX/kxq6F0/y/Ud3Mca837BmY+o3ZZzd85u/vuHtbg/LypL/TbmL9QkfiGJr/AI5BsUfWj6z+AHPzGBVfECZBDEjuiq88e8FgGZEbzGCKfvt6RwOav8M98X9fji0Zk9TQygp5qAMEsUu4XdE+njsTzk7TeH083z5z5023aGYelFPcRx/dQH3PLH3JzTrunQoI9MqKkU0jF1A4bguwA7DcRzX1wOUT9bk0jaYKoOo1UieUHsnyt42SSIQPULKqD/DuPtTz4heEanUyTSyIqRonojLGxUhfsRQsA8Xz35xbfwjqZOu6TW6krskdysfvCsaExqfa+x497yZ1UPN1TWQJHLIxCgCmEIBRHJkIZR713J+QwOg9BMzJvmPDgMikDcgI/eZfST24A4+Zy0zCJAoAHAAAA/DM8AwwwwDDDPDgGc76nF9j1mr1Oln2tIoeSN1LRTOg9SgiisoUX6STybU1i11L4oSxavU6d5PJYMY6lS0jIJAMbLyLFHc/HPbGeLxnpGhj07wb4pCsVI6yL6yFtm+dm7u75wKnVfEufU6hNNo9K0gsCZ45AC1iyImK8CubNGgfu986no4FjRVRQoA7fL5/ib9/fE3ofSlhTV6ZQTNGwmRuN7GvQd5+9ytWfY0ffG/p2q82JJO25QSPkfcH6g2PywJOcH+J76rX9Rl0qTSjTReWPRGzIrsyK28r8gxbn+GuM7uTif0jorNNqJYyE008gYgg75Foltp42I7m+bJW6oEUFKnirRw6eAuk8yiM+YqbmSIoCHBjJ22GU+n90EVxlXpdqrHqZdPHMGd2m4DqYn2hBHa0VjUGuQO/uSuP3i2KMabyxtViyiIVXrLAcAe1Eg/Qm8ixeF4nopNKsLrfkArtXctWnFqdp23zXtWBbeGXB06gMGVSyI13uRWKqb/AV+WWhyr1Wg8rdJp/S/LFP3JT7gr7Mf4hzdXY4yP1rXmSKGOFqbVEIrDuqFS8jfQhAav3IwOb+O/ELa3UKNNIRHppfS0R3N5yfecxVTqtgBbsjeRkLrnj7+8NA0LRyNPvWRHjUeWfLO8VZ3C1QnkXzkv4leEtJoFl1Omkl08jAAQotxO/YH1ClNXZBsdxV84+HvFzFRO/SoHdVDrJEmxyCRHYQhmAW+W4Fc9sDJ/NDR9UmWFdRM/laGIqfLiQhi88gHLHywze3t8+N/VvFer1Gh1kbJH9q04SZHRSPTuIsIzXHKhAPcgggiweffF3i3TaqDSyzQa2GQFZYJIHi3IXJRa3MNwau226+WR/DPVIY9UIGOsMhePSSnUrFGFjKTbVCqbJJAJbm6Xn5g7/AAy8Zr1TSK7Mg1C8TIp7G6Dbe4VqsfnjR1DSiWN4ySA6lbHtYq8VdP0GHpi6ZoAdiylZnPLFJF2AnaANokEfYUoBPazjH1ichVRDTyt5aH5cEs38qAn8QPngcv6l1+eRZ4tTp5fNRZtjhGeF6YBCrLfpLIFo+zfTmwPgUppoZdOZJZFhA9TLuA++FiJFC2Pz/h+WPPVfLhgSO1QXHGik/JlAAHvQyR0T/wC2g/8AKT/2jATfBaa0TCXVoEUmSEcEFiW3hwp+4trtF8kbe1cv94h9f695epngKPIj7NqkM/7QAH0JGN9UAe/BDHgd9vUF6iWSeKfy40Ul0li4cmuFRSGJ9hYHJ98Bs6tqYY4nOpaNYipDmQgKQRRBv5jE/RdRkYRLBNE2lljkaHzwZXYR0eCGUla5o7jQ7+2UvxO6K3UOnyzTEK+iiJ9HCPNSmWgbtVA2jnuT8s4HD1Z7j8xmdY12ou4jatk0COQLNmu9nA+oOhdSj1jeTqNRFJJsD+RGNsbIfetxMgHYqTQPde1tep1scdeZIiX23MBf4XnxRHOytvUlWuwVNEH6Eds+wunhNQF8zmWNVp1JUlHAIPBumqiO1qflgT5OrQL96aIfi6/98P72got50VDud60PxN4r+KulNCGlh81UCEkRyMvqCycmj7lkO6j9yjQJInTdPk12nYSeVGrqQKTc1jgMGY0FJG4cXRHOBZQddjkAaISyKaIZUNEHkEE1YI5BHfJUmqb9yNmP19IH5n/gYn6DpGs0/wCz8tWiUUhjlFqB92w2zkUvIP7vsCRl1pJNQhXfA2wMx9DIavsSu7k3fpFgX3NYFn9qk/8AwP8AkyV+pYH+mV3XJ2KDfFTbrjbePQwBO6xZFKDfBBHHvk/SdYjkkaJd4kVQ5V42X0k0CCwAPPHByi+IHhubXRxiGVlKk2oYKGBA5Jo2RXbtycCF0Tqur1LvGJIRJGoKu8O5SxVTIqsjrym9QTX/AGDb0vp4hUiyzsd0jmrkb5mvoAAPYAD2xe8K9FLQReepRo1KKqkrT7v2jgjnlhx9Bf72XMk88N2hnj+aUJB/qQ0r/itH22nvgWuGatLqFkRXQhlYAqR7g5twDDDDAMj67VpCjPIaUdz3+gAA5JJ4AGSMg9a6f9ohePcyFh6XU0UburAj5HA+aPjBpSdcdRwfNRWfaD+zb7u1uALAAF2bKn8BC8Cahow9oxV2UxkKaMkZ3bQaq6o19M7h496gV6c0MsUgLBVlZgpUqCA7+YDX1vg83QOI/hvpejhQtpd0u6gwMzPGzVuBIiQeW4sEEMXWu3JwOq6rWRlBrIIXk1DKY4l5VnNmwVYhaFEknsAecy8HvMqvHqL8wkzcgAjezWNqkhRuBIFmgas1ZTvCenl133DHGNO2xH3yvsUr2RWIG66NgjgUbsgPnh7T0JGZi8pkZXdu5CMQgocKAtcDjknucCV1tyIWAu2qMEe29gl/luvKzxHAI0DxWkwpY3BNKACaKDh1rjZXLEdjyLfqWk86KSOyu9SoYd1JHDD6g8j8MRet67UajTbA8cJMgiSdJCXDpJGQNjKbJYba3Xd2e+A0aHTPqo92tgRbUDySQ+3sxLVY3FgOASAFHPfInQdBGNXqmCRAxMscWxFXYjIjsDt7sT7n2qgObsYuhLQ82WeVgKtpGW/rsj2rf1q8m6LQxwgiNFQE2aHc/Nj3Y/U84GuWQidFs0Y3JHtYaOj+PJH55UDppkUqjlJdNMxhf2AYbgjD96Mo+wj6A9wDmXiMAanRsxlC7nQlPugsAV8w+y7hV/Mj65Pg9OqkXimiRvqCpZefndj9MBA+LHWdP5MCahFinaVR+1hDhVHL0xG10JAFg+4Jrtifp4enSgyTx6R7AUiPVyFq9vQJlpQa/AA/S334jeEf731cGnaVoo4oJJdwAPrZkVbU1YoH3GK/R/g1qtHKZItVG9qV4Z4WINfvqHrtgKcXxA0aIU+wSrQQBV1blajIMYBdCyqCLrt782ci6br763UpFBG8LMQ+55DM48tH27SVDMFDMdvN88Hse0dH8K6uNWEkm612j/xDHZ6t25WaC91en5V7ZRdf8FvHr9J1CeRGVZIdO0ZttytcYd5GqzbAVt5+eAx+EzqNZp0XURLFAoKkIxI1XyIFWsXuRfqPH3fvMM8ouSQEAxAxgnspO1mNe/sPxFcZZgYneP8ASxiIKmjjneZ/2lJzsAtnJCMTRCD62BeBG6Rq9PrY1n1skbliGijIpUVLqrALFmUyE/5V/hy+6E8KR6iSIIIvMJUpW0qiIpIrirU5D8ISCUsV0ogiiVY4eRyhUMPQB6fSQeaI3kVycy62jDVwRqJGjlVt6rIYxGFNs9KQH3FwCD8rBvghD8MqDqiXP7VkabbX3QzbB9efV+VfLJnVerhtRCiEGNJD5nBpnCOyKp7MQVsgXRrKLqvR/J1Uc2ln2QlWTUF5LRfUrWztbG6I2BlNmwRyDbQEDbMf2pedYYTs2+XHQDeUoHpW1ZvqKskAYED4l6+LQ9Hmjl+9NG0Sj+KVwST+RJb8s+Wjnff7Qmr/AGIR4+PT5Lnm2JJkqu1KFHPfcazgOB6M+mvCfjCN4tFJICj+Ukb99rI1BWsgGlcAEkUNzUTROfMoz6t+HGnhn6Pow8alVjHD0aIsFgfa+TfBF4DoDee4j+DOj7JQ6yylU3nbvYJsdiYVKXTMIiGLN6uV+tvGAZ4TnuV3V5WpYk+9KSt/wLRLN29hwPqRgReizB5ZJCr75ACrFTt8oXsCt29yxHe2Pyy7zCJAoAHAAoD5AZkxoYHuUcPimB3dFa/LJViCppgxUqQDa/OzQojNHVfEHlgNuCLRO7hlNXwTY2tQHzrdzlT1vw5EumjeONVlLgvJGls5clmsKVLBnau/YnAv0i8jVKEvypw7MtilkG0hlHcbgW3e1gHgk3dYudL0flLo4/USpeiwIIG1uKZmYdwOWJxjwDDDDAMMMMDnnxQ6iNI8M08Syad9unffTIA7q8hZCbJ2xijR/wC8d/h107VIz9O1DwBxz9mmuN/9cdmx9LGZ/HuDf0wC+08f53uXj9cQPB3w6eY7kkeEbtm5XZS5H+JW08heeeB7d7wO0dA6dB02HyvNUCyzF2VRfA4UUFFAcDMOhdY082q1KaeaOXhHbYwYI3KEEjjkKD+uch+J3hCPTa9H27oZ1XaP4HXarfQ2KavmTnWei9E0+iGm+zRpGG9DFR97cu6yff1L/XAZ8W/EOk0+naLVlQhWZNxFgMZP2O5wCFsB/vntVYyYv+PxGen6nzUaRfLPoU0S37tcjs1Hv7YF406hdxZQvzsV+uVus8R6eLvID9F9XsT7cex/TKfw14P0i6aANGrssahvWzgNt5r1bf0ywkaOHVwwrFEPNR23UN/o23V8keofrgLfi3xfKVCQad9nmReYzgASIXUFYju2liSF3E0N4/Jw6RppBuknrzZKtV5WNRe1Af3qs2fck9hQyv8AHXlLpHaVthX/AA2q6fuBQBsGu3/IGX2nmDorqbDKGB+YIscYFL1Hp+pGobUad4TcQTy5Ub90s3pkVvTZbm1PYZzCP49lGKT6EhlYqwWXsRweGXvedtz5l+O3QRp+peYopNSok4/jHpf/AIP82B0vxB8VJtNpotT/AHbKIpa2O8se07huX7hY8j5gZS9I+Is3XWOgTTxQM6lxI0jNsKEMpChRZBANWO2So1XWeE+QbihNf6oXIBFf6f65zb4V6oRdX0ZQk7ztcn5uhsfrgfUyXQvv74u9Y6ig+0ISBKaijS6Z1ZQzMoNWOWsix+z+mMeRdb02KbaZY0codyFgCVPzB7j8sDluv+Li9N1Emk1OlLNGRueJ+GZlDkhXAr73a8gdb+JnS+pKiyxamORXDRsI0YhgQQvc7lYgWvvj717oul1GqZJYIXdxCCWRSaJmZuauykZF/hkXo3RNGmvdUggVlaRgBGv8GmHHHtd/zfXAn+HukGOSO4JFWOErvldGJa0oqqMwXgHsFAvjL7qmmLpaf4iHen+oex+hBKn8cmYYHJvjH4ijn6eYI682QqWjcEPHtYHlDyvz3Hige9jPnd1okHuODn1jrVROsRmRR+2021Ce25WYNx2vayj8Dmvxj4T6cIZtXLoopHijL0vo37RYB2kA9vfA+U44yxAAsngZ9CfDrq8UfSxpAWSQcMzUAyyEtKyNdHYm7i74B/eGW2u8BaPVwRz6bTRJIY1pLIUDuQFB2hw3O4i7HfJXg/wTpW0uneePzWoybXO5VZhTUvaqrjkChWA0+HF/8OjkU0o81vxfkD+VaUfRRlnnirQodhnuAHFfXdRLaogFlWMbQyqG3EkGQe/+UUBd3jRnIviSzdKdtUGOyd9qIpsqxG5iQ3cXf73FjisDrUJ4HN8d/n+XtkLqPUVivduHF79hKj8/c/TvnHfDvxYVjFCiz+Y7hSEiQ3Z42gykXz8gPfnPPHPjz7LqZNOftAI/xN0cbBj3FBXA7E2fywHfUSjWTRpuDBjttU22lbm3WCb22KBH1GXPjmQx6XzAzIsbozFe4UcChRumKmq9sSPhh1Qa/UJIjFxEGaQmIIUZwQF3bjvvk8dtv1zo/iDiEmgVVkZx/lV1J/QC/wABgUHh/rZ1EsBcSBVikfzJVVBISV4QLx6Vsm6IBHfmmzSalZUV42DIwtWBsEfMHOX6nqsurdRIpsqHTTqB3206qdtkCmG4A2G5U0dvTun6cRxoiggKoABNn8z7n54EjDDDAMMMMDlfx+QnT6Pmh9o5+X3G7/159rvJ3wo6gZ1CBAiaePahJ9Ugdr37RwF9HB97/WN8dNEZIdI3ZUla2sAAlDtu/nX/AB75dfDbShIITsVWMPqqjuO8jcSPcgD9Bgb/AIo6FZOnyyUN8A81CfmOGB+hUkZG6N1I6nQaIRKVdnRRXAXyzuYm+SCikcd9355beKwkp0+lkvZqJPVRqxGPM23/AJmUA/QnJemhUz+hQEhUrQFDzGq//SgA/mPywLbF7xoCYolVirNMiqVPIu1NfkT+V9u+MOU/inSs+nYx/wCJGC6g3yQpsccgkdj86wNHgzp5ggdWrcZ5mNAKK8xgtAdvQFzcuk3a5pSR+zgVFFdt7MzG/a9qj8s0+C+qHV6YakqEE58xV3bto2qKJ+e4E19c2dL16vq9ZEO8Zis33tO1fT/5DAqvHmiGqbTacu6XJvJRipI+5XHcEMbxthiCKqrwFAA/AcDKmDpsbayTUFfWirEDZ+RY8dr9dX+OXOAZwv8AtJaI7tHNfpp02/Xhib/Dj8s7pnJ/7Rm37BBf3vPG0/ytu/pgbPgdKmq6PJp2HCvJE34ON3/yzinSQendSjMvB0+pCtfH3HAY/hV/0zrv9nCUfZ9WgviVW+nK1/x/tnP/AI09LeHqM5Y+l28xL7kOBYHzog4H1CpvPco/BPXBrtDp9QABvQbgP3WHpYfqMvMDmfjvxC2j6npowp3ahtOI3v0jbJJHKGU97SU1XvXb3r/hn4h1Gr6rqUlVV8hZVkNcuxmG3vytAbaHcKMn/HfRf+Eg1a/f0uoR799rEAgfzBD+WSvh90zy+qdZl9mmjA/NTIf/AHjA6HhhhgIHjrozarWIBIytHp2eIBtpDbvUw4O7svHFV35y18Ua6OOBtLIzlngYKz/9QgG13e7GvYe+VHxM6lNpZYJYY1ZjHLGjHdaM2w8AEdwKvF34g+JJJNHBMH9JXzHUIOCAQNpPPLD29j3wHHrOnK9IH2eYwhIlkEnIpBTMCAQa23jJ0PRiDTwxDskar+gAyqTSj+6lRroaVbrvwgNfXtWMEP3R+AwM8MMMAz53/tE9Z8zWRaYH0wx7j/rYn/ZQP1z6GkYAEngDk/hnyJ476kdd1GV09W59ifM80P6msB3/ALPfhoy6p9Y4BSEbEsf9Rq5H+lb/APUMVvi/Lu6rqeb9Vfhn0V4R6EvTOnJCv3kQs5/ic+pj+vA+gGfKviecvq9Qx7+Yw/GjV/0wPoD+z70vyummUjmeVm/lWkH9QT+edNljDAqwsEEEH3B75SeBunnTdP0kRFFYVv8AEiz/AFOXuApSJDoysEaOWMnpkkshd9tJtlu09IPP+5OTvBGsMulQlmZlJVi13d2R6iTxdck9sr/EskfnIXbaSABuHC+og81+93rdztyd4ElDaOMgq3LCwQQaYgEUSAKqhfasBhwwwwDDDNOqhLqVDshP7y1Y/CwR/TApfHnR21mg1ECKrOy2gaq3ggr347j3znfw9+IMELR6XWOYZYwdOQy+lSpG0bhfuGBJPyzp7dMlqhqpvxqO/wD2ZzDxz8KZ9SHaBleV5PMZnYKCSNrcKKFgD29sC++JPW10mt6a8rARgysBX7+0KGJ+QDdvnjR4N1qS6ZaZGkQlZtpB/aXbGwezH1D6EYjdF8L6zUtBD1aN70xuCeJ0ZGoUVkRhfI4uuf65P0Xwkj08rSaTW6zT7ySyxsoFWSBW3sOwu8DpGQ+rdRj00ZllNRr95qsKPm3+Ue5zHp2kkhiCNK87js8m0E/K9igfnWJ3VOma7U6oNJCgVBUYEoMfNEs24bvM4rheB2Yc4FX4E8RmGOTTx6bUyyLIzbdrACzdAkbUFmwPYH6ZX6Tr+rTqEmqfSMqPuVtrKf8ABqKdS1hTToSDd1zXfHtPCbOAZtVPfqtISI4/VR7AWT/mJs2crJPhyAjRxaqVY2JZkdRICSbJO7mye5+pPfnAtfDXiBZC0UitHqTIxkhNM0YPMZcpYAKbRd9+MZs59NoNbptrBVeRGBVo4rEi8Aoafem4cchlXg+2PkhavSBfyP8A3GBnI4UEkgACyTwAPqc+f/jJ1CfqLq+kjlk0cCkF15Rnv1NS8jjiz39u/PTfEfh3WaqRdz6d4VIPlneo+t1uDE8c8VXHc5B1Pw7m1EjPLrGiS7SKBAEU9yTvvcb+g9sCj/s4pWm1ft+1UUe49A9vl8spf7SunqXRyccpIv14Kn/nOw9B6AulaVw7ySSlS7NtF7VCrQRVA4HyyJ446Umq05jdHYg742RQzI68ggEEH6g9xgc+/s49a36fUaU7iYnEimuAr8Vfz3KT+edkzkGk61o9GvnJ5ml1ix1LAU2qdo3OCpA3KeSGWyOT8wesPKdm5F3HbYW6v3q64wEf43azZ0x4goZ55EiQfW95P5BTmr4TdQkkk6iuoVUnWdN6qbFCNYgQfcHyicidU8H9S6pqI5dZLDp4orMUEdyEFhVs3pBb69vpmfVvCnUtLrjrOnPC4ddssMlrvG5mH0JG6gbHb64HTMMrei6uaVLnh8lvdbB/qpIybqNQsalnYKo7kmgPzwEP4xynyIIxtqSUg2t9lJFcgjn3zmPXq8hfMJH+GqoOwAYA9jyN3qJ/zVjh4g1D9U1LEzRRwaaTbGgTzGnF+pu9UaocV25J4yl8Q+CJpVLQafUpGjLIA/l72o187AK2arg+xwHjofVJtTBIgkULt8naQAVLKFj21ZPfmz88f0WgB8hnEun9bWWMaeSaTp8m9WWRoAqWp5RnIrdxYa65IzonQ/Fibvs0zBpkCjehLJNwPUrEAE8gkC63DvgNeGeXxim3jJJAREVTvTSKxP8A6BX9WGBn8TutfY+naiQEBmUol/xMD/xefPfwk6Z9r6vpw4sKzTN+KAsP/wB6x9+I3SpteI/N1UrqG9Hl6ceVHfFtsdjZ+ZPAvIvwi6Q3TdfO06SMoi2rIkEjCywNWF44GB13xzrhp9BqJCeyf70M+UfDmlOq1unjb1GWdA31thu/pedv+OnXhLo000AkZ3dWkUI1ogut4q0JaqB70cQvg34dmHVdM80EqIFeRWeNlViFoUSKP3h/TA+mQK4Ge54DnjsACT2HJwEjxrqdOXKSbRKpjEZ3X77vUo+6b459iMtPAB/8LttDtbaSnYsFTdXv96+/tWUPxAen/aGQcBoPIRizDgP5m0+qvYGgBzeMPgXUM+m53FVYqjMGVnWlJJD+rhyygnuFB98BiwwwwDDDDAX+t9Rkj1CIrkB4mZEEYcu6soruD2b5gCiScX4fHEqCZpRE+31bIzuqlI2AiyWaRHq/moxu611SLTBXlB5JUELZAos34Cl5/AZUdL10SQTag+VUReJQihdqoxCx3fNmvlycCBN4qY7Ymfa8pUgqjLsVmQAKWsOaJ9XbjtkXp/il4opGaZHZERiJSwLWqMzBlUIAA5JVQTQzf0vrASMosMAkG8MI0O15aVoitDlGHFnsykXxmE/W6edW0C73UiO1ALmjSTEXs/ZgNd9uO/GA3dF6h9oj37aF+lhe1xQO5dwB281yPbJOtdljdkG5wpKj5tXA/M8ZH6Npo0TdGu0S1IVslQWAvaDwoPehQuz3Jyh8TdckimaEwrJD5au/7N2AjthKXYGhtC2AASSQOO+Bq1fiuSFNiRS6iWje5DFtc/cRgVoAkgbv8y9+csI/EkZ03nM9LJIyREKSffbagE2KN/hkLpGujeXylWFIzKylG3F3eMswYP2sbFIU+1/w1mMXWU0odZokMfmTOvlKPTUzAl1ZqtrL7geafiwLC98NknToxkaTcA1sQSpKi1sDmjffnnLTEnpfiNIkSKCEAD9mI17q4d196sFVDDjkG7q6tvCfXG1SmzG+1V3SRghRIRbRkEn1L8wT39jgMGU3VutGGRUCryFJLvsBBbbSEghmFXRI9vnlziV15ppTMsihliatoLIrxuooFg1szN6a20K7jAmy+NYlJBhnoUwIVTujP/VoNYS+Oabm6rnJsPXWJ2tp5VIXe9slKtsAb3eq9pIq/rixBqI2n2QaZ1j2OEZbQakjaZEBddpQqLSm52MPSvJJG0YmjkWKchlaFT5hU7ltWRVkdb272DWfvEAA0aBj6d1GHW+iSFSdiybTtkWj2thYDfQ8/K8sesa77PEZAm+iq0CBW5gtknsouz9AcWdNqF0J1RiSJIo2A8kS0WIRXLJGVrzG3VtBpiPmScvPEjFoVj2K6zMI2DsUADA+4Vu5AWq/ewNMXimLcEcMr89huWwyLw68NZcV/pe62msdB4iMigmFuV8y0ZWUR+xYkg7rsFau1OK3kadGDbJFSOWmuRhFBGhddiBAQUDeYVZgtAVaigNuhji+0O0pkikdXFkq3JcwevaoVTfYLwQCScBu0vXomQOxMfswkKqU9O/mzR9PNgkf1yVFJDqUDLslQ37WODR7/XEyJkeF21KBk8xaYP6mfy12ks4RI1CkpRFfiTzYHxHHGkg0yt5v7SYrKNoJG1nUG7P3wLUMBY7+4MOh6PBD/hRRpXalHH4fLJuV3RuotOpLRlKJAN2rCyLUmj7e4GUHifRaltRL5DMEk0uyTvQovzHX/V5A/A37DAbZIlb7yg/iL/3yBpugaWNg0enhVh2KxqD8/YYiLqOpmQwKWB8tyrte3btiXsK9QPPz9TVzm3R6J9Q0KsksLE97ZjCwiYhSX++pNPX3eSPcjA6RhWU3hXTSiBZNQzNPIA0l+kKfZUTsij5d/cknLrA8ym6tqZpAo0bQvZIkJkoqK7grfvwR3+WXJxO6fpkU+UAoRJZKeKNm9JZm2NLtCqKO0gX2qxgbeneFYwrRNMaNl4oW8sWe5Yg+Yx5/ebMtH4G06CMSSaibyxSeZM3A4HZa9hX5ZSwQwCM3LCFZ18rUIjmZztRQVIUUSRVgtwfrlh07Q/ZDHNPMpg8qj5qsHWQEyAgEcKP2hFgEA1zWAydP6dBAxMQClqB9RN124Jyxxf6XpYNMN22IedOTEUUG9/3KIHFqL+Qy/GAu9R6JLqGdJXDQM6t3ooij7qgLYYnuxY2L4GXHS9AunjWNN21brcbPJJP9T27DJeGAYYYYBhhhgYSxBq3AGjYsXR+fPvmk6CM16Bw/mD/X33fjZyThgahp1379o37du6udt3V/K+azIxA3wOe/Hf25+fGZ4YGEUQRQqgBQAAB2AHAAyNrOlxSsryIGKfdvt3B5XseQCL7EZMwwIh6bH5ol2+sCr5+vO3tuokbquiRfOEfTYl3ARoN7b29I9TXu3H5m+byXhgRtP0+ONiyIqsVCkgUSoLEAn3ALMf5jmOk6ZFE26ONVJUISoq1W9o/Kz+uS8MAyHq+mRy7t63u27qJBOwll5BB4JvJmGBEXp0YWNdgqNtyXztaiLBPN0x/U5ol6Dp3rdGGpncA2RukO5+Lo2eaPGWWGBVDw7p9+/wAsBw6yKw4KFVVAFI5VdqgFRweb75M6hoVnQxve0lTwSDasGFEcjkDJOGBXzdE071uhiYAKACgIATdsoHgVuavxOV+o8G6WQuzISzuWY7jfNkqD7ISSdvzOMGGBU6boEccBhRpVBq33neaoAlj34AHPcDm8r5/BMDMhDSjZwAH427dpFfUAfpjNhgV/RelLpkKKzNbFiSFHJ78IoHJ5+eWGGGB5WFZ7hgGGGGB4cXm8LA7VMreWn3F5DIAdwUMG20OwJXdXvjFhgL+g8MCFAizSkb1f1UR6XD0FAFXVZY9Z6YNSmxmKi7sV/Cy+/t6sn4YC+nhdVeBklkVIW3+UNuxm2MlgVafe3Upq/bvjBhhgGGGGAYYYYH//2Q=="/>
          <p:cNvSpPr/>
          <p:nvPr/>
        </p:nvSpPr>
        <p:spPr>
          <a:xfrm>
            <a:off x="207433" y="-144463"/>
            <a:ext cx="4065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341" name="Google Shape;341;p52" descr="data:image/jpeg;base64,/9j/4AAQSkZJRgABAQAAAQABAAD/2wCEAAkGBxQREhQUEhQUFhUXGB0YFxgYGB4dHhcbHx4cGxseGxgaHyggGxwlHB0iITEjJyotLi4uHCIzODMsNygtLisBCgoKDQUNDhAPGisZFBkrKysrKysrKysrKysrKysrKysrKysrKysrKysrKysrKysrKysrKysrKysrKysrKysrK//AABEIAK4BIgMBIgACEQEDEQH/xAAcAAACAgMBAQAAAAAAAAAAAAAABgQFAgMHAQj/xABBEAACAgEDAgQDBQUHAgUFAAABAgMRAAQSIQUxBhMiQQdRYRQycYGRI0JSgqEIFTNicrHBQ9Ekc5KywhY0U6LS/8QAFAEBAAAAAAAAAAAAAAAAAAAAAP/EABQRAQAAAAAAAAAAAAAAAAAAAAD/2gAMAwEAAhEDEQA/AO44YYYBhhhgGGGGAYYYYBhhhgGGGGAYYYYBhhmqLUKxYKwJU7WAP3TQNH5GiD+eBtwzy88LAck4GWGeXgWrA9wzBJQwBBBBFgg9wexH0zPAMMMMAwwwwDDDDAMMMMAwwwwDDDDAMMMMAwwwwDDDDAMMMMAwwwwDDDDAMMMMAwwwwDDDDA06vULEjSOaVAWY/IDk5zV5olZ2Mr1qmh1EvLqI3WWNWAk4oeW6rQPaP6479X63AhMLSAOR22F9vy3KP1rND9HbUKjPqRIo9SHyoyOR3F2DwfrgUGl1moaYHSytOieaI97HZOn7Ei3PDNGzsA/Nhasm8gz74NNKNQYpoopnLDUvsjkZn1FhmCsL5RgpFC17EDHY9Km9tZKP5Iv/AOM1noch76zUfP7sFfp5XfAWtEd8zLErpqCVcur/APRZ4zsdL4aJHUUe4Bo8kZs1kMnT0LySyTRxaUrOW3EspaQhxuJJMfbkk7Se9ZdN4ak3tImsnR3ADMI4LYDtZ8qzWRNT4U1Tgj+9dVR4IMcBBH1Hl4EHp2nKavTDyN5YK/nKHVok8nbtZ9ux03Dbs3fvKasXj3i10Tw/qoJQ8vUZZ4wCPKeKNQeODuQAisZcAwwwwDDDDAMgz9URWKLukcd1jG4j/VXC/mRkWaf7TK8KOVSKhMyn1FiAwjB/d9JDE96YAV3FlptOsShUUKo7AChgRBq52+7p6/8AMkAP6IH/AN8xj6vtIWeNoSTQJIZCT2AkXgE/JqyufxG5UusRVFZLLsLZXUFaA+7yy2T2o8ZaaDUpqobZRTWroSGog0Qf9+fYjjAsMMqekyGN20zknaN0TE8tHdUT7lD6SfkVPvltgGGGGAYYYYBhhhgGGGGAYYZA611aPSxGSQ8dgBVsx7AX74E/DE7pvjoS+WXgdEkJAY3xXN8qFZfqpP6c44jAMMMMAxRb4iaMan7OWYOHKE0NqkP5fqN2vqB9u3PbnLPxjq5IdJNJGwXYjMzVZChTyBY5uvftfvibq/BMU2jiiaSHT6kLUrqL5l3VZpWNk+9XyOMDpgN9s9xT8AaPyV1MaMWijm8qMt3OxEV2J9yXsX/lxswDE74hdcfToiozw7rJmG2gADwLslrrgDHHKPxLM9KkQJYVIxChyqg8AIe5ZuPbjcfbAS9B4W1cn2ed9skkxMkxb0CLcCeEqz2T3vj24zPpviGbS6mPRtqIJAHCt6QoNklyDuJXae12PbGrRz6hIhNqtRHGibmluHYNoNjlm4AW7Nfpif1DQzNrJZ/s6itxSlBMsY5GwKQdpv1t77hwawOpDPc0aLVLLGskZDKwtSPcZvwPCcremdeg1DFY3tgWG0ij6aN18iGBB9wQc16/VK7vGWAiiG6c/jyqfp6m96Kj97FQeII5te0G6MBZEKtGQGBIMPLL3beVUf6a7DkOhYZB6VqmcOHrfG5Rq7GqIP0tSDXteTsAwwxI6rr+o6rVzQ6B4IYtOUWWSVCxeRgHKqB7BGW/xwHfMJX2qWPYAn9MVdBq+ow6qGLVHTzRShx5sStGUZRuooS1gj640alNyMB7qR+owFDwrrPsvTPtkqs7TM2qkC1YEr2O55CIQPwXjL7X9UMc+lSlMc5dN3NhwhkQAdqKo/P0HzzzoOnR9DBHQ2GBFK/QoARijo9TrZNNAqacFNLOkbSGQmSXyZfJdkQL/CCSSe14Fy/UNPCutV0dUhMYb1m33KCm0g2OaHfJHh+adHET6Py4mBfzFlD03HElncWPz57ZH6hp5oz1CX7OJkfytqEBvNQCpAFHcgE0COSMqE8mbUaf+60lQrKp1DqHjiEQB3I6tSs54AABI78VgNnXvQYJh3SVVP1SQ7GH6lW/lGW+UvjCcR6OVz+7tP571r+uXWAYZVdQ6/DCyq7fe/eHIXkKN1drYgD65p6T1KSTUSpJtUCON1j/AHlDFxbH5kKOPbtgXeGGGAYYYYBhhgcCp6x1fyrC1a1uY2Qu40oocs7Hso/OuL5r17XavX6iFTGfISby1KAKS5pXblzewHsL7sedppg8UJrIzKqQyTI8u5HTbasVCji+wLUDXG2z2y48G6BURU4B06rFssEq5UPIzEE2zFqu/b6nAp/EHWIjL9m2S1HNC6klRGArIOLHYWOAbN/lj+MWJPD7/aQFWH7OBdsgaQbmYvEpPZD37WNxA+lj0AkedHZZIpNkbE2dtKxW/fYSVv6fMYFvhhmLyBRZIA+Z4wK7xCoaBoyLMlIo/wAx7H8Frd/Llb1hpuU0XrKAKwDgbHXaY1YN2jdSwYqL7EdsuOpQs6Ax7d6sHXd2JHsSLoEWL9rvKuHS6XWSCcgiaI7HAkKlSDYWQI1OAeRdjnjvgSun6bbqdQe1hSAOBTDkke7b1bn5Zb5WdKfzXknB9DVGn+ZULW35sxA+gB98s8AxZ1ejl1UfmRTCI+bvVuf8NbUC1I78tzY57Zf6zWJCheV1RB3ZjQH5nEHxjqYxAHTTCOB5okkkkJj3q0ihtsYF0RYJYL3vnAvP/pqWcg6rVNInHoRQqn9bu/n37VWb9doftGolTzChSNACoogMWNhruwV/D5g4oeLQNKNK+kVlaRlhjhMrEagkgU21z6FQffHbj2x26HPGp8sw/Z5iLKGjvr3SQf4g/qPcDAt9PEEVVHZQAPy4zZhmjXSFY3YdwpI/GuP64Cj4illXRu8bwo8szSM8wOwRruZCwHNeXGik/XFjUvqxUAm6WAixs3kw28km4GNURHvghRu4HOO3V+rQaRok1YKxmLYrldyXwHD1e3gCiRXJ5yufqsURVjNpTpUYFWR900pF7IygXnaaO7cSdvPucCx8H7hvDEksFJBFFWW42Vh8wFUX7gA+94zYt9CkDah35HnxrMoPdOEVlIHvwrfzfTGTAwnlCKzMaVQWJ+QHJP6Ynarr8Gl0gkkMyLqJpGVokJet5O6qJ+6B7XXFYzdamKQuV7mls9l3ELuN+wu/yyj8T6ZINJFDHB5ih1VfWEEZHKsX3KVJYbbB7t8uMCDH4hSeTTFfMStTZDWdyPFIAQfZdzKK9j9Md8Uun6WNtAkkcCwNGfMUMb2shonzD94MoI3XyDjaDgVvTD5TtAfYl4vqjGyP5WJFew2/PKbxNotQXmkjeYDZGkSx997MyswBYL6dwb1CuO9Yx63RiQCyVZTasO6ntY9u3BB4IyN9plj/AMWMuP44ufzMZ5H8u7AUIZZnCS6rzlWXcgEe9ipqU8CKyu1iqX/kxq6F0/y/Ud3Mca837BmY+o3ZZzd85u/vuHtbg/LypL/TbmL9QkfiGJr/AI5BsUfWj6z+AHPzGBVfECZBDEjuiq88e8FgGZEbzGCKfvt6RwOav8M98X9fji0Zk9TQygp5qAMEsUu4XdE+njsTzk7TeH083z5z5023aGYelFPcRx/dQH3PLH3JzTrunQoI9MqKkU0jF1A4bguwA7DcRzX1wOUT9bk0jaYKoOo1UieUHsnyt42SSIQPULKqD/DuPtTz4heEanUyTSyIqRonojLGxUhfsRQsA8Xz35xbfwjqZOu6TW6krskdysfvCsaExqfa+x497yZ1UPN1TWQJHLIxCgCmEIBRHJkIZR713J+QwOg9BMzJvmPDgMikDcgI/eZfST24A4+Zy0zCJAoAHAAAA/DM8AwwwwDDDPDgGc76nF9j1mr1Oln2tIoeSN1LRTOg9SgiisoUX6STybU1i11L4oSxavU6d5PJYMY6lS0jIJAMbLyLFHc/HPbGeLxnpGhj07wb4pCsVI6yL6yFtm+dm7u75wKnVfEufU6hNNo9K0gsCZ45AC1iyImK8CubNGgfu986no4FjRVRQoA7fL5/ib9/fE3ofSlhTV6ZQTNGwmRuN7GvQd5+9ytWfY0ffG/p2q82JJO25QSPkfcH6g2PywJOcH+J76rX9Rl0qTSjTReWPRGzIrsyK28r8gxbn+GuM7uTif0jorNNqJYyE008gYgg75Foltp42I7m+bJW6oEUFKnirRw6eAuk8yiM+YqbmSIoCHBjJ22GU+n90EVxlXpdqrHqZdPHMGd2m4DqYn2hBHa0VjUGuQO/uSuP3i2KMabyxtViyiIVXrLAcAe1Eg/Qm8ixeF4nopNKsLrfkArtXctWnFqdp23zXtWBbeGXB06gMGVSyI13uRWKqb/AV+WWhyr1Wg8rdJp/S/LFP3JT7gr7Mf4hzdXY4yP1rXmSKGOFqbVEIrDuqFS8jfQhAav3IwOb+O/ELa3UKNNIRHppfS0R3N5yfecxVTqtgBbsjeRkLrnj7+8NA0LRyNPvWRHjUeWfLO8VZ3C1QnkXzkv4leEtJoFl1Omkl08jAAQotxO/YH1ClNXZBsdxV84+HvFzFRO/SoHdVDrJEmxyCRHYQhmAW+W4Fc9sDJ/NDR9UmWFdRM/laGIqfLiQhi88gHLHywze3t8+N/VvFer1Gh1kbJH9q04SZHRSPTuIsIzXHKhAPcgggiweffF3i3TaqDSyzQa2GQFZYJIHi3IXJRa3MNwau226+WR/DPVIY9UIGOsMhePSSnUrFGFjKTbVCqbJJAJbm6Xn5g7/AAy8Zr1TSK7Mg1C8TIp7G6Dbe4VqsfnjR1DSiWN4ySA6lbHtYq8VdP0GHpi6ZoAdiylZnPLFJF2AnaANokEfYUoBPazjH1ichVRDTyt5aH5cEs38qAn8QPngcv6l1+eRZ4tTp5fNRZtjhGeF6YBCrLfpLIFo+zfTmwPgUppoZdOZJZFhA9TLuA++FiJFC2Pz/h+WPPVfLhgSO1QXHGik/JlAAHvQyR0T/wC2g/8AKT/2jATfBaa0TCXVoEUmSEcEFiW3hwp+4trtF8kbe1cv94h9f695epngKPIj7NqkM/7QAH0JGN9UAe/BDHgd9vUF6iWSeKfy40Ul0li4cmuFRSGJ9hYHJ98Bs6tqYY4nOpaNYipDmQgKQRRBv5jE/RdRkYRLBNE2lljkaHzwZXYR0eCGUla5o7jQ7+2UvxO6K3UOnyzTEK+iiJ9HCPNSmWgbtVA2jnuT8s4HD1Z7j8xmdY12ou4jatk0COQLNmu9nA+oOhdSj1jeTqNRFJJsD+RGNsbIfetxMgHYqTQPde1tep1scdeZIiX23MBf4XnxRHOytvUlWuwVNEH6Eds+wunhNQF8zmWNVp1JUlHAIPBumqiO1qflgT5OrQL96aIfi6/98P72got50VDud60PxN4r+KulNCGlh81UCEkRyMvqCycmj7lkO6j9yjQJInTdPk12nYSeVGrqQKTc1jgMGY0FJG4cXRHOBZQddjkAaISyKaIZUNEHkEE1YI5BHfJUmqb9yNmP19IH5n/gYn6DpGs0/wCz8tWiUUhjlFqB92w2zkUvIP7vsCRl1pJNQhXfA2wMx9DIavsSu7k3fpFgX3NYFn9qk/8AwP8AkyV+pYH+mV3XJ2KDfFTbrjbePQwBO6xZFKDfBBHHvk/SdYjkkaJd4kVQ5V42X0k0CCwAPPHByi+IHhubXRxiGVlKk2oYKGBA5Jo2RXbtycCF0Tqur1LvGJIRJGoKu8O5SxVTIqsjrym9QTX/AGDb0vp4hUiyzsd0jmrkb5mvoAAPYAD2xe8K9FLQReepRo1KKqkrT7v2jgjnlhx9Bf72XMk88N2hnj+aUJB/qQ0r/itH22nvgWuGatLqFkRXQhlYAqR7g5twDDDDAMj67VpCjPIaUdz3+gAA5JJ4AGSMg9a6f9ohePcyFh6XU0UburAj5HA+aPjBpSdcdRwfNRWfaD+zb7u1uALAAF2bKn8BC8Cahow9oxV2UxkKaMkZ3bQaq6o19M7h496gV6c0MsUgLBVlZgpUqCA7+YDX1vg83QOI/hvpejhQtpd0u6gwMzPGzVuBIiQeW4sEEMXWu3JwOq6rWRlBrIIXk1DKY4l5VnNmwVYhaFEknsAecy8HvMqvHqL8wkzcgAjezWNqkhRuBIFmgas1ZTvCenl133DHGNO2xH3yvsUr2RWIG66NgjgUbsgPnh7T0JGZi8pkZXdu5CMQgocKAtcDjknucCV1tyIWAu2qMEe29gl/luvKzxHAI0DxWkwpY3BNKACaKDh1rjZXLEdjyLfqWk86KSOyu9SoYd1JHDD6g8j8MRet67UajTbA8cJMgiSdJCXDpJGQNjKbJYba3Xd2e+A0aHTPqo92tgRbUDySQ+3sxLVY3FgOASAFHPfInQdBGNXqmCRAxMscWxFXYjIjsDt7sT7n2qgObsYuhLQ82WeVgKtpGW/rsj2rf1q8m6LQxwgiNFQE2aHc/Nj3Y/U84GuWQidFs0Y3JHtYaOj+PJH55UDppkUqjlJdNMxhf2AYbgjD96Mo+wj6A9wDmXiMAanRsxlC7nQlPugsAV8w+y7hV/Mj65Pg9OqkXimiRvqCpZefndj9MBA+LHWdP5MCahFinaVR+1hDhVHL0xG10JAFg+4Jrtifp4enSgyTx6R7AUiPVyFq9vQJlpQa/AA/S334jeEf731cGnaVoo4oJJdwAPrZkVbU1YoH3GK/R/g1qtHKZItVG9qV4Z4WINfvqHrtgKcXxA0aIU+wSrQQBV1blajIMYBdCyqCLrt782ci6br763UpFBG8LMQ+55DM48tH27SVDMFDMdvN88Hse0dH8K6uNWEkm612j/xDHZ6t25WaC91en5V7ZRdf8FvHr9J1CeRGVZIdO0ZttytcYd5GqzbAVt5+eAx+EzqNZp0XURLFAoKkIxI1XyIFWsXuRfqPH3fvMM8ouSQEAxAxgnspO1mNe/sPxFcZZgYneP8ASxiIKmjjneZ/2lJzsAtnJCMTRCD62BeBG6Rq9PrY1n1skbliGijIpUVLqrALFmUyE/5V/hy+6E8KR6iSIIIvMJUpW0qiIpIrirU5D8ISCUsV0ogiiVY4eRyhUMPQB6fSQeaI3kVycy62jDVwRqJGjlVt6rIYxGFNs9KQH3FwCD8rBvghD8MqDqiXP7VkabbX3QzbB9efV+VfLJnVerhtRCiEGNJD5nBpnCOyKp7MQVsgXRrKLqvR/J1Uc2ln2QlWTUF5LRfUrWztbG6I2BlNmwRyDbQEDbMf2pedYYTs2+XHQDeUoHpW1ZvqKskAYED4l6+LQ9Hmjl+9NG0Sj+KVwST+RJb8s+Wjnff7Qmr/AGIR4+PT5Lnm2JJkqu1KFHPfcazgOB6M+mvCfjCN4tFJICj+Ukb99rI1BWsgGlcAEkUNzUTROfMoz6t+HGnhn6Pow8alVjHD0aIsFgfa+TfBF4DoDee4j+DOj7JQ6yylU3nbvYJsdiYVKXTMIiGLN6uV+tvGAZ4TnuV3V5WpYk+9KSt/wLRLN29hwPqRgReizB5ZJCr75ACrFTt8oXsCt29yxHe2Pyy7zCJAoAHAAoD5AZkxoYHuUcPimB3dFa/LJViCppgxUqQDa/OzQojNHVfEHlgNuCLRO7hlNXwTY2tQHzrdzlT1vw5EumjeONVlLgvJGls5clmsKVLBnau/YnAv0i8jVKEvypw7MtilkG0hlHcbgW3e1gHgk3dYudL0flLo4/USpeiwIIG1uKZmYdwOWJxjwDDDDAMMMMDnnxQ6iNI8M08Syad9unffTIA7q8hZCbJ2xijR/wC8d/h107VIz9O1DwBxz9mmuN/9cdmx9LGZ/HuDf0wC+08f53uXj9cQPB3w6eY7kkeEbtm5XZS5H+JW08heeeB7d7wO0dA6dB02HyvNUCyzF2VRfA4UUFFAcDMOhdY082q1KaeaOXhHbYwYI3KEEjjkKD+uch+J3hCPTa9H27oZ1XaP4HXarfQ2KavmTnWei9E0+iGm+zRpGG9DFR97cu6yff1L/XAZ8W/EOk0+naLVlQhWZNxFgMZP2O5wCFsB/vntVYyYv+PxGen6nzUaRfLPoU0S37tcjs1Hv7YF406hdxZQvzsV+uVus8R6eLvID9F9XsT7cex/TKfw14P0i6aANGrssahvWzgNt5r1bf0ywkaOHVwwrFEPNR23UN/o23V8keofrgLfi3xfKVCQad9nmReYzgASIXUFYju2liSF3E0N4/Jw6RppBuknrzZKtV5WNRe1Af3qs2fck9hQyv8AHXlLpHaVthX/AA2q6fuBQBsGu3/IGX2nmDorqbDKGB+YIscYFL1Hp+pGobUad4TcQTy5Ub90s3pkVvTZbm1PYZzCP49lGKT6EhlYqwWXsRweGXvedtz5l+O3QRp+peYopNSok4/jHpf/AIP82B0vxB8VJtNpotT/AHbKIpa2O8se07huX7hY8j5gZS9I+Is3XWOgTTxQM6lxI0jNsKEMpChRZBANWO2So1XWeE+QbihNf6oXIBFf6f65zb4V6oRdX0ZQk7ztcn5uhsfrgfUyXQvv74u9Y6ig+0ISBKaijS6Z1ZQzMoNWOWsix+z+mMeRdb02KbaZY0codyFgCVPzB7j8sDluv+Li9N1Emk1OlLNGRueJ+GZlDkhXAr73a8gdb+JnS+pKiyxamORXDRsI0YhgQQvc7lYgWvvj717oul1GqZJYIXdxCCWRSaJmZuauykZF/hkXo3RNGmvdUggVlaRgBGv8GmHHHtd/zfXAn+HukGOSO4JFWOErvldGJa0oqqMwXgHsFAvjL7qmmLpaf4iHen+oex+hBKn8cmYYHJvjH4ijn6eYI682QqWjcEPHtYHlDyvz3Hige9jPnd1okHuODn1jrVROsRmRR+2021Ce25WYNx2vayj8Dmvxj4T6cIZtXLoopHijL0vo37RYB2kA9vfA+U44yxAAsngZ9CfDrq8UfSxpAWSQcMzUAyyEtKyNdHYm7i74B/eGW2u8BaPVwRz6bTRJIY1pLIUDuQFB2hw3O4i7HfJXg/wTpW0uneePzWoybXO5VZhTUvaqrjkChWA0+HF/8OjkU0o81vxfkD+VaUfRRlnnirQodhnuAHFfXdRLaogFlWMbQyqG3EkGQe/+UUBd3jRnIviSzdKdtUGOyd9qIpsqxG5iQ3cXf73FjisDrUJ4HN8d/n+XtkLqPUVivduHF79hKj8/c/TvnHfDvxYVjFCiz+Y7hSEiQ3Z42gykXz8gPfnPPHPjz7LqZNOftAI/xN0cbBj3FBXA7E2fywHfUSjWTRpuDBjttU22lbm3WCb22KBH1GXPjmQx6XzAzIsbozFe4UcChRumKmq9sSPhh1Qa/UJIjFxEGaQmIIUZwQF3bjvvk8dtv1zo/iDiEmgVVkZx/lV1J/QC/wABgUHh/rZ1EsBcSBVikfzJVVBISV4QLx6Vsm6IBHfmmzSalZUV42DIwtWBsEfMHOX6nqsurdRIpsqHTTqB3206qdtkCmG4A2G5U0dvTun6cRxoiggKoABNn8z7n54EjDDDAMMMMDlfx+QnT6Pmh9o5+X3G7/159rvJ3wo6gZ1CBAiaePahJ9Ugdr37RwF9HB97/WN8dNEZIdI3ZUla2sAAlDtu/nX/AB75dfDbShIITsVWMPqqjuO8jcSPcgD9Bgb/AIo6FZOnyyUN8A81CfmOGB+hUkZG6N1I6nQaIRKVdnRRXAXyzuYm+SCikcd9355beKwkp0+lkvZqJPVRqxGPM23/AJmUA/QnJemhUz+hQEhUrQFDzGq//SgA/mPywLbF7xoCYolVirNMiqVPIu1NfkT+V9u+MOU/inSs+nYx/wCJGC6g3yQpsccgkdj86wNHgzp5ggdWrcZ5mNAKK8xgtAdvQFzcuk3a5pSR+zgVFFdt7MzG/a9qj8s0+C+qHV6YakqEE58xV3bto2qKJ+e4E19c2dL16vq9ZEO8Zis33tO1fT/5DAqvHmiGqbTacu6XJvJRipI+5XHcEMbxthiCKqrwFAA/AcDKmDpsbayTUFfWirEDZ+RY8dr9dX+OXOAZwv8AtJaI7tHNfpp02/Xhib/Dj8s7pnJ/7Rm37BBf3vPG0/ytu/pgbPgdKmq6PJp2HCvJE34ON3/yzinSQendSjMvB0+pCtfH3HAY/hV/0zrv9nCUfZ9WgviVW+nK1/x/tnP/AI09LeHqM5Y+l28xL7kOBYHzog4H1CpvPco/BPXBrtDp9QABvQbgP3WHpYfqMvMDmfjvxC2j6npowp3ahtOI3v0jbJJHKGU97SU1XvXb3r/hn4h1Gr6rqUlVV8hZVkNcuxmG3vytAbaHcKMn/HfRf+Eg1a/f0uoR799rEAgfzBD+WSvh90zy+qdZl9mmjA/NTIf/AHjA6HhhhgIHjrozarWIBIytHp2eIBtpDbvUw4O7svHFV35y18Ua6OOBtLIzlngYKz/9QgG13e7GvYe+VHxM6lNpZYJYY1ZjHLGjHdaM2w8AEdwKvF34g+JJJNHBMH9JXzHUIOCAQNpPPLD29j3wHHrOnK9IH2eYwhIlkEnIpBTMCAQa23jJ0PRiDTwxDskar+gAyqTSj+6lRroaVbrvwgNfXtWMEP3R+AwM8MMMAz53/tE9Z8zWRaYH0wx7j/rYn/ZQP1z6GkYAEngDk/hnyJ476kdd1GV09W59ifM80P6msB3/ALPfhoy6p9Y4BSEbEsf9Rq5H+lb/APUMVvi/Lu6rqeb9Vfhn0V4R6EvTOnJCv3kQs5/ic+pj+vA+gGfKviecvq9Qx7+Yw/GjV/0wPoD+z70vyummUjmeVm/lWkH9QT+edNljDAqwsEEEH3B75SeBunnTdP0kRFFYVv8AEiz/AFOXuApSJDoysEaOWMnpkkshd9tJtlu09IPP+5OTvBGsMulQlmZlJVi13d2R6iTxdck9sr/EskfnIXbaSABuHC+og81+93rdztyd4ElDaOMgq3LCwQQaYgEUSAKqhfasBhwwwwDDDNOqhLqVDshP7y1Y/CwR/TApfHnR21mg1ECKrOy2gaq3ggr347j3znfw9+IMELR6XWOYZYwdOQy+lSpG0bhfuGBJPyzp7dMlqhqpvxqO/wD2ZzDxz8KZ9SHaBleV5PMZnYKCSNrcKKFgD29sC++JPW10mt6a8rARgysBX7+0KGJ+QDdvnjR4N1qS6ZaZGkQlZtpB/aXbGwezH1D6EYjdF8L6zUtBD1aN70xuCeJ0ZGoUVkRhfI4uuf65P0Xwkj08rSaTW6zT7ySyxsoFWSBW3sOwu8DpGQ+rdRj00ZllNRr95qsKPm3+Ue5zHp2kkhiCNK87js8m0E/K9igfnWJ3VOma7U6oNJCgVBUYEoMfNEs24bvM4rheB2Yc4FX4E8RmGOTTx6bUyyLIzbdrACzdAkbUFmwPYH6ZX6Tr+rTqEmqfSMqPuVtrKf8ABqKdS1hTToSDd1zXfHtPCbOAZtVPfqtISI4/VR7AWT/mJs2crJPhyAjRxaqVY2JZkdRICSbJO7mye5+pPfnAtfDXiBZC0UitHqTIxkhNM0YPMZcpYAKbRd9+MZs59NoNbptrBVeRGBVo4rEi8Aoafem4cchlXg+2PkhavSBfyP8A3GBnI4UEkgACyTwAPqc+f/jJ1CfqLq+kjlk0cCkF15Rnv1NS8jjiz39u/PTfEfh3WaqRdz6d4VIPlneo+t1uDE8c8VXHc5B1Pw7m1EjPLrGiS7SKBAEU9yTvvcb+g9sCj/s4pWm1ft+1UUe49A9vl8spf7SunqXRyccpIv14Kn/nOw9B6AulaVw7ySSlS7NtF7VCrQRVA4HyyJ446Umq05jdHYg742RQzI68ggEEH6g9xgc+/s49a36fUaU7iYnEimuAr8Vfz3KT+edkzkGk61o9GvnJ5ml1ix1LAU2qdo3OCpA3KeSGWyOT8wesPKdm5F3HbYW6v3q64wEf43azZ0x4goZ55EiQfW95P5BTmr4TdQkkk6iuoVUnWdN6qbFCNYgQfcHyicidU8H9S6pqI5dZLDp4orMUEdyEFhVs3pBb69vpmfVvCnUtLrjrOnPC4ddssMlrvG5mH0JG6gbHb64HTMMrei6uaVLnh8lvdbB/qpIybqNQsalnYKo7kmgPzwEP4xynyIIxtqSUg2t9lJFcgjn3zmPXq8hfMJH+GqoOwAYA9jyN3qJ/zVjh4g1D9U1LEzRRwaaTbGgTzGnF+pu9UaocV25J4yl8Q+CJpVLQafUpGjLIA/l72o187AK2arg+xwHjofVJtTBIgkULt8naQAVLKFj21ZPfmz88f0WgB8hnEun9bWWMaeSaTp8m9WWRoAqWp5RnIrdxYa65IzonQ/Fibvs0zBpkCjehLJNwPUrEAE8gkC63DvgNeGeXxim3jJJAREVTvTSKxP8A6BX9WGBn8TutfY+naiQEBmUol/xMD/xefPfwk6Z9r6vpw4sKzTN+KAsP/wB6x9+I3SpteI/N1UrqG9Hl6ceVHfFtsdjZ+ZPAvIvwi6Q3TdfO06SMoi2rIkEjCywNWF44GB13xzrhp9BqJCeyf70M+UfDmlOq1unjb1GWdA31thu/pedv+OnXhLo000AkZ3dWkUI1ogut4q0JaqB70cQvg34dmHVdM80EqIFeRWeNlViFoUSKP3h/TA+mQK4Ge54DnjsACT2HJwEjxrqdOXKSbRKpjEZ3X77vUo+6b459iMtPAB/8LttDtbaSnYsFTdXv96+/tWUPxAen/aGQcBoPIRizDgP5m0+qvYGgBzeMPgXUM+m53FVYqjMGVnWlJJD+rhyygnuFB98BiwwwwDDDDAX+t9Rkj1CIrkB4mZEEYcu6soruD2b5gCiScX4fHEqCZpRE+31bIzuqlI2AiyWaRHq/moxu611SLTBXlB5JUELZAos34Cl5/AZUdL10SQTag+VUReJQihdqoxCx3fNmvlycCBN4qY7Ymfa8pUgqjLsVmQAKWsOaJ9XbjtkXp/il4opGaZHZERiJSwLWqMzBlUIAA5JVQTQzf0vrASMosMAkG8MI0O15aVoitDlGHFnsykXxmE/W6edW0C73UiO1ALmjSTEXs/ZgNd9uO/GA3dF6h9oj37aF+lhe1xQO5dwB281yPbJOtdljdkG5wpKj5tXA/M8ZH6Npo0TdGu0S1IVslQWAvaDwoPehQuz3Jyh8TdckimaEwrJD5au/7N2AjthKXYGhtC2AASSQOO+Bq1fiuSFNiRS6iWje5DFtc/cRgVoAkgbv8y9+csI/EkZ03nM9LJIyREKSffbagE2KN/hkLpGujeXylWFIzKylG3F3eMswYP2sbFIU+1/w1mMXWU0odZokMfmTOvlKPTUzAl1ZqtrL7geafiwLC98NknToxkaTcA1sQSpKi1sDmjffnnLTEnpfiNIkSKCEAD9mI17q4d196sFVDDjkG7q6tvCfXG1SmzG+1V3SRghRIRbRkEn1L8wT39jgMGU3VutGGRUCryFJLvsBBbbSEghmFXRI9vnlziV15ppTMsihliatoLIrxuooFg1szN6a20K7jAmy+NYlJBhnoUwIVTujP/VoNYS+Oabm6rnJsPXWJ2tp5VIXe9slKtsAb3eq9pIq/rixBqI2n2QaZ1j2OEZbQakjaZEBddpQqLSm52MPSvJJG0YmjkWKchlaFT5hU7ltWRVkdb272DWfvEAA0aBj6d1GHW+iSFSdiybTtkWj2thYDfQ8/K8sesa77PEZAm+iq0CBW5gtknsouz9AcWdNqF0J1RiSJIo2A8kS0WIRXLJGVrzG3VtBpiPmScvPEjFoVj2K6zMI2DsUADA+4Vu5AWq/ewNMXimLcEcMr89huWwyLw68NZcV/pe62msdB4iMigmFuV8y0ZWUR+xYkg7rsFau1OK3kadGDbJFSOWmuRhFBGhddiBAQUDeYVZgtAVaigNuhji+0O0pkikdXFkq3JcwevaoVTfYLwQCScBu0vXomQOxMfswkKqU9O/mzR9PNgkf1yVFJDqUDLslQ37WODR7/XEyJkeF21KBk8xaYP6mfy12ks4RI1CkpRFfiTzYHxHHGkg0yt5v7SYrKNoJG1nUG7P3wLUMBY7+4MOh6PBD/hRRpXalHH4fLJuV3RuotOpLRlKJAN2rCyLUmj7e4GUHifRaltRL5DMEk0uyTvQovzHX/V5A/A37DAbZIlb7yg/iL/3yBpugaWNg0enhVh2KxqD8/YYiLqOpmQwKWB8tyrte3btiXsK9QPPz9TVzm3R6J9Q0KsksLE97ZjCwiYhSX++pNPX3eSPcjA6RhWU3hXTSiBZNQzNPIA0l+kKfZUTsij5d/cknLrA8ym6tqZpAo0bQvZIkJkoqK7grfvwR3+WXJxO6fpkU+UAoRJZKeKNm9JZm2NLtCqKO0gX2qxgbeneFYwrRNMaNl4oW8sWe5Yg+Yx5/ebMtH4G06CMSSaibyxSeZM3A4HZa9hX5ZSwQwCM3LCFZ18rUIjmZztRQVIUUSRVgtwfrlh07Q/ZDHNPMpg8qj5qsHWQEyAgEcKP2hFgEA1zWAydP6dBAxMQClqB9RN124Jyxxf6XpYNMN22IedOTEUUG9/3KIHFqL+Qy/GAu9R6JLqGdJXDQM6t3ooij7qgLYYnuxY2L4GXHS9AunjWNN21brcbPJJP9T27DJeGAYYYYBhhhgYSxBq3AGjYsXR+fPvmk6CM16Bw/mD/X33fjZyThgahp1379o37du6udt3V/K+azIxA3wOe/Hf25+fGZ4YGEUQRQqgBQAAB2AHAAyNrOlxSsryIGKfdvt3B5XseQCL7EZMwwIh6bH5ol2+sCr5+vO3tuokbquiRfOEfTYl3ARoN7b29I9TXu3H5m+byXhgRtP0+ONiyIqsVCkgUSoLEAn3ALMf5jmOk6ZFE26ONVJUISoq1W9o/Kz+uS8MAyHq+mRy7t63u27qJBOwll5BB4JvJmGBEXp0YWNdgqNtyXztaiLBPN0x/U5ol6Dp3rdGGpncA2RukO5+Lo2eaPGWWGBVDw7p9+/wAsBw6yKw4KFVVAFI5VdqgFRweb75M6hoVnQxve0lTwSDasGFEcjkDJOGBXzdE071uhiYAKACgIATdsoHgVuavxOV+o8G6WQuzISzuWY7jfNkqD7ISSdvzOMGGBU6boEccBhRpVBq33neaoAlj34AHPcDm8r5/BMDMhDSjZwAH427dpFfUAfpjNhgV/RelLpkKKzNbFiSFHJ78IoHJ5+eWGGGB5WFZ7hgGGGGB4cXm8LA7VMreWn3F5DIAdwUMG20OwJXdXvjFhgL+g8MCFAizSkb1f1UR6XD0FAFXVZY9Z6YNSmxmKi7sV/Cy+/t6sn4YC+nhdVeBklkVIW3+UNuxm2MlgVafe3Upq/bvjBhhgGGGGAYYYYH//2Q=="/>
          <p:cNvSpPr/>
          <p:nvPr/>
        </p:nvSpPr>
        <p:spPr>
          <a:xfrm>
            <a:off x="207433" y="-144463"/>
            <a:ext cx="4065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342" name="Google Shape;342;p52" descr="http://jamieutt.files.wordpress.com/2012/06/itshisfault-from-talk-onevietnam-org.jpeg"/>
          <p:cNvPicPr preferRelativeResize="0"/>
          <p:nvPr/>
        </p:nvPicPr>
        <p:blipFill rotWithShape="1">
          <a:blip r:embed="rId3">
            <a:alphaModFix/>
          </a:blip>
          <a:srcRect/>
          <a:stretch/>
        </p:blipFill>
        <p:spPr>
          <a:xfrm>
            <a:off x="293325" y="1810950"/>
            <a:ext cx="5432824" cy="43996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5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C3300"/>
              </a:buClr>
              <a:buSzPts val="5100"/>
              <a:buFont typeface="Impact"/>
              <a:buNone/>
            </a:pPr>
            <a:r>
              <a:rPr lang="en-US" sz="4800">
                <a:solidFill>
                  <a:srgbClr val="CC3300"/>
                </a:solidFill>
                <a:latin typeface="Cherry Cream Soda"/>
                <a:ea typeface="Cherry Cream Soda"/>
                <a:cs typeface="Cherry Cream Soda"/>
                <a:sym typeface="Cherry Cream Soda"/>
              </a:rPr>
              <a:t>JIM CROW LAWS</a:t>
            </a:r>
            <a:endParaRPr sz="4800">
              <a:latin typeface="Cherry Cream Soda"/>
              <a:ea typeface="Cherry Cream Soda"/>
              <a:cs typeface="Cherry Cream Soda"/>
              <a:sym typeface="Cherry Cream Soda"/>
            </a:endParaRPr>
          </a:p>
        </p:txBody>
      </p:sp>
      <p:pic>
        <p:nvPicPr>
          <p:cNvPr id="87" name="Google Shape;87;p18"/>
          <p:cNvPicPr preferRelativeResize="0">
            <a:picLocks noGrp="1"/>
          </p:cNvPicPr>
          <p:nvPr>
            <p:ph type="body" idx="1"/>
          </p:nvPr>
        </p:nvPicPr>
        <p:blipFill rotWithShape="1">
          <a:blip r:embed="rId3">
            <a:alphaModFix/>
          </a:blip>
          <a:srcRect/>
          <a:stretch/>
        </p:blipFill>
        <p:spPr>
          <a:xfrm>
            <a:off x="1416050" y="2006600"/>
            <a:ext cx="3619500" cy="3619500"/>
          </a:xfrm>
          <a:prstGeom prst="rect">
            <a:avLst/>
          </a:prstGeom>
          <a:noFill/>
          <a:ln w="76200" cap="flat" cmpd="sng">
            <a:solidFill>
              <a:srgbClr val="00B050"/>
            </a:solidFill>
            <a:prstDash val="solid"/>
            <a:round/>
            <a:headEnd type="none" w="sm" len="sm"/>
            <a:tailEnd type="none" w="sm" len="sm"/>
          </a:ln>
        </p:spPr>
      </p:pic>
      <p:graphicFrame>
        <p:nvGraphicFramePr>
          <p:cNvPr id="88" name="Google Shape;88;p18"/>
          <p:cNvGraphicFramePr/>
          <p:nvPr/>
        </p:nvGraphicFramePr>
        <p:xfrm>
          <a:off x="5791200" y="2006600"/>
          <a:ext cx="5638800" cy="3422000"/>
        </p:xfrm>
        <a:graphic>
          <a:graphicData uri="http://schemas.openxmlformats.org/drawingml/2006/table">
            <a:tbl>
              <a:tblPr>
                <a:noFill/>
                <a:tableStyleId>{E28744E2-6910-4CC6-9A3A-795B427E337C}</a:tableStyleId>
              </a:tblPr>
              <a:tblGrid>
                <a:gridCol w="5638800">
                  <a:extLst>
                    <a:ext uri="{9D8B030D-6E8A-4147-A177-3AD203B41FA5}">
                      <a16:colId xmlns:a16="http://schemas.microsoft.com/office/drawing/2014/main" val="20000"/>
                    </a:ext>
                  </a:extLst>
                </a:gridCol>
              </a:tblGrid>
              <a:tr h="3422000">
                <a:tc>
                  <a:txBody>
                    <a:bodyPr/>
                    <a:lstStyle/>
                    <a:p>
                      <a:pPr marL="0" marR="0" lvl="0" indent="0" algn="l" rtl="0">
                        <a:spcBef>
                          <a:spcPts val="0"/>
                        </a:spcBef>
                        <a:spcAft>
                          <a:spcPts val="0"/>
                        </a:spcAft>
                        <a:buNone/>
                      </a:pPr>
                      <a:r>
                        <a:rPr lang="en-US" sz="3200" u="none" strike="noStrike" cap="none">
                          <a:latin typeface="Bookman Old Style"/>
                          <a:ea typeface="Bookman Old Style"/>
                          <a:cs typeface="Bookman Old Style"/>
                          <a:sym typeface="Bookman Old Style"/>
                        </a:rPr>
                        <a:t>Southern state and local governments separated white and black people in public and private facilities.</a:t>
                      </a:r>
                      <a:endParaRPr sz="3200" u="none" strike="noStrike" cap="none">
                        <a:latin typeface="Bookman Old Style"/>
                        <a:ea typeface="Bookman Old Style"/>
                        <a:cs typeface="Bookman Old Style"/>
                        <a:sym typeface="Bookman Old Style"/>
                      </a:endParaRPr>
                    </a:p>
                  </a:txBody>
                  <a:tcPr marL="47150" marR="47150" marT="0" marB="0" anchor="ctr"/>
                </a:tc>
                <a:extLst>
                  <a:ext uri="{0D108BD9-81ED-4DB2-BD59-A6C34878D82A}">
                    <a16:rowId xmlns:a16="http://schemas.microsoft.com/office/drawing/2014/main" val="10000"/>
                  </a:ext>
                </a:extLst>
              </a:tr>
            </a:tbl>
          </a:graphicData>
        </a:graphic>
      </p:graphicFrame>
      <p:pic>
        <p:nvPicPr>
          <p:cNvPr id="89" name="Google Shape;89;p18" descr="animated-crow-image-0011"/>
          <p:cNvPicPr preferRelativeResize="0"/>
          <p:nvPr/>
        </p:nvPicPr>
        <p:blipFill rotWithShape="1">
          <a:blip r:embed="rId4">
            <a:alphaModFix/>
          </a:blip>
          <a:srcRect/>
          <a:stretch/>
        </p:blipFill>
        <p:spPr>
          <a:xfrm>
            <a:off x="2184400" y="3124200"/>
            <a:ext cx="2533650" cy="1905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881753" y="410860"/>
            <a:ext cx="10178400" cy="14922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6000" b="1">
                <a:latin typeface="Comic Sans MS"/>
                <a:ea typeface="Comic Sans MS"/>
                <a:cs typeface="Comic Sans MS"/>
                <a:sym typeface="Comic Sans MS"/>
              </a:rPr>
              <a:t>American Indian Movement (AIM)</a:t>
            </a:r>
            <a:endParaRPr sz="6000"/>
          </a:p>
        </p:txBody>
      </p:sp>
      <p:sp>
        <p:nvSpPr>
          <p:cNvPr id="95" name="Google Shape;95;p19"/>
          <p:cNvSpPr txBox="1">
            <a:spLocks noGrp="1"/>
          </p:cNvSpPr>
          <p:nvPr>
            <p:ph type="body" idx="1"/>
          </p:nvPr>
        </p:nvSpPr>
        <p:spPr>
          <a:xfrm>
            <a:off x="545900" y="2912050"/>
            <a:ext cx="6112800" cy="3619500"/>
          </a:xfrm>
          <a:prstGeom prst="rect">
            <a:avLst/>
          </a:prstGeom>
        </p:spPr>
        <p:txBody>
          <a:bodyPr spcFirstLastPara="1" wrap="square" lIns="91425" tIns="45700" rIns="91425" bIns="45700" anchor="t" anchorCtr="0">
            <a:noAutofit/>
          </a:bodyPr>
          <a:lstStyle/>
          <a:p>
            <a:pPr marL="457200" lvl="0" indent="-457200" algn="l" rtl="0">
              <a:spcBef>
                <a:spcPts val="700"/>
              </a:spcBef>
              <a:spcAft>
                <a:spcPts val="0"/>
              </a:spcAft>
              <a:buClr>
                <a:schemeClr val="dk1"/>
              </a:buClr>
              <a:buSzPts val="3600"/>
              <a:buFont typeface="Comic Sans MS"/>
              <a:buChar char="●"/>
            </a:pPr>
            <a:r>
              <a:rPr lang="en-US" sz="3600">
                <a:solidFill>
                  <a:schemeClr val="dk1"/>
                </a:solidFill>
                <a:highlight>
                  <a:srgbClr val="FFFFFF"/>
                </a:highlight>
                <a:latin typeface="Comic Sans MS"/>
                <a:ea typeface="Comic Sans MS"/>
                <a:cs typeface="Comic Sans MS"/>
                <a:sym typeface="Comic Sans MS"/>
              </a:rPr>
              <a:t>American Indian militant advocacy group; demanded government honor paste treaty obligations.</a:t>
            </a:r>
            <a:endParaRPr sz="3600"/>
          </a:p>
        </p:txBody>
      </p:sp>
      <p:pic>
        <p:nvPicPr>
          <p:cNvPr id="96" name="Google Shape;96;p19" descr="AIM History"/>
          <p:cNvPicPr preferRelativeResize="0"/>
          <p:nvPr/>
        </p:nvPicPr>
        <p:blipFill>
          <a:blip r:embed="rId3">
            <a:alphaModFix/>
          </a:blip>
          <a:stretch>
            <a:fillRect/>
          </a:stretch>
        </p:blipFill>
        <p:spPr>
          <a:xfrm>
            <a:off x="7284850" y="1903050"/>
            <a:ext cx="4382275" cy="4628500"/>
          </a:xfrm>
          <a:prstGeom prst="rect">
            <a:avLst/>
          </a:prstGeom>
          <a:noFill/>
          <a:ln w="12700" cap="flat" cmpd="sng">
            <a:solidFill>
              <a:srgbClr val="000000"/>
            </a:solidFill>
            <a:prstDash val="solid"/>
            <a:miter lim="8000"/>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1251678" y="382385"/>
            <a:ext cx="10178400" cy="14922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6000">
                <a:latin typeface="Cherry Cream Soda"/>
                <a:ea typeface="Cherry Cream Soda"/>
                <a:cs typeface="Cherry Cream Soda"/>
                <a:sym typeface="Cherry Cream Soda"/>
              </a:rPr>
              <a:t>24th Amendment</a:t>
            </a:r>
            <a:endParaRPr sz="6000">
              <a:latin typeface="Cherry Cream Soda"/>
              <a:ea typeface="Cherry Cream Soda"/>
              <a:cs typeface="Cherry Cream Soda"/>
              <a:sym typeface="Cherry Cream Soda"/>
            </a:endParaRPr>
          </a:p>
        </p:txBody>
      </p:sp>
      <p:sp>
        <p:nvSpPr>
          <p:cNvPr id="102" name="Google Shape;102;p20"/>
          <p:cNvSpPr txBox="1">
            <a:spLocks noGrp="1"/>
          </p:cNvSpPr>
          <p:nvPr>
            <p:ph type="body" idx="1"/>
          </p:nvPr>
        </p:nvSpPr>
        <p:spPr>
          <a:xfrm>
            <a:off x="1257300" y="2286000"/>
            <a:ext cx="4800600" cy="3619500"/>
          </a:xfrm>
          <a:prstGeom prst="rect">
            <a:avLst/>
          </a:prstGeom>
        </p:spPr>
        <p:txBody>
          <a:bodyPr spcFirstLastPara="1" wrap="square" lIns="91425" tIns="45700" rIns="91425" bIns="45700" anchor="t" anchorCtr="0">
            <a:normAutofit/>
          </a:bodyPr>
          <a:lstStyle/>
          <a:p>
            <a:pPr marL="457200" lvl="0" indent="-533400" algn="l" rtl="0">
              <a:spcBef>
                <a:spcPts val="700"/>
              </a:spcBef>
              <a:spcAft>
                <a:spcPts val="0"/>
              </a:spcAft>
              <a:buClr>
                <a:schemeClr val="dk1"/>
              </a:buClr>
              <a:buSzPts val="4800"/>
              <a:buFont typeface="Bookman Old Style"/>
              <a:buChar char="●"/>
            </a:pPr>
            <a:r>
              <a:rPr lang="en-US" sz="4800">
                <a:solidFill>
                  <a:schemeClr val="dk1"/>
                </a:solidFill>
                <a:highlight>
                  <a:srgbClr val="FFFFFF"/>
                </a:highlight>
                <a:latin typeface="Bookman Old Style"/>
                <a:ea typeface="Bookman Old Style"/>
                <a:cs typeface="Bookman Old Style"/>
                <a:sym typeface="Bookman Old Style"/>
              </a:rPr>
              <a:t>Prohibited poll tax in elections</a:t>
            </a:r>
            <a:endParaRPr sz="4800">
              <a:latin typeface="Bookman Old Style"/>
              <a:ea typeface="Bookman Old Style"/>
              <a:cs typeface="Bookman Old Style"/>
              <a:sym typeface="Bookman Old Style"/>
            </a:endParaRPr>
          </a:p>
        </p:txBody>
      </p:sp>
      <p:pic>
        <p:nvPicPr>
          <p:cNvPr id="103" name="Google Shape;103;p20" descr="The poll tax rebellion in Haringey"/>
          <p:cNvPicPr preferRelativeResize="0"/>
          <p:nvPr/>
        </p:nvPicPr>
        <p:blipFill>
          <a:blip r:embed="rId3">
            <a:alphaModFix/>
          </a:blip>
          <a:stretch>
            <a:fillRect/>
          </a:stretch>
        </p:blipFill>
        <p:spPr>
          <a:xfrm>
            <a:off x="6779425" y="1874575"/>
            <a:ext cx="4973075" cy="4357375"/>
          </a:xfrm>
          <a:prstGeom prst="rect">
            <a:avLst/>
          </a:prstGeom>
          <a:noFill/>
          <a:ln w="12700" cap="flat" cmpd="sng">
            <a:solidFill>
              <a:srgbClr val="000000"/>
            </a:solidFill>
            <a:prstDash val="solid"/>
            <a:miter lim="8000"/>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1251677" y="382375"/>
            <a:ext cx="4212000" cy="14922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C3300"/>
              </a:buClr>
              <a:buSzPts val="5100"/>
              <a:buFont typeface="Impact"/>
              <a:buNone/>
            </a:pPr>
            <a:r>
              <a:rPr lang="en-US" sz="4400">
                <a:solidFill>
                  <a:srgbClr val="CC3300"/>
                </a:solidFill>
                <a:latin typeface="Cherry Cream Soda"/>
                <a:ea typeface="Cherry Cream Soda"/>
                <a:cs typeface="Cherry Cream Soda"/>
                <a:sym typeface="Cherry Cream Soda"/>
              </a:rPr>
              <a:t>GREAT SOCIETY</a:t>
            </a:r>
            <a:endParaRPr sz="4400">
              <a:solidFill>
                <a:srgbClr val="CC3300"/>
              </a:solidFill>
              <a:latin typeface="Cherry Cream Soda"/>
              <a:ea typeface="Cherry Cream Soda"/>
              <a:cs typeface="Cherry Cream Soda"/>
              <a:sym typeface="Cherry Cream Soda"/>
            </a:endParaRPr>
          </a:p>
        </p:txBody>
      </p:sp>
      <p:sp>
        <p:nvSpPr>
          <p:cNvPr id="109" name="Google Shape;109;p21"/>
          <p:cNvSpPr txBox="1">
            <a:spLocks noGrp="1"/>
          </p:cNvSpPr>
          <p:nvPr>
            <p:ph type="body" idx="2"/>
          </p:nvPr>
        </p:nvSpPr>
        <p:spPr>
          <a:xfrm>
            <a:off x="1251678" y="2256902"/>
            <a:ext cx="4800600" cy="3619500"/>
          </a:xfrm>
          <a:prstGeom prst="rect">
            <a:avLst/>
          </a:prstGeom>
          <a:noFill/>
          <a:ln>
            <a:noFill/>
          </a:ln>
        </p:spPr>
        <p:txBody>
          <a:bodyPr spcFirstLastPara="1" wrap="square" lIns="91425" tIns="45700" rIns="91425" bIns="45700" anchor="t" anchorCtr="0">
            <a:normAutofit/>
          </a:bodyPr>
          <a:lstStyle/>
          <a:p>
            <a:pPr marL="228600" lvl="0" indent="-254000" algn="l" rtl="0">
              <a:lnSpc>
                <a:spcPct val="110000"/>
              </a:lnSpc>
              <a:spcBef>
                <a:spcPts val="0"/>
              </a:spcBef>
              <a:spcAft>
                <a:spcPts val="1600"/>
              </a:spcAft>
              <a:buSzPts val="4000"/>
              <a:buChar char="●"/>
            </a:pPr>
            <a:r>
              <a:rPr lang="en-US" sz="4000">
                <a:solidFill>
                  <a:schemeClr val="dk1"/>
                </a:solidFill>
              </a:rPr>
              <a:t>Lyndon B. Johnson’s programs to help the poor and end poverty</a:t>
            </a:r>
            <a:endParaRPr sz="4000">
              <a:solidFill>
                <a:schemeClr val="dk1"/>
              </a:solidFill>
            </a:endParaRPr>
          </a:p>
        </p:txBody>
      </p:sp>
      <p:pic>
        <p:nvPicPr>
          <p:cNvPr id="110" name="Google Shape;110;p21" descr="Image result for lbj great society"/>
          <p:cNvPicPr preferRelativeResize="0"/>
          <p:nvPr/>
        </p:nvPicPr>
        <p:blipFill rotWithShape="1">
          <a:blip r:embed="rId3">
            <a:alphaModFix/>
          </a:blip>
          <a:srcRect/>
          <a:stretch/>
        </p:blipFill>
        <p:spPr>
          <a:xfrm>
            <a:off x="6515100" y="0"/>
            <a:ext cx="5410200" cy="6858000"/>
          </a:xfrm>
          <a:prstGeom prst="rect">
            <a:avLst/>
          </a:prstGeom>
          <a:noFill/>
          <a:ln>
            <a:noFill/>
          </a:ln>
        </p:spPr>
      </p:pic>
      <p:pic>
        <p:nvPicPr>
          <p:cNvPr id="111" name="Google Shape;111;p21" descr="animated-world-globe-image-0040"/>
          <p:cNvPicPr preferRelativeResize="0"/>
          <p:nvPr/>
        </p:nvPicPr>
        <p:blipFill rotWithShape="1">
          <a:blip r:embed="rId4">
            <a:alphaModFix/>
          </a:blip>
          <a:srcRect/>
          <a:stretch/>
        </p:blipFill>
        <p:spPr>
          <a:xfrm>
            <a:off x="9690101" y="5081385"/>
            <a:ext cx="2825021" cy="215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959578" y="153785"/>
            <a:ext cx="1017832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CC3300"/>
              </a:buClr>
              <a:buSzPts val="5100"/>
              <a:buFont typeface="Impact"/>
              <a:buNone/>
            </a:pPr>
            <a:r>
              <a:rPr lang="en-US">
                <a:solidFill>
                  <a:srgbClr val="CC3300"/>
                </a:solidFill>
                <a:latin typeface="Cherry Cream Soda"/>
                <a:ea typeface="Cherry Cream Soda"/>
                <a:cs typeface="Cherry Cream Soda"/>
                <a:sym typeface="Cherry Cream Soda"/>
              </a:rPr>
              <a:t>MIRANDA V. ARIZONA</a:t>
            </a:r>
            <a:endParaRPr>
              <a:solidFill>
                <a:srgbClr val="CC3300"/>
              </a:solidFill>
              <a:latin typeface="Cherry Cream Soda"/>
              <a:ea typeface="Cherry Cream Soda"/>
              <a:cs typeface="Cherry Cream Soda"/>
              <a:sym typeface="Cherry Cream Soda"/>
            </a:endParaRPr>
          </a:p>
        </p:txBody>
      </p:sp>
      <p:sp>
        <p:nvSpPr>
          <p:cNvPr id="117" name="Google Shape;117;p22"/>
          <p:cNvSpPr txBox="1">
            <a:spLocks noGrp="1"/>
          </p:cNvSpPr>
          <p:nvPr>
            <p:ph type="body" idx="2"/>
          </p:nvPr>
        </p:nvSpPr>
        <p:spPr>
          <a:xfrm>
            <a:off x="959575" y="1309000"/>
            <a:ext cx="4162500" cy="43497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1600"/>
              </a:spcAft>
              <a:buClr>
                <a:schemeClr val="dk1"/>
              </a:buClr>
              <a:buSzPts val="3600"/>
              <a:buChar char="●"/>
            </a:pPr>
            <a:r>
              <a:rPr lang="en-US" sz="3600" b="1">
                <a:solidFill>
                  <a:schemeClr val="dk1"/>
                </a:solidFill>
              </a:rPr>
              <a:t>People must be informed of their Constitutional rights if they are accused of a crime</a:t>
            </a:r>
            <a:endParaRPr sz="3600" b="1">
              <a:solidFill>
                <a:schemeClr val="dk1"/>
              </a:solidFill>
            </a:endParaRPr>
          </a:p>
        </p:txBody>
      </p:sp>
      <p:pic>
        <p:nvPicPr>
          <p:cNvPr id="118" name="Google Shape;118;p22" descr="police rights GIF by South Park "/>
          <p:cNvPicPr preferRelativeResize="0"/>
          <p:nvPr/>
        </p:nvPicPr>
        <p:blipFill rotWithShape="1">
          <a:blip r:embed="rId3">
            <a:alphaModFix/>
          </a:blip>
          <a:srcRect/>
          <a:stretch/>
        </p:blipFill>
        <p:spPr>
          <a:xfrm>
            <a:off x="5432075" y="1233095"/>
            <a:ext cx="6591300" cy="4501518"/>
          </a:xfrm>
          <a:prstGeom prst="rect">
            <a:avLst/>
          </a:prstGeom>
          <a:noFill/>
          <a:ln>
            <a:noFill/>
          </a:ln>
        </p:spPr>
      </p:pic>
      <p:pic>
        <p:nvPicPr>
          <p:cNvPr id="119" name="Google Shape;119;p22" descr="animated-criminal-image-0022"/>
          <p:cNvPicPr preferRelativeResize="0"/>
          <p:nvPr/>
        </p:nvPicPr>
        <p:blipFill rotWithShape="1">
          <a:blip r:embed="rId4">
            <a:alphaModFix/>
          </a:blip>
          <a:srcRect/>
          <a:stretch/>
        </p:blipFill>
        <p:spPr>
          <a:xfrm>
            <a:off x="3202525" y="4609952"/>
            <a:ext cx="1732275" cy="2161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1517688" y="273050"/>
            <a:ext cx="10178400" cy="14922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rgbClr val="C00000"/>
              </a:buClr>
              <a:buSzPts val="5100"/>
              <a:buFont typeface="Impact"/>
              <a:buNone/>
            </a:pPr>
            <a:r>
              <a:rPr lang="en-US" sz="5100">
                <a:solidFill>
                  <a:srgbClr val="C00000"/>
                </a:solidFill>
                <a:latin typeface="Cherry Cream Soda"/>
                <a:ea typeface="Cherry Cream Soda"/>
                <a:cs typeface="Cherry Cream Soda"/>
                <a:sym typeface="Cherry Cream Soda"/>
              </a:rPr>
              <a:t>JACKIE ROBINSON</a:t>
            </a:r>
            <a:endParaRPr sz="5100">
              <a:latin typeface="Cherry Cream Soda"/>
              <a:ea typeface="Cherry Cream Soda"/>
              <a:cs typeface="Cherry Cream Soda"/>
              <a:sym typeface="Cherry Cream Soda"/>
            </a:endParaRPr>
          </a:p>
        </p:txBody>
      </p:sp>
      <p:sp>
        <p:nvSpPr>
          <p:cNvPr id="125" name="Google Shape;125;p23"/>
          <p:cNvSpPr txBox="1">
            <a:spLocks noGrp="1"/>
          </p:cNvSpPr>
          <p:nvPr>
            <p:ph type="body" idx="2"/>
          </p:nvPr>
        </p:nvSpPr>
        <p:spPr>
          <a:xfrm>
            <a:off x="1085196" y="2260600"/>
            <a:ext cx="4800600" cy="3619500"/>
          </a:xfrm>
          <a:prstGeom prst="rect">
            <a:avLst/>
          </a:prstGeom>
          <a:noFill/>
          <a:ln>
            <a:noFill/>
          </a:ln>
        </p:spPr>
        <p:txBody>
          <a:bodyPr spcFirstLastPara="1" wrap="square" lIns="91425" tIns="45700" rIns="91425" bIns="45700" anchor="t" anchorCtr="0">
            <a:normAutofit/>
          </a:bodyPr>
          <a:lstStyle/>
          <a:p>
            <a:pPr marL="228600" lvl="0" indent="-260350" algn="l" rtl="0">
              <a:lnSpc>
                <a:spcPct val="110000"/>
              </a:lnSpc>
              <a:spcBef>
                <a:spcPts val="0"/>
              </a:spcBef>
              <a:spcAft>
                <a:spcPts val="1600"/>
              </a:spcAft>
              <a:buSzPts val="4100"/>
              <a:buFont typeface="Georgia"/>
              <a:buChar char="●"/>
            </a:pPr>
            <a:r>
              <a:rPr lang="en-US" sz="4100">
                <a:solidFill>
                  <a:schemeClr val="dk1"/>
                </a:solidFill>
                <a:latin typeface="Georgia"/>
                <a:ea typeface="Georgia"/>
                <a:cs typeface="Georgia"/>
                <a:sym typeface="Georgia"/>
              </a:rPr>
              <a:t>First African American major league baseball player</a:t>
            </a:r>
            <a:endParaRPr sz="2500">
              <a:latin typeface="Georgia"/>
              <a:ea typeface="Georgia"/>
              <a:cs typeface="Georgia"/>
              <a:sym typeface="Georgia"/>
            </a:endParaRPr>
          </a:p>
        </p:txBody>
      </p:sp>
      <p:pic>
        <p:nvPicPr>
          <p:cNvPr id="126" name="Google Shape;126;p23" descr="animated-baseball-image-0061"/>
          <p:cNvPicPr preferRelativeResize="0"/>
          <p:nvPr/>
        </p:nvPicPr>
        <p:blipFill rotWithShape="1">
          <a:blip r:embed="rId3">
            <a:alphaModFix/>
          </a:blip>
          <a:srcRect/>
          <a:stretch/>
        </p:blipFill>
        <p:spPr>
          <a:xfrm>
            <a:off x="1682098" y="152747"/>
            <a:ext cx="2107853" cy="2107853"/>
          </a:xfrm>
          <a:prstGeom prst="rect">
            <a:avLst/>
          </a:prstGeom>
          <a:noFill/>
          <a:ln>
            <a:noFill/>
          </a:ln>
        </p:spPr>
      </p:pic>
      <p:pic>
        <p:nvPicPr>
          <p:cNvPr id="127" name="Google Shape;127;p23" descr="Image result for jackie robinson"/>
          <p:cNvPicPr preferRelativeResize="0"/>
          <p:nvPr/>
        </p:nvPicPr>
        <p:blipFill rotWithShape="1">
          <a:blip r:embed="rId4">
            <a:alphaModFix/>
          </a:blip>
          <a:srcRect/>
          <a:stretch/>
        </p:blipFill>
        <p:spPr>
          <a:xfrm>
            <a:off x="5478100" y="1492275"/>
            <a:ext cx="6218000" cy="4559300"/>
          </a:xfrm>
          <a:prstGeom prst="rect">
            <a:avLst/>
          </a:prstGeom>
          <a:noFill/>
          <a:ln w="9525" cap="flat" cmpd="sng">
            <a:solidFill>
              <a:srgbClr val="000000"/>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687</Words>
  <Application>Microsoft Office PowerPoint</Application>
  <PresentationFormat>Widescreen</PresentationFormat>
  <Paragraphs>95</Paragraphs>
  <Slides>38</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Comic Sans MS</vt:lpstr>
      <vt:lpstr>Arial</vt:lpstr>
      <vt:lpstr>Cherry Cream Soda</vt:lpstr>
      <vt:lpstr>Georgia</vt:lpstr>
      <vt:lpstr>Bookman Old Style</vt:lpstr>
      <vt:lpstr>Trebuchet MS</vt:lpstr>
      <vt:lpstr>Impact</vt:lpstr>
      <vt:lpstr>Simple Light</vt:lpstr>
      <vt:lpstr>CIVIL  RIGHTS  MOVEMENT VOCABULARY</vt:lpstr>
      <vt:lpstr>Hernandez v. Texas</vt:lpstr>
      <vt:lpstr>HUD-Dept. of Housing and Urban Development</vt:lpstr>
      <vt:lpstr>JIM CROW LAWS</vt:lpstr>
      <vt:lpstr>American Indian Movement (AIM)</vt:lpstr>
      <vt:lpstr>24th Amendment</vt:lpstr>
      <vt:lpstr>GREAT SOCIETY</vt:lpstr>
      <vt:lpstr>MIRANDA V. ARIZONA</vt:lpstr>
      <vt:lpstr>JACKIE ROBINSON</vt:lpstr>
      <vt:lpstr>13TH AMENDMENT</vt:lpstr>
      <vt:lpstr>15TH AMENDMENT</vt:lpstr>
      <vt:lpstr>BROWN V. BOARD OF EDUCATION</vt:lpstr>
      <vt:lpstr>CIVIL RIGHTS ACT OF 1964</vt:lpstr>
      <vt:lpstr>VOTING RIGHTS ACT OF 1965</vt:lpstr>
      <vt:lpstr>C.O.R.E.</vt:lpstr>
      <vt:lpstr>FREEDOM RIDERS</vt:lpstr>
      <vt:lpstr>14TH  AMENDMENT</vt:lpstr>
      <vt:lpstr>FREEDOM SUMMER</vt:lpstr>
      <vt:lpstr>SIT-INS</vt:lpstr>
      <vt:lpstr>SELMA</vt:lpstr>
      <vt:lpstr>S.N.C.C.</vt:lpstr>
      <vt:lpstr>MONTGOMERY BUS BOYCOTT</vt:lpstr>
      <vt:lpstr>S.C.L.C.</vt:lpstr>
      <vt:lpstr>SEGREGATION</vt:lpstr>
      <vt:lpstr>INTEGRATIONs</vt:lpstr>
      <vt:lpstr>UNITED FARM WORKERS</vt:lpstr>
      <vt:lpstr>TITLE IX</vt:lpstr>
      <vt:lpstr>Wisconsin v. Yoder</vt:lpstr>
      <vt:lpstr>NATIONAL ORGANIZATION FOR WOMEN N.O.W.</vt:lpstr>
      <vt:lpstr>Chicano Movement</vt:lpstr>
      <vt:lpstr>Civil Rights Act 1968</vt:lpstr>
      <vt:lpstr>Clean Air Act</vt:lpstr>
      <vt:lpstr>Equal Rights Amendment</vt:lpstr>
      <vt:lpstr>Fair Housing Act</vt:lpstr>
      <vt:lpstr>Feminism</vt:lpstr>
      <vt:lpstr>League of United Latin American Citizens</vt:lpstr>
      <vt:lpstr>Medicare Medicaid</vt:lpstr>
      <vt:lpstr>Affirmative Action, 1965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MOVEMENT VOCABULARY</dc:title>
  <dc:creator>Greg Scott</dc:creator>
  <cp:lastModifiedBy>Greg Scott</cp:lastModifiedBy>
  <cp:revision>1</cp:revision>
  <dcterms:modified xsi:type="dcterms:W3CDTF">2024-01-23T12:42:58Z</dcterms:modified>
</cp:coreProperties>
</file>