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6"/>
  </p:notesMasterIdLst>
  <p:sldIdLst>
    <p:sldId id="256" r:id="rId3"/>
    <p:sldId id="257" r:id="rId4"/>
    <p:sldId id="258" r:id="rId5"/>
  </p:sldIdLst>
  <p:sldSz cx="9144000" cy="5143500" type="screen16x9"/>
  <p:notesSz cx="6858000" cy="9144000"/>
  <p:embeddedFontLst>
    <p:embeddedFont>
      <p:font typeface="Montserrat" panose="020B0604020202020204" charset="0"/>
      <p:regular r:id="rId7"/>
      <p:bold r:id="rId8"/>
      <p:italic r:id="rId9"/>
      <p:boldItalic r:id="rId10"/>
    </p:embeddedFont>
    <p:embeddedFont>
      <p:font typeface="Montserrat Light"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cc9a05d21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dcc9a05d21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dcc9a05d21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dcc9a05d21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cc9a05d21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cc9a05d21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https://www.ngpf.org/blog/question-of-the-day/question-of-the-day-update-how-quickly-do-you-need-to-report-a-stolen-debit-card-to-get-all-your-money-bac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www.magnifymoney.com/blog/identity-theft-protection/banks-refuse-refund-fraudulent-charges21625321/"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25"/>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01" name="Google Shape;101;p25"/>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5"/>
          <p:cNvSpPr txBox="1"/>
          <p:nvPr/>
        </p:nvSpPr>
        <p:spPr>
          <a:xfrm>
            <a:off x="2172775" y="1883225"/>
            <a:ext cx="5675400" cy="190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700" b="1">
                <a:latin typeface="Montserrat"/>
                <a:ea typeface="Montserrat"/>
                <a:cs typeface="Montserrat"/>
                <a:sym typeface="Montserrat"/>
              </a:rPr>
              <a:t>How quickly do you need to report a stolen debit card to get all your money back?</a:t>
            </a:r>
            <a:endParaRPr sz="2700" b="1">
              <a:latin typeface="Montserrat"/>
              <a:ea typeface="Montserrat"/>
              <a:cs typeface="Montserrat"/>
              <a:sym typeface="Montserrat"/>
            </a:endParaRPr>
          </a:p>
        </p:txBody>
      </p:sp>
      <p:sp>
        <p:nvSpPr>
          <p:cNvPr id="103" name="Google Shape;103;p25"/>
          <p:cNvSpPr txBox="1"/>
          <p:nvPr/>
        </p:nvSpPr>
        <p:spPr>
          <a:xfrm>
            <a:off x="2874100" y="4761650"/>
            <a:ext cx="3372600" cy="24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999999"/>
                </a:solidFill>
                <a:latin typeface="Montserrat Light"/>
                <a:ea typeface="Montserrat Light"/>
                <a:cs typeface="Montserrat Light"/>
                <a:sym typeface="Montserrat Light"/>
              </a:rPr>
              <a:t>ngpf.org  5/25/21</a:t>
            </a:r>
            <a:endParaRPr sz="1100">
              <a:solidFill>
                <a:srgbClr val="999999"/>
              </a:solidFill>
              <a:latin typeface="Montserrat Light"/>
              <a:ea typeface="Montserrat Light"/>
              <a:cs typeface="Montserrat Light"/>
              <a:sym typeface="Montserrat Light"/>
            </a:endParaRPr>
          </a:p>
        </p:txBody>
      </p:sp>
      <p:sp>
        <p:nvSpPr>
          <p:cNvPr id="104" name="Google Shape;104;p25"/>
          <p:cNvSpPr txBox="1"/>
          <p:nvPr/>
        </p:nvSpPr>
        <p:spPr>
          <a:xfrm>
            <a:off x="1375375" y="1849613"/>
            <a:ext cx="7974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2"/>
                </a:solidFill>
                <a:latin typeface="Montserrat"/>
                <a:ea typeface="Montserrat"/>
                <a:cs typeface="Montserrat"/>
                <a:sym typeface="Montserrat"/>
              </a:rPr>
              <a:t>Q:</a:t>
            </a:r>
            <a:endParaRPr sz="4200" b="1">
              <a:solidFill>
                <a:schemeClr val="accent2"/>
              </a:solidFill>
              <a:latin typeface="Montserrat"/>
              <a:ea typeface="Montserrat"/>
              <a:cs typeface="Montserrat"/>
              <a:sym typeface="Montserrat"/>
            </a:endParaRPr>
          </a:p>
        </p:txBody>
      </p:sp>
      <p:sp>
        <p:nvSpPr>
          <p:cNvPr id="105" name="Google Shape;105;p25"/>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5"/>
          <p:cNvSpPr txBox="1"/>
          <p:nvPr/>
        </p:nvSpPr>
        <p:spPr>
          <a:xfrm>
            <a:off x="5346507"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Checking</a:t>
            </a:r>
            <a:endParaRPr sz="1600">
              <a:solidFill>
                <a:srgbClr val="FFFFFF"/>
              </a:solidFill>
              <a:latin typeface="Montserrat"/>
              <a:ea typeface="Montserrat"/>
              <a:cs typeface="Montserrat"/>
              <a:sym typeface="Montserrat"/>
            </a:endParaRPr>
          </a:p>
        </p:txBody>
      </p:sp>
      <p:sp>
        <p:nvSpPr>
          <p:cNvPr id="107" name="Google Shape;107;p25"/>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5"/>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pic>
        <p:nvPicPr>
          <p:cNvPr id="109" name="Google Shape;109;p25"/>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10" name="Google Shape;110;p25"/>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5"/>
          <p:cNvSpPr txBox="1"/>
          <p:nvPr/>
        </p:nvSpPr>
        <p:spPr>
          <a:xfrm>
            <a:off x="6461732" y="3834455"/>
            <a:ext cx="5280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a:solidFill>
                  <a:srgbClr val="B7B7B7"/>
                </a:solid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View blog post</a:t>
            </a:r>
            <a:endParaRPr b="1"/>
          </a:p>
        </p:txBody>
      </p:sp>
      <p:pic>
        <p:nvPicPr>
          <p:cNvPr id="112" name="Google Shape;112;p25"/>
          <p:cNvPicPr preferRelativeResize="0"/>
          <p:nvPr/>
        </p:nvPicPr>
        <p:blipFill>
          <a:blip r:embed="rId6">
            <a:alphaModFix/>
          </a:blip>
          <a:stretch>
            <a:fillRect/>
          </a:stretch>
        </p:blipFill>
        <p:spPr>
          <a:xfrm>
            <a:off x="3500351" y="-133467"/>
            <a:ext cx="2120076" cy="1056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8" name="Google Shape;118;p26"/>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19" name="Google Shape;119;p26"/>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6"/>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6"/>
          <p:cNvSpPr txBox="1"/>
          <p:nvPr/>
        </p:nvSpPr>
        <p:spPr>
          <a:xfrm>
            <a:off x="1463386" y="1810975"/>
            <a:ext cx="7557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6"/>
                </a:solidFill>
                <a:latin typeface="Montserrat"/>
                <a:ea typeface="Montserrat"/>
                <a:cs typeface="Montserrat"/>
                <a:sym typeface="Montserrat"/>
              </a:rPr>
              <a:t>A:</a:t>
            </a:r>
            <a:endParaRPr sz="4200" b="1">
              <a:solidFill>
                <a:schemeClr val="accent6"/>
              </a:solidFill>
              <a:latin typeface="Montserrat"/>
              <a:ea typeface="Montserrat"/>
              <a:cs typeface="Montserrat"/>
              <a:sym typeface="Montserrat"/>
            </a:endParaRPr>
          </a:p>
        </p:txBody>
      </p:sp>
      <p:sp>
        <p:nvSpPr>
          <p:cNvPr id="122" name="Google Shape;122;p26"/>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6"/>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sp>
        <p:nvSpPr>
          <p:cNvPr id="124" name="Google Shape;124;p26"/>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5" name="Google Shape;125;p26"/>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26" name="Google Shape;126;p26"/>
          <p:cNvSpPr txBox="1"/>
          <p:nvPr/>
        </p:nvSpPr>
        <p:spPr>
          <a:xfrm>
            <a:off x="5364732"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Checking</a:t>
            </a:r>
            <a:endParaRPr sz="1600">
              <a:solidFill>
                <a:srgbClr val="FFFFFF"/>
              </a:solidFill>
              <a:latin typeface="Montserrat"/>
              <a:ea typeface="Montserrat"/>
              <a:cs typeface="Montserrat"/>
              <a:sym typeface="Montserrat"/>
            </a:endParaRPr>
          </a:p>
        </p:txBody>
      </p:sp>
      <p:sp>
        <p:nvSpPr>
          <p:cNvPr id="127" name="Google Shape;127;p26"/>
          <p:cNvSpPr txBox="1"/>
          <p:nvPr/>
        </p:nvSpPr>
        <p:spPr>
          <a:xfrm>
            <a:off x="2172775" y="1883225"/>
            <a:ext cx="2778300" cy="21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700" b="1">
                <a:latin typeface="Montserrat"/>
                <a:ea typeface="Montserrat"/>
                <a:cs typeface="Montserrat"/>
                <a:sym typeface="Montserrat"/>
              </a:rPr>
              <a:t>Before any unauthorized charges are made.</a:t>
            </a:r>
            <a:endParaRPr sz="1000">
              <a:latin typeface="Montserrat"/>
              <a:ea typeface="Montserrat"/>
              <a:cs typeface="Montserrat"/>
              <a:sym typeface="Montserrat"/>
            </a:endParaRPr>
          </a:p>
        </p:txBody>
      </p:sp>
      <p:sp>
        <p:nvSpPr>
          <p:cNvPr id="128" name="Google Shape;128;p26"/>
          <p:cNvSpPr txBox="1"/>
          <p:nvPr/>
        </p:nvSpPr>
        <p:spPr>
          <a:xfrm>
            <a:off x="5880272" y="4722725"/>
            <a:ext cx="2444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a:solidFill>
                  <a:schemeClr val="hlink"/>
                </a:solidFill>
                <a:hlinkClick r:id="rId5"/>
              </a:rPr>
              <a:t>Source: </a:t>
            </a:r>
            <a:r>
              <a:rPr lang="en" b="1" u="sng">
                <a:solidFill>
                  <a:schemeClr val="hlink"/>
                </a:solidFill>
                <a:hlinkClick r:id="rId5"/>
              </a:rPr>
              <a:t>Magnify Money</a:t>
            </a:r>
            <a:endParaRPr b="1"/>
          </a:p>
        </p:txBody>
      </p:sp>
      <p:pic>
        <p:nvPicPr>
          <p:cNvPr id="129" name="Google Shape;129;p26"/>
          <p:cNvPicPr preferRelativeResize="0"/>
          <p:nvPr/>
        </p:nvPicPr>
        <p:blipFill>
          <a:blip r:embed="rId6">
            <a:alphaModFix/>
          </a:blip>
          <a:stretch>
            <a:fillRect/>
          </a:stretch>
        </p:blipFill>
        <p:spPr>
          <a:xfrm>
            <a:off x="5150524" y="1638500"/>
            <a:ext cx="2838001" cy="2665175"/>
          </a:xfrm>
          <a:prstGeom prst="rect">
            <a:avLst/>
          </a:prstGeom>
          <a:noFill/>
          <a:ln>
            <a:noFill/>
          </a:ln>
        </p:spPr>
      </p:pic>
      <p:pic>
        <p:nvPicPr>
          <p:cNvPr id="130" name="Google Shape;130;p26"/>
          <p:cNvPicPr preferRelativeResize="0"/>
          <p:nvPr/>
        </p:nvPicPr>
        <p:blipFill>
          <a:blip r:embed="rId7">
            <a:alphaModFix/>
          </a:blip>
          <a:stretch>
            <a:fillRect/>
          </a:stretch>
        </p:blipFill>
        <p:spPr>
          <a:xfrm>
            <a:off x="3500351" y="-133467"/>
            <a:ext cx="2120076" cy="1056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6" name="Google Shape;136;p27"/>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37" name="Google Shape;137;p27"/>
          <p:cNvSpPr/>
          <p:nvPr/>
        </p:nvSpPr>
        <p:spPr>
          <a:xfrm>
            <a:off x="822100" y="942050"/>
            <a:ext cx="7476600" cy="3311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7"/>
          <p:cNvSpPr/>
          <p:nvPr/>
        </p:nvSpPr>
        <p:spPr>
          <a:xfrm>
            <a:off x="822100" y="942050"/>
            <a:ext cx="7476600" cy="534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7"/>
          <p:cNvSpPr txBox="1"/>
          <p:nvPr/>
        </p:nvSpPr>
        <p:spPr>
          <a:xfrm>
            <a:off x="1299850" y="988421"/>
            <a:ext cx="6521100" cy="38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FOLLOW-UP QUESTIONS</a:t>
            </a:r>
            <a:endParaRPr sz="1600" b="1">
              <a:solidFill>
                <a:srgbClr val="FFFFFF"/>
              </a:solidFill>
              <a:latin typeface="Montserrat"/>
              <a:ea typeface="Montserrat"/>
              <a:cs typeface="Montserrat"/>
              <a:sym typeface="Montserrat"/>
            </a:endParaRPr>
          </a:p>
        </p:txBody>
      </p:sp>
      <p:sp>
        <p:nvSpPr>
          <p:cNvPr id="140" name="Google Shape;140;p27"/>
          <p:cNvSpPr txBox="1"/>
          <p:nvPr/>
        </p:nvSpPr>
        <p:spPr>
          <a:xfrm>
            <a:off x="1032250" y="1627238"/>
            <a:ext cx="7056300" cy="22986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Do you know anyone who has had their debit card stolen? What happened?</a:t>
            </a:r>
            <a:endParaRPr sz="1600">
              <a:solidFill>
                <a:schemeClr val="accent3"/>
              </a:solidFill>
              <a:latin typeface="Montserrat"/>
              <a:ea typeface="Montserrat"/>
              <a:cs typeface="Montserrat"/>
              <a:sym typeface="Montserrat"/>
            </a:endParaRPr>
          </a:p>
          <a:p>
            <a:pPr marL="457200" lvl="0" indent="-330200" algn="l" rtl="0">
              <a:spcBef>
                <a:spcPts val="1500"/>
              </a:spcBef>
              <a:spcAft>
                <a:spcPts val="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Since there is a thriving market in cloned debit cards, what can you do to protect yourself if your account is hacked?</a:t>
            </a:r>
            <a:endParaRPr sz="1600">
              <a:solidFill>
                <a:schemeClr val="accent3"/>
              </a:solidFill>
              <a:latin typeface="Montserrat"/>
              <a:ea typeface="Montserrat"/>
              <a:cs typeface="Montserrat"/>
              <a:sym typeface="Montserrat"/>
            </a:endParaRPr>
          </a:p>
          <a:p>
            <a:pPr marL="457200" lvl="0" indent="-330200" algn="l" rtl="0">
              <a:spcBef>
                <a:spcPts val="1500"/>
              </a:spcBef>
              <a:spcAft>
                <a:spcPts val="150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If you don't tell the bank about your card being stolen and your account is drained, is the bank required to pay you back after 60 days after your monthly statement is mailed to you?</a:t>
            </a:r>
            <a:endParaRPr sz="1600">
              <a:solidFill>
                <a:schemeClr val="accent3"/>
              </a:solidFill>
              <a:latin typeface="Montserrat"/>
              <a:ea typeface="Montserrat"/>
              <a:cs typeface="Montserrat"/>
              <a:sym typeface="Montserrat"/>
            </a:endParaRPr>
          </a:p>
        </p:txBody>
      </p:sp>
      <p:pic>
        <p:nvPicPr>
          <p:cNvPr id="141" name="Google Shape;141;p27"/>
          <p:cNvPicPr preferRelativeResize="0"/>
          <p:nvPr/>
        </p:nvPicPr>
        <p:blipFill>
          <a:blip r:embed="rId4">
            <a:alphaModFix/>
          </a:blip>
          <a:stretch>
            <a:fillRect/>
          </a:stretch>
        </p:blipFill>
        <p:spPr>
          <a:xfrm>
            <a:off x="3500351" y="-133467"/>
            <a:ext cx="2120076" cy="10567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1F3B9B"/>
      </a:accent1>
      <a:accent2>
        <a:srgbClr val="275CE4"/>
      </a:accent2>
      <a:accent3>
        <a:srgbClr val="0B1541"/>
      </a:accent3>
      <a:accent4>
        <a:srgbClr val="F4AD00"/>
      </a:accent4>
      <a:accent5>
        <a:srgbClr val="1DB8E8"/>
      </a:accent5>
      <a:accent6>
        <a:srgbClr val="F78219"/>
      </a:accent6>
      <a:hlink>
        <a:srgbClr val="B7B7B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On-screen Show (16:9)</PresentationFormat>
  <Paragraphs>15</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Montserrat</vt:lpstr>
      <vt:lpstr>Montserrat Light</vt:lpstr>
      <vt:lpstr>Arial</vt:lpstr>
      <vt:lpstr>Simple Light</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L. Scott</dc:creator>
  <cp:lastModifiedBy>Windows User</cp:lastModifiedBy>
  <cp:revision>1</cp:revision>
  <dcterms:modified xsi:type="dcterms:W3CDTF">2023-04-17T12:54:07Z</dcterms:modified>
</cp:coreProperties>
</file>