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4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9144000" cy="5143500" type="screen16x9"/>
  <p:notesSz cx="6858000" cy="9144000"/>
  <p:embeddedFontLst>
    <p:embeddedFont>
      <p:font typeface="Bookman Old Style" panose="02050604050505020204" pitchFamily="18" charset="0"/>
      <p:regular r:id="rId41"/>
      <p:bold r:id="rId42"/>
      <p:italic r:id="rId43"/>
      <p:boldItalic r:id="rId44"/>
    </p:embeddedFont>
    <p:embeddedFont>
      <p:font typeface="Cherry Cream Soda" panose="020B0604020202020204" charset="0"/>
      <p:regular r:id="rId45"/>
    </p:embeddedFont>
    <p:embeddedFont>
      <p:font typeface="Love Ya Like A Sister" panose="020B0604020202020204" charset="0"/>
      <p:regular r:id="rId46"/>
    </p:embeddedFont>
    <p:embeddedFont>
      <p:font typeface="Oswald" panose="00000500000000000000" pitchFamily="2" charset="0"/>
      <p:regular r:id="rId47"/>
      <p:bold r:id="rId48"/>
    </p:embeddedFont>
    <p:embeddedFont>
      <p:font typeface="Roboto Condensed" panose="02000000000000000000" pitchFamily="2" charset="0"/>
      <p:regular r:id="rId49"/>
      <p:bold r:id="rId50"/>
      <p:italic r:id="rId51"/>
      <p:boldItalic r:id="rId52"/>
    </p:embeddedFont>
    <p:embeddedFont>
      <p:font typeface="Rockwell" panose="02060603020205020403" pitchFamily="18"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55" y="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8ea58659c3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8ea58659c3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8ea58659c3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8ea58659c3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8ea58659c3_0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8ea58659c3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8ea58659c3_0_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8ea58659c3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8ea58659c3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8ea58659c3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95d940cdb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95d940cdb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95d940cdb8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95d940cdb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8ea58659c3_0_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8ea58659c3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95d940cdb8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95d940cdb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8ea58659c3_0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8ea58659c3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8ea58659c3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8ea58659c3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955dcaa7ef_0_5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955dcaa7ef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955dcaa7ef_0_17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g2955dcaa7ef_0_17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955dcaa7ef_0_6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2955dcaa7ef_0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955dcaa7ef_0_18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955dcaa7ef_0_1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955dcaa7ef_0_9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955dcaa7ef_0_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955dcaa7ef_0_125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955dcaa7ef_0_1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955dcaa7ef_0_13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955dcaa7ef_0_1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Dorothea Lange photography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955dcaa7ef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955dcaa7e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955dcaa7ef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2955dcaa7e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955dcaa7ef_0_4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955dcaa7e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8ea58659c3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8ea58659c3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955dcaa7ef_0_2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955dcaa7ef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955dcaa7ef_0_20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2955dcaa7ef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*Business failures*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955dcaa7ef_0_16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955dcaa7ef_0_1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955dcaa7ef_0_37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955dcaa7ef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955dcaa7ef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955dcaa7ef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955dcaa7ef_0_5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955dcaa7ef_0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955dcaa7ef_0_18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955dcaa7ef_0_18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 Autry...add to the back and add to review-add to the summary or something</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955dcaa7ef_0_20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955dcaa7ef_0_2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955dcaa7e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955dcaa7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955dcaa7ef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955dcaa7e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955dcaa7ef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955dcaa7e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8ea58659c3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8ea58659c3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8ea58659c3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8ea58659c3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955dcaa7ef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955dcaa7e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ransparent Shapes">
  <p:cSld name="BLANK_1">
    <p:spTree>
      <p:nvGrpSpPr>
        <p:cNvPr id="1" name="Shape 50"/>
        <p:cNvGrpSpPr/>
        <p:nvPr/>
      </p:nvGrpSpPr>
      <p:grpSpPr>
        <a:xfrm>
          <a:off x="0" y="0"/>
          <a:ext cx="0" cy="0"/>
          <a:chOff x="0" y="0"/>
          <a:chExt cx="0" cy="0"/>
        </a:xfrm>
      </p:grpSpPr>
      <p:grpSp>
        <p:nvGrpSpPr>
          <p:cNvPr id="51" name="Google Shape;51;p13"/>
          <p:cNvGrpSpPr/>
          <p:nvPr/>
        </p:nvGrpSpPr>
        <p:grpSpPr>
          <a:xfrm>
            <a:off x="6172200" y="2656118"/>
            <a:ext cx="2971754" cy="2886151"/>
            <a:chOff x="6172200" y="2656118"/>
            <a:chExt cx="2971754" cy="2886151"/>
          </a:xfrm>
        </p:grpSpPr>
        <p:sp>
          <p:nvSpPr>
            <p:cNvPr id="52" name="Google Shape;52;p13"/>
            <p:cNvSpPr/>
            <p:nvPr/>
          </p:nvSpPr>
          <p:spPr>
            <a:xfrm rot="9208626" flipH="1">
              <a:off x="6704904" y="4110434"/>
              <a:ext cx="484232" cy="120400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p:nvPr/>
          </p:nvSpPr>
          <p:spPr>
            <a:xfrm rot="9208633" flipH="1">
              <a:off x="7804300" y="3279013"/>
              <a:ext cx="877624" cy="218213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3"/>
            <p:cNvSpPr/>
            <p:nvPr/>
          </p:nvSpPr>
          <p:spPr>
            <a:xfrm rot="9208606" flipH="1">
              <a:off x="7481789" y="4276913"/>
              <a:ext cx="408796" cy="1016449"/>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p:nvPr/>
          </p:nvSpPr>
          <p:spPr>
            <a:xfrm rot="9208678" flipH="1">
              <a:off x="6287617" y="4657701"/>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grpSp>
        <p:nvGrpSpPr>
          <p:cNvPr id="57" name="Google Shape;57;p13"/>
          <p:cNvGrpSpPr/>
          <p:nvPr/>
        </p:nvGrpSpPr>
        <p:grpSpPr>
          <a:xfrm>
            <a:off x="-32" y="-228027"/>
            <a:ext cx="2163561" cy="1347300"/>
            <a:chOff x="-32" y="-215963"/>
            <a:chExt cx="2163561" cy="1347300"/>
          </a:xfrm>
        </p:grpSpPr>
        <p:sp>
          <p:nvSpPr>
            <p:cNvPr id="58" name="Google Shape;58;p13"/>
            <p:cNvSpPr/>
            <p:nvPr/>
          </p:nvSpPr>
          <p:spPr>
            <a:xfrm rot="-1591408" flipH="1">
              <a:off x="1362169" y="-63166"/>
              <a:ext cx="205103" cy="509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3"/>
            <p:cNvSpPr/>
            <p:nvPr/>
          </p:nvSpPr>
          <p:spPr>
            <a:xfrm rot="-1591371" flipH="1">
              <a:off x="239463" y="-151890"/>
              <a:ext cx="434754" cy="1080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p:nvPr/>
          </p:nvSpPr>
          <p:spPr>
            <a:xfrm rot="-1591339" flipH="1">
              <a:off x="892401" y="-169347"/>
              <a:ext cx="504374" cy="1254067"/>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3"/>
            <p:cNvSpPr/>
            <p:nvPr/>
          </p:nvSpPr>
          <p:spPr>
            <a:xfrm rot="-1591322" flipH="1">
              <a:off x="1818452" y="-76292"/>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sp>
        <p:nvSpPr>
          <p:cNvPr id="63" name="Google Shape;63;p1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8"/>
        <p:cNvGrpSpPr/>
        <p:nvPr/>
      </p:nvGrpSpPr>
      <p:grpSpPr>
        <a:xfrm>
          <a:off x="0" y="0"/>
          <a:ext cx="0" cy="0"/>
          <a:chOff x="0" y="0"/>
          <a:chExt cx="0" cy="0"/>
        </a:xfrm>
      </p:grpSpPr>
      <p:sp>
        <p:nvSpPr>
          <p:cNvPr id="69" name="Google Shape;69;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0" name="Google Shape;70;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1" name="Google Shape;7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 name="Google Shape;7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8" name="Google Shape;7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2" name="Google Shape;82;p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3" name="Google Shape;8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 name="Google Shape;89;p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0" name="Google Shape;9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3" name="Google Shape;9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4"/>
        <p:cNvGrpSpPr/>
        <p:nvPr/>
      </p:nvGrpSpPr>
      <p:grpSpPr>
        <a:xfrm>
          <a:off x="0" y="0"/>
          <a:ext cx="0" cy="0"/>
          <a:chOff x="0" y="0"/>
          <a:chExt cx="0" cy="0"/>
        </a:xfrm>
      </p:grpSpPr>
      <p:sp>
        <p:nvSpPr>
          <p:cNvPr id="95" name="Google Shape;95;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7" name="Google Shape;97;p2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2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99" name="Google Shape;99;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0"/>
        <p:cNvGrpSpPr/>
        <p:nvPr/>
      </p:nvGrpSpPr>
      <p:grpSpPr>
        <a:xfrm>
          <a:off x="0" y="0"/>
          <a:ext cx="0" cy="0"/>
          <a:chOff x="0" y="0"/>
          <a:chExt cx="0" cy="0"/>
        </a:xfrm>
      </p:grpSpPr>
      <p:sp>
        <p:nvSpPr>
          <p:cNvPr id="101" name="Google Shape;101;p2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02" name="Google Shape;10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3"/>
        <p:cNvGrpSpPr/>
        <p:nvPr/>
      </p:nvGrpSpPr>
      <p:grpSpPr>
        <a:xfrm>
          <a:off x="0" y="0"/>
          <a:ext cx="0" cy="0"/>
          <a:chOff x="0" y="0"/>
          <a:chExt cx="0" cy="0"/>
        </a:xfrm>
      </p:grpSpPr>
      <p:sp>
        <p:nvSpPr>
          <p:cNvPr id="104" name="Google Shape;104;p2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5" name="Google Shape;105;p2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06" name="Google Shape;10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7"/>
        <p:cNvGrpSpPr/>
        <p:nvPr/>
      </p:nvGrpSpPr>
      <p:grpSpPr>
        <a:xfrm>
          <a:off x="0" y="0"/>
          <a:ext cx="0" cy="0"/>
          <a:chOff x="0" y="0"/>
          <a:chExt cx="0" cy="0"/>
        </a:xfrm>
      </p:grpSpPr>
      <p:sp>
        <p:nvSpPr>
          <p:cNvPr id="108" name="Google Shape;108;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p:cSld name="TITLE_1">
    <p:bg>
      <p:bgPr>
        <a:solidFill>
          <a:srgbClr val="4BB5D9"/>
        </a:solidFill>
        <a:effectLst/>
      </p:bgPr>
    </p:bg>
    <p:spTree>
      <p:nvGrpSpPr>
        <p:cNvPr id="1" name="Shape 109"/>
        <p:cNvGrpSpPr/>
        <p:nvPr/>
      </p:nvGrpSpPr>
      <p:grpSpPr>
        <a:xfrm>
          <a:off x="0" y="0"/>
          <a:ext cx="0" cy="0"/>
          <a:chOff x="0" y="0"/>
          <a:chExt cx="0" cy="0"/>
        </a:xfrm>
      </p:grpSpPr>
      <p:grpSp>
        <p:nvGrpSpPr>
          <p:cNvPr id="110" name="Google Shape;110;p26"/>
          <p:cNvGrpSpPr/>
          <p:nvPr/>
        </p:nvGrpSpPr>
        <p:grpSpPr>
          <a:xfrm>
            <a:off x="5609666" y="2185857"/>
            <a:ext cx="3534604" cy="3432788"/>
            <a:chOff x="6172200" y="2656118"/>
            <a:chExt cx="2971754" cy="2886151"/>
          </a:xfrm>
        </p:grpSpPr>
        <p:sp>
          <p:nvSpPr>
            <p:cNvPr id="111" name="Google Shape;111;p26"/>
            <p:cNvSpPr/>
            <p:nvPr/>
          </p:nvSpPr>
          <p:spPr>
            <a:xfrm rot="9208626" flipH="1">
              <a:off x="6704904" y="4110434"/>
              <a:ext cx="484232" cy="120400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6"/>
            <p:cNvSpPr/>
            <p:nvPr/>
          </p:nvSpPr>
          <p:spPr>
            <a:xfrm rot="9208633" flipH="1">
              <a:off x="7804300" y="3279013"/>
              <a:ext cx="877624" cy="2182136"/>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6"/>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6"/>
            <p:cNvSpPr/>
            <p:nvPr/>
          </p:nvSpPr>
          <p:spPr>
            <a:xfrm rot="9208678" flipH="1">
              <a:off x="6287617" y="4657701"/>
              <a:ext cx="229660" cy="571018"/>
            </a:xfrm>
            <a:prstGeom prst="flowChartManualInpu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6"/>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solidFill>
            <a:ln>
              <a:noFill/>
            </a:ln>
          </p:spPr>
        </p:sp>
      </p:grpSp>
      <p:grpSp>
        <p:nvGrpSpPr>
          <p:cNvPr id="116" name="Google Shape;116;p26"/>
          <p:cNvGrpSpPr/>
          <p:nvPr/>
        </p:nvGrpSpPr>
        <p:grpSpPr>
          <a:xfrm>
            <a:off x="-22" y="-324543"/>
            <a:ext cx="3068579" cy="1910876"/>
            <a:chOff x="-32" y="-215963"/>
            <a:chExt cx="2163561" cy="1347300"/>
          </a:xfrm>
        </p:grpSpPr>
        <p:sp>
          <p:nvSpPr>
            <p:cNvPr id="117" name="Google Shape;117;p26"/>
            <p:cNvSpPr/>
            <p:nvPr/>
          </p:nvSpPr>
          <p:spPr>
            <a:xfrm rot="-1591408" flipH="1">
              <a:off x="1362169" y="-63166"/>
              <a:ext cx="205103" cy="509980"/>
            </a:xfrm>
            <a:prstGeom prst="flowChartManualInpu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6"/>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6"/>
            <p:cNvSpPr/>
            <p:nvPr/>
          </p:nvSpPr>
          <p:spPr>
            <a:xfrm rot="-1591339" flipH="1">
              <a:off x="892401" y="-169347"/>
              <a:ext cx="504374" cy="1254067"/>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6"/>
            <p:cNvSpPr/>
            <p:nvPr/>
          </p:nvSpPr>
          <p:spPr>
            <a:xfrm rot="-1591322" flipH="1">
              <a:off x="1818452" y="-76292"/>
              <a:ext cx="229660" cy="571018"/>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6"/>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81D1EC"/>
            </a:solidFill>
            <a:ln>
              <a:noFill/>
            </a:ln>
          </p:spPr>
        </p:sp>
      </p:grpSp>
      <p:sp>
        <p:nvSpPr>
          <p:cNvPr id="122" name="Google Shape;122;p26"/>
          <p:cNvSpPr txBox="1">
            <a:spLocks noGrp="1"/>
          </p:cNvSpPr>
          <p:nvPr>
            <p:ph type="ctrTitle"/>
          </p:nvPr>
        </p:nvSpPr>
        <p:spPr>
          <a:xfrm>
            <a:off x="685800" y="2753825"/>
            <a:ext cx="56715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5000"/>
              <a:buNone/>
              <a:defRPr sz="5000">
                <a:solidFill>
                  <a:srgbClr val="FFFFFF"/>
                </a:solidFill>
              </a:defRPr>
            </a:lvl1pPr>
            <a:lvl2pPr lvl="1" rtl="0">
              <a:spcBef>
                <a:spcPts val="0"/>
              </a:spcBef>
              <a:spcAft>
                <a:spcPts val="0"/>
              </a:spcAft>
              <a:buClr>
                <a:srgbClr val="FFFFFF"/>
              </a:buClr>
              <a:buSzPts val="5000"/>
              <a:buNone/>
              <a:defRPr sz="5000">
                <a:solidFill>
                  <a:srgbClr val="FFFFFF"/>
                </a:solidFill>
              </a:defRPr>
            </a:lvl2pPr>
            <a:lvl3pPr lvl="2" rtl="0">
              <a:spcBef>
                <a:spcPts val="0"/>
              </a:spcBef>
              <a:spcAft>
                <a:spcPts val="0"/>
              </a:spcAft>
              <a:buClr>
                <a:srgbClr val="FFFFFF"/>
              </a:buClr>
              <a:buSzPts val="5000"/>
              <a:buNone/>
              <a:defRPr sz="5000">
                <a:solidFill>
                  <a:srgbClr val="FFFFFF"/>
                </a:solidFill>
              </a:defRPr>
            </a:lvl3pPr>
            <a:lvl4pPr lvl="3" rtl="0">
              <a:spcBef>
                <a:spcPts val="0"/>
              </a:spcBef>
              <a:spcAft>
                <a:spcPts val="0"/>
              </a:spcAft>
              <a:buClr>
                <a:srgbClr val="FFFFFF"/>
              </a:buClr>
              <a:buSzPts val="5000"/>
              <a:buNone/>
              <a:defRPr sz="5000">
                <a:solidFill>
                  <a:srgbClr val="FFFFFF"/>
                </a:solidFill>
              </a:defRPr>
            </a:lvl4pPr>
            <a:lvl5pPr lvl="4" rtl="0">
              <a:spcBef>
                <a:spcPts val="0"/>
              </a:spcBef>
              <a:spcAft>
                <a:spcPts val="0"/>
              </a:spcAft>
              <a:buClr>
                <a:srgbClr val="FFFFFF"/>
              </a:buClr>
              <a:buSzPts val="5000"/>
              <a:buNone/>
              <a:defRPr sz="5000">
                <a:solidFill>
                  <a:srgbClr val="FFFFFF"/>
                </a:solidFill>
              </a:defRPr>
            </a:lvl5pPr>
            <a:lvl6pPr lvl="5" rtl="0">
              <a:spcBef>
                <a:spcPts val="0"/>
              </a:spcBef>
              <a:spcAft>
                <a:spcPts val="0"/>
              </a:spcAft>
              <a:buClr>
                <a:srgbClr val="FFFFFF"/>
              </a:buClr>
              <a:buSzPts val="5000"/>
              <a:buNone/>
              <a:defRPr sz="5000">
                <a:solidFill>
                  <a:srgbClr val="FFFFFF"/>
                </a:solidFill>
              </a:defRPr>
            </a:lvl6pPr>
            <a:lvl7pPr lvl="6" rtl="0">
              <a:spcBef>
                <a:spcPts val="0"/>
              </a:spcBef>
              <a:spcAft>
                <a:spcPts val="0"/>
              </a:spcAft>
              <a:buClr>
                <a:srgbClr val="FFFFFF"/>
              </a:buClr>
              <a:buSzPts val="5000"/>
              <a:buNone/>
              <a:defRPr sz="5000">
                <a:solidFill>
                  <a:srgbClr val="FFFFFF"/>
                </a:solidFill>
              </a:defRPr>
            </a:lvl7pPr>
            <a:lvl8pPr lvl="7" rtl="0">
              <a:spcBef>
                <a:spcPts val="0"/>
              </a:spcBef>
              <a:spcAft>
                <a:spcPts val="0"/>
              </a:spcAft>
              <a:buClr>
                <a:srgbClr val="FFFFFF"/>
              </a:buClr>
              <a:buSzPts val="5000"/>
              <a:buNone/>
              <a:defRPr sz="5000">
                <a:solidFill>
                  <a:srgbClr val="FFFFFF"/>
                </a:solidFill>
              </a:defRPr>
            </a:lvl8pPr>
            <a:lvl9pPr lvl="8" rtl="0">
              <a:spcBef>
                <a:spcPts val="0"/>
              </a:spcBef>
              <a:spcAft>
                <a:spcPts val="0"/>
              </a:spcAft>
              <a:buClr>
                <a:srgbClr val="FFFFFF"/>
              </a:buClr>
              <a:buSzPts val="5000"/>
              <a:buNone/>
              <a:defRPr sz="5000">
                <a:solidFill>
                  <a:srgbClr val="FFFFFF"/>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ubtitle">
  <p:cSld name="TITLE_1_1">
    <p:bg>
      <p:bgPr>
        <a:solidFill>
          <a:srgbClr val="FF9900"/>
        </a:solidFill>
        <a:effectLst/>
      </p:bgPr>
    </p:bg>
    <p:spTree>
      <p:nvGrpSpPr>
        <p:cNvPr id="1" name="Shape 123"/>
        <p:cNvGrpSpPr/>
        <p:nvPr/>
      </p:nvGrpSpPr>
      <p:grpSpPr>
        <a:xfrm>
          <a:off x="0" y="0"/>
          <a:ext cx="0" cy="0"/>
          <a:chOff x="0" y="0"/>
          <a:chExt cx="0" cy="0"/>
        </a:xfrm>
      </p:grpSpPr>
      <p:grpSp>
        <p:nvGrpSpPr>
          <p:cNvPr id="124" name="Google Shape;124;p27"/>
          <p:cNvGrpSpPr/>
          <p:nvPr/>
        </p:nvGrpSpPr>
        <p:grpSpPr>
          <a:xfrm>
            <a:off x="6172200" y="2656118"/>
            <a:ext cx="2971754" cy="2886151"/>
            <a:chOff x="6172200" y="2656118"/>
            <a:chExt cx="2971754" cy="2886151"/>
          </a:xfrm>
        </p:grpSpPr>
        <p:sp>
          <p:nvSpPr>
            <p:cNvPr id="125" name="Google Shape;125;p27"/>
            <p:cNvSpPr/>
            <p:nvPr/>
          </p:nvSpPr>
          <p:spPr>
            <a:xfrm rot="9208626" flipH="1">
              <a:off x="6704904" y="4110434"/>
              <a:ext cx="484232" cy="120400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7"/>
            <p:cNvSpPr/>
            <p:nvPr/>
          </p:nvSpPr>
          <p:spPr>
            <a:xfrm rot="9208633" flipH="1">
              <a:off x="7804300" y="3279013"/>
              <a:ext cx="877624" cy="2182136"/>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7"/>
            <p:cNvSpPr/>
            <p:nvPr/>
          </p:nvSpPr>
          <p:spPr>
            <a:xfrm rot="9208606" flipH="1">
              <a:off x="7481789" y="4276913"/>
              <a:ext cx="408796" cy="1016449"/>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7"/>
            <p:cNvSpPr/>
            <p:nvPr/>
          </p:nvSpPr>
          <p:spPr>
            <a:xfrm rot="9208678" flipH="1">
              <a:off x="6287617" y="4657701"/>
              <a:ext cx="229660" cy="571018"/>
            </a:xfrm>
            <a:prstGeom prst="flowChartManualInpu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7"/>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solidFill>
            <a:ln>
              <a:noFill/>
            </a:ln>
          </p:spPr>
        </p:sp>
      </p:grpSp>
      <p:grpSp>
        <p:nvGrpSpPr>
          <p:cNvPr id="130" name="Google Shape;130;p27"/>
          <p:cNvGrpSpPr/>
          <p:nvPr/>
        </p:nvGrpSpPr>
        <p:grpSpPr>
          <a:xfrm>
            <a:off x="-32" y="-228027"/>
            <a:ext cx="2163561" cy="1347300"/>
            <a:chOff x="-32" y="-215963"/>
            <a:chExt cx="2163561" cy="1347300"/>
          </a:xfrm>
        </p:grpSpPr>
        <p:sp>
          <p:nvSpPr>
            <p:cNvPr id="131" name="Google Shape;131;p27"/>
            <p:cNvSpPr/>
            <p:nvPr/>
          </p:nvSpPr>
          <p:spPr>
            <a:xfrm rot="-1591408" flipH="1">
              <a:off x="1362169" y="-63166"/>
              <a:ext cx="205103" cy="509980"/>
            </a:xfrm>
            <a:prstGeom prst="flowChartManualInpu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7"/>
            <p:cNvSpPr/>
            <p:nvPr/>
          </p:nvSpPr>
          <p:spPr>
            <a:xfrm rot="-1591371" flipH="1">
              <a:off x="239463" y="-151890"/>
              <a:ext cx="434754" cy="1080980"/>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7"/>
            <p:cNvSpPr/>
            <p:nvPr/>
          </p:nvSpPr>
          <p:spPr>
            <a:xfrm rot="-1591339" flipH="1">
              <a:off x="892401" y="-169347"/>
              <a:ext cx="504374" cy="1254067"/>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7"/>
            <p:cNvSpPr/>
            <p:nvPr/>
          </p:nvSpPr>
          <p:spPr>
            <a:xfrm rot="-1591322" flipH="1">
              <a:off x="1818452" y="-76292"/>
              <a:ext cx="229660" cy="571018"/>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7"/>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81D1EC"/>
            </a:solidFill>
            <a:ln>
              <a:noFill/>
            </a:ln>
          </p:spPr>
        </p:sp>
      </p:grpSp>
      <p:sp>
        <p:nvSpPr>
          <p:cNvPr id="136" name="Google Shape;136;p27"/>
          <p:cNvSpPr txBox="1">
            <a:spLocks noGrp="1"/>
          </p:cNvSpPr>
          <p:nvPr>
            <p:ph type="ctrTitle"/>
          </p:nvPr>
        </p:nvSpPr>
        <p:spPr>
          <a:xfrm>
            <a:off x="685800" y="2421550"/>
            <a:ext cx="5074500" cy="1159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137" name="Google Shape;137;p27"/>
          <p:cNvSpPr txBox="1">
            <a:spLocks noGrp="1"/>
          </p:cNvSpPr>
          <p:nvPr>
            <p:ph type="subTitle" idx="1"/>
          </p:nvPr>
        </p:nvSpPr>
        <p:spPr>
          <a:xfrm>
            <a:off x="685800" y="3449654"/>
            <a:ext cx="50745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800"/>
              <a:buNone/>
              <a:defRPr>
                <a:solidFill>
                  <a:srgbClr val="FFFFFF"/>
                </a:solidFill>
              </a:defRPr>
            </a:lvl1pPr>
            <a:lvl2pPr lvl="1" rtl="0">
              <a:spcBef>
                <a:spcPts val="1600"/>
              </a:spcBef>
              <a:spcAft>
                <a:spcPts val="0"/>
              </a:spcAft>
              <a:buClr>
                <a:srgbClr val="FFFFFF"/>
              </a:buClr>
              <a:buSzPts val="3000"/>
              <a:buNone/>
              <a:defRPr sz="3000">
                <a:solidFill>
                  <a:srgbClr val="FFFFFF"/>
                </a:solidFill>
              </a:defRPr>
            </a:lvl2pPr>
            <a:lvl3pPr lvl="2" rtl="0">
              <a:spcBef>
                <a:spcPts val="1600"/>
              </a:spcBef>
              <a:spcAft>
                <a:spcPts val="0"/>
              </a:spcAft>
              <a:buClr>
                <a:srgbClr val="FFFFFF"/>
              </a:buClr>
              <a:buSzPts val="3000"/>
              <a:buNone/>
              <a:defRPr sz="3000">
                <a:solidFill>
                  <a:srgbClr val="FFFFFF"/>
                </a:solidFill>
              </a:defRPr>
            </a:lvl3pPr>
            <a:lvl4pPr lvl="3" rtl="0">
              <a:spcBef>
                <a:spcPts val="1600"/>
              </a:spcBef>
              <a:spcAft>
                <a:spcPts val="0"/>
              </a:spcAft>
              <a:buClr>
                <a:srgbClr val="FFFFFF"/>
              </a:buClr>
              <a:buSzPts val="3000"/>
              <a:buNone/>
              <a:defRPr sz="3000">
                <a:solidFill>
                  <a:srgbClr val="FFFFFF"/>
                </a:solidFill>
              </a:defRPr>
            </a:lvl4pPr>
            <a:lvl5pPr lvl="4" rtl="0">
              <a:spcBef>
                <a:spcPts val="1600"/>
              </a:spcBef>
              <a:spcAft>
                <a:spcPts val="0"/>
              </a:spcAft>
              <a:buClr>
                <a:srgbClr val="FFFFFF"/>
              </a:buClr>
              <a:buSzPts val="3000"/>
              <a:buNone/>
              <a:defRPr sz="3000">
                <a:solidFill>
                  <a:srgbClr val="FFFFFF"/>
                </a:solidFill>
              </a:defRPr>
            </a:lvl5pPr>
            <a:lvl6pPr lvl="5" rtl="0">
              <a:spcBef>
                <a:spcPts val="1600"/>
              </a:spcBef>
              <a:spcAft>
                <a:spcPts val="0"/>
              </a:spcAft>
              <a:buClr>
                <a:srgbClr val="FFFFFF"/>
              </a:buClr>
              <a:buSzPts val="3000"/>
              <a:buNone/>
              <a:defRPr sz="3000">
                <a:solidFill>
                  <a:srgbClr val="FFFFFF"/>
                </a:solidFill>
              </a:defRPr>
            </a:lvl6pPr>
            <a:lvl7pPr lvl="6" rtl="0">
              <a:spcBef>
                <a:spcPts val="1600"/>
              </a:spcBef>
              <a:spcAft>
                <a:spcPts val="0"/>
              </a:spcAft>
              <a:buClr>
                <a:srgbClr val="FFFFFF"/>
              </a:buClr>
              <a:buSzPts val="3000"/>
              <a:buNone/>
              <a:defRPr sz="3000">
                <a:solidFill>
                  <a:srgbClr val="FFFFFF"/>
                </a:solidFill>
              </a:defRPr>
            </a:lvl7pPr>
            <a:lvl8pPr lvl="7" rtl="0">
              <a:spcBef>
                <a:spcPts val="1600"/>
              </a:spcBef>
              <a:spcAft>
                <a:spcPts val="0"/>
              </a:spcAft>
              <a:buClr>
                <a:srgbClr val="FFFFFF"/>
              </a:buClr>
              <a:buSzPts val="3000"/>
              <a:buNone/>
              <a:defRPr sz="3000">
                <a:solidFill>
                  <a:srgbClr val="FFFFFF"/>
                </a:solidFill>
              </a:defRPr>
            </a:lvl8pPr>
            <a:lvl9pPr lvl="8" rtl="0">
              <a:spcBef>
                <a:spcPts val="1600"/>
              </a:spcBef>
              <a:spcAft>
                <a:spcPts val="1600"/>
              </a:spcAft>
              <a:buClr>
                <a:srgbClr val="FFFFFF"/>
              </a:buClr>
              <a:buSzPts val="3000"/>
              <a:buNone/>
              <a:defRPr sz="3000">
                <a:solidFill>
                  <a:srgbClr val="FFFFFF"/>
                </a:solidFill>
              </a:defRPr>
            </a:lvl9pPr>
          </a:lstStyle>
          <a:p>
            <a:endParaRPr/>
          </a:p>
        </p:txBody>
      </p:sp>
      <p:sp>
        <p:nvSpPr>
          <p:cNvPr id="138" name="Google Shape;138;p27"/>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9"/>
        <p:cNvGrpSpPr/>
        <p:nvPr/>
      </p:nvGrpSpPr>
      <p:grpSpPr>
        <a:xfrm>
          <a:off x="0" y="0"/>
          <a:ext cx="0" cy="0"/>
          <a:chOff x="0" y="0"/>
          <a:chExt cx="0" cy="0"/>
        </a:xfrm>
      </p:grpSpPr>
      <p:sp>
        <p:nvSpPr>
          <p:cNvPr id="140" name="Google Shape;140;p28"/>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1" name="Google Shape;141;p28"/>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1600"/>
              </a:spcBef>
              <a:spcAft>
                <a:spcPts val="0"/>
              </a:spcAft>
              <a:buClr>
                <a:schemeClr val="dk1"/>
              </a:buClr>
              <a:buSzPts val="1800"/>
              <a:buChar char="○"/>
              <a:defRPr/>
            </a:lvl2pPr>
            <a:lvl3pPr marL="1371600" lvl="2" indent="-342900" algn="l" rtl="0">
              <a:spcBef>
                <a:spcPts val="1600"/>
              </a:spcBef>
              <a:spcAft>
                <a:spcPts val="0"/>
              </a:spcAft>
              <a:buClr>
                <a:schemeClr val="dk1"/>
              </a:buClr>
              <a:buSzPts val="1800"/>
              <a:buChar char="■"/>
              <a:defRPr/>
            </a:lvl3pPr>
            <a:lvl4pPr marL="1828800" lvl="3" indent="-342900" algn="l" rtl="0">
              <a:spcBef>
                <a:spcPts val="1600"/>
              </a:spcBef>
              <a:spcAft>
                <a:spcPts val="0"/>
              </a:spcAft>
              <a:buClr>
                <a:schemeClr val="dk1"/>
              </a:buClr>
              <a:buSzPts val="1800"/>
              <a:buChar char="●"/>
              <a:defRPr/>
            </a:lvl4pPr>
            <a:lvl5pPr marL="2286000" lvl="4" indent="-342900" algn="l" rtl="0">
              <a:spcBef>
                <a:spcPts val="1600"/>
              </a:spcBef>
              <a:spcAft>
                <a:spcPts val="0"/>
              </a:spcAft>
              <a:buClr>
                <a:schemeClr val="dk1"/>
              </a:buClr>
              <a:buSzPts val="1800"/>
              <a:buChar char="○"/>
              <a:defRPr/>
            </a:lvl5pPr>
            <a:lvl6pPr marL="2743200" lvl="5" indent="-342900" algn="l" rtl="0">
              <a:spcBef>
                <a:spcPts val="1600"/>
              </a:spcBef>
              <a:spcAft>
                <a:spcPts val="0"/>
              </a:spcAft>
              <a:buClr>
                <a:schemeClr val="dk1"/>
              </a:buClr>
              <a:buSzPts val="1800"/>
              <a:buChar char="■"/>
              <a:defRPr/>
            </a:lvl6pPr>
            <a:lvl7pPr marL="3200400" lvl="6" indent="-342900" algn="l" rtl="0">
              <a:spcBef>
                <a:spcPts val="1600"/>
              </a:spcBef>
              <a:spcAft>
                <a:spcPts val="0"/>
              </a:spcAft>
              <a:buClr>
                <a:schemeClr val="dk1"/>
              </a:buClr>
              <a:buSzPts val="1800"/>
              <a:buChar char="●"/>
              <a:defRPr/>
            </a:lvl7pPr>
            <a:lvl8pPr marL="3657600" lvl="7" indent="-342900" algn="l" rtl="0">
              <a:spcBef>
                <a:spcPts val="1600"/>
              </a:spcBef>
              <a:spcAft>
                <a:spcPts val="0"/>
              </a:spcAft>
              <a:buClr>
                <a:schemeClr val="dk1"/>
              </a:buClr>
              <a:buSzPts val="1800"/>
              <a:buChar char="○"/>
              <a:defRPr/>
            </a:lvl8pPr>
            <a:lvl9pPr marL="4114800" lvl="8" indent="-342900" algn="l" rtl="0">
              <a:spcBef>
                <a:spcPts val="1600"/>
              </a:spcBef>
              <a:spcAft>
                <a:spcPts val="1600"/>
              </a:spcAft>
              <a:buClr>
                <a:schemeClr val="dk1"/>
              </a:buClr>
              <a:buSzPts val="1800"/>
              <a:buChar char="■"/>
              <a:defRPr/>
            </a:lvl9pPr>
          </a:lstStyle>
          <a:p>
            <a:endParaRPr/>
          </a:p>
        </p:txBody>
      </p:sp>
      <p:sp>
        <p:nvSpPr>
          <p:cNvPr id="142" name="Google Shape;142;p2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3" name="Google Shape;143;p2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4" name="Google Shape;144;p2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ransparent Shapes">
  <p:cSld name="BLANK_1">
    <p:bg>
      <p:bgPr>
        <a:solidFill>
          <a:srgbClr val="3796BF"/>
        </a:solidFill>
        <a:effectLst/>
      </p:bgPr>
    </p:bg>
    <p:spTree>
      <p:nvGrpSpPr>
        <p:cNvPr id="1" name="Shape 145"/>
        <p:cNvGrpSpPr/>
        <p:nvPr/>
      </p:nvGrpSpPr>
      <p:grpSpPr>
        <a:xfrm>
          <a:off x="0" y="0"/>
          <a:ext cx="0" cy="0"/>
          <a:chOff x="0" y="0"/>
          <a:chExt cx="0" cy="0"/>
        </a:xfrm>
      </p:grpSpPr>
      <p:grpSp>
        <p:nvGrpSpPr>
          <p:cNvPr id="146" name="Google Shape;146;p29"/>
          <p:cNvGrpSpPr/>
          <p:nvPr/>
        </p:nvGrpSpPr>
        <p:grpSpPr>
          <a:xfrm>
            <a:off x="6172200" y="2656118"/>
            <a:ext cx="2971754" cy="2886151"/>
            <a:chOff x="6172200" y="2656118"/>
            <a:chExt cx="2971754" cy="2886151"/>
          </a:xfrm>
        </p:grpSpPr>
        <p:sp>
          <p:nvSpPr>
            <p:cNvPr id="147" name="Google Shape;147;p29"/>
            <p:cNvSpPr/>
            <p:nvPr/>
          </p:nvSpPr>
          <p:spPr>
            <a:xfrm rot="9208626" flipH="1">
              <a:off x="6704904" y="4110434"/>
              <a:ext cx="484232" cy="120400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9"/>
            <p:cNvSpPr/>
            <p:nvPr/>
          </p:nvSpPr>
          <p:spPr>
            <a:xfrm rot="9208633" flipH="1">
              <a:off x="7804300" y="3279013"/>
              <a:ext cx="877624" cy="218213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9"/>
            <p:cNvSpPr/>
            <p:nvPr/>
          </p:nvSpPr>
          <p:spPr>
            <a:xfrm rot="9208606" flipH="1">
              <a:off x="7481789" y="4276913"/>
              <a:ext cx="408796" cy="1016449"/>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9"/>
            <p:cNvSpPr/>
            <p:nvPr/>
          </p:nvSpPr>
          <p:spPr>
            <a:xfrm rot="9208678" flipH="1">
              <a:off x="6287617" y="4657701"/>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grpSp>
        <p:nvGrpSpPr>
          <p:cNvPr id="152" name="Google Shape;152;p29"/>
          <p:cNvGrpSpPr/>
          <p:nvPr/>
        </p:nvGrpSpPr>
        <p:grpSpPr>
          <a:xfrm>
            <a:off x="-32" y="-228027"/>
            <a:ext cx="2163561" cy="1347300"/>
            <a:chOff x="-32" y="-215963"/>
            <a:chExt cx="2163561" cy="1347300"/>
          </a:xfrm>
        </p:grpSpPr>
        <p:sp>
          <p:nvSpPr>
            <p:cNvPr id="153" name="Google Shape;153;p29"/>
            <p:cNvSpPr/>
            <p:nvPr/>
          </p:nvSpPr>
          <p:spPr>
            <a:xfrm rot="-1591408" flipH="1">
              <a:off x="1362169" y="-63166"/>
              <a:ext cx="205103" cy="509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rot="-1591371" flipH="1">
              <a:off x="239463" y="-151890"/>
              <a:ext cx="434754" cy="1080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rot="-1591339" flipH="1">
              <a:off x="892401" y="-169347"/>
              <a:ext cx="504374" cy="1254067"/>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rot="-1591322" flipH="1">
              <a:off x="1818452" y="-76292"/>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sp>
        <p:nvSpPr>
          <p:cNvPr id="158" name="Google Shape;158;p2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TITLE_1_1_1">
    <p:spTree>
      <p:nvGrpSpPr>
        <p:cNvPr id="1" name="Shape 159"/>
        <p:cNvGrpSpPr/>
        <p:nvPr/>
      </p:nvGrpSpPr>
      <p:grpSpPr>
        <a:xfrm>
          <a:off x="0" y="0"/>
          <a:ext cx="0" cy="0"/>
          <a:chOff x="0" y="0"/>
          <a:chExt cx="0" cy="0"/>
        </a:xfrm>
      </p:grpSpPr>
      <p:sp>
        <p:nvSpPr>
          <p:cNvPr id="160" name="Google Shape;160;p30"/>
          <p:cNvSpPr txBox="1">
            <a:spLocks noGrp="1"/>
          </p:cNvSpPr>
          <p:nvPr>
            <p:ph type="body" idx="1"/>
          </p:nvPr>
        </p:nvSpPr>
        <p:spPr>
          <a:xfrm>
            <a:off x="2822775" y="2161800"/>
            <a:ext cx="3498300" cy="819900"/>
          </a:xfrm>
          <a:prstGeom prst="rect">
            <a:avLst/>
          </a:prstGeom>
        </p:spPr>
        <p:txBody>
          <a:bodyPr spcFirstLastPara="1" wrap="square" lIns="91425" tIns="91425" rIns="91425" bIns="91425" anchor="ctr" anchorCtr="0">
            <a:noAutofit/>
          </a:bodyPr>
          <a:lstStyle>
            <a:lvl1pPr marL="457200" lvl="0"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1pPr>
            <a:lvl2pPr marL="914400" lvl="1" indent="-381000" algn="ctr" rtl="0">
              <a:spcBef>
                <a:spcPts val="1600"/>
              </a:spcBef>
              <a:spcAft>
                <a:spcPts val="0"/>
              </a:spcAft>
              <a:buClr>
                <a:srgbClr val="3796BF"/>
              </a:buClr>
              <a:buSzPts val="2400"/>
              <a:buFont typeface="Oswald"/>
              <a:buChar char="○"/>
              <a:defRPr sz="2400">
                <a:solidFill>
                  <a:srgbClr val="3796BF"/>
                </a:solidFill>
                <a:latin typeface="Oswald"/>
                <a:ea typeface="Oswald"/>
                <a:cs typeface="Oswald"/>
                <a:sym typeface="Oswald"/>
              </a:defRPr>
            </a:lvl2pPr>
            <a:lvl3pPr marL="1371600" lvl="2" indent="-381000" algn="ctr" rtl="0">
              <a:spcBef>
                <a:spcPts val="1600"/>
              </a:spcBef>
              <a:spcAft>
                <a:spcPts val="0"/>
              </a:spcAft>
              <a:buClr>
                <a:srgbClr val="3796BF"/>
              </a:buClr>
              <a:buSzPts val="2400"/>
              <a:buFont typeface="Oswald"/>
              <a:buChar char="■"/>
              <a:defRPr sz="2400">
                <a:solidFill>
                  <a:srgbClr val="3796BF"/>
                </a:solidFill>
                <a:latin typeface="Oswald"/>
                <a:ea typeface="Oswald"/>
                <a:cs typeface="Oswald"/>
                <a:sym typeface="Oswald"/>
              </a:defRPr>
            </a:lvl3pPr>
            <a:lvl4pPr marL="1828800" lvl="3" indent="-381000" algn="ctr" rtl="0">
              <a:spcBef>
                <a:spcPts val="1600"/>
              </a:spcBef>
              <a:spcAft>
                <a:spcPts val="0"/>
              </a:spcAft>
              <a:buClr>
                <a:srgbClr val="3796BF"/>
              </a:buClr>
              <a:buSzPts val="2400"/>
              <a:buFont typeface="Oswald"/>
              <a:buChar char="●"/>
              <a:defRPr sz="2400">
                <a:solidFill>
                  <a:srgbClr val="3796BF"/>
                </a:solidFill>
                <a:latin typeface="Oswald"/>
                <a:ea typeface="Oswald"/>
                <a:cs typeface="Oswald"/>
                <a:sym typeface="Oswald"/>
              </a:defRPr>
            </a:lvl4pPr>
            <a:lvl5pPr marL="2286000" lvl="4" indent="-381000" algn="ctr" rtl="0">
              <a:spcBef>
                <a:spcPts val="1600"/>
              </a:spcBef>
              <a:spcAft>
                <a:spcPts val="0"/>
              </a:spcAft>
              <a:buClr>
                <a:srgbClr val="3796BF"/>
              </a:buClr>
              <a:buSzPts val="2400"/>
              <a:buFont typeface="Oswald"/>
              <a:buChar char="○"/>
              <a:defRPr sz="2400">
                <a:solidFill>
                  <a:srgbClr val="3796BF"/>
                </a:solidFill>
                <a:latin typeface="Oswald"/>
                <a:ea typeface="Oswald"/>
                <a:cs typeface="Oswald"/>
                <a:sym typeface="Oswald"/>
              </a:defRPr>
            </a:lvl5pPr>
            <a:lvl6pPr marL="2743200" lvl="5" indent="-381000" algn="ctr" rtl="0">
              <a:spcBef>
                <a:spcPts val="1600"/>
              </a:spcBef>
              <a:spcAft>
                <a:spcPts val="0"/>
              </a:spcAft>
              <a:buClr>
                <a:srgbClr val="3796BF"/>
              </a:buClr>
              <a:buSzPts val="2400"/>
              <a:buFont typeface="Oswald"/>
              <a:buChar char="■"/>
              <a:defRPr sz="2400">
                <a:solidFill>
                  <a:srgbClr val="3796BF"/>
                </a:solidFill>
                <a:latin typeface="Oswald"/>
                <a:ea typeface="Oswald"/>
                <a:cs typeface="Oswald"/>
                <a:sym typeface="Oswald"/>
              </a:defRPr>
            </a:lvl6pPr>
            <a:lvl7pPr marL="3200400" lvl="6" indent="-381000" algn="ctr" rtl="0">
              <a:spcBef>
                <a:spcPts val="1600"/>
              </a:spcBef>
              <a:spcAft>
                <a:spcPts val="0"/>
              </a:spcAft>
              <a:buClr>
                <a:srgbClr val="3796BF"/>
              </a:buClr>
              <a:buSzPts val="2400"/>
              <a:buFont typeface="Oswald"/>
              <a:buChar char="●"/>
              <a:defRPr sz="2400">
                <a:solidFill>
                  <a:srgbClr val="3796BF"/>
                </a:solidFill>
                <a:latin typeface="Oswald"/>
                <a:ea typeface="Oswald"/>
                <a:cs typeface="Oswald"/>
                <a:sym typeface="Oswald"/>
              </a:defRPr>
            </a:lvl7pPr>
            <a:lvl8pPr marL="3657600" lvl="7" indent="-381000" algn="ctr" rtl="0">
              <a:spcBef>
                <a:spcPts val="1600"/>
              </a:spcBef>
              <a:spcAft>
                <a:spcPts val="0"/>
              </a:spcAft>
              <a:buClr>
                <a:srgbClr val="3796BF"/>
              </a:buClr>
              <a:buSzPts val="2400"/>
              <a:buFont typeface="Oswald"/>
              <a:buChar char="○"/>
              <a:defRPr sz="2400">
                <a:solidFill>
                  <a:srgbClr val="3796BF"/>
                </a:solidFill>
                <a:latin typeface="Oswald"/>
                <a:ea typeface="Oswald"/>
                <a:cs typeface="Oswald"/>
                <a:sym typeface="Oswald"/>
              </a:defRPr>
            </a:lvl8pPr>
            <a:lvl9pPr marL="4114800" lvl="8" indent="-381000" algn="ctr" rtl="0">
              <a:spcBef>
                <a:spcPts val="1600"/>
              </a:spcBef>
              <a:spcAft>
                <a:spcPts val="1600"/>
              </a:spcAft>
              <a:buClr>
                <a:srgbClr val="3796BF"/>
              </a:buClr>
              <a:buSzPts val="2400"/>
              <a:buFont typeface="Oswald"/>
              <a:buChar char="■"/>
              <a:defRPr sz="2400">
                <a:solidFill>
                  <a:srgbClr val="3796BF"/>
                </a:solidFill>
                <a:latin typeface="Oswald"/>
                <a:ea typeface="Oswald"/>
                <a:cs typeface="Oswald"/>
                <a:sym typeface="Oswald"/>
              </a:defRPr>
            </a:lvl9pPr>
          </a:lstStyle>
          <a:p>
            <a:endParaRPr/>
          </a:p>
        </p:txBody>
      </p:sp>
      <p:grpSp>
        <p:nvGrpSpPr>
          <p:cNvPr id="161" name="Google Shape;161;p30"/>
          <p:cNvGrpSpPr/>
          <p:nvPr/>
        </p:nvGrpSpPr>
        <p:grpSpPr>
          <a:xfrm>
            <a:off x="5609666" y="2185857"/>
            <a:ext cx="3534604" cy="3432788"/>
            <a:chOff x="6172200" y="2656118"/>
            <a:chExt cx="2971754" cy="2886151"/>
          </a:xfrm>
        </p:grpSpPr>
        <p:sp>
          <p:nvSpPr>
            <p:cNvPr id="162" name="Google Shape;162;p30"/>
            <p:cNvSpPr/>
            <p:nvPr/>
          </p:nvSpPr>
          <p:spPr>
            <a:xfrm rot="9208626" flipH="1">
              <a:off x="6704904" y="4110434"/>
              <a:ext cx="484232" cy="120400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0"/>
            <p:cNvSpPr/>
            <p:nvPr/>
          </p:nvSpPr>
          <p:spPr>
            <a:xfrm rot="9208633" flipH="1">
              <a:off x="7804300" y="3279013"/>
              <a:ext cx="877624" cy="2182136"/>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0"/>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0"/>
            <p:cNvSpPr/>
            <p:nvPr/>
          </p:nvSpPr>
          <p:spPr>
            <a:xfrm rot="9208678" flipH="1">
              <a:off x="6287617" y="4657701"/>
              <a:ext cx="229660" cy="571018"/>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0"/>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4BB5D9"/>
            </a:solidFill>
            <a:ln>
              <a:noFill/>
            </a:ln>
          </p:spPr>
        </p:sp>
      </p:grpSp>
      <p:grpSp>
        <p:nvGrpSpPr>
          <p:cNvPr id="167" name="Google Shape;167;p30"/>
          <p:cNvGrpSpPr/>
          <p:nvPr/>
        </p:nvGrpSpPr>
        <p:grpSpPr>
          <a:xfrm>
            <a:off x="-22" y="-324543"/>
            <a:ext cx="3068579" cy="1910876"/>
            <a:chOff x="-32" y="-215963"/>
            <a:chExt cx="2163561" cy="1347300"/>
          </a:xfrm>
        </p:grpSpPr>
        <p:sp>
          <p:nvSpPr>
            <p:cNvPr id="168" name="Google Shape;168;p30"/>
            <p:cNvSpPr/>
            <p:nvPr/>
          </p:nvSpPr>
          <p:spPr>
            <a:xfrm rot="-1591408" flipH="1">
              <a:off x="1362169" y="-63166"/>
              <a:ext cx="205103" cy="509980"/>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0"/>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0"/>
            <p:cNvSpPr/>
            <p:nvPr/>
          </p:nvSpPr>
          <p:spPr>
            <a:xfrm rot="-1591339" flipH="1">
              <a:off x="892401" y="-169347"/>
              <a:ext cx="504374" cy="1254067"/>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0"/>
            <p:cNvSpPr/>
            <p:nvPr/>
          </p:nvSpPr>
          <p:spPr>
            <a:xfrm rot="-1591322" flipH="1">
              <a:off x="1818452" y="-76292"/>
              <a:ext cx="229660" cy="571018"/>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0"/>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81D1EC"/>
            </a:solidFill>
            <a:ln>
              <a:noFill/>
            </a:ln>
          </p:spPr>
        </p:sp>
      </p:grpSp>
      <p:sp>
        <p:nvSpPr>
          <p:cNvPr id="173" name="Google Shape;173;p30"/>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lgn="r" rtl="0">
              <a:buNone/>
              <a:defRPr sz="1300">
                <a:solidFill>
                  <a:srgbClr val="4BB5D9"/>
                </a:solidFill>
                <a:latin typeface="Roboto Condensed"/>
                <a:ea typeface="Roboto Condensed"/>
                <a:cs typeface="Roboto Condensed"/>
                <a:sym typeface="Roboto Condensed"/>
              </a:defRPr>
            </a:lvl1pPr>
            <a:lvl2pPr lvl="1" algn="r" rtl="0">
              <a:buNone/>
              <a:defRPr sz="1300">
                <a:solidFill>
                  <a:srgbClr val="4BB5D9"/>
                </a:solidFill>
                <a:latin typeface="Roboto Condensed"/>
                <a:ea typeface="Roboto Condensed"/>
                <a:cs typeface="Roboto Condensed"/>
                <a:sym typeface="Roboto Condensed"/>
              </a:defRPr>
            </a:lvl2pPr>
            <a:lvl3pPr lvl="2" algn="r" rtl="0">
              <a:buNone/>
              <a:defRPr sz="1300">
                <a:solidFill>
                  <a:srgbClr val="4BB5D9"/>
                </a:solidFill>
                <a:latin typeface="Roboto Condensed"/>
                <a:ea typeface="Roboto Condensed"/>
                <a:cs typeface="Roboto Condensed"/>
                <a:sym typeface="Roboto Condensed"/>
              </a:defRPr>
            </a:lvl3pPr>
            <a:lvl4pPr lvl="3" algn="r" rtl="0">
              <a:buNone/>
              <a:defRPr sz="1300">
                <a:solidFill>
                  <a:srgbClr val="4BB5D9"/>
                </a:solidFill>
                <a:latin typeface="Roboto Condensed"/>
                <a:ea typeface="Roboto Condensed"/>
                <a:cs typeface="Roboto Condensed"/>
                <a:sym typeface="Roboto Condensed"/>
              </a:defRPr>
            </a:lvl4pPr>
            <a:lvl5pPr lvl="4" algn="r" rtl="0">
              <a:buNone/>
              <a:defRPr sz="1300">
                <a:solidFill>
                  <a:srgbClr val="4BB5D9"/>
                </a:solidFill>
                <a:latin typeface="Roboto Condensed"/>
                <a:ea typeface="Roboto Condensed"/>
                <a:cs typeface="Roboto Condensed"/>
                <a:sym typeface="Roboto Condensed"/>
              </a:defRPr>
            </a:lvl5pPr>
            <a:lvl6pPr lvl="5" algn="r" rtl="0">
              <a:buNone/>
              <a:defRPr sz="1300">
                <a:solidFill>
                  <a:srgbClr val="4BB5D9"/>
                </a:solidFill>
                <a:latin typeface="Roboto Condensed"/>
                <a:ea typeface="Roboto Condensed"/>
                <a:cs typeface="Roboto Condensed"/>
                <a:sym typeface="Roboto Condensed"/>
              </a:defRPr>
            </a:lvl6pPr>
            <a:lvl7pPr lvl="6" algn="r" rtl="0">
              <a:buNone/>
              <a:defRPr sz="1300">
                <a:solidFill>
                  <a:srgbClr val="4BB5D9"/>
                </a:solidFill>
                <a:latin typeface="Roboto Condensed"/>
                <a:ea typeface="Roboto Condensed"/>
                <a:cs typeface="Roboto Condensed"/>
                <a:sym typeface="Roboto Condensed"/>
              </a:defRPr>
            </a:lvl7pPr>
            <a:lvl8pPr lvl="7" algn="r" rtl="0">
              <a:buNone/>
              <a:defRPr sz="1300">
                <a:solidFill>
                  <a:srgbClr val="4BB5D9"/>
                </a:solidFill>
                <a:latin typeface="Roboto Condensed"/>
                <a:ea typeface="Roboto Condensed"/>
                <a:cs typeface="Roboto Condensed"/>
                <a:sym typeface="Roboto Condensed"/>
              </a:defRPr>
            </a:lvl8pPr>
            <a:lvl9pPr lvl="8" algn="r" rtl="0">
              <a:buNone/>
              <a:defRPr sz="1300">
                <a:solidFill>
                  <a:srgbClr val="4BB5D9"/>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6" name="Google Shape;66;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67" name="Google Shape;6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gif"/><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xQqFegRZFiw"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9.jpg"/></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eih67rlGNhU" TargetMode="External"/><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50.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THE GREAT DEPRESSION</a:t>
            </a:r>
            <a:endParaRPr/>
          </a:p>
        </p:txBody>
      </p:sp>
      <p:sp>
        <p:nvSpPr>
          <p:cNvPr id="179" name="Google Shape;179;p3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UNIT 7: THE GREAT DEPRESSION #1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The Stock Market</a:t>
            </a:r>
            <a:endParaRPr sz="4000"/>
          </a:p>
        </p:txBody>
      </p:sp>
      <p:sp>
        <p:nvSpPr>
          <p:cNvPr id="238" name="Google Shape;238;p4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457200" lvl="0" indent="-387350" algn="l" rtl="0">
              <a:spcBef>
                <a:spcPts val="0"/>
              </a:spcBef>
              <a:spcAft>
                <a:spcPts val="0"/>
              </a:spcAft>
              <a:buClr>
                <a:schemeClr val="dk1"/>
              </a:buClr>
              <a:buSzPts val="2500"/>
              <a:buAutoNum type="arabicPeriod"/>
            </a:pPr>
            <a:r>
              <a:rPr lang="en" sz="2500">
                <a:solidFill>
                  <a:schemeClr val="dk1"/>
                </a:solidFill>
              </a:rPr>
              <a:t>You can buy a part (or stock) in a company</a:t>
            </a:r>
            <a:endParaRPr sz="2500">
              <a:solidFill>
                <a:schemeClr val="dk1"/>
              </a:solidFill>
            </a:endParaRPr>
          </a:p>
          <a:p>
            <a:pPr marL="457200" lvl="0" indent="-387350" algn="l" rtl="0">
              <a:spcBef>
                <a:spcPts val="0"/>
              </a:spcBef>
              <a:spcAft>
                <a:spcPts val="0"/>
              </a:spcAft>
              <a:buClr>
                <a:schemeClr val="dk1"/>
              </a:buClr>
              <a:buSzPts val="2500"/>
              <a:buAutoNum type="arabicPeriod"/>
            </a:pPr>
            <a:r>
              <a:rPr lang="en" sz="2500">
                <a:solidFill>
                  <a:schemeClr val="dk1"/>
                </a:solidFill>
              </a:rPr>
              <a:t>When company does </a:t>
            </a:r>
            <a:r>
              <a:rPr lang="en" sz="2500" b="1" i="1" u="sng">
                <a:solidFill>
                  <a:srgbClr val="FF0000"/>
                </a:solidFill>
              </a:rPr>
              <a:t>GOOD</a:t>
            </a:r>
            <a:r>
              <a:rPr lang="en" sz="2500">
                <a:solidFill>
                  <a:schemeClr val="dk1"/>
                </a:solidFill>
              </a:rPr>
              <a:t>, stock price goes </a:t>
            </a:r>
            <a:r>
              <a:rPr lang="en" sz="2500" b="1" i="1" u="sng">
                <a:solidFill>
                  <a:srgbClr val="FF0000"/>
                </a:solidFill>
              </a:rPr>
              <a:t>UP</a:t>
            </a:r>
            <a:endParaRPr sz="2500" b="1" i="1" u="sng">
              <a:solidFill>
                <a:srgbClr val="FF0000"/>
              </a:solidFill>
            </a:endParaRPr>
          </a:p>
          <a:p>
            <a:pPr marL="457200" lvl="0" indent="-387350" algn="l" rtl="0">
              <a:spcBef>
                <a:spcPts val="0"/>
              </a:spcBef>
              <a:spcAft>
                <a:spcPts val="0"/>
              </a:spcAft>
              <a:buClr>
                <a:schemeClr val="dk1"/>
              </a:buClr>
              <a:buSzPts val="2500"/>
              <a:buAutoNum type="arabicPeriod"/>
            </a:pPr>
            <a:r>
              <a:rPr lang="en" sz="2500">
                <a:solidFill>
                  <a:schemeClr val="dk1"/>
                </a:solidFill>
              </a:rPr>
              <a:t>Sell your stocks to make money</a:t>
            </a:r>
            <a:endParaRPr sz="2500">
              <a:solidFill>
                <a:schemeClr val="dk1"/>
              </a:solidFill>
            </a:endParaRPr>
          </a:p>
        </p:txBody>
      </p:sp>
      <p:pic>
        <p:nvPicPr>
          <p:cNvPr id="239" name="Google Shape;239;p40"/>
          <p:cNvPicPr preferRelativeResize="0"/>
          <p:nvPr/>
        </p:nvPicPr>
        <p:blipFill>
          <a:blip r:embed="rId3">
            <a:alphaModFix/>
          </a:blip>
          <a:stretch>
            <a:fillRect/>
          </a:stretch>
        </p:blipFill>
        <p:spPr>
          <a:xfrm>
            <a:off x="207250" y="1495750"/>
            <a:ext cx="3851050" cy="2729850"/>
          </a:xfrm>
          <a:prstGeom prst="rect">
            <a:avLst/>
          </a:prstGeom>
          <a:noFill/>
          <a:ln>
            <a:noFill/>
          </a:ln>
        </p:spPr>
      </p:pic>
      <p:pic>
        <p:nvPicPr>
          <p:cNvPr id="240" name="Google Shape;240;p40"/>
          <p:cNvPicPr preferRelativeResize="0"/>
          <p:nvPr/>
        </p:nvPicPr>
        <p:blipFill>
          <a:blip r:embed="rId4">
            <a:alphaModFix/>
          </a:blip>
          <a:stretch>
            <a:fillRect/>
          </a:stretch>
        </p:blipFill>
        <p:spPr>
          <a:xfrm>
            <a:off x="1651802" y="1630801"/>
            <a:ext cx="1073150" cy="11567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2. Tariffs &amp; Trade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High Tariffs</a:t>
            </a:r>
            <a:endParaRPr sz="4000"/>
          </a:p>
        </p:txBody>
      </p:sp>
      <p:sp>
        <p:nvSpPr>
          <p:cNvPr id="251" name="Google Shape;251;p42"/>
          <p:cNvSpPr txBox="1">
            <a:spLocks noGrp="1"/>
          </p:cNvSpPr>
          <p:nvPr>
            <p:ph type="body" idx="2"/>
          </p:nvPr>
        </p:nvSpPr>
        <p:spPr>
          <a:xfrm>
            <a:off x="3802675" y="272250"/>
            <a:ext cx="5341500" cy="4751400"/>
          </a:xfrm>
          <a:prstGeom prst="rect">
            <a:avLst/>
          </a:prstGeom>
        </p:spPr>
        <p:txBody>
          <a:bodyPr spcFirstLastPara="1" wrap="square" lIns="91425" tIns="91425" rIns="91425" bIns="91425" anchor="t" anchorCtr="0">
            <a:normAutofit fontScale="92500" lnSpcReduction="20000"/>
          </a:bodyPr>
          <a:lstStyle/>
          <a:p>
            <a:pPr marL="457200" lvl="0" indent="-375443" algn="l" rtl="0">
              <a:spcBef>
                <a:spcPts val="0"/>
              </a:spcBef>
              <a:spcAft>
                <a:spcPts val="0"/>
              </a:spcAft>
              <a:buClr>
                <a:schemeClr val="dk1"/>
              </a:buClr>
              <a:buSzPct val="100000"/>
              <a:buChar char="-"/>
            </a:pPr>
            <a:r>
              <a:rPr lang="en" sz="2500" b="1">
                <a:solidFill>
                  <a:schemeClr val="dk1"/>
                </a:solidFill>
              </a:rPr>
              <a:t>Tariff</a:t>
            </a:r>
            <a:r>
              <a:rPr lang="en" sz="2500">
                <a:solidFill>
                  <a:schemeClr val="dk1"/>
                </a:solidFill>
              </a:rPr>
              <a:t>: a tax on </a:t>
            </a:r>
            <a:r>
              <a:rPr lang="en" sz="2500" b="1" i="1" u="sng">
                <a:solidFill>
                  <a:srgbClr val="FF0000"/>
                </a:solidFill>
              </a:rPr>
              <a:t>imported</a:t>
            </a:r>
            <a:r>
              <a:rPr lang="en" sz="2500" b="1" i="1">
                <a:solidFill>
                  <a:srgbClr val="FF0000"/>
                </a:solidFill>
              </a:rPr>
              <a:t> </a:t>
            </a:r>
            <a:r>
              <a:rPr lang="en" sz="2500">
                <a:solidFill>
                  <a:schemeClr val="dk1"/>
                </a:solidFill>
              </a:rPr>
              <a:t>goods (from another country)</a:t>
            </a:r>
            <a:endParaRPr sz="2500">
              <a:solidFill>
                <a:schemeClr val="dk1"/>
              </a:solidFill>
            </a:endParaRPr>
          </a:p>
          <a:p>
            <a:pPr marL="457200" lvl="0" indent="-375443" algn="l" rtl="0">
              <a:spcBef>
                <a:spcPts val="0"/>
              </a:spcBef>
              <a:spcAft>
                <a:spcPts val="0"/>
              </a:spcAft>
              <a:buClr>
                <a:schemeClr val="dk1"/>
              </a:buClr>
              <a:buSzPct val="100000"/>
              <a:buChar char="-"/>
            </a:pPr>
            <a:r>
              <a:rPr lang="en" sz="2500" b="1" i="1">
                <a:solidFill>
                  <a:schemeClr val="dk1"/>
                </a:solidFill>
              </a:rPr>
              <a:t>HIGH</a:t>
            </a:r>
            <a:r>
              <a:rPr lang="en" sz="2500">
                <a:solidFill>
                  <a:schemeClr val="dk1"/>
                </a:solidFill>
              </a:rPr>
              <a:t> tariffs RAISE the price of foreign goods, LESS trade</a:t>
            </a:r>
            <a:endParaRPr sz="2500">
              <a:solidFill>
                <a:schemeClr val="dk1"/>
              </a:solidFill>
            </a:endParaRPr>
          </a:p>
          <a:p>
            <a:pPr marL="914400" lvl="1" indent="-375443" algn="l" rtl="0">
              <a:spcBef>
                <a:spcPts val="0"/>
              </a:spcBef>
              <a:spcAft>
                <a:spcPts val="0"/>
              </a:spcAft>
              <a:buClr>
                <a:schemeClr val="dk1"/>
              </a:buClr>
              <a:buSzPct val="100000"/>
              <a:buChar char="-"/>
            </a:pPr>
            <a:r>
              <a:rPr lang="en" sz="2500" b="1">
                <a:solidFill>
                  <a:schemeClr val="dk1"/>
                </a:solidFill>
              </a:rPr>
              <a:t>Example: Hawley-Smoot Tariff</a:t>
            </a:r>
            <a:endParaRPr sz="2500" b="1">
              <a:solidFill>
                <a:schemeClr val="dk1"/>
              </a:solidFill>
            </a:endParaRPr>
          </a:p>
          <a:p>
            <a:pPr marL="457200" lvl="0" indent="-375443" algn="l" rtl="0">
              <a:spcBef>
                <a:spcPts val="0"/>
              </a:spcBef>
              <a:spcAft>
                <a:spcPts val="0"/>
              </a:spcAft>
              <a:buClr>
                <a:schemeClr val="dk1"/>
              </a:buClr>
              <a:buSzPct val="100000"/>
              <a:buChar char="-"/>
            </a:pPr>
            <a:r>
              <a:rPr lang="en" sz="2500">
                <a:solidFill>
                  <a:schemeClr val="dk1"/>
                </a:solidFill>
              </a:rPr>
              <a:t>We stop buying other countries’ products, then they stop buying ours</a:t>
            </a:r>
            <a:endParaRPr sz="2500">
              <a:solidFill>
                <a:schemeClr val="dk1"/>
              </a:solidFill>
            </a:endParaRPr>
          </a:p>
          <a:p>
            <a:pPr marL="457200" lvl="0" indent="-375443" algn="l" rtl="0">
              <a:spcBef>
                <a:spcPts val="0"/>
              </a:spcBef>
              <a:spcAft>
                <a:spcPts val="0"/>
              </a:spcAft>
              <a:buClr>
                <a:schemeClr val="dk1"/>
              </a:buClr>
              <a:buSzPct val="100000"/>
              <a:buChar char="-"/>
            </a:pPr>
            <a:r>
              <a:rPr lang="en" sz="2500">
                <a:solidFill>
                  <a:schemeClr val="dk1"/>
                </a:solidFill>
              </a:rPr>
              <a:t>Decline in trade leads to </a:t>
            </a:r>
            <a:r>
              <a:rPr lang="en" sz="2500" b="1" i="1" u="sng">
                <a:solidFill>
                  <a:srgbClr val="FF0000"/>
                </a:solidFill>
              </a:rPr>
              <a:t>loss</a:t>
            </a:r>
            <a:r>
              <a:rPr lang="en" sz="2500">
                <a:solidFill>
                  <a:schemeClr val="dk1"/>
                </a:solidFill>
              </a:rPr>
              <a:t> of money</a:t>
            </a:r>
            <a:endParaRPr sz="2500">
              <a:solidFill>
                <a:schemeClr val="dk1"/>
              </a:solidFill>
            </a:endParaRPr>
          </a:p>
          <a:p>
            <a:pPr marL="457200" lvl="0" indent="-375443" algn="l" rtl="0">
              <a:spcBef>
                <a:spcPts val="0"/>
              </a:spcBef>
              <a:spcAft>
                <a:spcPts val="0"/>
              </a:spcAft>
              <a:buClr>
                <a:schemeClr val="dk1"/>
              </a:buClr>
              <a:buSzPct val="100000"/>
              <a:buChar char="-"/>
            </a:pPr>
            <a:r>
              <a:rPr lang="en" sz="2500">
                <a:solidFill>
                  <a:schemeClr val="dk1"/>
                </a:solidFill>
              </a:rPr>
              <a:t>The </a:t>
            </a:r>
            <a:r>
              <a:rPr lang="en" sz="2500" b="1">
                <a:solidFill>
                  <a:schemeClr val="dk1"/>
                </a:solidFill>
              </a:rPr>
              <a:t>shrinking</a:t>
            </a:r>
            <a:r>
              <a:rPr lang="en" sz="2500">
                <a:solidFill>
                  <a:schemeClr val="dk1"/>
                </a:solidFill>
              </a:rPr>
              <a:t> of </a:t>
            </a:r>
            <a:r>
              <a:rPr lang="en" sz="2500" b="1" i="1" u="sng">
                <a:solidFill>
                  <a:srgbClr val="FF0000"/>
                </a:solidFill>
              </a:rPr>
              <a:t>world trade</a:t>
            </a:r>
            <a:r>
              <a:rPr lang="en" sz="2500">
                <a:solidFill>
                  <a:schemeClr val="dk1"/>
                </a:solidFill>
              </a:rPr>
              <a:t> </a:t>
            </a:r>
            <a:r>
              <a:rPr lang="en" sz="2500" b="1">
                <a:solidFill>
                  <a:schemeClr val="dk1"/>
                </a:solidFill>
              </a:rPr>
              <a:t>contributed to the Great Depression</a:t>
            </a:r>
            <a:endParaRPr sz="2500" b="1">
              <a:solidFill>
                <a:schemeClr val="dk1"/>
              </a:solidFill>
            </a:endParaRPr>
          </a:p>
        </p:txBody>
      </p:sp>
      <p:pic>
        <p:nvPicPr>
          <p:cNvPr id="252" name="Google Shape;252;p42"/>
          <p:cNvPicPr preferRelativeResize="0"/>
          <p:nvPr/>
        </p:nvPicPr>
        <p:blipFill>
          <a:blip r:embed="rId3">
            <a:alphaModFix/>
          </a:blip>
          <a:stretch>
            <a:fillRect/>
          </a:stretch>
        </p:blipFill>
        <p:spPr>
          <a:xfrm>
            <a:off x="155725" y="1364450"/>
            <a:ext cx="3411000" cy="3102349"/>
          </a:xfrm>
          <a:prstGeom prst="rect">
            <a:avLst/>
          </a:prstGeom>
          <a:noFill/>
          <a:ln w="28575" cap="flat" cmpd="sng">
            <a:solidFill>
              <a:srgbClr val="666666"/>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3. Overproduction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4"/>
          <p:cNvSpPr txBox="1">
            <a:spLocks noGrp="1"/>
          </p:cNvSpPr>
          <p:nvPr>
            <p:ph type="title"/>
          </p:nvPr>
        </p:nvSpPr>
        <p:spPr>
          <a:xfrm>
            <a:off x="35775" y="2398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Overproduction of Goods</a:t>
            </a:r>
            <a:endParaRPr sz="4000"/>
          </a:p>
        </p:txBody>
      </p:sp>
      <p:sp>
        <p:nvSpPr>
          <p:cNvPr id="263" name="Google Shape;263;p44"/>
          <p:cNvSpPr txBox="1">
            <a:spLocks noGrp="1"/>
          </p:cNvSpPr>
          <p:nvPr>
            <p:ph type="body" idx="1"/>
          </p:nvPr>
        </p:nvSpPr>
        <p:spPr>
          <a:xfrm>
            <a:off x="99450" y="1187850"/>
            <a:ext cx="4202100" cy="3729300"/>
          </a:xfrm>
          <a:prstGeom prst="rect">
            <a:avLst/>
          </a:prstGeom>
        </p:spPr>
        <p:txBody>
          <a:bodyPr spcFirstLastPara="1" wrap="square" lIns="91425" tIns="91425" rIns="91425" bIns="91425" anchor="t" anchorCtr="0">
            <a:normAutofit fontScale="92500" lnSpcReduction="20000"/>
          </a:bodyPr>
          <a:lstStyle/>
          <a:p>
            <a:pPr marL="457200" lvl="0" indent="-375443" algn="l" rtl="0">
              <a:spcBef>
                <a:spcPts val="0"/>
              </a:spcBef>
              <a:spcAft>
                <a:spcPts val="0"/>
              </a:spcAft>
              <a:buClr>
                <a:schemeClr val="dk1"/>
              </a:buClr>
              <a:buSzPct val="100000"/>
              <a:buChar char="-"/>
            </a:pPr>
            <a:r>
              <a:rPr lang="en" sz="2500">
                <a:solidFill>
                  <a:schemeClr val="dk1"/>
                </a:solidFill>
              </a:rPr>
              <a:t>Economic Boom of 20s → consumerism &amp; buying on credit</a:t>
            </a:r>
            <a:endParaRPr sz="2500">
              <a:solidFill>
                <a:schemeClr val="dk1"/>
              </a:solidFill>
            </a:endParaRPr>
          </a:p>
          <a:p>
            <a:pPr marL="457200" lvl="0" indent="-375443" algn="l" rtl="0">
              <a:spcBef>
                <a:spcPts val="0"/>
              </a:spcBef>
              <a:spcAft>
                <a:spcPts val="0"/>
              </a:spcAft>
              <a:buClr>
                <a:schemeClr val="dk1"/>
              </a:buClr>
              <a:buSzPct val="100000"/>
              <a:buChar char="-"/>
            </a:pPr>
            <a:r>
              <a:rPr lang="en" sz="2500">
                <a:solidFill>
                  <a:schemeClr val="dk1"/>
                </a:solidFill>
              </a:rPr>
              <a:t>Businesses produce </a:t>
            </a:r>
            <a:r>
              <a:rPr lang="en" sz="2500" b="1" i="1" u="sng">
                <a:solidFill>
                  <a:srgbClr val="FF0000"/>
                </a:solidFill>
              </a:rPr>
              <a:t>more</a:t>
            </a:r>
            <a:r>
              <a:rPr lang="en" sz="2500">
                <a:solidFill>
                  <a:schemeClr val="dk1"/>
                </a:solidFill>
              </a:rPr>
              <a:t> goods than they can </a:t>
            </a:r>
            <a:r>
              <a:rPr lang="en" sz="2500" b="1" i="1" u="sng">
                <a:solidFill>
                  <a:srgbClr val="FF0000"/>
                </a:solidFill>
              </a:rPr>
              <a:t>sell</a:t>
            </a:r>
            <a:endParaRPr sz="2500" b="1" i="1" u="sng">
              <a:solidFill>
                <a:srgbClr val="FF0000"/>
              </a:solidFill>
            </a:endParaRPr>
          </a:p>
          <a:p>
            <a:pPr marL="457200" lvl="0" indent="-375443" algn="l" rtl="0">
              <a:spcBef>
                <a:spcPts val="0"/>
              </a:spcBef>
              <a:spcAft>
                <a:spcPts val="0"/>
              </a:spcAft>
              <a:buClr>
                <a:schemeClr val="dk1"/>
              </a:buClr>
              <a:buSzPct val="100000"/>
              <a:buChar char="-"/>
            </a:pPr>
            <a:r>
              <a:rPr lang="en" sz="2500">
                <a:solidFill>
                  <a:schemeClr val="dk1"/>
                </a:solidFill>
              </a:rPr>
              <a:t>Farmers didn’t benefit from the Roaring 20s </a:t>
            </a:r>
            <a:r>
              <a:rPr lang="en" sz="2500">
                <a:solidFill>
                  <a:srgbClr val="274E13"/>
                </a:solidFill>
              </a:rPr>
              <a:t>(they kept farming as they did in </a:t>
            </a:r>
            <a:r>
              <a:rPr lang="en" sz="2500" b="1" i="1">
                <a:solidFill>
                  <a:srgbClr val="274E13"/>
                </a:solidFill>
              </a:rPr>
              <a:t>WWI</a:t>
            </a:r>
            <a:r>
              <a:rPr lang="en" sz="2500">
                <a:solidFill>
                  <a:srgbClr val="274E13"/>
                </a:solidFill>
              </a:rPr>
              <a:t>)</a:t>
            </a:r>
            <a:endParaRPr sz="2500">
              <a:solidFill>
                <a:srgbClr val="274E13"/>
              </a:solidFill>
            </a:endParaRPr>
          </a:p>
          <a:p>
            <a:pPr marL="457200" lvl="0" indent="0" algn="l" rtl="0">
              <a:spcBef>
                <a:spcPts val="1200"/>
              </a:spcBef>
              <a:spcAft>
                <a:spcPts val="1200"/>
              </a:spcAft>
              <a:buNone/>
            </a:pPr>
            <a:r>
              <a:rPr lang="en" sz="2500">
                <a:solidFill>
                  <a:schemeClr val="dk1"/>
                </a:solidFill>
              </a:rPr>
              <a:t>**Decline in crop prices**</a:t>
            </a:r>
            <a:endParaRPr sz="2500">
              <a:solidFill>
                <a:schemeClr val="dk1"/>
              </a:solidFill>
            </a:endParaRPr>
          </a:p>
        </p:txBody>
      </p:sp>
      <p:pic>
        <p:nvPicPr>
          <p:cNvPr id="264" name="Google Shape;264;p44"/>
          <p:cNvPicPr preferRelativeResize="0"/>
          <p:nvPr/>
        </p:nvPicPr>
        <p:blipFill rotWithShape="1">
          <a:blip r:embed="rId3">
            <a:alphaModFix/>
          </a:blip>
          <a:srcRect/>
          <a:stretch/>
        </p:blipFill>
        <p:spPr>
          <a:xfrm>
            <a:off x="5921750" y="266375"/>
            <a:ext cx="3127125" cy="2305375"/>
          </a:xfrm>
          <a:prstGeom prst="rect">
            <a:avLst/>
          </a:prstGeom>
          <a:noFill/>
          <a:ln w="9525" cap="flat" cmpd="sng">
            <a:solidFill>
              <a:srgbClr val="000000"/>
            </a:solidFill>
            <a:prstDash val="solid"/>
            <a:round/>
            <a:headEnd type="none" w="sm" len="sm"/>
            <a:tailEnd type="none" w="sm" len="sm"/>
          </a:ln>
        </p:spPr>
      </p:pic>
      <p:pic>
        <p:nvPicPr>
          <p:cNvPr id="265" name="Google Shape;265;p44" descr="https://s-media-cache-ak0.pinimg.com/736x/cb/53/b3/cb53b30d87ec824f82ef386d9646122e.jpg"/>
          <p:cNvPicPr preferRelativeResize="0"/>
          <p:nvPr/>
        </p:nvPicPr>
        <p:blipFill rotWithShape="1">
          <a:blip r:embed="rId4">
            <a:alphaModFix/>
          </a:blip>
          <a:srcRect/>
          <a:stretch/>
        </p:blipFill>
        <p:spPr>
          <a:xfrm>
            <a:off x="4402200" y="2668325"/>
            <a:ext cx="4581525" cy="23053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5"/>
          <p:cNvSpPr txBox="1">
            <a:spLocks noGrp="1"/>
          </p:cNvSpPr>
          <p:nvPr>
            <p:ph type="title"/>
          </p:nvPr>
        </p:nvSpPr>
        <p:spPr>
          <a:xfrm>
            <a:off x="355675" y="1139725"/>
            <a:ext cx="8520600" cy="2256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Overproduction leads to?</a:t>
            </a:r>
            <a:endParaRPr/>
          </a:p>
          <a:p>
            <a:pPr marL="457200" lvl="0" indent="-457200" algn="ctr" rtl="0">
              <a:spcBef>
                <a:spcPts val="0"/>
              </a:spcBef>
              <a:spcAft>
                <a:spcPts val="0"/>
              </a:spcAft>
              <a:buSzPts val="3600"/>
              <a:buAutoNum type="arabicPeriod"/>
            </a:pPr>
            <a:r>
              <a:rPr lang="en"/>
              <a:t>Decline in profits</a:t>
            </a:r>
            <a:endParaRPr/>
          </a:p>
          <a:p>
            <a:pPr marL="457200" lvl="0" indent="-457200" algn="ctr" rtl="0">
              <a:spcBef>
                <a:spcPts val="0"/>
              </a:spcBef>
              <a:spcAft>
                <a:spcPts val="0"/>
              </a:spcAft>
              <a:buSzPts val="3600"/>
              <a:buAutoNum type="arabicPeriod"/>
            </a:pPr>
            <a:r>
              <a:rPr lang="en"/>
              <a:t>Unemployment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 calcmode="lin" valueType="num">
                                      <p:cBhvr additive="base">
                                        <p:cTn id="7" dur="100"/>
                                        <p:tgtEl>
                                          <p:spTgt spid="27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70">
                                            <p:txEl>
                                              <p:pRg st="1" end="1"/>
                                            </p:txEl>
                                          </p:spTgt>
                                        </p:tgtEl>
                                        <p:attrNameLst>
                                          <p:attrName>style.visibility</p:attrName>
                                        </p:attrNameLst>
                                      </p:cBhvr>
                                      <p:to>
                                        <p:strVal val="visible"/>
                                      </p:to>
                                    </p:set>
                                    <p:anim calcmode="lin" valueType="num">
                                      <p:cBhvr additive="base">
                                        <p:cTn id="12" dur="100"/>
                                        <p:tgtEl>
                                          <p:spTgt spid="27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70">
                                            <p:txEl>
                                              <p:pRg st="2" end="2"/>
                                            </p:txEl>
                                          </p:spTgt>
                                        </p:tgtEl>
                                        <p:attrNameLst>
                                          <p:attrName>style.visibility</p:attrName>
                                        </p:attrNameLst>
                                      </p:cBhvr>
                                      <p:to>
                                        <p:strVal val="visible"/>
                                      </p:to>
                                    </p:set>
                                    <p:anim calcmode="lin" valueType="num">
                                      <p:cBhvr additive="base">
                                        <p:cTn id="17" dur="100"/>
                                        <p:tgtEl>
                                          <p:spTgt spid="27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6"/>
          <p:cNvSpPr txBox="1">
            <a:spLocks noGrp="1"/>
          </p:cNvSpPr>
          <p:nvPr>
            <p:ph type="title"/>
          </p:nvPr>
        </p:nvSpPr>
        <p:spPr>
          <a:xfrm>
            <a:off x="311700" y="1835400"/>
            <a:ext cx="8520600" cy="1450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4. Policy (Monetary $$) </a:t>
            </a:r>
            <a:endParaRPr/>
          </a:p>
          <a:p>
            <a:pPr marL="0" lvl="0" indent="0" algn="ctr" rtl="0">
              <a:spcBef>
                <a:spcPts val="0"/>
              </a:spcBef>
              <a:spcAft>
                <a:spcPts val="0"/>
              </a:spcAft>
              <a:buNone/>
            </a:pPr>
            <a:r>
              <a:rPr lang="en"/>
              <a:t>**Bad Banking &amp; Bank Failures**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7"/>
          <p:cNvSpPr txBox="1">
            <a:spLocks noGrp="1"/>
          </p:cNvSpPr>
          <p:nvPr>
            <p:ph type="title"/>
          </p:nvPr>
        </p:nvSpPr>
        <p:spPr>
          <a:xfrm>
            <a:off x="92375" y="983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Monetary ($$) Policy</a:t>
            </a:r>
            <a:endParaRPr sz="4000"/>
          </a:p>
        </p:txBody>
      </p:sp>
      <p:sp>
        <p:nvSpPr>
          <p:cNvPr id="281" name="Google Shape;281;p47"/>
          <p:cNvSpPr txBox="1">
            <a:spLocks noGrp="1"/>
          </p:cNvSpPr>
          <p:nvPr>
            <p:ph type="body" idx="1"/>
          </p:nvPr>
        </p:nvSpPr>
        <p:spPr>
          <a:xfrm>
            <a:off x="120675" y="863550"/>
            <a:ext cx="6144600" cy="4195200"/>
          </a:xfrm>
          <a:prstGeom prst="rect">
            <a:avLst/>
          </a:prstGeom>
        </p:spPr>
        <p:txBody>
          <a:bodyPr spcFirstLastPara="1" wrap="square" lIns="91425" tIns="91425" rIns="91425" bIns="91425" anchor="t" anchorCtr="0">
            <a:normAutofit/>
          </a:bodyPr>
          <a:lstStyle/>
          <a:p>
            <a:pPr marL="457200" lvl="0" indent="-387350" algn="l" rtl="0">
              <a:spcBef>
                <a:spcPts val="0"/>
              </a:spcBef>
              <a:spcAft>
                <a:spcPts val="0"/>
              </a:spcAft>
              <a:buClr>
                <a:schemeClr val="dk1"/>
              </a:buClr>
              <a:buSzPts val="2500"/>
              <a:buChar char="-"/>
            </a:pPr>
            <a:r>
              <a:rPr lang="en" sz="2500">
                <a:solidFill>
                  <a:schemeClr val="dk1"/>
                </a:solidFill>
              </a:rPr>
              <a:t>The Federal Reserve </a:t>
            </a:r>
            <a:r>
              <a:rPr lang="en" sz="2500" b="1" i="1" u="sng">
                <a:solidFill>
                  <a:srgbClr val="FF0000"/>
                </a:solidFill>
              </a:rPr>
              <a:t>reduced</a:t>
            </a:r>
            <a:r>
              <a:rPr lang="en" sz="2500">
                <a:solidFill>
                  <a:schemeClr val="dk1"/>
                </a:solidFill>
              </a:rPr>
              <a:t> the amount of money </a:t>
            </a:r>
            <a:r>
              <a:rPr lang="en" sz="2500" b="1" i="1" u="sng">
                <a:solidFill>
                  <a:srgbClr val="FF0000"/>
                </a:solidFill>
              </a:rPr>
              <a:t>available</a:t>
            </a:r>
            <a:endParaRPr sz="2500">
              <a:solidFill>
                <a:schemeClr val="dk1"/>
              </a:solidFill>
            </a:endParaRPr>
          </a:p>
          <a:p>
            <a:pPr marL="457200" lvl="0" indent="-387350" algn="l" rtl="0">
              <a:spcBef>
                <a:spcPts val="0"/>
              </a:spcBef>
              <a:spcAft>
                <a:spcPts val="0"/>
              </a:spcAft>
              <a:buClr>
                <a:schemeClr val="dk1"/>
              </a:buClr>
              <a:buSzPts val="2500"/>
              <a:buChar char="-"/>
            </a:pPr>
            <a:r>
              <a:rPr lang="en" sz="2500">
                <a:solidFill>
                  <a:schemeClr val="dk1"/>
                </a:solidFill>
              </a:rPr>
              <a:t>Banks generally collect money from depositors and then invest these funds in businesses</a:t>
            </a:r>
            <a:endParaRPr sz="2500">
              <a:solidFill>
                <a:schemeClr val="dk1"/>
              </a:solidFill>
            </a:endParaRPr>
          </a:p>
          <a:p>
            <a:pPr marL="914400" lvl="1" indent="-387350" algn="l" rtl="0">
              <a:spcBef>
                <a:spcPts val="0"/>
              </a:spcBef>
              <a:spcAft>
                <a:spcPts val="0"/>
              </a:spcAft>
              <a:buClr>
                <a:schemeClr val="dk1"/>
              </a:buClr>
              <a:buSzPts val="2500"/>
              <a:buChar char="-"/>
            </a:pPr>
            <a:r>
              <a:rPr lang="en" sz="2500" b="1">
                <a:solidFill>
                  <a:schemeClr val="dk1"/>
                </a:solidFill>
              </a:rPr>
              <a:t>This enables them to earn money to pay</a:t>
            </a:r>
            <a:r>
              <a:rPr lang="en" sz="2500">
                <a:solidFill>
                  <a:schemeClr val="dk1"/>
                </a:solidFill>
              </a:rPr>
              <a:t> </a:t>
            </a:r>
            <a:r>
              <a:rPr lang="en" sz="2500" b="1" i="1" u="sng">
                <a:solidFill>
                  <a:srgbClr val="FF0000"/>
                </a:solidFill>
              </a:rPr>
              <a:t>interest</a:t>
            </a:r>
            <a:r>
              <a:rPr lang="en" sz="2500">
                <a:solidFill>
                  <a:schemeClr val="dk1"/>
                </a:solidFill>
              </a:rPr>
              <a:t> </a:t>
            </a:r>
            <a:r>
              <a:rPr lang="en" sz="2500" b="1">
                <a:solidFill>
                  <a:schemeClr val="dk1"/>
                </a:solidFill>
              </a:rPr>
              <a:t>on deposits</a:t>
            </a:r>
            <a:endParaRPr sz="2500" b="1">
              <a:solidFill>
                <a:schemeClr val="dk1"/>
              </a:solidFill>
            </a:endParaRPr>
          </a:p>
          <a:p>
            <a:pPr marL="457200" lvl="0" indent="0" algn="l" rtl="0">
              <a:spcBef>
                <a:spcPts val="1200"/>
              </a:spcBef>
              <a:spcAft>
                <a:spcPts val="1200"/>
              </a:spcAft>
              <a:buNone/>
            </a:pPr>
            <a:endParaRPr sz="2500" b="1" i="1" u="sng">
              <a:solidFill>
                <a:srgbClr val="FF0000"/>
              </a:solidFill>
            </a:endParaRPr>
          </a:p>
        </p:txBody>
      </p:sp>
      <p:pic>
        <p:nvPicPr>
          <p:cNvPr id="282" name="Google Shape;282;p47"/>
          <p:cNvPicPr preferRelativeResize="0"/>
          <p:nvPr/>
        </p:nvPicPr>
        <p:blipFill>
          <a:blip r:embed="rId3">
            <a:alphaModFix/>
          </a:blip>
          <a:stretch>
            <a:fillRect/>
          </a:stretch>
        </p:blipFill>
        <p:spPr>
          <a:xfrm>
            <a:off x="7500200" y="98325"/>
            <a:ext cx="1546026" cy="984525"/>
          </a:xfrm>
          <a:prstGeom prst="rect">
            <a:avLst/>
          </a:prstGeom>
          <a:noFill/>
          <a:ln>
            <a:noFill/>
          </a:ln>
        </p:spPr>
      </p:pic>
      <p:pic>
        <p:nvPicPr>
          <p:cNvPr id="283" name="Google Shape;283;p47"/>
          <p:cNvPicPr preferRelativeResize="0"/>
          <p:nvPr/>
        </p:nvPicPr>
        <p:blipFill>
          <a:blip r:embed="rId4">
            <a:alphaModFix/>
          </a:blip>
          <a:stretch>
            <a:fillRect/>
          </a:stretch>
        </p:blipFill>
        <p:spPr>
          <a:xfrm>
            <a:off x="6265250" y="2985625"/>
            <a:ext cx="2820252" cy="2032401"/>
          </a:xfrm>
          <a:prstGeom prst="rect">
            <a:avLst/>
          </a:prstGeom>
          <a:noFill/>
          <a:ln w="19050" cap="flat" cmpd="sng">
            <a:solidFill>
              <a:srgbClr val="000000"/>
            </a:solidFill>
            <a:prstDash val="solid"/>
            <a:round/>
            <a:headEnd type="none" w="sm" len="sm"/>
            <a:tailEnd type="none" w="sm" len="sm"/>
          </a:ln>
        </p:spPr>
      </p:pic>
      <p:pic>
        <p:nvPicPr>
          <p:cNvPr id="284" name="Google Shape;284;p47"/>
          <p:cNvPicPr preferRelativeResize="0"/>
          <p:nvPr/>
        </p:nvPicPr>
        <p:blipFill>
          <a:blip r:embed="rId5">
            <a:alphaModFix/>
          </a:blip>
          <a:stretch>
            <a:fillRect/>
          </a:stretch>
        </p:blipFill>
        <p:spPr>
          <a:xfrm>
            <a:off x="6277600" y="1188975"/>
            <a:ext cx="2795550" cy="1711750"/>
          </a:xfrm>
          <a:prstGeom prst="rect">
            <a:avLst/>
          </a:prstGeom>
          <a:noFill/>
          <a:ln w="28575"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1">
                                            <p:txEl>
                                              <p:pRg st="0" end="0"/>
                                            </p:txEl>
                                          </p:spTgt>
                                        </p:tgtEl>
                                        <p:attrNameLst>
                                          <p:attrName>style.visibility</p:attrName>
                                        </p:attrNameLst>
                                      </p:cBhvr>
                                      <p:to>
                                        <p:strVal val="visible"/>
                                      </p:to>
                                    </p:set>
                                    <p:anim calcmode="lin" valueType="num">
                                      <p:cBhvr additive="base">
                                        <p:cTn id="7" dur="100"/>
                                        <p:tgtEl>
                                          <p:spTgt spid="281">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81">
                                            <p:txEl>
                                              <p:pRg st="1" end="1"/>
                                            </p:txEl>
                                          </p:spTgt>
                                        </p:tgtEl>
                                        <p:attrNameLst>
                                          <p:attrName>style.visibility</p:attrName>
                                        </p:attrNameLst>
                                      </p:cBhvr>
                                      <p:to>
                                        <p:strVal val="visible"/>
                                      </p:to>
                                    </p:set>
                                    <p:anim calcmode="lin" valueType="num">
                                      <p:cBhvr additive="base">
                                        <p:cTn id="12" dur="100"/>
                                        <p:tgtEl>
                                          <p:spTgt spid="281">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81">
                                            <p:txEl>
                                              <p:pRg st="2" end="2"/>
                                            </p:txEl>
                                          </p:spTgt>
                                        </p:tgtEl>
                                        <p:attrNameLst>
                                          <p:attrName>style.visibility</p:attrName>
                                        </p:attrNameLst>
                                      </p:cBhvr>
                                      <p:to>
                                        <p:strVal val="visible"/>
                                      </p:to>
                                    </p:set>
                                    <p:anim calcmode="lin" valueType="num">
                                      <p:cBhvr additive="base">
                                        <p:cTn id="17" dur="100"/>
                                        <p:tgtEl>
                                          <p:spTgt spid="281">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81">
                                            <p:txEl>
                                              <p:pRg st="3" end="3"/>
                                            </p:txEl>
                                          </p:spTgt>
                                        </p:tgtEl>
                                        <p:attrNameLst>
                                          <p:attrName>style.visibility</p:attrName>
                                        </p:attrNameLst>
                                      </p:cBhvr>
                                      <p:to>
                                        <p:strVal val="visible"/>
                                      </p:to>
                                    </p:set>
                                    <p:anim calcmode="lin" valueType="num">
                                      <p:cBhvr additive="base">
                                        <p:cTn id="22" dur="100"/>
                                        <p:tgtEl>
                                          <p:spTgt spid="281">
                                            <p:txEl>
                                              <p:pRg st="3" end="3"/>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8"/>
          <p:cNvSpPr txBox="1">
            <a:spLocks noGrp="1"/>
          </p:cNvSpPr>
          <p:nvPr>
            <p:ph type="body" idx="1"/>
          </p:nvPr>
        </p:nvSpPr>
        <p:spPr>
          <a:xfrm>
            <a:off x="120675" y="296750"/>
            <a:ext cx="5649300" cy="4761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dk1"/>
                </a:solidFill>
              </a:rPr>
              <a:t>Harder to receive loans → </a:t>
            </a:r>
            <a:r>
              <a:rPr lang="en" sz="2600" b="1" i="1">
                <a:solidFill>
                  <a:schemeClr val="dk1"/>
                </a:solidFill>
              </a:rPr>
              <a:t>bank failures</a:t>
            </a:r>
            <a:endParaRPr sz="2600" b="1" i="1">
              <a:solidFill>
                <a:schemeClr val="dk1"/>
              </a:solidFill>
            </a:endParaRPr>
          </a:p>
          <a:p>
            <a:pPr marL="457200" lvl="0" indent="-387350" algn="l" rtl="0">
              <a:spcBef>
                <a:spcPts val="1200"/>
              </a:spcBef>
              <a:spcAft>
                <a:spcPts val="0"/>
              </a:spcAft>
              <a:buClr>
                <a:schemeClr val="dk1"/>
              </a:buClr>
              <a:buSzPts val="2500"/>
              <a:buChar char="-"/>
            </a:pPr>
            <a:r>
              <a:rPr lang="en" sz="2500" b="1">
                <a:solidFill>
                  <a:schemeClr val="dk1"/>
                </a:solidFill>
              </a:rPr>
              <a:t>Banks use YOUR money to give other people loans</a:t>
            </a:r>
            <a:endParaRPr sz="2500" b="1">
              <a:solidFill>
                <a:schemeClr val="dk1"/>
              </a:solidFill>
            </a:endParaRPr>
          </a:p>
          <a:p>
            <a:pPr marL="457200" lvl="0" indent="-387350" algn="l" rtl="0">
              <a:spcBef>
                <a:spcPts val="0"/>
              </a:spcBef>
              <a:spcAft>
                <a:spcPts val="0"/>
              </a:spcAft>
              <a:buClr>
                <a:schemeClr val="dk1"/>
              </a:buClr>
              <a:buSzPts val="2500"/>
              <a:buChar char="-"/>
            </a:pPr>
            <a:r>
              <a:rPr lang="en" sz="2500">
                <a:solidFill>
                  <a:schemeClr val="dk1"/>
                </a:solidFill>
              </a:rPr>
              <a:t>When everyone tries to take their money out, the bank does </a:t>
            </a:r>
            <a:r>
              <a:rPr lang="en" sz="2500" b="1" i="1">
                <a:solidFill>
                  <a:schemeClr val="dk1"/>
                </a:solidFill>
              </a:rPr>
              <a:t>NOT</a:t>
            </a:r>
            <a:r>
              <a:rPr lang="en" sz="2500" i="1">
                <a:solidFill>
                  <a:schemeClr val="dk1"/>
                </a:solidFill>
              </a:rPr>
              <a:t> </a:t>
            </a:r>
            <a:r>
              <a:rPr lang="en" sz="2500">
                <a:solidFill>
                  <a:schemeClr val="dk1"/>
                </a:solidFill>
              </a:rPr>
              <a:t>have enough</a:t>
            </a:r>
            <a:endParaRPr sz="2500">
              <a:solidFill>
                <a:schemeClr val="dk1"/>
              </a:solidFill>
            </a:endParaRPr>
          </a:p>
          <a:p>
            <a:pPr marL="457200" lvl="0" indent="-387350" algn="l" rtl="0">
              <a:spcBef>
                <a:spcPts val="0"/>
              </a:spcBef>
              <a:spcAft>
                <a:spcPts val="0"/>
              </a:spcAft>
              <a:buClr>
                <a:schemeClr val="dk1"/>
              </a:buClr>
              <a:buSzPts val="2500"/>
              <a:buChar char="-"/>
            </a:pPr>
            <a:r>
              <a:rPr lang="en" sz="2500">
                <a:solidFill>
                  <a:schemeClr val="dk1"/>
                </a:solidFill>
              </a:rPr>
              <a:t>Banks </a:t>
            </a:r>
            <a:r>
              <a:rPr lang="en" sz="2500" b="1" i="1">
                <a:solidFill>
                  <a:schemeClr val="dk1"/>
                </a:solidFill>
              </a:rPr>
              <a:t>shut down</a:t>
            </a:r>
            <a:r>
              <a:rPr lang="en" sz="2500">
                <a:solidFill>
                  <a:schemeClr val="dk1"/>
                </a:solidFill>
              </a:rPr>
              <a:t> and people </a:t>
            </a:r>
            <a:r>
              <a:rPr lang="en" sz="2500" b="1" i="1">
                <a:solidFill>
                  <a:schemeClr val="dk1"/>
                </a:solidFill>
              </a:rPr>
              <a:t>lost</a:t>
            </a:r>
            <a:r>
              <a:rPr lang="en" sz="2500" i="1">
                <a:solidFill>
                  <a:schemeClr val="dk1"/>
                </a:solidFill>
              </a:rPr>
              <a:t> money</a:t>
            </a:r>
            <a:r>
              <a:rPr lang="en" sz="2500">
                <a:solidFill>
                  <a:schemeClr val="dk1"/>
                </a:solidFill>
              </a:rPr>
              <a:t> that was saved in the banks</a:t>
            </a:r>
            <a:endParaRPr sz="2500" b="1" i="1" u="sng">
              <a:solidFill>
                <a:srgbClr val="FF0000"/>
              </a:solidFill>
            </a:endParaRPr>
          </a:p>
        </p:txBody>
      </p:sp>
      <p:pic>
        <p:nvPicPr>
          <p:cNvPr id="290" name="Google Shape;290;p48"/>
          <p:cNvPicPr preferRelativeResize="0"/>
          <p:nvPr/>
        </p:nvPicPr>
        <p:blipFill>
          <a:blip r:embed="rId3">
            <a:alphaModFix/>
          </a:blip>
          <a:stretch>
            <a:fillRect/>
          </a:stretch>
        </p:blipFill>
        <p:spPr>
          <a:xfrm>
            <a:off x="5649050" y="152400"/>
            <a:ext cx="3341075" cy="2221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anim calcmode="lin" valueType="num">
                                      <p:cBhvr additive="base">
                                        <p:cTn id="7" dur="100"/>
                                        <p:tgtEl>
                                          <p:spTgt spid="289">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89">
                                            <p:txEl>
                                              <p:pRg st="1" end="1"/>
                                            </p:txEl>
                                          </p:spTgt>
                                        </p:tgtEl>
                                        <p:attrNameLst>
                                          <p:attrName>style.visibility</p:attrName>
                                        </p:attrNameLst>
                                      </p:cBhvr>
                                      <p:to>
                                        <p:strVal val="visible"/>
                                      </p:to>
                                    </p:set>
                                    <p:anim calcmode="lin" valueType="num">
                                      <p:cBhvr additive="base">
                                        <p:cTn id="12" dur="100"/>
                                        <p:tgtEl>
                                          <p:spTgt spid="289">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89">
                                            <p:txEl>
                                              <p:pRg st="2" end="2"/>
                                            </p:txEl>
                                          </p:spTgt>
                                        </p:tgtEl>
                                        <p:attrNameLst>
                                          <p:attrName>style.visibility</p:attrName>
                                        </p:attrNameLst>
                                      </p:cBhvr>
                                      <p:to>
                                        <p:strVal val="visible"/>
                                      </p:to>
                                    </p:set>
                                    <p:anim calcmode="lin" valueType="num">
                                      <p:cBhvr additive="base">
                                        <p:cTn id="17" dur="100"/>
                                        <p:tgtEl>
                                          <p:spTgt spid="289">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89">
                                            <p:txEl>
                                              <p:pRg st="3" end="3"/>
                                            </p:txEl>
                                          </p:spTgt>
                                        </p:tgtEl>
                                        <p:attrNameLst>
                                          <p:attrName>style.visibility</p:attrName>
                                        </p:attrNameLst>
                                      </p:cBhvr>
                                      <p:to>
                                        <p:strVal val="visible"/>
                                      </p:to>
                                    </p:set>
                                    <p:anim calcmode="lin" valueType="num">
                                      <p:cBhvr additive="base">
                                        <p:cTn id="22" dur="100"/>
                                        <p:tgtEl>
                                          <p:spTgt spid="289">
                                            <p:txEl>
                                              <p:pRg st="3" end="3"/>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49"/>
          <p:cNvPicPr preferRelativeResize="0"/>
          <p:nvPr/>
        </p:nvPicPr>
        <p:blipFill rotWithShape="1">
          <a:blip r:embed="rId3">
            <a:alphaModFix/>
          </a:blip>
          <a:srcRect/>
          <a:stretch/>
        </p:blipFill>
        <p:spPr>
          <a:xfrm>
            <a:off x="570825" y="128125"/>
            <a:ext cx="4742100" cy="2489700"/>
          </a:xfrm>
          <a:prstGeom prst="rect">
            <a:avLst/>
          </a:prstGeom>
          <a:noFill/>
          <a:ln w="38100" cap="flat" cmpd="sng">
            <a:solidFill>
              <a:srgbClr val="000000"/>
            </a:solidFill>
            <a:prstDash val="solid"/>
            <a:round/>
            <a:headEnd type="none" w="sm" len="sm"/>
            <a:tailEnd type="none" w="sm" len="sm"/>
          </a:ln>
        </p:spPr>
      </p:pic>
      <p:pic>
        <p:nvPicPr>
          <p:cNvPr id="296" name="Google Shape;296;p49"/>
          <p:cNvPicPr preferRelativeResize="0"/>
          <p:nvPr/>
        </p:nvPicPr>
        <p:blipFill rotWithShape="1">
          <a:blip r:embed="rId4">
            <a:alphaModFix/>
          </a:blip>
          <a:srcRect/>
          <a:stretch/>
        </p:blipFill>
        <p:spPr>
          <a:xfrm>
            <a:off x="5688725" y="128127"/>
            <a:ext cx="3387250" cy="1595190"/>
          </a:xfrm>
          <a:prstGeom prst="rect">
            <a:avLst/>
          </a:prstGeom>
          <a:noFill/>
          <a:ln w="38100" cap="flat" cmpd="sng">
            <a:solidFill>
              <a:srgbClr val="000000"/>
            </a:solidFill>
            <a:prstDash val="solid"/>
            <a:round/>
            <a:headEnd type="none" w="sm" len="sm"/>
            <a:tailEnd type="none" w="sm" len="sm"/>
          </a:ln>
        </p:spPr>
      </p:pic>
      <p:pic>
        <p:nvPicPr>
          <p:cNvPr id="297" name="Google Shape;297;p49"/>
          <p:cNvPicPr preferRelativeResize="0"/>
          <p:nvPr/>
        </p:nvPicPr>
        <p:blipFill rotWithShape="1">
          <a:blip r:embed="rId5">
            <a:alphaModFix/>
          </a:blip>
          <a:srcRect/>
          <a:stretch/>
        </p:blipFill>
        <p:spPr>
          <a:xfrm>
            <a:off x="5688725" y="1984200"/>
            <a:ext cx="3387250" cy="3066700"/>
          </a:xfrm>
          <a:prstGeom prst="rect">
            <a:avLst/>
          </a:prstGeom>
          <a:noFill/>
          <a:ln>
            <a:noFill/>
          </a:ln>
        </p:spPr>
      </p:pic>
      <p:pic>
        <p:nvPicPr>
          <p:cNvPr id="298" name="Google Shape;298;p49"/>
          <p:cNvPicPr preferRelativeResize="0"/>
          <p:nvPr/>
        </p:nvPicPr>
        <p:blipFill>
          <a:blip r:embed="rId6">
            <a:alphaModFix/>
          </a:blip>
          <a:stretch>
            <a:fillRect/>
          </a:stretch>
        </p:blipFill>
        <p:spPr>
          <a:xfrm>
            <a:off x="104500" y="2770225"/>
            <a:ext cx="2895900" cy="2280675"/>
          </a:xfrm>
          <a:prstGeom prst="rect">
            <a:avLst/>
          </a:prstGeom>
          <a:noFill/>
          <a:ln>
            <a:noFill/>
          </a:ln>
        </p:spPr>
      </p:pic>
      <p:pic>
        <p:nvPicPr>
          <p:cNvPr id="299" name="Google Shape;299;p49"/>
          <p:cNvPicPr preferRelativeResize="0"/>
          <p:nvPr/>
        </p:nvPicPr>
        <p:blipFill>
          <a:blip r:embed="rId7">
            <a:alphaModFix/>
          </a:blip>
          <a:stretch>
            <a:fillRect/>
          </a:stretch>
        </p:blipFill>
        <p:spPr>
          <a:xfrm>
            <a:off x="3187275" y="2749600"/>
            <a:ext cx="2314575" cy="2301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2"/>
          <p:cNvSpPr txBox="1">
            <a:spLocks noGrp="1"/>
          </p:cNvSpPr>
          <p:nvPr>
            <p:ph type="title"/>
          </p:nvPr>
        </p:nvSpPr>
        <p:spPr>
          <a:xfrm>
            <a:off x="449375" y="3469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Herbert Hoover</a:t>
            </a:r>
            <a:endParaRPr sz="4000"/>
          </a:p>
        </p:txBody>
      </p:sp>
      <p:sp>
        <p:nvSpPr>
          <p:cNvPr id="185" name="Google Shape;185;p3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Clr>
                <a:schemeClr val="dk1"/>
              </a:buClr>
              <a:buSzPts val="2400"/>
              <a:buChar char="-"/>
            </a:pPr>
            <a:r>
              <a:rPr lang="en" sz="2400">
                <a:solidFill>
                  <a:schemeClr val="dk1"/>
                </a:solidFill>
              </a:rPr>
              <a:t>Becomes President in 1929</a:t>
            </a:r>
            <a:endParaRPr sz="2400">
              <a:solidFill>
                <a:schemeClr val="dk1"/>
              </a:solidFill>
            </a:endParaRPr>
          </a:p>
          <a:p>
            <a:pPr marL="0" lvl="0" indent="0" algn="l" rtl="0">
              <a:spcBef>
                <a:spcPts val="1200"/>
              </a:spcBef>
              <a:spcAft>
                <a:spcPts val="1200"/>
              </a:spcAft>
              <a:buNone/>
            </a:pPr>
            <a:r>
              <a:rPr lang="en" sz="2400">
                <a:solidFill>
                  <a:schemeClr val="dk1"/>
                </a:solidFill>
              </a:rPr>
              <a:t>“</a:t>
            </a:r>
            <a:r>
              <a:rPr lang="en" sz="2400" i="1">
                <a:solidFill>
                  <a:schemeClr val="dk1"/>
                </a:solidFill>
              </a:rPr>
              <a:t>I have no fears for the future of our country. It is bright with hope…</a:t>
            </a:r>
            <a:r>
              <a:rPr lang="en" sz="2400">
                <a:solidFill>
                  <a:schemeClr val="dk1"/>
                </a:solidFill>
              </a:rPr>
              <a:t>”</a:t>
            </a:r>
            <a:endParaRPr sz="2400">
              <a:solidFill>
                <a:schemeClr val="dk1"/>
              </a:solidFill>
            </a:endParaRPr>
          </a:p>
        </p:txBody>
      </p:sp>
      <p:pic>
        <p:nvPicPr>
          <p:cNvPr id="186" name="Google Shape;186;p32"/>
          <p:cNvPicPr preferRelativeResize="0"/>
          <p:nvPr/>
        </p:nvPicPr>
        <p:blipFill>
          <a:blip r:embed="rId3">
            <a:alphaModFix/>
          </a:blip>
          <a:stretch>
            <a:fillRect/>
          </a:stretch>
        </p:blipFill>
        <p:spPr>
          <a:xfrm>
            <a:off x="5293750" y="346913"/>
            <a:ext cx="3538550" cy="4449675"/>
          </a:xfrm>
          <a:prstGeom prst="rect">
            <a:avLst/>
          </a:prstGeom>
          <a:noFill/>
          <a:ln w="38100" cap="flat" cmpd="sng">
            <a:solidFill>
              <a:srgbClr val="999999"/>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latin typeface="Love Ya Like A Sister"/>
                <a:ea typeface="Love Ya Like A Sister"/>
                <a:cs typeface="Love Ya Like A Sister"/>
                <a:sym typeface="Love Ya Like A Sister"/>
              </a:rPr>
              <a:t>DUST BOWL</a:t>
            </a:r>
            <a:endParaRPr sz="6000">
              <a:latin typeface="Love Ya Like A Sister"/>
              <a:ea typeface="Love Ya Like A Sister"/>
              <a:cs typeface="Love Ya Like A Sister"/>
              <a:sym typeface="Love Ya Like A Siste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1"/>
          <p:cNvSpPr txBox="1"/>
          <p:nvPr/>
        </p:nvSpPr>
        <p:spPr>
          <a:xfrm>
            <a:off x="449425" y="119075"/>
            <a:ext cx="4746900" cy="531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400">
                <a:solidFill>
                  <a:schemeClr val="dk1"/>
                </a:solidFill>
                <a:latin typeface="Rockwell"/>
                <a:ea typeface="Rockwell"/>
                <a:cs typeface="Rockwell"/>
                <a:sym typeface="Rockwell"/>
              </a:rPr>
              <a:t>The Dust Bowl</a:t>
            </a:r>
            <a:endParaRPr sz="1500"/>
          </a:p>
        </p:txBody>
      </p:sp>
      <p:sp>
        <p:nvSpPr>
          <p:cNvPr id="310" name="Google Shape;310;p51"/>
          <p:cNvSpPr txBox="1"/>
          <p:nvPr/>
        </p:nvSpPr>
        <p:spPr>
          <a:xfrm>
            <a:off x="160875" y="872081"/>
            <a:ext cx="5630400" cy="3590400"/>
          </a:xfrm>
          <a:prstGeom prst="rect">
            <a:avLst/>
          </a:prstGeom>
          <a:noFill/>
          <a:ln>
            <a:noFill/>
          </a:ln>
        </p:spPr>
        <p:txBody>
          <a:bodyPr spcFirstLastPara="1" wrap="square" lIns="68575" tIns="34275" rIns="68575" bIns="34275" anchor="t" anchorCtr="0">
            <a:noAutofit/>
          </a:bodyPr>
          <a:lstStyle/>
          <a:p>
            <a:pPr marL="457200" marR="0" lvl="0" indent="-412750" algn="l" rtl="0">
              <a:spcBef>
                <a:spcPts val="0"/>
              </a:spcBef>
              <a:spcAft>
                <a:spcPts val="0"/>
              </a:spcAft>
              <a:buClr>
                <a:schemeClr val="dk1"/>
              </a:buClr>
              <a:buSzPts val="2900"/>
              <a:buFont typeface="Rockwell"/>
              <a:buChar char="●"/>
            </a:pPr>
            <a:r>
              <a:rPr lang="en" sz="2900">
                <a:solidFill>
                  <a:schemeClr val="dk1"/>
                </a:solidFill>
                <a:latin typeface="Rockwell"/>
                <a:ea typeface="Rockwell"/>
                <a:cs typeface="Rockwell"/>
                <a:sym typeface="Rockwell"/>
              </a:rPr>
              <a:t>A series of massive dust storms that destroyed much of the Great Plains farmland</a:t>
            </a:r>
            <a:endParaRPr sz="2900">
              <a:solidFill>
                <a:schemeClr val="dk1"/>
              </a:solidFill>
              <a:latin typeface="Rockwell"/>
              <a:ea typeface="Rockwell"/>
              <a:cs typeface="Rockwell"/>
              <a:sym typeface="Rockwell"/>
            </a:endParaRPr>
          </a:p>
          <a:p>
            <a:pPr marL="457200" marR="0" lvl="0" indent="-412750" algn="l" rtl="0">
              <a:spcBef>
                <a:spcPts val="0"/>
              </a:spcBef>
              <a:spcAft>
                <a:spcPts val="0"/>
              </a:spcAft>
              <a:buClr>
                <a:schemeClr val="dk1"/>
              </a:buClr>
              <a:buSzPts val="2900"/>
              <a:buFont typeface="Rockwell"/>
              <a:buChar char="●"/>
            </a:pPr>
            <a:r>
              <a:rPr lang="en" sz="2900" b="1">
                <a:solidFill>
                  <a:schemeClr val="dk1"/>
                </a:solidFill>
                <a:latin typeface="Rockwell"/>
                <a:ea typeface="Rockwell"/>
                <a:cs typeface="Rockwell"/>
                <a:sym typeface="Rockwell"/>
              </a:rPr>
              <a:t>It was caused by:</a:t>
            </a:r>
            <a:endParaRPr sz="2900" b="1">
              <a:solidFill>
                <a:schemeClr val="dk1"/>
              </a:solidFill>
              <a:latin typeface="Rockwell"/>
              <a:ea typeface="Rockwell"/>
              <a:cs typeface="Rockwell"/>
              <a:sym typeface="Rockwell"/>
            </a:endParaRPr>
          </a:p>
          <a:p>
            <a:pPr marL="914400" marR="0" lvl="1" indent="-412750" algn="l" rtl="0">
              <a:spcBef>
                <a:spcPts val="0"/>
              </a:spcBef>
              <a:spcAft>
                <a:spcPts val="0"/>
              </a:spcAft>
              <a:buClr>
                <a:schemeClr val="dk1"/>
              </a:buClr>
              <a:buSzPts val="2900"/>
              <a:buFont typeface="Rockwell"/>
              <a:buChar char="○"/>
            </a:pPr>
            <a:r>
              <a:rPr lang="en" sz="2900" b="1">
                <a:solidFill>
                  <a:schemeClr val="dk1"/>
                </a:solidFill>
                <a:latin typeface="Rockwell"/>
                <a:ea typeface="Rockwell"/>
                <a:cs typeface="Rockwell"/>
                <a:sym typeface="Rockwell"/>
              </a:rPr>
              <a:t>long, severe drought</a:t>
            </a:r>
            <a:endParaRPr sz="2900" b="1">
              <a:solidFill>
                <a:schemeClr val="dk1"/>
              </a:solidFill>
              <a:latin typeface="Rockwell"/>
              <a:ea typeface="Rockwell"/>
              <a:cs typeface="Rockwell"/>
              <a:sym typeface="Rockwell"/>
            </a:endParaRPr>
          </a:p>
          <a:p>
            <a:pPr marL="914400" marR="0" lvl="1" indent="-412750" algn="l" rtl="0">
              <a:spcBef>
                <a:spcPts val="0"/>
              </a:spcBef>
              <a:spcAft>
                <a:spcPts val="0"/>
              </a:spcAft>
              <a:buClr>
                <a:schemeClr val="dk1"/>
              </a:buClr>
              <a:buSzPts val="2900"/>
              <a:buFont typeface="Rockwell"/>
              <a:buChar char="○"/>
            </a:pPr>
            <a:r>
              <a:rPr lang="en" sz="2900" b="1">
                <a:solidFill>
                  <a:schemeClr val="dk1"/>
                </a:solidFill>
                <a:latin typeface="Rockwell"/>
                <a:ea typeface="Rockwell"/>
                <a:cs typeface="Rockwell"/>
                <a:sym typeface="Rockwell"/>
              </a:rPr>
              <a:t>over-farming of the land</a:t>
            </a:r>
            <a:endParaRPr sz="2900" b="1">
              <a:solidFill>
                <a:schemeClr val="dk1"/>
              </a:solidFill>
              <a:latin typeface="Rockwell"/>
              <a:ea typeface="Rockwell"/>
              <a:cs typeface="Rockwell"/>
              <a:sym typeface="Rockwell"/>
            </a:endParaRPr>
          </a:p>
          <a:p>
            <a:pPr marL="0" marR="0" lvl="0" indent="0" algn="l" rtl="0">
              <a:spcBef>
                <a:spcPts val="0"/>
              </a:spcBef>
              <a:spcAft>
                <a:spcPts val="0"/>
              </a:spcAft>
              <a:buNone/>
            </a:pPr>
            <a:endParaRPr sz="2900" b="1">
              <a:solidFill>
                <a:schemeClr val="dk1"/>
              </a:solidFill>
              <a:latin typeface="Rockwell"/>
              <a:ea typeface="Rockwell"/>
              <a:cs typeface="Rockwell"/>
              <a:sym typeface="Rockwell"/>
            </a:endParaRPr>
          </a:p>
        </p:txBody>
      </p:sp>
      <p:pic>
        <p:nvPicPr>
          <p:cNvPr id="311" name="Google Shape;311;p51" descr="Related image"/>
          <p:cNvPicPr preferRelativeResize="0"/>
          <p:nvPr/>
        </p:nvPicPr>
        <p:blipFill rotWithShape="1">
          <a:blip r:embed="rId3">
            <a:alphaModFix/>
          </a:blip>
          <a:srcRect/>
          <a:stretch/>
        </p:blipFill>
        <p:spPr>
          <a:xfrm>
            <a:off x="5749550" y="119075"/>
            <a:ext cx="3208875" cy="2166925"/>
          </a:xfrm>
          <a:prstGeom prst="rect">
            <a:avLst/>
          </a:prstGeom>
          <a:noFill/>
          <a:ln>
            <a:noFill/>
          </a:ln>
        </p:spPr>
      </p:pic>
      <p:pic>
        <p:nvPicPr>
          <p:cNvPr id="312" name="Google Shape;312;p51"/>
          <p:cNvPicPr preferRelativeResize="0"/>
          <p:nvPr/>
        </p:nvPicPr>
        <p:blipFill rotWithShape="1">
          <a:blip r:embed="rId4">
            <a:alphaModFix/>
          </a:blip>
          <a:srcRect r="11371" b="12549"/>
          <a:stretch/>
        </p:blipFill>
        <p:spPr>
          <a:xfrm>
            <a:off x="5749550" y="2571750"/>
            <a:ext cx="3208875" cy="2204775"/>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2"/>
          <p:cNvSpPr txBox="1">
            <a:spLocks noGrp="1"/>
          </p:cNvSpPr>
          <p:nvPr>
            <p:ph type="title"/>
          </p:nvPr>
        </p:nvSpPr>
        <p:spPr>
          <a:xfrm>
            <a:off x="218900" y="1666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Love Ya Like A Sister"/>
                <a:ea typeface="Love Ya Like A Sister"/>
                <a:cs typeface="Love Ya Like A Sister"/>
                <a:sym typeface="Love Ya Like A Sister"/>
              </a:rPr>
              <a:t>AREAS IMPACTED BY DUST BOWL:</a:t>
            </a:r>
            <a:endParaRPr>
              <a:latin typeface="Love Ya Like A Sister"/>
              <a:ea typeface="Love Ya Like A Sister"/>
              <a:cs typeface="Love Ya Like A Sister"/>
              <a:sym typeface="Love Ya Like A Siste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18" name="Google Shape;318;p52"/>
          <p:cNvSpPr txBox="1">
            <a:spLocks noGrp="1"/>
          </p:cNvSpPr>
          <p:nvPr>
            <p:ph type="body" idx="1"/>
          </p:nvPr>
        </p:nvSpPr>
        <p:spPr>
          <a:xfrm>
            <a:off x="311700" y="1152475"/>
            <a:ext cx="3205800" cy="3416400"/>
          </a:xfrm>
          <a:prstGeom prst="rect">
            <a:avLst/>
          </a:prstGeom>
        </p:spPr>
        <p:txBody>
          <a:bodyPr spcFirstLastPara="1" wrap="square" lIns="91425" tIns="91425" rIns="91425" bIns="91425" anchor="t" anchorCtr="0">
            <a:normAutofit/>
          </a:bodyPr>
          <a:lstStyle/>
          <a:p>
            <a:pPr marL="457200" lvl="0" indent="-400050" algn="l" rtl="0">
              <a:spcBef>
                <a:spcPts val="0"/>
              </a:spcBef>
              <a:spcAft>
                <a:spcPts val="0"/>
              </a:spcAft>
              <a:buClr>
                <a:schemeClr val="dk1"/>
              </a:buClr>
              <a:buSzPts val="2700"/>
              <a:buFont typeface="Times New Roman"/>
              <a:buChar char="●"/>
            </a:pPr>
            <a:r>
              <a:rPr lang="en" sz="2700">
                <a:solidFill>
                  <a:schemeClr val="dk1"/>
                </a:solidFill>
                <a:latin typeface="Times New Roman"/>
                <a:ea typeface="Times New Roman"/>
                <a:cs typeface="Times New Roman"/>
                <a:sym typeface="Times New Roman"/>
              </a:rPr>
              <a:t>Texas</a:t>
            </a:r>
            <a:endParaRPr sz="2700">
              <a:solidFill>
                <a:schemeClr val="dk1"/>
              </a:solidFill>
              <a:latin typeface="Times New Roman"/>
              <a:ea typeface="Times New Roman"/>
              <a:cs typeface="Times New Roman"/>
              <a:sym typeface="Times New Roman"/>
            </a:endParaRPr>
          </a:p>
          <a:p>
            <a:pPr marL="457200" lvl="0" indent="-400050" algn="l" rtl="0">
              <a:spcBef>
                <a:spcPts val="0"/>
              </a:spcBef>
              <a:spcAft>
                <a:spcPts val="0"/>
              </a:spcAft>
              <a:buClr>
                <a:schemeClr val="dk1"/>
              </a:buClr>
              <a:buSzPts val="2700"/>
              <a:buFont typeface="Times New Roman"/>
              <a:buChar char="●"/>
            </a:pPr>
            <a:r>
              <a:rPr lang="en" sz="2700">
                <a:solidFill>
                  <a:schemeClr val="dk1"/>
                </a:solidFill>
                <a:latin typeface="Times New Roman"/>
                <a:ea typeface="Times New Roman"/>
                <a:cs typeface="Times New Roman"/>
                <a:sym typeface="Times New Roman"/>
              </a:rPr>
              <a:t>New Mexico</a:t>
            </a:r>
            <a:endParaRPr sz="2700">
              <a:solidFill>
                <a:schemeClr val="dk1"/>
              </a:solidFill>
              <a:latin typeface="Times New Roman"/>
              <a:ea typeface="Times New Roman"/>
              <a:cs typeface="Times New Roman"/>
              <a:sym typeface="Times New Roman"/>
            </a:endParaRPr>
          </a:p>
          <a:p>
            <a:pPr marL="457200" lvl="0" indent="-400050" algn="l" rtl="0">
              <a:spcBef>
                <a:spcPts val="0"/>
              </a:spcBef>
              <a:spcAft>
                <a:spcPts val="0"/>
              </a:spcAft>
              <a:buClr>
                <a:schemeClr val="dk1"/>
              </a:buClr>
              <a:buSzPts val="2700"/>
              <a:buFont typeface="Times New Roman"/>
              <a:buChar char="●"/>
            </a:pPr>
            <a:r>
              <a:rPr lang="en" sz="2700">
                <a:solidFill>
                  <a:schemeClr val="dk1"/>
                </a:solidFill>
                <a:latin typeface="Times New Roman"/>
                <a:ea typeface="Times New Roman"/>
                <a:cs typeface="Times New Roman"/>
                <a:sym typeface="Times New Roman"/>
              </a:rPr>
              <a:t>Colorado</a:t>
            </a:r>
            <a:endParaRPr sz="2700">
              <a:solidFill>
                <a:schemeClr val="dk1"/>
              </a:solidFill>
              <a:latin typeface="Times New Roman"/>
              <a:ea typeface="Times New Roman"/>
              <a:cs typeface="Times New Roman"/>
              <a:sym typeface="Times New Roman"/>
            </a:endParaRPr>
          </a:p>
          <a:p>
            <a:pPr marL="457200" lvl="0" indent="-400050" algn="l" rtl="0">
              <a:spcBef>
                <a:spcPts val="0"/>
              </a:spcBef>
              <a:spcAft>
                <a:spcPts val="0"/>
              </a:spcAft>
              <a:buClr>
                <a:schemeClr val="dk1"/>
              </a:buClr>
              <a:buSzPts val="2700"/>
              <a:buFont typeface="Times New Roman"/>
              <a:buChar char="●"/>
            </a:pPr>
            <a:r>
              <a:rPr lang="en" sz="2700">
                <a:solidFill>
                  <a:schemeClr val="dk1"/>
                </a:solidFill>
                <a:latin typeface="Times New Roman"/>
                <a:ea typeface="Times New Roman"/>
                <a:cs typeface="Times New Roman"/>
                <a:sym typeface="Times New Roman"/>
              </a:rPr>
              <a:t>Kansas</a:t>
            </a:r>
            <a:endParaRPr sz="2700">
              <a:solidFill>
                <a:schemeClr val="dk1"/>
              </a:solidFill>
              <a:latin typeface="Times New Roman"/>
              <a:ea typeface="Times New Roman"/>
              <a:cs typeface="Times New Roman"/>
              <a:sym typeface="Times New Roman"/>
            </a:endParaRPr>
          </a:p>
          <a:p>
            <a:pPr marL="457200" lvl="0" indent="-400050" algn="l" rtl="0">
              <a:spcBef>
                <a:spcPts val="0"/>
              </a:spcBef>
              <a:spcAft>
                <a:spcPts val="0"/>
              </a:spcAft>
              <a:buClr>
                <a:schemeClr val="dk1"/>
              </a:buClr>
              <a:buSzPts val="2700"/>
              <a:buFont typeface="Times New Roman"/>
              <a:buChar char="●"/>
            </a:pPr>
            <a:r>
              <a:rPr lang="en" sz="2700">
                <a:solidFill>
                  <a:schemeClr val="dk1"/>
                </a:solidFill>
                <a:latin typeface="Times New Roman"/>
                <a:ea typeface="Times New Roman"/>
                <a:cs typeface="Times New Roman"/>
                <a:sym typeface="Times New Roman"/>
              </a:rPr>
              <a:t>Oklahoma</a:t>
            </a:r>
            <a:endParaRPr sz="2700">
              <a:solidFill>
                <a:schemeClr val="dk1"/>
              </a:solidFill>
              <a:latin typeface="Times New Roman"/>
              <a:ea typeface="Times New Roman"/>
              <a:cs typeface="Times New Roman"/>
              <a:sym typeface="Times New Roman"/>
            </a:endParaRPr>
          </a:p>
        </p:txBody>
      </p:sp>
      <p:pic>
        <p:nvPicPr>
          <p:cNvPr id="319" name="Google Shape;319;p52"/>
          <p:cNvPicPr preferRelativeResize="0"/>
          <p:nvPr/>
        </p:nvPicPr>
        <p:blipFill>
          <a:blip r:embed="rId3">
            <a:alphaModFix/>
          </a:blip>
          <a:stretch>
            <a:fillRect/>
          </a:stretch>
        </p:blipFill>
        <p:spPr>
          <a:xfrm>
            <a:off x="3248100" y="1223995"/>
            <a:ext cx="5584199" cy="3344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3"/>
          <p:cNvSpPr txBox="1"/>
          <p:nvPr/>
        </p:nvSpPr>
        <p:spPr>
          <a:xfrm>
            <a:off x="303675" y="336625"/>
            <a:ext cx="4858800" cy="4202100"/>
          </a:xfrm>
          <a:prstGeom prst="rect">
            <a:avLst/>
          </a:prstGeom>
          <a:noFill/>
          <a:ln>
            <a:noFill/>
          </a:ln>
        </p:spPr>
        <p:txBody>
          <a:bodyPr spcFirstLastPara="1" wrap="square" lIns="91425" tIns="91425" rIns="91425" bIns="91425" anchor="t" anchorCtr="0">
            <a:spAutoFit/>
          </a:bodyPr>
          <a:lstStyle/>
          <a:p>
            <a:pPr marL="457200" lvl="0" indent="-412750" algn="l" rtl="0">
              <a:spcBef>
                <a:spcPts val="0"/>
              </a:spcBef>
              <a:spcAft>
                <a:spcPts val="0"/>
              </a:spcAft>
              <a:buClr>
                <a:schemeClr val="dk1"/>
              </a:buClr>
              <a:buSzPts val="2900"/>
              <a:buFont typeface="Rockwell"/>
              <a:buChar char="●"/>
            </a:pPr>
            <a:r>
              <a:rPr lang="en" sz="2900">
                <a:solidFill>
                  <a:schemeClr val="dk1"/>
                </a:solidFill>
                <a:latin typeface="Rockwell"/>
                <a:ea typeface="Rockwell"/>
                <a:cs typeface="Rockwell"/>
                <a:sym typeface="Rockwell"/>
              </a:rPr>
              <a:t>Millions were forced to flee their farms and make a life elsewhere</a:t>
            </a:r>
            <a:endParaRPr sz="2900">
              <a:solidFill>
                <a:schemeClr val="dk1"/>
              </a:solidFill>
              <a:latin typeface="Rockwell"/>
              <a:ea typeface="Rockwell"/>
              <a:cs typeface="Rockwell"/>
              <a:sym typeface="Rockwell"/>
            </a:endParaRPr>
          </a:p>
          <a:p>
            <a:pPr marL="914400" lvl="1" indent="-412750" algn="l" rtl="0">
              <a:spcBef>
                <a:spcPts val="0"/>
              </a:spcBef>
              <a:spcAft>
                <a:spcPts val="0"/>
              </a:spcAft>
              <a:buClr>
                <a:schemeClr val="dk1"/>
              </a:buClr>
              <a:buSzPts val="2900"/>
              <a:buFont typeface="Rockwell"/>
              <a:buChar char="○"/>
            </a:pPr>
            <a:r>
              <a:rPr lang="en" sz="2900">
                <a:solidFill>
                  <a:schemeClr val="dk1"/>
                </a:solidFill>
                <a:latin typeface="Rockwell"/>
                <a:ea typeface="Rockwell"/>
                <a:cs typeface="Rockwell"/>
                <a:sym typeface="Rockwell"/>
              </a:rPr>
              <a:t>They mostly fled to </a:t>
            </a:r>
            <a:r>
              <a:rPr lang="en" sz="2900" b="1" u="sng">
                <a:solidFill>
                  <a:schemeClr val="dk1"/>
                </a:solidFill>
                <a:latin typeface="Rockwell"/>
                <a:ea typeface="Rockwell"/>
                <a:cs typeface="Rockwell"/>
                <a:sym typeface="Rockwell"/>
              </a:rPr>
              <a:t>California,</a:t>
            </a:r>
            <a:r>
              <a:rPr lang="en" sz="2900" b="1">
                <a:solidFill>
                  <a:schemeClr val="dk1"/>
                </a:solidFill>
                <a:latin typeface="Rockwell"/>
                <a:ea typeface="Rockwell"/>
                <a:cs typeface="Rockwell"/>
                <a:sym typeface="Rockwell"/>
              </a:rPr>
              <a:t> hoping to be able to farm, and greatly increasing the population there</a:t>
            </a:r>
            <a:endParaRPr sz="2500"/>
          </a:p>
        </p:txBody>
      </p:sp>
      <p:pic>
        <p:nvPicPr>
          <p:cNvPr id="325" name="Google Shape;325;p53"/>
          <p:cNvPicPr preferRelativeResize="0"/>
          <p:nvPr/>
        </p:nvPicPr>
        <p:blipFill>
          <a:blip r:embed="rId3">
            <a:alphaModFix/>
          </a:blip>
          <a:stretch>
            <a:fillRect/>
          </a:stretch>
        </p:blipFill>
        <p:spPr>
          <a:xfrm>
            <a:off x="5111875" y="91750"/>
            <a:ext cx="3627226" cy="1991800"/>
          </a:xfrm>
          <a:prstGeom prst="rect">
            <a:avLst/>
          </a:prstGeom>
          <a:noFill/>
          <a:ln w="28575" cap="flat" cmpd="sng">
            <a:solidFill>
              <a:schemeClr val="dk1"/>
            </a:solidFill>
            <a:prstDash val="solid"/>
            <a:round/>
            <a:headEnd type="none" w="sm" len="sm"/>
            <a:tailEnd type="none" w="sm" len="sm"/>
          </a:ln>
        </p:spPr>
      </p:pic>
      <p:pic>
        <p:nvPicPr>
          <p:cNvPr id="326" name="Google Shape;326;p53" descr="Dust Bowl Migration Map"/>
          <p:cNvPicPr preferRelativeResize="0"/>
          <p:nvPr/>
        </p:nvPicPr>
        <p:blipFill rotWithShape="1">
          <a:blip r:embed="rId4">
            <a:alphaModFix/>
          </a:blip>
          <a:srcRect/>
          <a:stretch/>
        </p:blipFill>
        <p:spPr>
          <a:xfrm>
            <a:off x="4993775" y="2243825"/>
            <a:ext cx="3952701" cy="2775250"/>
          </a:xfrm>
          <a:prstGeom prst="rect">
            <a:avLst/>
          </a:prstGeom>
          <a:noFill/>
          <a:ln>
            <a:noFill/>
          </a:ln>
        </p:spPr>
      </p:pic>
      <p:sp>
        <p:nvSpPr>
          <p:cNvPr id="327" name="Google Shape;327;p53"/>
          <p:cNvSpPr/>
          <p:nvPr/>
        </p:nvSpPr>
        <p:spPr>
          <a:xfrm rot="440223">
            <a:off x="5889566" y="3939708"/>
            <a:ext cx="2725012" cy="680584"/>
          </a:xfrm>
          <a:prstGeom prst="leftArrow">
            <a:avLst>
              <a:gd name="adj1" fmla="val 50000"/>
              <a:gd name="adj2" fmla="val 50000"/>
            </a:avLst>
          </a:prstGeom>
          <a:solidFill>
            <a:srgbClr val="3C78D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4">
                                            <p:txEl>
                                              <p:pRg st="0" end="0"/>
                                            </p:txEl>
                                          </p:spTgt>
                                        </p:tgtEl>
                                        <p:attrNameLst>
                                          <p:attrName>style.visibility</p:attrName>
                                        </p:attrNameLst>
                                      </p:cBhvr>
                                      <p:to>
                                        <p:strVal val="visible"/>
                                      </p:to>
                                    </p:set>
                                    <p:anim calcmode="lin" valueType="num">
                                      <p:cBhvr additive="base">
                                        <p:cTn id="7" dur="100"/>
                                        <p:tgtEl>
                                          <p:spTgt spid="324">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4">
                                            <p:txEl>
                                              <p:pRg st="1" end="1"/>
                                            </p:txEl>
                                          </p:spTgt>
                                        </p:tgtEl>
                                        <p:attrNameLst>
                                          <p:attrName>style.visibility</p:attrName>
                                        </p:attrNameLst>
                                      </p:cBhvr>
                                      <p:to>
                                        <p:strVal val="visible"/>
                                      </p:to>
                                    </p:set>
                                    <p:anim calcmode="lin" valueType="num">
                                      <p:cBhvr additive="base">
                                        <p:cTn id="12" dur="100"/>
                                        <p:tgtEl>
                                          <p:spTgt spid="324">
                                            <p:txEl>
                                              <p:pRg st="1" end="1"/>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54" descr="Image result for dust bowl"/>
          <p:cNvPicPr preferRelativeResize="0"/>
          <p:nvPr/>
        </p:nvPicPr>
        <p:blipFill rotWithShape="1">
          <a:blip r:embed="rId3">
            <a:alphaModFix/>
          </a:blip>
          <a:srcRect/>
          <a:stretch/>
        </p:blipFill>
        <p:spPr>
          <a:xfrm>
            <a:off x="362425" y="441350"/>
            <a:ext cx="8405224" cy="450395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6"/>
        <p:cNvGrpSpPr/>
        <p:nvPr/>
      </p:nvGrpSpPr>
      <p:grpSpPr>
        <a:xfrm>
          <a:off x="0" y="0"/>
          <a:ext cx="0" cy="0"/>
          <a:chOff x="0" y="0"/>
          <a:chExt cx="0" cy="0"/>
        </a:xfrm>
      </p:grpSpPr>
      <p:sp>
        <p:nvSpPr>
          <p:cNvPr id="337" name="Google Shape;337;p55"/>
          <p:cNvSpPr txBox="1">
            <a:spLocks noGrp="1"/>
          </p:cNvSpPr>
          <p:nvPr>
            <p:ph type="title"/>
          </p:nvPr>
        </p:nvSpPr>
        <p:spPr>
          <a:xfrm>
            <a:off x="387600" y="69775"/>
            <a:ext cx="5091300" cy="680700"/>
          </a:xfrm>
          <a:prstGeom prst="rect">
            <a:avLst/>
          </a:prstGeom>
          <a:ln w="9525" cap="flat" cmpd="sng">
            <a:solidFill>
              <a:schemeClr val="lt1"/>
            </a:solidFill>
            <a:prstDash val="dash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chemeClr val="lt1"/>
                </a:solidFill>
              </a:rPr>
              <a:t>Dorothea Lange</a:t>
            </a:r>
            <a:endParaRPr sz="3600">
              <a:solidFill>
                <a:schemeClr val="lt1"/>
              </a:solidFill>
            </a:endParaRPr>
          </a:p>
        </p:txBody>
      </p:sp>
      <p:sp>
        <p:nvSpPr>
          <p:cNvPr id="338" name="Google Shape;338;p55"/>
          <p:cNvSpPr txBox="1">
            <a:spLocks noGrp="1"/>
          </p:cNvSpPr>
          <p:nvPr>
            <p:ph type="body" idx="1"/>
          </p:nvPr>
        </p:nvSpPr>
        <p:spPr>
          <a:xfrm>
            <a:off x="135975" y="806625"/>
            <a:ext cx="5001300" cy="42216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400050" algn="l" rtl="0">
              <a:spcBef>
                <a:spcPts val="0"/>
              </a:spcBef>
              <a:spcAft>
                <a:spcPts val="0"/>
              </a:spcAft>
              <a:buClr>
                <a:schemeClr val="lt1"/>
              </a:buClr>
              <a:buSzPts val="2700"/>
              <a:buFont typeface="Times New Roman"/>
              <a:buChar char="●"/>
            </a:pPr>
            <a:r>
              <a:rPr lang="en" sz="2700">
                <a:solidFill>
                  <a:schemeClr val="lt1"/>
                </a:solidFill>
                <a:latin typeface="Times New Roman"/>
                <a:ea typeface="Times New Roman"/>
                <a:cs typeface="Times New Roman"/>
                <a:sym typeface="Times New Roman"/>
              </a:rPr>
              <a:t>Traveled through Dust Bowl states</a:t>
            </a:r>
            <a:endParaRPr sz="2700">
              <a:solidFill>
                <a:schemeClr val="lt1"/>
              </a:solidFill>
              <a:latin typeface="Times New Roman"/>
              <a:ea typeface="Times New Roman"/>
              <a:cs typeface="Times New Roman"/>
              <a:sym typeface="Times New Roman"/>
            </a:endParaRPr>
          </a:p>
          <a:p>
            <a:pPr marL="457200" lvl="0" indent="-400050" algn="l" rtl="0">
              <a:spcBef>
                <a:spcPts val="1600"/>
              </a:spcBef>
              <a:spcAft>
                <a:spcPts val="0"/>
              </a:spcAft>
              <a:buClr>
                <a:schemeClr val="lt1"/>
              </a:buClr>
              <a:buSzPts val="2700"/>
              <a:buFont typeface="Times New Roman"/>
              <a:buChar char="●"/>
            </a:pPr>
            <a:r>
              <a:rPr lang="en" sz="2700">
                <a:solidFill>
                  <a:schemeClr val="lt1"/>
                </a:solidFill>
                <a:latin typeface="Times New Roman"/>
                <a:ea typeface="Times New Roman"/>
                <a:cs typeface="Times New Roman"/>
                <a:sym typeface="Times New Roman"/>
              </a:rPr>
              <a:t>Photographed living conditions</a:t>
            </a:r>
            <a:endParaRPr sz="2700">
              <a:solidFill>
                <a:schemeClr val="lt1"/>
              </a:solidFill>
              <a:latin typeface="Times New Roman"/>
              <a:ea typeface="Times New Roman"/>
              <a:cs typeface="Times New Roman"/>
              <a:sym typeface="Times New Roman"/>
            </a:endParaRPr>
          </a:p>
          <a:p>
            <a:pPr marL="457200" lvl="0" indent="-400050" algn="l" rtl="0">
              <a:spcBef>
                <a:spcPts val="1600"/>
              </a:spcBef>
              <a:spcAft>
                <a:spcPts val="1600"/>
              </a:spcAft>
              <a:buClr>
                <a:schemeClr val="lt1"/>
              </a:buClr>
              <a:buSzPts val="2700"/>
              <a:buFont typeface="Times New Roman"/>
              <a:buChar char="●"/>
            </a:pPr>
            <a:r>
              <a:rPr lang="en" sz="2700">
                <a:solidFill>
                  <a:schemeClr val="lt1"/>
                </a:solidFill>
                <a:latin typeface="Times New Roman"/>
                <a:ea typeface="Times New Roman"/>
                <a:cs typeface="Times New Roman"/>
                <a:sym typeface="Times New Roman"/>
              </a:rPr>
              <a:t>“Migrant Mother” = extremely famous image of the 1930s/Great Depression!!!</a:t>
            </a:r>
            <a:endParaRPr sz="2700">
              <a:solidFill>
                <a:schemeClr val="lt1"/>
              </a:solidFill>
              <a:latin typeface="Times New Roman"/>
              <a:ea typeface="Times New Roman"/>
              <a:cs typeface="Times New Roman"/>
              <a:sym typeface="Times New Roman"/>
            </a:endParaRPr>
          </a:p>
        </p:txBody>
      </p:sp>
      <p:pic>
        <p:nvPicPr>
          <p:cNvPr id="339" name="Google Shape;339;p55"/>
          <p:cNvPicPr preferRelativeResize="0"/>
          <p:nvPr/>
        </p:nvPicPr>
        <p:blipFill>
          <a:blip r:embed="rId3">
            <a:alphaModFix/>
          </a:blip>
          <a:stretch>
            <a:fillRect/>
          </a:stretch>
        </p:blipFill>
        <p:spPr>
          <a:xfrm>
            <a:off x="5373375" y="1906400"/>
            <a:ext cx="3565800" cy="2807626"/>
          </a:xfrm>
          <a:prstGeom prst="rect">
            <a:avLst/>
          </a:prstGeom>
          <a:noFill/>
          <a:ln>
            <a:noFill/>
          </a:ln>
        </p:spPr>
      </p:pic>
      <p:pic>
        <p:nvPicPr>
          <p:cNvPr id="340" name="Google Shape;340;p55"/>
          <p:cNvPicPr preferRelativeResize="0"/>
          <p:nvPr/>
        </p:nvPicPr>
        <p:blipFill>
          <a:blip r:embed="rId4">
            <a:alphaModFix/>
          </a:blip>
          <a:stretch>
            <a:fillRect/>
          </a:stretch>
        </p:blipFill>
        <p:spPr>
          <a:xfrm>
            <a:off x="6070100" y="172300"/>
            <a:ext cx="2419350" cy="1573825"/>
          </a:xfrm>
          <a:prstGeom prst="rect">
            <a:avLst/>
          </a:prstGeom>
          <a:noFill/>
          <a:ln w="19050" cap="flat" cmpd="sng">
            <a:solidFill>
              <a:schemeClr val="lt1"/>
            </a:solidFill>
            <a:prstDash val="solid"/>
            <a:round/>
            <a:headEnd type="none" w="sm" len="sm"/>
            <a:tailEnd type="none" w="sm" len="sm"/>
          </a:ln>
        </p:spPr>
      </p:pic>
      <p:sp>
        <p:nvSpPr>
          <p:cNvPr id="341" name="Google Shape;341;p55"/>
          <p:cNvSpPr txBox="1"/>
          <p:nvPr/>
        </p:nvSpPr>
        <p:spPr>
          <a:xfrm>
            <a:off x="5845725" y="4782900"/>
            <a:ext cx="2480100" cy="30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Migrant Mother</a:t>
            </a: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38">
                                            <p:txEl>
                                              <p:pRg st="0" end="0"/>
                                            </p:txEl>
                                          </p:spTgt>
                                        </p:tgtEl>
                                        <p:attrNameLst>
                                          <p:attrName>style.visibility</p:attrName>
                                        </p:attrNameLst>
                                      </p:cBhvr>
                                      <p:to>
                                        <p:strVal val="visible"/>
                                      </p:to>
                                    </p:set>
                                    <p:anim calcmode="lin" valueType="num">
                                      <p:cBhvr additive="base">
                                        <p:cTn id="7" dur="100"/>
                                        <p:tgtEl>
                                          <p:spTgt spid="3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38">
                                            <p:txEl>
                                              <p:pRg st="1" end="1"/>
                                            </p:txEl>
                                          </p:spTgt>
                                        </p:tgtEl>
                                        <p:attrNameLst>
                                          <p:attrName>style.visibility</p:attrName>
                                        </p:attrNameLst>
                                      </p:cBhvr>
                                      <p:to>
                                        <p:strVal val="visible"/>
                                      </p:to>
                                    </p:set>
                                    <p:anim calcmode="lin" valueType="num">
                                      <p:cBhvr additive="base">
                                        <p:cTn id="12" dur="100"/>
                                        <p:tgtEl>
                                          <p:spTgt spid="33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338">
                                            <p:txEl>
                                              <p:pRg st="2" end="2"/>
                                            </p:txEl>
                                          </p:spTgt>
                                        </p:tgtEl>
                                        <p:attrNameLst>
                                          <p:attrName>style.visibility</p:attrName>
                                        </p:attrNameLst>
                                      </p:cBhvr>
                                      <p:to>
                                        <p:strVal val="visible"/>
                                      </p:to>
                                    </p:set>
                                    <p:anim calcmode="lin" valueType="num">
                                      <p:cBhvr additive="base">
                                        <p:cTn id="17" dur="100"/>
                                        <p:tgtEl>
                                          <p:spTgt spid="33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5"/>
        <p:cNvGrpSpPr/>
        <p:nvPr/>
      </p:nvGrpSpPr>
      <p:grpSpPr>
        <a:xfrm>
          <a:off x="0" y="0"/>
          <a:ext cx="0" cy="0"/>
          <a:chOff x="0" y="0"/>
          <a:chExt cx="0" cy="0"/>
        </a:xfrm>
      </p:grpSpPr>
      <p:pic>
        <p:nvPicPr>
          <p:cNvPr id="346" name="Google Shape;346;p56"/>
          <p:cNvPicPr preferRelativeResize="0"/>
          <p:nvPr/>
        </p:nvPicPr>
        <p:blipFill>
          <a:blip r:embed="rId3">
            <a:alphaModFix/>
          </a:blip>
          <a:stretch>
            <a:fillRect/>
          </a:stretch>
        </p:blipFill>
        <p:spPr>
          <a:xfrm>
            <a:off x="152400" y="152400"/>
            <a:ext cx="5271575" cy="4838700"/>
          </a:xfrm>
          <a:prstGeom prst="rect">
            <a:avLst/>
          </a:prstGeom>
          <a:noFill/>
          <a:ln>
            <a:noFill/>
          </a:ln>
        </p:spPr>
      </p:pic>
      <p:pic>
        <p:nvPicPr>
          <p:cNvPr id="347" name="Google Shape;347;p56"/>
          <p:cNvPicPr preferRelativeResize="0"/>
          <p:nvPr/>
        </p:nvPicPr>
        <p:blipFill rotWithShape="1">
          <a:blip r:embed="rId4">
            <a:alphaModFix/>
          </a:blip>
          <a:srcRect/>
          <a:stretch/>
        </p:blipFill>
        <p:spPr>
          <a:xfrm>
            <a:off x="5273825" y="659576"/>
            <a:ext cx="3556598" cy="4166301"/>
          </a:xfrm>
          <a:prstGeom prst="rect">
            <a:avLst/>
          </a:prstGeom>
          <a:noFill/>
          <a:ln w="28575" cap="flat" cmpd="sng">
            <a:solidFill>
              <a:srgbClr val="999999"/>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latin typeface="Love Ya Like A Sister"/>
                <a:ea typeface="Love Ya Like A Sister"/>
                <a:cs typeface="Love Ya Like A Sister"/>
                <a:sym typeface="Love Ya Like A Sister"/>
              </a:rPr>
              <a:t>Effects of The Great Depression</a:t>
            </a:r>
            <a:endParaRPr>
              <a:latin typeface="Love Ya Like A Sister"/>
              <a:ea typeface="Love Ya Like A Sister"/>
              <a:cs typeface="Love Ya Like A Sister"/>
              <a:sym typeface="Love Ya Like A Siste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58"/>
          <p:cNvPicPr preferRelativeResize="0"/>
          <p:nvPr/>
        </p:nvPicPr>
        <p:blipFill rotWithShape="1">
          <a:blip r:embed="rId3">
            <a:alphaModFix/>
          </a:blip>
          <a:srcRect b="29078"/>
          <a:stretch/>
        </p:blipFill>
        <p:spPr>
          <a:xfrm>
            <a:off x="531975" y="93375"/>
            <a:ext cx="3609825" cy="2665025"/>
          </a:xfrm>
          <a:prstGeom prst="rect">
            <a:avLst/>
          </a:prstGeom>
          <a:noFill/>
          <a:ln w="19050" cap="flat" cmpd="sng">
            <a:solidFill>
              <a:schemeClr val="dk1"/>
            </a:solidFill>
            <a:prstDash val="solid"/>
            <a:round/>
            <a:headEnd type="none" w="sm" len="sm"/>
            <a:tailEnd type="none" w="sm" len="sm"/>
          </a:ln>
        </p:spPr>
      </p:pic>
      <p:pic>
        <p:nvPicPr>
          <p:cNvPr id="358" name="Google Shape;358;p58"/>
          <p:cNvPicPr preferRelativeResize="0"/>
          <p:nvPr/>
        </p:nvPicPr>
        <p:blipFill>
          <a:blip r:embed="rId4">
            <a:alphaModFix/>
          </a:blip>
          <a:stretch>
            <a:fillRect/>
          </a:stretch>
        </p:blipFill>
        <p:spPr>
          <a:xfrm>
            <a:off x="4649650" y="148200"/>
            <a:ext cx="3852400" cy="2555376"/>
          </a:xfrm>
          <a:prstGeom prst="rect">
            <a:avLst/>
          </a:prstGeom>
          <a:noFill/>
          <a:ln w="9525" cap="flat" cmpd="sng">
            <a:solidFill>
              <a:schemeClr val="dk1"/>
            </a:solidFill>
            <a:prstDash val="solid"/>
            <a:round/>
            <a:headEnd type="none" w="sm" len="sm"/>
            <a:tailEnd type="none" w="sm" len="sm"/>
          </a:ln>
        </p:spPr>
      </p:pic>
      <p:pic>
        <p:nvPicPr>
          <p:cNvPr id="359" name="Google Shape;359;p58"/>
          <p:cNvPicPr preferRelativeResize="0"/>
          <p:nvPr/>
        </p:nvPicPr>
        <p:blipFill rotWithShape="1">
          <a:blip r:embed="rId5">
            <a:alphaModFix/>
          </a:blip>
          <a:srcRect b="45601"/>
          <a:stretch/>
        </p:blipFill>
        <p:spPr>
          <a:xfrm>
            <a:off x="531975" y="2977700"/>
            <a:ext cx="3550775" cy="1947250"/>
          </a:xfrm>
          <a:prstGeom prst="rect">
            <a:avLst/>
          </a:prstGeom>
          <a:noFill/>
          <a:ln w="9525" cap="flat" cmpd="sng">
            <a:solidFill>
              <a:schemeClr val="dk1"/>
            </a:solidFill>
            <a:prstDash val="solid"/>
            <a:round/>
            <a:headEnd type="none" w="sm" len="sm"/>
            <a:tailEnd type="none" w="sm" len="sm"/>
          </a:ln>
        </p:spPr>
      </p:pic>
      <p:pic>
        <p:nvPicPr>
          <p:cNvPr id="360" name="Google Shape;360;p58"/>
          <p:cNvPicPr preferRelativeResize="0"/>
          <p:nvPr/>
        </p:nvPicPr>
        <p:blipFill>
          <a:blip r:embed="rId6">
            <a:alphaModFix/>
          </a:blip>
          <a:stretch>
            <a:fillRect/>
          </a:stretch>
        </p:blipFill>
        <p:spPr>
          <a:xfrm>
            <a:off x="4294200" y="2855975"/>
            <a:ext cx="4385850" cy="215467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9"/>
          <p:cNvSpPr txBox="1">
            <a:spLocks noGrp="1"/>
          </p:cNvSpPr>
          <p:nvPr>
            <p:ph type="title"/>
          </p:nvPr>
        </p:nvSpPr>
        <p:spPr>
          <a:xfrm>
            <a:off x="150750" y="238050"/>
            <a:ext cx="5760300" cy="680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600"/>
              <a:t>Unemployment Rate</a:t>
            </a:r>
            <a:endParaRPr sz="3600"/>
          </a:p>
        </p:txBody>
      </p:sp>
      <p:sp>
        <p:nvSpPr>
          <p:cNvPr id="366" name="Google Shape;366;p59"/>
          <p:cNvSpPr txBox="1">
            <a:spLocks noGrp="1"/>
          </p:cNvSpPr>
          <p:nvPr>
            <p:ph type="body" idx="1"/>
          </p:nvPr>
        </p:nvSpPr>
        <p:spPr>
          <a:xfrm>
            <a:off x="108375" y="1003825"/>
            <a:ext cx="5156700" cy="3363900"/>
          </a:xfrm>
          <a:prstGeom prst="rect">
            <a:avLst/>
          </a:prstGeom>
        </p:spPr>
        <p:txBody>
          <a:bodyPr spcFirstLastPara="1" wrap="square" lIns="91425" tIns="91425" rIns="91425" bIns="91425" anchor="t" anchorCtr="0">
            <a:normAutofit lnSpcReduction="10000"/>
          </a:bodyPr>
          <a:lstStyle/>
          <a:p>
            <a:pPr marL="457200" lvl="0" indent="-431800" algn="l" rtl="0">
              <a:spcBef>
                <a:spcPts val="0"/>
              </a:spcBef>
              <a:spcAft>
                <a:spcPts val="0"/>
              </a:spcAft>
              <a:buClr>
                <a:schemeClr val="dk1"/>
              </a:buClr>
              <a:buSzPts val="3200"/>
              <a:buChar char="●"/>
            </a:pPr>
            <a:r>
              <a:rPr lang="en" sz="3200">
                <a:solidFill>
                  <a:schemeClr val="dk1"/>
                </a:solidFill>
              </a:rPr>
              <a:t>Over 300 thousand people looking for jobs</a:t>
            </a:r>
            <a:endParaRPr sz="3200">
              <a:solidFill>
                <a:schemeClr val="dk1"/>
              </a:solidFill>
            </a:endParaRPr>
          </a:p>
          <a:p>
            <a:pPr marL="914400" lvl="1" indent="-431800" algn="l" rtl="0">
              <a:spcBef>
                <a:spcPts val="0"/>
              </a:spcBef>
              <a:spcAft>
                <a:spcPts val="0"/>
              </a:spcAft>
              <a:buClr>
                <a:schemeClr val="dk1"/>
              </a:buClr>
              <a:buSzPts val="3200"/>
              <a:buChar char="○"/>
            </a:pPr>
            <a:r>
              <a:rPr lang="en" sz="3200">
                <a:solidFill>
                  <a:schemeClr val="dk1"/>
                </a:solidFill>
              </a:rPr>
              <a:t>The Creation of the HOBO</a:t>
            </a:r>
            <a:endParaRPr sz="3200">
              <a:solidFill>
                <a:schemeClr val="dk1"/>
              </a:solidFill>
            </a:endParaRPr>
          </a:p>
          <a:p>
            <a:pPr marL="1371600" lvl="2" indent="-431800" algn="l" rtl="0">
              <a:spcBef>
                <a:spcPts val="0"/>
              </a:spcBef>
              <a:spcAft>
                <a:spcPts val="0"/>
              </a:spcAft>
              <a:buClr>
                <a:schemeClr val="dk1"/>
              </a:buClr>
              <a:buSzPts val="3200"/>
              <a:buChar char="■"/>
            </a:pPr>
            <a:r>
              <a:rPr lang="en" sz="3200">
                <a:solidFill>
                  <a:schemeClr val="dk1"/>
                </a:solidFill>
              </a:rPr>
              <a:t>homeless people looking for jobs</a:t>
            </a:r>
            <a:endParaRPr sz="3200">
              <a:solidFill>
                <a:schemeClr val="dk1"/>
              </a:solidFill>
            </a:endParaRPr>
          </a:p>
        </p:txBody>
      </p:sp>
      <p:pic>
        <p:nvPicPr>
          <p:cNvPr id="367" name="Google Shape;367;p59"/>
          <p:cNvPicPr preferRelativeResize="0"/>
          <p:nvPr/>
        </p:nvPicPr>
        <p:blipFill>
          <a:blip r:embed="rId3">
            <a:alphaModFix/>
          </a:blip>
          <a:stretch>
            <a:fillRect/>
          </a:stretch>
        </p:blipFill>
        <p:spPr>
          <a:xfrm>
            <a:off x="5501025" y="1368375"/>
            <a:ext cx="3164350" cy="3498875"/>
          </a:xfrm>
          <a:prstGeom prst="rect">
            <a:avLst/>
          </a:prstGeom>
          <a:noFill/>
          <a:ln>
            <a:noFill/>
          </a:ln>
        </p:spPr>
      </p:pic>
      <p:sp>
        <p:nvSpPr>
          <p:cNvPr id="368" name="Google Shape;368;p59"/>
          <p:cNvSpPr txBox="1"/>
          <p:nvPr/>
        </p:nvSpPr>
        <p:spPr>
          <a:xfrm>
            <a:off x="5067013" y="173775"/>
            <a:ext cx="4264200" cy="52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Roboto Condensed"/>
                <a:ea typeface="Roboto Condensed"/>
                <a:cs typeface="Roboto Condensed"/>
                <a:sym typeface="Roboto Condensed"/>
              </a:rPr>
              <a:t># unemployed</a:t>
            </a:r>
            <a:endParaRPr sz="2400">
              <a:solidFill>
                <a:schemeClr val="dk1"/>
              </a:solidFill>
              <a:latin typeface="Roboto Condensed"/>
              <a:ea typeface="Roboto Condensed"/>
              <a:cs typeface="Roboto Condensed"/>
              <a:sym typeface="Roboto Condensed"/>
            </a:endParaRPr>
          </a:p>
          <a:p>
            <a:pPr marL="0" lvl="0" indent="0" algn="ctr" rtl="0">
              <a:spcBef>
                <a:spcPts val="0"/>
              </a:spcBef>
              <a:spcAft>
                <a:spcPts val="0"/>
              </a:spcAft>
              <a:buNone/>
            </a:pPr>
            <a:endParaRPr sz="2400">
              <a:latin typeface="Roboto Condensed"/>
              <a:ea typeface="Roboto Condensed"/>
              <a:cs typeface="Roboto Condensed"/>
              <a:sym typeface="Roboto Condensed"/>
            </a:endParaRPr>
          </a:p>
          <a:p>
            <a:pPr marL="0" lvl="0" indent="0" algn="ctr" rtl="0">
              <a:spcBef>
                <a:spcPts val="0"/>
              </a:spcBef>
              <a:spcAft>
                <a:spcPts val="0"/>
              </a:spcAft>
              <a:buNone/>
            </a:pPr>
            <a:endParaRPr sz="2400">
              <a:latin typeface="Roboto Condensed"/>
              <a:ea typeface="Roboto Condensed"/>
              <a:cs typeface="Roboto Condensed"/>
              <a:sym typeface="Roboto Condensed"/>
            </a:endParaRPr>
          </a:p>
        </p:txBody>
      </p:sp>
      <p:sp>
        <p:nvSpPr>
          <p:cNvPr id="369" name="Google Shape;369;p59"/>
          <p:cNvSpPr txBox="1"/>
          <p:nvPr/>
        </p:nvSpPr>
        <p:spPr>
          <a:xfrm>
            <a:off x="5665363" y="771075"/>
            <a:ext cx="3000000" cy="52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Roboto Condensed"/>
                <a:ea typeface="Roboto Condensed"/>
                <a:cs typeface="Roboto Condensed"/>
                <a:sym typeface="Roboto Condensed"/>
              </a:rPr>
              <a:t>everyone that can work</a:t>
            </a:r>
            <a:endParaRPr/>
          </a:p>
        </p:txBody>
      </p:sp>
      <p:cxnSp>
        <p:nvCxnSpPr>
          <p:cNvPr id="370" name="Google Shape;370;p59"/>
          <p:cNvCxnSpPr/>
          <p:nvPr/>
        </p:nvCxnSpPr>
        <p:spPr>
          <a:xfrm>
            <a:off x="5665363" y="771075"/>
            <a:ext cx="3000000" cy="0"/>
          </a:xfrm>
          <a:prstGeom prst="straightConnector1">
            <a:avLst/>
          </a:prstGeom>
          <a:noFill/>
          <a:ln w="28575"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3"/>
          <p:cNvSpPr txBox="1">
            <a:spLocks noGrp="1"/>
          </p:cNvSpPr>
          <p:nvPr>
            <p:ph type="title"/>
          </p:nvPr>
        </p:nvSpPr>
        <p:spPr>
          <a:xfrm>
            <a:off x="78225" y="13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The Stock Market Crash</a:t>
            </a:r>
            <a:endParaRPr sz="4000"/>
          </a:p>
        </p:txBody>
      </p:sp>
      <p:sp>
        <p:nvSpPr>
          <p:cNvPr id="192" name="Google Shape;192;p33"/>
          <p:cNvSpPr txBox="1">
            <a:spLocks noGrp="1"/>
          </p:cNvSpPr>
          <p:nvPr>
            <p:ph type="body" idx="1"/>
          </p:nvPr>
        </p:nvSpPr>
        <p:spPr>
          <a:xfrm>
            <a:off x="49525" y="911925"/>
            <a:ext cx="5571300" cy="4125600"/>
          </a:xfrm>
          <a:prstGeom prst="rect">
            <a:avLst/>
          </a:prstGeom>
        </p:spPr>
        <p:txBody>
          <a:bodyPr spcFirstLastPara="1" wrap="square" lIns="91425" tIns="91425" rIns="91425" bIns="91425" anchor="t" anchorCtr="0">
            <a:normAutofit fontScale="85000" lnSpcReduction="20000"/>
          </a:bodyPr>
          <a:lstStyle/>
          <a:p>
            <a:pPr marL="457200" lvl="0" indent="-363537" algn="l" rtl="0">
              <a:spcBef>
                <a:spcPts val="0"/>
              </a:spcBef>
              <a:spcAft>
                <a:spcPts val="0"/>
              </a:spcAft>
              <a:buClr>
                <a:schemeClr val="dk1"/>
              </a:buClr>
              <a:buSzPct val="100000"/>
              <a:buChar char="-"/>
            </a:pPr>
            <a:r>
              <a:rPr lang="en" sz="2500">
                <a:solidFill>
                  <a:schemeClr val="dk1"/>
                </a:solidFill>
              </a:rPr>
              <a:t>On Thursday, October 24th, the stock market began to decline</a:t>
            </a:r>
            <a:endParaRPr sz="2500">
              <a:solidFill>
                <a:schemeClr val="dk1"/>
              </a:solidFill>
            </a:endParaRPr>
          </a:p>
          <a:p>
            <a:pPr marL="457200" lvl="0" indent="-363537" algn="l" rtl="0">
              <a:spcBef>
                <a:spcPts val="0"/>
              </a:spcBef>
              <a:spcAft>
                <a:spcPts val="0"/>
              </a:spcAft>
              <a:buClr>
                <a:schemeClr val="dk1"/>
              </a:buClr>
              <a:buSzPct val="100000"/>
              <a:buChar char="-"/>
            </a:pPr>
            <a:r>
              <a:rPr lang="en" sz="2500">
                <a:solidFill>
                  <a:schemeClr val="dk1"/>
                </a:solidFill>
              </a:rPr>
              <a:t>Bankers tried to </a:t>
            </a:r>
            <a:r>
              <a:rPr lang="en" sz="2500" b="1" i="1" u="sng">
                <a:solidFill>
                  <a:srgbClr val="FF0000"/>
                </a:solidFill>
              </a:rPr>
              <a:t>stop</a:t>
            </a:r>
            <a:r>
              <a:rPr lang="en" sz="2500">
                <a:solidFill>
                  <a:schemeClr val="dk1"/>
                </a:solidFill>
              </a:rPr>
              <a:t> the decline by buying </a:t>
            </a:r>
            <a:r>
              <a:rPr lang="en" sz="2500" b="1" i="1" u="sng">
                <a:solidFill>
                  <a:srgbClr val="FF0000"/>
                </a:solidFill>
              </a:rPr>
              <a:t>stocks</a:t>
            </a:r>
            <a:r>
              <a:rPr lang="en" sz="2500">
                <a:solidFill>
                  <a:schemeClr val="dk1"/>
                </a:solidFill>
              </a:rPr>
              <a:t>, but they were able to only delay the drop</a:t>
            </a:r>
            <a:endParaRPr sz="2500">
              <a:solidFill>
                <a:schemeClr val="dk1"/>
              </a:solidFill>
            </a:endParaRPr>
          </a:p>
          <a:p>
            <a:pPr marL="0" lvl="0" indent="0" algn="l" rtl="0">
              <a:spcBef>
                <a:spcPts val="1200"/>
              </a:spcBef>
              <a:spcAft>
                <a:spcPts val="0"/>
              </a:spcAft>
              <a:buNone/>
            </a:pPr>
            <a:r>
              <a:rPr lang="en" sz="2500" b="1" u="sng">
                <a:solidFill>
                  <a:schemeClr val="dk1"/>
                </a:solidFill>
              </a:rPr>
              <a:t>Effect on the Depression:</a:t>
            </a:r>
            <a:endParaRPr sz="2500" b="1" u="sng">
              <a:solidFill>
                <a:schemeClr val="dk1"/>
              </a:solidFill>
            </a:endParaRPr>
          </a:p>
          <a:p>
            <a:pPr marL="457200" lvl="0" indent="-363537" algn="l" rtl="0">
              <a:spcBef>
                <a:spcPts val="1200"/>
              </a:spcBef>
              <a:spcAft>
                <a:spcPts val="0"/>
              </a:spcAft>
              <a:buClr>
                <a:schemeClr val="dk1"/>
              </a:buClr>
              <a:buSzPct val="100000"/>
              <a:buChar char="-"/>
            </a:pPr>
            <a:r>
              <a:rPr lang="en" sz="2500">
                <a:solidFill>
                  <a:schemeClr val="dk1"/>
                </a:solidFill>
              </a:rPr>
              <a:t>What happened? Five days later on </a:t>
            </a:r>
            <a:r>
              <a:rPr lang="en" sz="2500" b="1">
                <a:solidFill>
                  <a:schemeClr val="dk1"/>
                </a:solidFill>
              </a:rPr>
              <a:t>October 29, 1929</a:t>
            </a:r>
            <a:r>
              <a:rPr lang="en" sz="2500">
                <a:solidFill>
                  <a:schemeClr val="dk1"/>
                </a:solidFill>
              </a:rPr>
              <a:t>, </a:t>
            </a:r>
            <a:r>
              <a:rPr lang="en" sz="2500" b="1">
                <a:solidFill>
                  <a:schemeClr val="dk1"/>
                </a:solidFill>
              </a:rPr>
              <a:t>Black </a:t>
            </a:r>
            <a:r>
              <a:rPr lang="en" sz="2500" b="1" i="1" u="sng">
                <a:solidFill>
                  <a:srgbClr val="FF0000"/>
                </a:solidFill>
              </a:rPr>
              <a:t>Tuesday</a:t>
            </a:r>
            <a:r>
              <a:rPr lang="en" sz="2500">
                <a:solidFill>
                  <a:schemeClr val="dk1"/>
                </a:solidFill>
              </a:rPr>
              <a:t>, </a:t>
            </a:r>
            <a:r>
              <a:rPr lang="en" sz="2500" b="1">
                <a:solidFill>
                  <a:schemeClr val="dk1"/>
                </a:solidFill>
              </a:rPr>
              <a:t>the </a:t>
            </a:r>
            <a:r>
              <a:rPr lang="en" sz="2500" b="1" u="sng">
                <a:solidFill>
                  <a:schemeClr val="dk1"/>
                </a:solidFill>
              </a:rPr>
              <a:t>stock market crashed</a:t>
            </a:r>
            <a:endParaRPr sz="2500" b="1" u="sng">
              <a:solidFill>
                <a:schemeClr val="dk1"/>
              </a:solidFill>
            </a:endParaRPr>
          </a:p>
          <a:p>
            <a:pPr marL="457200" lvl="0" indent="-363537" algn="l" rtl="0">
              <a:spcBef>
                <a:spcPts val="0"/>
              </a:spcBef>
              <a:spcAft>
                <a:spcPts val="0"/>
              </a:spcAft>
              <a:buClr>
                <a:schemeClr val="dk1"/>
              </a:buClr>
              <a:buSzPct val="100000"/>
              <a:buChar char="-"/>
            </a:pPr>
            <a:r>
              <a:rPr lang="en" sz="2500" b="1">
                <a:solidFill>
                  <a:schemeClr val="dk1"/>
                </a:solidFill>
              </a:rPr>
              <a:t>As stock prices dropped, people</a:t>
            </a:r>
            <a:r>
              <a:rPr lang="en" sz="2500">
                <a:solidFill>
                  <a:schemeClr val="dk1"/>
                </a:solidFill>
              </a:rPr>
              <a:t> </a:t>
            </a:r>
            <a:r>
              <a:rPr lang="en" sz="2500" b="1" i="1" u="sng">
                <a:solidFill>
                  <a:srgbClr val="FF0000"/>
                </a:solidFill>
              </a:rPr>
              <a:t>sold</a:t>
            </a:r>
            <a:r>
              <a:rPr lang="en" sz="2500">
                <a:solidFill>
                  <a:schemeClr val="dk1"/>
                </a:solidFill>
              </a:rPr>
              <a:t> </a:t>
            </a:r>
            <a:r>
              <a:rPr lang="en" sz="2500" b="1">
                <a:solidFill>
                  <a:schemeClr val="dk1"/>
                </a:solidFill>
              </a:rPr>
              <a:t>their stock - some lost everything</a:t>
            </a:r>
            <a:endParaRPr sz="2500" b="1">
              <a:solidFill>
                <a:schemeClr val="dk1"/>
              </a:solidFill>
            </a:endParaRPr>
          </a:p>
        </p:txBody>
      </p:sp>
      <p:pic>
        <p:nvPicPr>
          <p:cNvPr id="193" name="Google Shape;193;p33" descr="StockCrash"/>
          <p:cNvPicPr preferRelativeResize="0"/>
          <p:nvPr/>
        </p:nvPicPr>
        <p:blipFill rotWithShape="1">
          <a:blip r:embed="rId3">
            <a:alphaModFix/>
          </a:blip>
          <a:srcRect b="64808"/>
          <a:stretch/>
        </p:blipFill>
        <p:spPr>
          <a:xfrm>
            <a:off x="5813075" y="379600"/>
            <a:ext cx="3219175" cy="2541575"/>
          </a:xfrm>
          <a:prstGeom prst="rect">
            <a:avLst/>
          </a:prstGeom>
          <a:noFill/>
          <a:ln>
            <a:noFill/>
          </a:ln>
        </p:spPr>
      </p:pic>
      <p:pic>
        <p:nvPicPr>
          <p:cNvPr id="194" name="Google Shape;194;p33" descr="stock market news"/>
          <p:cNvPicPr preferRelativeResize="0"/>
          <p:nvPr/>
        </p:nvPicPr>
        <p:blipFill rotWithShape="1">
          <a:blip r:embed="rId4">
            <a:alphaModFix/>
          </a:blip>
          <a:srcRect/>
          <a:stretch/>
        </p:blipFill>
        <p:spPr>
          <a:xfrm>
            <a:off x="5813075" y="3107575"/>
            <a:ext cx="3219175" cy="1738775"/>
          </a:xfrm>
          <a:prstGeom prst="rect">
            <a:avLst/>
          </a:prstGeom>
          <a:noFill/>
          <a:ln w="15875" cap="flat" cmpd="sng">
            <a:solidFill>
              <a:srgbClr val="FF0000"/>
            </a:solidFill>
            <a:prstDash val="solid"/>
            <a:miter lim="800000"/>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60"/>
          <p:cNvPicPr preferRelativeResize="0"/>
          <p:nvPr/>
        </p:nvPicPr>
        <p:blipFill>
          <a:blip r:embed="rId3">
            <a:alphaModFix/>
          </a:blip>
          <a:stretch>
            <a:fillRect/>
          </a:stretch>
        </p:blipFill>
        <p:spPr>
          <a:xfrm>
            <a:off x="152400" y="152400"/>
            <a:ext cx="5376333" cy="4838700"/>
          </a:xfrm>
          <a:prstGeom prst="rect">
            <a:avLst/>
          </a:prstGeom>
          <a:noFill/>
          <a:ln>
            <a:noFill/>
          </a:ln>
        </p:spPr>
      </p:pic>
      <p:pic>
        <p:nvPicPr>
          <p:cNvPr id="376" name="Google Shape;376;p60"/>
          <p:cNvPicPr preferRelativeResize="0"/>
          <p:nvPr/>
        </p:nvPicPr>
        <p:blipFill>
          <a:blip r:embed="rId4">
            <a:alphaModFix/>
          </a:blip>
          <a:stretch>
            <a:fillRect/>
          </a:stretch>
        </p:blipFill>
        <p:spPr>
          <a:xfrm>
            <a:off x="5689550" y="1214700"/>
            <a:ext cx="3028950" cy="217527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61"/>
          <p:cNvSpPr txBox="1">
            <a:spLocks noGrp="1"/>
          </p:cNvSpPr>
          <p:nvPr>
            <p:ph type="title"/>
          </p:nvPr>
        </p:nvSpPr>
        <p:spPr>
          <a:xfrm>
            <a:off x="152600" y="137375"/>
            <a:ext cx="5541300" cy="680700"/>
          </a:xfrm>
          <a:prstGeom prst="rect">
            <a:avLst/>
          </a:prstGeom>
          <a:ln w="9525" cap="flat" cmpd="sng">
            <a:solidFill>
              <a:schemeClr val="dk1"/>
            </a:solidFill>
            <a:prstDash val="dot"/>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600"/>
              <a:t>Breadlines &amp; Soup Kitchens</a:t>
            </a:r>
            <a:endParaRPr sz="3600"/>
          </a:p>
        </p:txBody>
      </p:sp>
      <p:sp>
        <p:nvSpPr>
          <p:cNvPr id="382" name="Google Shape;382;p61"/>
          <p:cNvSpPr txBox="1">
            <a:spLocks noGrp="1"/>
          </p:cNvSpPr>
          <p:nvPr>
            <p:ph type="body" idx="1"/>
          </p:nvPr>
        </p:nvSpPr>
        <p:spPr>
          <a:xfrm>
            <a:off x="227775" y="1003650"/>
            <a:ext cx="5027400" cy="3702300"/>
          </a:xfrm>
          <a:prstGeom prst="rect">
            <a:avLst/>
          </a:prstGeom>
        </p:spPr>
        <p:txBody>
          <a:bodyPr spcFirstLastPara="1" wrap="square" lIns="91425" tIns="91425" rIns="91425" bIns="91425" anchor="t" anchorCtr="0">
            <a:normAutofit/>
          </a:bodyPr>
          <a:lstStyle/>
          <a:p>
            <a:pPr marL="457200" lvl="0" indent="-431800" algn="l" rtl="0">
              <a:spcBef>
                <a:spcPts val="0"/>
              </a:spcBef>
              <a:spcAft>
                <a:spcPts val="0"/>
              </a:spcAft>
              <a:buClr>
                <a:schemeClr val="dk1"/>
              </a:buClr>
              <a:buSzPts val="3200"/>
              <a:buChar char="●"/>
            </a:pPr>
            <a:r>
              <a:rPr lang="en" sz="3200">
                <a:solidFill>
                  <a:schemeClr val="dk1"/>
                </a:solidFill>
              </a:rPr>
              <a:t>Places to receive food provided by charitable organizations</a:t>
            </a:r>
            <a:endParaRPr sz="3200">
              <a:solidFill>
                <a:schemeClr val="dk1"/>
              </a:solidFill>
            </a:endParaRPr>
          </a:p>
          <a:p>
            <a:pPr marL="914400" lvl="1" indent="-431800" algn="l" rtl="0">
              <a:spcBef>
                <a:spcPts val="0"/>
              </a:spcBef>
              <a:spcAft>
                <a:spcPts val="0"/>
              </a:spcAft>
              <a:buClr>
                <a:schemeClr val="dk1"/>
              </a:buClr>
              <a:buSzPts val="3200"/>
              <a:buChar char="○"/>
            </a:pPr>
            <a:r>
              <a:rPr lang="en" sz="3200" i="1">
                <a:solidFill>
                  <a:schemeClr val="dk1"/>
                </a:solidFill>
              </a:rPr>
              <a:t>How does this connect to unemployment?</a:t>
            </a:r>
            <a:endParaRPr sz="3200" i="1">
              <a:solidFill>
                <a:schemeClr val="dk1"/>
              </a:solidFill>
            </a:endParaRPr>
          </a:p>
        </p:txBody>
      </p:sp>
      <p:pic>
        <p:nvPicPr>
          <p:cNvPr id="383" name="Google Shape;383;p61" descr="37greatdepression.jpg"/>
          <p:cNvPicPr preferRelativeResize="0"/>
          <p:nvPr/>
        </p:nvPicPr>
        <p:blipFill rotWithShape="1">
          <a:blip r:embed="rId3">
            <a:alphaModFix/>
          </a:blip>
          <a:srcRect t="14172" b="14179"/>
          <a:stretch/>
        </p:blipFill>
        <p:spPr>
          <a:xfrm>
            <a:off x="5348050" y="2908950"/>
            <a:ext cx="3650700" cy="2057400"/>
          </a:xfrm>
          <a:prstGeom prst="rect">
            <a:avLst/>
          </a:prstGeom>
          <a:noFill/>
          <a:ln w="9525" cap="flat" cmpd="sng">
            <a:solidFill>
              <a:schemeClr val="dk1"/>
            </a:solidFill>
            <a:prstDash val="solid"/>
            <a:round/>
            <a:headEnd type="none" w="sm" len="sm"/>
            <a:tailEnd type="none" w="sm" len="sm"/>
          </a:ln>
        </p:spPr>
      </p:pic>
      <p:pic>
        <p:nvPicPr>
          <p:cNvPr id="384" name="Google Shape;384;p61"/>
          <p:cNvPicPr preferRelativeResize="0"/>
          <p:nvPr/>
        </p:nvPicPr>
        <p:blipFill rotWithShape="1">
          <a:blip r:embed="rId4">
            <a:alphaModFix/>
          </a:blip>
          <a:srcRect r="19471" b="62792"/>
          <a:stretch/>
        </p:blipFill>
        <p:spPr>
          <a:xfrm>
            <a:off x="5432425" y="327350"/>
            <a:ext cx="3566275" cy="2244400"/>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2"/>
          <p:cNvSpPr txBox="1">
            <a:spLocks noGrp="1"/>
          </p:cNvSpPr>
          <p:nvPr>
            <p:ph type="body" idx="4294967295"/>
          </p:nvPr>
        </p:nvSpPr>
        <p:spPr>
          <a:xfrm>
            <a:off x="139300" y="599375"/>
            <a:ext cx="5520000" cy="44466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30200" algn="l" rtl="0">
              <a:spcBef>
                <a:spcPts val="0"/>
              </a:spcBef>
              <a:spcAft>
                <a:spcPts val="0"/>
              </a:spcAft>
              <a:buClr>
                <a:srgbClr val="313131"/>
              </a:buClr>
              <a:buSzPts val="1600"/>
              <a:buFont typeface="Bookman Old Style"/>
              <a:buChar char="●"/>
            </a:pPr>
            <a:r>
              <a:rPr lang="en" sz="1600">
                <a:solidFill>
                  <a:srgbClr val="313131"/>
                </a:solidFill>
                <a:highlight>
                  <a:srgbClr val="FFFFFF"/>
                </a:highlight>
                <a:latin typeface="Bookman Old Style"/>
                <a:ea typeface="Bookman Old Style"/>
                <a:cs typeface="Bookman Old Style"/>
                <a:sym typeface="Bookman Old Style"/>
              </a:rPr>
              <a:t>Al Capone started one of the first soup kitchens. The kitchen employed a few people but fed many more. </a:t>
            </a:r>
            <a:endParaRPr sz="1600">
              <a:solidFill>
                <a:srgbClr val="313131"/>
              </a:solidFill>
              <a:highlight>
                <a:srgbClr val="FFFFFF"/>
              </a:highlight>
              <a:latin typeface="Bookman Old Style"/>
              <a:ea typeface="Bookman Old Style"/>
              <a:cs typeface="Bookman Old Style"/>
              <a:sym typeface="Bookman Old Style"/>
            </a:endParaRPr>
          </a:p>
          <a:p>
            <a:pPr marL="457200" lvl="0" indent="-330200" algn="l" rtl="0">
              <a:spcBef>
                <a:spcPts val="1600"/>
              </a:spcBef>
              <a:spcAft>
                <a:spcPts val="0"/>
              </a:spcAft>
              <a:buClr>
                <a:srgbClr val="313131"/>
              </a:buClr>
              <a:buSzPts val="1600"/>
              <a:buFont typeface="Bookman Old Style"/>
              <a:buChar char="●"/>
            </a:pPr>
            <a:r>
              <a:rPr lang="en" sz="1600">
                <a:solidFill>
                  <a:srgbClr val="313131"/>
                </a:solidFill>
                <a:highlight>
                  <a:srgbClr val="FFFFFF"/>
                </a:highlight>
                <a:latin typeface="Bookman Old Style"/>
                <a:ea typeface="Bookman Old Style"/>
                <a:cs typeface="Bookman Old Style"/>
                <a:sym typeface="Bookman Old Style"/>
              </a:rPr>
              <a:t>In fact, preceding the passage of the Social Security Act, “soup kitchens” like the one Al Capone founded, provided the only meals that some unemployed Americans had.</a:t>
            </a:r>
            <a:endParaRPr sz="1600">
              <a:solidFill>
                <a:srgbClr val="313131"/>
              </a:solidFill>
              <a:highlight>
                <a:srgbClr val="FFFFFF"/>
              </a:highlight>
              <a:latin typeface="Bookman Old Style"/>
              <a:ea typeface="Bookman Old Style"/>
              <a:cs typeface="Bookman Old Style"/>
              <a:sym typeface="Bookman Old Style"/>
            </a:endParaRPr>
          </a:p>
          <a:p>
            <a:pPr marL="457200" lvl="0" indent="-349250" algn="l" rtl="0">
              <a:spcBef>
                <a:spcPts val="1600"/>
              </a:spcBef>
              <a:spcAft>
                <a:spcPts val="1600"/>
              </a:spcAft>
              <a:buClr>
                <a:srgbClr val="313131"/>
              </a:buClr>
              <a:buSzPts val="1900"/>
              <a:buFont typeface="Bookman Old Style"/>
              <a:buChar char="●"/>
            </a:pPr>
            <a:r>
              <a:rPr lang="en" sz="1500">
                <a:solidFill>
                  <a:srgbClr val="202124"/>
                </a:solidFill>
                <a:highlight>
                  <a:srgbClr val="FFFFFF"/>
                </a:highlight>
                <a:latin typeface="Bookman Old Style"/>
                <a:ea typeface="Bookman Old Style"/>
                <a:cs typeface="Bookman Old Style"/>
                <a:sym typeface="Bookman Old Style"/>
              </a:rPr>
              <a:t>Gangster Al Capone's </a:t>
            </a:r>
            <a:r>
              <a:rPr lang="en" sz="1500" b="1">
                <a:solidFill>
                  <a:srgbClr val="202124"/>
                </a:solidFill>
                <a:highlight>
                  <a:srgbClr val="FFFFFF"/>
                </a:highlight>
                <a:latin typeface="Bookman Old Style"/>
                <a:ea typeface="Bookman Old Style"/>
                <a:cs typeface="Bookman Old Style"/>
                <a:sym typeface="Bookman Old Style"/>
              </a:rPr>
              <a:t>Chicago</a:t>
            </a:r>
            <a:r>
              <a:rPr lang="en" sz="1500">
                <a:solidFill>
                  <a:srgbClr val="202124"/>
                </a:solidFill>
                <a:highlight>
                  <a:srgbClr val="FFFFFF"/>
                </a:highlight>
                <a:latin typeface="Bookman Old Style"/>
                <a:ea typeface="Bookman Old Style"/>
                <a:cs typeface="Bookman Old Style"/>
                <a:sym typeface="Bookman Old Style"/>
              </a:rPr>
              <a:t> soup kitchen provided three meals a day during the Great Depression. On Thanksgiving in 1930, Capone's soup kitchen served holiday helpings to 5,000 Chicagoans. ... When the government deprived them of beer and alcohol during Prohibition, Capone delivered it to them.</a:t>
            </a:r>
            <a:endParaRPr sz="1900">
              <a:solidFill>
                <a:srgbClr val="313131"/>
              </a:solidFill>
              <a:highlight>
                <a:srgbClr val="FFFFFF"/>
              </a:highlight>
              <a:latin typeface="Bookman Old Style"/>
              <a:ea typeface="Bookman Old Style"/>
              <a:cs typeface="Bookman Old Style"/>
              <a:sym typeface="Bookman Old Style"/>
            </a:endParaRPr>
          </a:p>
        </p:txBody>
      </p:sp>
      <p:pic>
        <p:nvPicPr>
          <p:cNvPr id="390" name="Google Shape;390;p62"/>
          <p:cNvPicPr preferRelativeResize="0"/>
          <p:nvPr/>
        </p:nvPicPr>
        <p:blipFill>
          <a:blip r:embed="rId3">
            <a:alphaModFix/>
          </a:blip>
          <a:stretch>
            <a:fillRect/>
          </a:stretch>
        </p:blipFill>
        <p:spPr>
          <a:xfrm>
            <a:off x="5812575" y="180275"/>
            <a:ext cx="3260875" cy="1980275"/>
          </a:xfrm>
          <a:prstGeom prst="rect">
            <a:avLst/>
          </a:prstGeom>
          <a:noFill/>
          <a:ln w="9525" cap="flat" cmpd="sng">
            <a:solidFill>
              <a:schemeClr val="dk2"/>
            </a:solidFill>
            <a:prstDash val="solid"/>
            <a:round/>
            <a:headEnd type="none" w="sm" len="sm"/>
            <a:tailEnd type="none" w="sm" len="sm"/>
          </a:ln>
        </p:spPr>
      </p:pic>
      <p:pic>
        <p:nvPicPr>
          <p:cNvPr id="391" name="Google Shape;391;p62"/>
          <p:cNvPicPr preferRelativeResize="0"/>
          <p:nvPr/>
        </p:nvPicPr>
        <p:blipFill>
          <a:blip r:embed="rId4">
            <a:alphaModFix/>
          </a:blip>
          <a:stretch>
            <a:fillRect/>
          </a:stretch>
        </p:blipFill>
        <p:spPr>
          <a:xfrm>
            <a:off x="5812575" y="2368725"/>
            <a:ext cx="3164150" cy="2579625"/>
          </a:xfrm>
          <a:prstGeom prst="rect">
            <a:avLst/>
          </a:prstGeom>
          <a:noFill/>
          <a:ln w="9525" cap="flat" cmpd="sng">
            <a:solidFill>
              <a:schemeClr val="dk2"/>
            </a:solidFill>
            <a:prstDash val="solid"/>
            <a:round/>
            <a:headEnd type="none" w="sm" len="sm"/>
            <a:tailEnd type="none" w="sm" len="sm"/>
          </a:ln>
        </p:spPr>
      </p:pic>
      <p:sp>
        <p:nvSpPr>
          <p:cNvPr id="392" name="Google Shape;392;p62"/>
          <p:cNvSpPr txBox="1"/>
          <p:nvPr/>
        </p:nvSpPr>
        <p:spPr>
          <a:xfrm>
            <a:off x="669075" y="97550"/>
            <a:ext cx="42654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latin typeface="Cherry Cream Soda"/>
                <a:ea typeface="Cherry Cream Soda"/>
                <a:cs typeface="Cherry Cream Soda"/>
                <a:sym typeface="Cherry Cream Soda"/>
              </a:rPr>
              <a:t>FUN FACT:</a:t>
            </a:r>
            <a:endParaRPr sz="2500">
              <a:latin typeface="Cherry Cream Soda"/>
              <a:ea typeface="Cherry Cream Soda"/>
              <a:cs typeface="Cherry Cream Soda"/>
              <a:sym typeface="Cherry Cream Sod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3"/>
          <p:cNvSpPr txBox="1">
            <a:spLocks noGrp="1"/>
          </p:cNvSpPr>
          <p:nvPr>
            <p:ph type="title"/>
          </p:nvPr>
        </p:nvSpPr>
        <p:spPr>
          <a:xfrm>
            <a:off x="384575" y="134875"/>
            <a:ext cx="5760300" cy="680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600">
                <a:solidFill>
                  <a:schemeClr val="dk1"/>
                </a:solidFill>
              </a:rPr>
              <a:t>Shantytowns	  “Hoovervilles”</a:t>
            </a:r>
            <a:endParaRPr sz="3600">
              <a:solidFill>
                <a:schemeClr val="dk1"/>
              </a:solidFill>
            </a:endParaRPr>
          </a:p>
        </p:txBody>
      </p:sp>
      <p:sp>
        <p:nvSpPr>
          <p:cNvPr id="398" name="Google Shape;398;p63"/>
          <p:cNvSpPr txBox="1">
            <a:spLocks noGrp="1"/>
          </p:cNvSpPr>
          <p:nvPr>
            <p:ph type="body" idx="1"/>
          </p:nvPr>
        </p:nvSpPr>
        <p:spPr>
          <a:xfrm>
            <a:off x="184575" y="1200150"/>
            <a:ext cx="4910400" cy="3135600"/>
          </a:xfrm>
          <a:prstGeom prst="rect">
            <a:avLst/>
          </a:prstGeom>
        </p:spPr>
        <p:txBody>
          <a:bodyPr spcFirstLastPara="1" wrap="square" lIns="91425" tIns="91425" rIns="91425" bIns="91425" anchor="t" anchorCtr="0">
            <a:normAutofit fontScale="85000" lnSpcReduction="20000"/>
          </a:bodyPr>
          <a:lstStyle/>
          <a:p>
            <a:pPr marL="457200" lvl="0" indent="-401320" algn="l" rtl="0">
              <a:spcBef>
                <a:spcPts val="0"/>
              </a:spcBef>
              <a:spcAft>
                <a:spcPts val="0"/>
              </a:spcAft>
              <a:buClr>
                <a:schemeClr val="dk1"/>
              </a:buClr>
              <a:buSzPct val="100000"/>
              <a:buChar char="●"/>
            </a:pPr>
            <a:r>
              <a:rPr lang="en" sz="3200">
                <a:solidFill>
                  <a:schemeClr val="dk1"/>
                </a:solidFill>
              </a:rPr>
              <a:t>People could not pay rent so they were kicked out of homes (evicted)</a:t>
            </a:r>
            <a:endParaRPr sz="3200">
              <a:solidFill>
                <a:schemeClr val="dk1"/>
              </a:solidFill>
            </a:endParaRPr>
          </a:p>
          <a:p>
            <a:pPr marL="457200" lvl="0" indent="-401320" algn="l" rtl="0">
              <a:spcBef>
                <a:spcPts val="0"/>
              </a:spcBef>
              <a:spcAft>
                <a:spcPts val="0"/>
              </a:spcAft>
              <a:buClr>
                <a:schemeClr val="dk1"/>
              </a:buClr>
              <a:buSzPct val="100000"/>
              <a:buChar char="●"/>
            </a:pPr>
            <a:r>
              <a:rPr lang="en" sz="3200">
                <a:solidFill>
                  <a:schemeClr val="dk1"/>
                </a:solidFill>
              </a:rPr>
              <a:t>Built makeshift shacks/homes</a:t>
            </a:r>
            <a:endParaRPr sz="3200">
              <a:solidFill>
                <a:schemeClr val="dk1"/>
              </a:solidFill>
            </a:endParaRPr>
          </a:p>
          <a:p>
            <a:pPr marL="914400" lvl="1" indent="-401319" algn="l" rtl="0">
              <a:spcBef>
                <a:spcPts val="0"/>
              </a:spcBef>
              <a:spcAft>
                <a:spcPts val="0"/>
              </a:spcAft>
              <a:buClr>
                <a:schemeClr val="dk1"/>
              </a:buClr>
              <a:buSzPct val="100000"/>
              <a:buChar char="○"/>
            </a:pPr>
            <a:r>
              <a:rPr lang="en" sz="3200" i="1">
                <a:solidFill>
                  <a:schemeClr val="dk1"/>
                </a:solidFill>
              </a:rPr>
              <a:t>Why might they also be called “Hoovervilles”? </a:t>
            </a:r>
            <a:endParaRPr sz="3200" i="1">
              <a:solidFill>
                <a:schemeClr val="dk1"/>
              </a:solidFill>
            </a:endParaRPr>
          </a:p>
        </p:txBody>
      </p:sp>
      <p:pic>
        <p:nvPicPr>
          <p:cNvPr id="399" name="Google Shape;399;p63"/>
          <p:cNvPicPr preferRelativeResize="0"/>
          <p:nvPr/>
        </p:nvPicPr>
        <p:blipFill>
          <a:blip r:embed="rId3">
            <a:alphaModFix/>
          </a:blip>
          <a:stretch>
            <a:fillRect/>
          </a:stretch>
        </p:blipFill>
        <p:spPr>
          <a:xfrm>
            <a:off x="5094975" y="1096600"/>
            <a:ext cx="3956225" cy="3753775"/>
          </a:xfrm>
          <a:prstGeom prst="rect">
            <a:avLst/>
          </a:prstGeom>
          <a:noFill/>
          <a:ln w="28575" cap="flat" cmpd="sng">
            <a:solidFill>
              <a:schemeClr val="dk1"/>
            </a:solidFill>
            <a:prstDash val="solid"/>
            <a:round/>
            <a:headEnd type="none" w="sm" len="sm"/>
            <a:tailEnd type="none" w="sm" len="sm"/>
          </a:ln>
        </p:spPr>
      </p:pic>
      <p:cxnSp>
        <p:nvCxnSpPr>
          <p:cNvPr id="400" name="Google Shape;400;p63"/>
          <p:cNvCxnSpPr/>
          <p:nvPr/>
        </p:nvCxnSpPr>
        <p:spPr>
          <a:xfrm>
            <a:off x="5609550" y="1619600"/>
            <a:ext cx="809700" cy="809700"/>
          </a:xfrm>
          <a:prstGeom prst="straightConnector1">
            <a:avLst/>
          </a:prstGeom>
          <a:noFill/>
          <a:ln w="9525" cap="flat" cmpd="sng">
            <a:solidFill>
              <a:schemeClr val="dk2"/>
            </a:solidFill>
            <a:prstDash val="solid"/>
            <a:round/>
            <a:headEnd type="none" w="med" len="med"/>
            <a:tailEnd type="triangle" w="med" len="med"/>
          </a:ln>
        </p:spPr>
      </p:cxnSp>
      <p:cxnSp>
        <p:nvCxnSpPr>
          <p:cNvPr id="401" name="Google Shape;401;p63"/>
          <p:cNvCxnSpPr/>
          <p:nvPr/>
        </p:nvCxnSpPr>
        <p:spPr>
          <a:xfrm rot="10800000" flipH="1">
            <a:off x="2868050" y="539900"/>
            <a:ext cx="632700" cy="8400"/>
          </a:xfrm>
          <a:prstGeom prst="straightConnector1">
            <a:avLst/>
          </a:prstGeom>
          <a:noFill/>
          <a:ln w="28575" cap="flat" cmpd="sng">
            <a:solidFill>
              <a:schemeClr val="dk1"/>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64"/>
          <p:cNvPicPr preferRelativeResize="0"/>
          <p:nvPr/>
        </p:nvPicPr>
        <p:blipFill>
          <a:blip r:embed="rId3">
            <a:alphaModFix/>
          </a:blip>
          <a:stretch>
            <a:fillRect/>
          </a:stretch>
        </p:blipFill>
        <p:spPr>
          <a:xfrm>
            <a:off x="244625" y="219325"/>
            <a:ext cx="4268325" cy="2050099"/>
          </a:xfrm>
          <a:prstGeom prst="rect">
            <a:avLst/>
          </a:prstGeom>
          <a:noFill/>
          <a:ln w="9525" cap="flat" cmpd="sng">
            <a:solidFill>
              <a:schemeClr val="dk1"/>
            </a:solidFill>
            <a:prstDash val="solid"/>
            <a:round/>
            <a:headEnd type="none" w="sm" len="sm"/>
            <a:tailEnd type="none" w="sm" len="sm"/>
          </a:ln>
        </p:spPr>
      </p:pic>
      <p:pic>
        <p:nvPicPr>
          <p:cNvPr id="407" name="Google Shape;407;p64"/>
          <p:cNvPicPr preferRelativeResize="0"/>
          <p:nvPr/>
        </p:nvPicPr>
        <p:blipFill>
          <a:blip r:embed="rId4">
            <a:alphaModFix/>
          </a:blip>
          <a:stretch>
            <a:fillRect/>
          </a:stretch>
        </p:blipFill>
        <p:spPr>
          <a:xfrm>
            <a:off x="4665350" y="152400"/>
            <a:ext cx="4234025" cy="2117013"/>
          </a:xfrm>
          <a:prstGeom prst="rect">
            <a:avLst/>
          </a:prstGeom>
          <a:noFill/>
          <a:ln w="9525" cap="flat" cmpd="sng">
            <a:solidFill>
              <a:schemeClr val="dk1"/>
            </a:solidFill>
            <a:prstDash val="solid"/>
            <a:round/>
            <a:headEnd type="none" w="sm" len="sm"/>
            <a:tailEnd type="none" w="sm" len="sm"/>
          </a:ln>
        </p:spPr>
      </p:pic>
      <p:pic>
        <p:nvPicPr>
          <p:cNvPr id="408" name="Google Shape;408;p64"/>
          <p:cNvPicPr preferRelativeResize="0"/>
          <p:nvPr/>
        </p:nvPicPr>
        <p:blipFill>
          <a:blip r:embed="rId5">
            <a:alphaModFix/>
          </a:blip>
          <a:stretch>
            <a:fillRect/>
          </a:stretch>
        </p:blipFill>
        <p:spPr>
          <a:xfrm>
            <a:off x="152400" y="2421825"/>
            <a:ext cx="4234025" cy="2555075"/>
          </a:xfrm>
          <a:prstGeom prst="rect">
            <a:avLst/>
          </a:prstGeom>
          <a:noFill/>
          <a:ln w="9525" cap="flat" cmpd="sng">
            <a:solidFill>
              <a:schemeClr val="dk1"/>
            </a:solidFill>
            <a:prstDash val="solid"/>
            <a:round/>
            <a:headEnd type="none" w="sm" len="sm"/>
            <a:tailEnd type="none" w="sm" len="sm"/>
          </a:ln>
        </p:spPr>
      </p:pic>
      <p:pic>
        <p:nvPicPr>
          <p:cNvPr id="409" name="Google Shape;409;p64"/>
          <p:cNvPicPr preferRelativeResize="0"/>
          <p:nvPr/>
        </p:nvPicPr>
        <p:blipFill>
          <a:blip r:embed="rId6">
            <a:alphaModFix/>
          </a:blip>
          <a:stretch>
            <a:fillRect/>
          </a:stretch>
        </p:blipFill>
        <p:spPr>
          <a:xfrm>
            <a:off x="4538825" y="2421825"/>
            <a:ext cx="4360550" cy="255507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5"/>
          <p:cNvSpPr txBox="1">
            <a:spLocks noGrp="1"/>
          </p:cNvSpPr>
          <p:nvPr>
            <p:ph type="title"/>
          </p:nvPr>
        </p:nvSpPr>
        <p:spPr>
          <a:xfrm>
            <a:off x="311700" y="2150850"/>
            <a:ext cx="8520600" cy="163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a:latin typeface="Love Ya Like A Sister"/>
                <a:ea typeface="Love Ya Like A Sister"/>
                <a:cs typeface="Love Ya Like A Sister"/>
                <a:sym typeface="Love Ya Like A Sister"/>
              </a:rPr>
              <a:t>ART &amp; MUSIC During The Great Depression</a:t>
            </a:r>
            <a:endParaRPr sz="5000">
              <a:latin typeface="Love Ya Like A Sister"/>
              <a:ea typeface="Love Ya Like A Sister"/>
              <a:cs typeface="Love Ya Like A Sister"/>
              <a:sym typeface="Love Ya Like A Siste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6"/>
          <p:cNvSpPr txBox="1">
            <a:spLocks noGrp="1"/>
          </p:cNvSpPr>
          <p:nvPr>
            <p:ph type="title"/>
          </p:nvPr>
        </p:nvSpPr>
        <p:spPr>
          <a:xfrm>
            <a:off x="836350" y="132100"/>
            <a:ext cx="7540800" cy="7182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990">
                <a:latin typeface="Love Ya Like A Sister"/>
                <a:ea typeface="Love Ya Like A Sister"/>
                <a:cs typeface="Love Ya Like A Sister"/>
                <a:sym typeface="Love Ya Like A Sister"/>
              </a:rPr>
              <a:t>Gene Autry </a:t>
            </a:r>
            <a:endParaRPr sz="3720">
              <a:latin typeface="Love Ya Like A Sister"/>
              <a:ea typeface="Love Ya Like A Sister"/>
              <a:cs typeface="Love Ya Like A Sister"/>
              <a:sym typeface="Love Ya Like A Sister"/>
            </a:endParaRPr>
          </a:p>
        </p:txBody>
      </p:sp>
      <p:sp>
        <p:nvSpPr>
          <p:cNvPr id="420" name="Google Shape;420;p66"/>
          <p:cNvSpPr txBox="1">
            <a:spLocks noGrp="1"/>
          </p:cNvSpPr>
          <p:nvPr>
            <p:ph type="body" idx="1"/>
          </p:nvPr>
        </p:nvSpPr>
        <p:spPr>
          <a:xfrm>
            <a:off x="97575" y="850275"/>
            <a:ext cx="4014300" cy="40755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People listened to music such as Gene Autry</a:t>
            </a:r>
            <a:endParaRPr sz="2400">
              <a:solidFill>
                <a:schemeClr val="dk1"/>
              </a:solidFill>
              <a:latin typeface="Times New Roman"/>
              <a:ea typeface="Times New Roman"/>
              <a:cs typeface="Times New Roman"/>
              <a:sym typeface="Times New Roman"/>
            </a:endParaRPr>
          </a:p>
          <a:p>
            <a:pPr marL="914400" lvl="1"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Connection about hard times</a:t>
            </a:r>
            <a:endParaRPr sz="2400">
              <a:solidFill>
                <a:schemeClr val="dk1"/>
              </a:solidFill>
              <a:latin typeface="Times New Roman"/>
              <a:ea typeface="Times New Roman"/>
              <a:cs typeface="Times New Roman"/>
              <a:sym typeface="Times New Roman"/>
            </a:endParaRPr>
          </a:p>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Beginning with Tumbling Tumbleweeds in 1935, Autry's presence brought a boyish sense of relief</a:t>
            </a:r>
            <a:endParaRPr sz="2400">
              <a:solidFill>
                <a:schemeClr val="dk1"/>
              </a:solidFill>
              <a:latin typeface="Times New Roman"/>
              <a:ea typeface="Times New Roman"/>
              <a:cs typeface="Times New Roman"/>
              <a:sym typeface="Times New Roman"/>
            </a:endParaRPr>
          </a:p>
        </p:txBody>
      </p:sp>
      <p:pic>
        <p:nvPicPr>
          <p:cNvPr id="421" name="Google Shape;421;p66" descr="Singing Cowboy Gene Autry sings the humorous song &quot;The West Ain't What It Used to Be&quot; from his musical B Western movie &quot;Public Cowboy No. 1&quot; from Republic Pictures 1937.&#10;&#10;© Autry Qualified Interest Trust and The Autry Foundation &#10;&#10;Buy the DVD of &quot;Public Cowboy No. 1&quot;:&#10;http://www.geneautry.com/musicmovies/dvds/publiccowboyno1.html &#10;&#10;Visit the Official Gene Autry website for more about America's Favorite Singing Cowboy, Gene Autry!&#10;http://www.geneautry.com &#10;&#10;THE WEST AIN'T WHAT IT USED TO BE&#10;&#10;OH THE WEST AIN'T WHAT IT USED TO BE&#10;WILD AND WOOLY AND FULL OF FLEAS&#10;NOW WE LIVE A LIFE OF EASE&#10;OH THE WEST AIN'T WHAT IT USED TO BE&#10;&#10;ONCE THE WEST WAS ROUGH AND TOUGH,&#10;BEFORE THE GALS USED POWDER PUFFS&#10;NOW THEY'RE USING ROUGE AND STUFF&#10;OH THE WEST AIN'T WHAT IT USED TO BE&#10;&#10;THERE'S A NEW DEAL IN THE WEST TODAY &#10;WHERE THE ANTELOPE USED TO PLAY&#10;I MET A DEAR THIS VERY DAY&#10;NOW THE WEST AIN'T WHAT IT USED TO BE &#10;&#10;THERE AIN'T MUCH LEFT OF THE WEST NO MORE,&#10;THE COWBOYS ALL TURN'D TROUBADOUR&#10;A GAL I KNOW IS AN EDITOR &#10;OH THE WEST AIN'T WHAT IT USED TO BE&#10;&#10;NOW THE WEST WILL NEVER BE THE SAME&#10;SINCE A COWGIRL EDITOR CAME&#10;SHE WILL MAKE IT SAFE AND SANE&#10;OH THE WEST AIN'T WHAT IT USED TO BE&#10;&#10;THERE WON'T BE ROOM FOR BOTH OF US&#10;IF SHE STARTS TO MAKE A FUSS&#10;CUZ I'M AN ORNERY COWBOY CUSS&#10;OH THE WEST AIN'T WHAT IT USED TO BE&#10;&#10;YODEL&#10;&#10;#GeneAutry #SingingCowboy #DudeRanchSongs #SmileyBurnette #AnnRutherford #PublicCowboyNo1 #BWestern #RepublicPictures" title="Gene Autry - The West Ain't What It Used to Be (from Public Cowboy No. 1 1937)">
            <a:hlinkClick r:id="rId3"/>
          </p:cNvPr>
          <p:cNvPicPr preferRelativeResize="0"/>
          <p:nvPr/>
        </p:nvPicPr>
        <p:blipFill>
          <a:blip r:embed="rId4">
            <a:alphaModFix/>
          </a:blip>
          <a:stretch>
            <a:fillRect/>
          </a:stretch>
        </p:blipFill>
        <p:spPr>
          <a:xfrm>
            <a:off x="4167775" y="877900"/>
            <a:ext cx="4823825" cy="4075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1"/>
                                        </p:tgtEl>
                                        <p:attrNameLst>
                                          <p:attrName>style.visibility</p:attrName>
                                        </p:attrNameLst>
                                      </p:cBhvr>
                                      <p:to>
                                        <p:strVal val="visible"/>
                                      </p:to>
                                    </p:set>
                                    <p:animEffect transition="in" filter="fade">
                                      <p:cBhvr>
                                        <p:cTn id="7" dur="10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67" descr="&quot;Brother, Can You Spare a Dime?&quot; lyrics by Yip Harburg, music by Jay Gorney (1931) &#10; &#10;They used to tell me I was building a dream, and so I followed the mob,  &#10;When there was earth to plow, or guns to bear, I was always there right on the job.  &#10;They used to tell me I was building a dream, with peace and glory ahead,  &#10;Why should I be standing in line, just waiting for bread? &#10; &#10;Once I built a railroad, I made it run, made it race against time.  &#10;Once I built a railroad; now it's done. Brother, can you spare a dime?  &#10;Once I built a tower, up to the sun, brick, and rivet, and lime;  &#10;Once I built a tower, now it's done. Brother, can you spare a dime? &#10; &#10;Once in khaki suits, gee we looked swell,  &#10;Full of that Yankee Doodly Dum,  &#10;Half a million boots went slogging through Hell,  &#10;And I was the kid with the drum! &#10; &#10;Say, don't you remember, they called me Al; it was Al all the time.  &#10;Why don't you remember, I'm your pal? Buddy, can you spare a dime? &#10; &#10;Once in khaki suits, gee we looked swell,  &#10;Full of that Yankee Doodly Dum,  &#10;Half a million boots went slogging through Hell,  &#10;And I was the kid with the drum! &#10; &#10;Say, don't you remember, they called me Al; it was Al all the time.  &#10;Say, don't you remember, I'm your pal? Buddy, can you spare a dime?" title="Brother, Can You Spare A Dime?">
            <a:hlinkClick r:id="rId3"/>
          </p:cNvPr>
          <p:cNvPicPr preferRelativeResize="0"/>
          <p:nvPr/>
        </p:nvPicPr>
        <p:blipFill>
          <a:blip r:embed="rId4">
            <a:alphaModFix/>
          </a:blip>
          <a:stretch>
            <a:fillRect/>
          </a:stretch>
        </p:blipFill>
        <p:spPr>
          <a:xfrm>
            <a:off x="152400" y="1054425"/>
            <a:ext cx="8768575" cy="3838175"/>
          </a:xfrm>
          <a:prstGeom prst="rect">
            <a:avLst/>
          </a:prstGeom>
          <a:noFill/>
          <a:ln>
            <a:noFill/>
          </a:ln>
        </p:spPr>
      </p:pic>
      <p:sp>
        <p:nvSpPr>
          <p:cNvPr id="427" name="Google Shape;427;p67"/>
          <p:cNvSpPr txBox="1"/>
          <p:nvPr/>
        </p:nvSpPr>
        <p:spPr>
          <a:xfrm>
            <a:off x="1096600" y="151850"/>
            <a:ext cx="7220700" cy="70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chemeClr val="dk1"/>
                </a:solidFill>
                <a:latin typeface="Love Ya Like A Sister"/>
                <a:ea typeface="Love Ya Like A Sister"/>
                <a:cs typeface="Love Ya Like A Sister"/>
                <a:sym typeface="Love Ya Like A Sister"/>
              </a:rPr>
              <a:t>“Brother, Can You Spare A Dime”</a:t>
            </a:r>
            <a:endParaRPr sz="3300">
              <a:solidFill>
                <a:schemeClr val="dk1"/>
              </a:solidFill>
              <a:latin typeface="Love Ya Like A Sister"/>
              <a:ea typeface="Love Ya Like A Sister"/>
              <a:cs typeface="Love Ya Like A Sister"/>
              <a:sym typeface="Love Ya Like A Sis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1000"/>
                                        <p:tgtEl>
                                          <p:spTgt spid="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4"/>
          <p:cNvSpPr txBox="1">
            <a:spLocks noGrp="1"/>
          </p:cNvSpPr>
          <p:nvPr>
            <p:ph type="title"/>
          </p:nvPr>
        </p:nvSpPr>
        <p:spPr>
          <a:xfrm>
            <a:off x="311700" y="269925"/>
            <a:ext cx="4580700" cy="747900"/>
          </a:xfrm>
          <a:prstGeom prst="rect">
            <a:avLst/>
          </a:prstGeom>
          <a:ln w="9525" cap="flat" cmpd="sng">
            <a:solidFill>
              <a:schemeClr val="dk1"/>
            </a:solidFill>
            <a:prstDash val="dash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3600">
                <a:latin typeface="Love Ya Like A Sister"/>
                <a:ea typeface="Love Ya Like A Sister"/>
                <a:cs typeface="Love Ya Like A Sister"/>
                <a:sym typeface="Love Ya Like A Sister"/>
              </a:rPr>
              <a:t>Why is it significant?</a:t>
            </a:r>
            <a:endParaRPr sz="3600">
              <a:latin typeface="Love Ya Like A Sister"/>
              <a:ea typeface="Love Ya Like A Sister"/>
              <a:cs typeface="Love Ya Like A Sister"/>
              <a:sym typeface="Love Ya Like A Sister"/>
            </a:endParaRPr>
          </a:p>
        </p:txBody>
      </p:sp>
      <p:sp>
        <p:nvSpPr>
          <p:cNvPr id="200" name="Google Shape;200;p3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457200" lvl="0" indent="-400050" algn="l" rtl="0">
              <a:spcBef>
                <a:spcPts val="0"/>
              </a:spcBef>
              <a:spcAft>
                <a:spcPts val="0"/>
              </a:spcAft>
              <a:buClr>
                <a:schemeClr val="dk1"/>
              </a:buClr>
              <a:buSzPts val="2700"/>
              <a:buChar char="●"/>
            </a:pPr>
            <a:r>
              <a:rPr lang="en" sz="2700">
                <a:solidFill>
                  <a:schemeClr val="dk1"/>
                </a:solidFill>
              </a:rPr>
              <a:t>Symbolic beginning of the Great Depression</a:t>
            </a:r>
            <a:endParaRPr sz="2700">
              <a:solidFill>
                <a:schemeClr val="dk1"/>
              </a:solidFill>
            </a:endParaRPr>
          </a:p>
          <a:p>
            <a:pPr marL="457200" lvl="0" indent="0" algn="l" rtl="0">
              <a:spcBef>
                <a:spcPts val="1200"/>
              </a:spcBef>
              <a:spcAft>
                <a:spcPts val="1200"/>
              </a:spcAft>
              <a:buNone/>
            </a:pPr>
            <a:endParaRPr sz="2700">
              <a:solidFill>
                <a:schemeClr val="dk1"/>
              </a:solidFill>
            </a:endParaRPr>
          </a:p>
        </p:txBody>
      </p:sp>
      <p:pic>
        <p:nvPicPr>
          <p:cNvPr id="201" name="Google Shape;201;p34"/>
          <p:cNvPicPr preferRelativeResize="0"/>
          <p:nvPr/>
        </p:nvPicPr>
        <p:blipFill>
          <a:blip r:embed="rId3">
            <a:alphaModFix/>
          </a:blip>
          <a:stretch>
            <a:fillRect/>
          </a:stretch>
        </p:blipFill>
        <p:spPr>
          <a:xfrm>
            <a:off x="4993775" y="388025"/>
            <a:ext cx="3929250" cy="4251450"/>
          </a:xfrm>
          <a:prstGeom prst="rect">
            <a:avLst/>
          </a:prstGeom>
          <a:noFill/>
          <a:ln w="38100" cap="flat" cmpd="sng">
            <a:solidFill>
              <a:srgbClr val="9900FF"/>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5"/>
          <p:cNvSpPr txBox="1">
            <a:spLocks noGrp="1"/>
          </p:cNvSpPr>
          <p:nvPr>
            <p:ph type="title"/>
          </p:nvPr>
        </p:nvSpPr>
        <p:spPr>
          <a:xfrm>
            <a:off x="263650" y="194025"/>
            <a:ext cx="4401300" cy="872700"/>
          </a:xfrm>
          <a:prstGeom prst="rect">
            <a:avLst/>
          </a:prstGeom>
          <a:ln w="9525" cap="flat" cmpd="sng">
            <a:solidFill>
              <a:schemeClr val="dk1"/>
            </a:solidFill>
            <a:prstDash val="dash"/>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a:latin typeface="Cherry Cream Soda"/>
                <a:ea typeface="Cherry Cream Soda"/>
                <a:cs typeface="Cherry Cream Soda"/>
                <a:sym typeface="Cherry Cream Soda"/>
              </a:rPr>
              <a:t>Stock Market crash will follow with: </a:t>
            </a:r>
            <a:endParaRPr>
              <a:latin typeface="Cherry Cream Soda"/>
              <a:ea typeface="Cherry Cream Soda"/>
              <a:cs typeface="Cherry Cream Soda"/>
              <a:sym typeface="Cherry Cream Soda"/>
            </a:endParaRPr>
          </a:p>
        </p:txBody>
      </p:sp>
      <p:sp>
        <p:nvSpPr>
          <p:cNvPr id="207" name="Google Shape;207;p35"/>
          <p:cNvSpPr txBox="1">
            <a:spLocks noGrp="1"/>
          </p:cNvSpPr>
          <p:nvPr>
            <p:ph type="body" idx="1"/>
          </p:nvPr>
        </p:nvSpPr>
        <p:spPr>
          <a:xfrm>
            <a:off x="303675" y="1179925"/>
            <a:ext cx="4563600" cy="3586200"/>
          </a:xfrm>
          <a:prstGeom prst="rect">
            <a:avLst/>
          </a:prstGeom>
        </p:spPr>
        <p:txBody>
          <a:bodyPr spcFirstLastPara="1" wrap="square" lIns="91425" tIns="91425" rIns="91425" bIns="91425" anchor="t" anchorCtr="0">
            <a:noAutofit/>
          </a:bodyPr>
          <a:lstStyle/>
          <a:p>
            <a:pPr marL="457200" lvl="0" indent="-412750" algn="l" rtl="0">
              <a:lnSpc>
                <a:spcPct val="100000"/>
              </a:lnSpc>
              <a:spcBef>
                <a:spcPts val="0"/>
              </a:spcBef>
              <a:spcAft>
                <a:spcPts val="0"/>
              </a:spcAft>
              <a:buClr>
                <a:schemeClr val="dk1"/>
              </a:buClr>
              <a:buSzPts val="2900"/>
              <a:buFont typeface="Times New Roman"/>
              <a:buAutoNum type="arabicPeriod"/>
            </a:pPr>
            <a:r>
              <a:rPr lang="en" sz="2900">
                <a:solidFill>
                  <a:schemeClr val="dk1"/>
                </a:solidFill>
                <a:latin typeface="Times New Roman"/>
                <a:ea typeface="Times New Roman"/>
                <a:cs typeface="Times New Roman"/>
                <a:sym typeface="Times New Roman"/>
              </a:rPr>
              <a:t>HIGH UNEMPLOYMENT</a:t>
            </a:r>
            <a:endParaRPr sz="2900">
              <a:solidFill>
                <a:schemeClr val="dk1"/>
              </a:solidFill>
              <a:latin typeface="Times New Roman"/>
              <a:ea typeface="Times New Roman"/>
              <a:cs typeface="Times New Roman"/>
              <a:sym typeface="Times New Roman"/>
            </a:endParaRPr>
          </a:p>
          <a:p>
            <a:pPr marL="914400" lvl="1" indent="-412750" algn="l" rtl="0">
              <a:lnSpc>
                <a:spcPct val="100000"/>
              </a:lnSpc>
              <a:spcBef>
                <a:spcPts val="0"/>
              </a:spcBef>
              <a:spcAft>
                <a:spcPts val="0"/>
              </a:spcAft>
              <a:buClr>
                <a:schemeClr val="dk1"/>
              </a:buClr>
              <a:buSzPts val="2900"/>
              <a:buAutoNum type="alphaLcPeriod"/>
            </a:pPr>
            <a:r>
              <a:rPr lang="en" sz="2900">
                <a:solidFill>
                  <a:schemeClr val="dk1"/>
                </a:solidFill>
                <a:latin typeface="Times New Roman"/>
                <a:ea typeface="Times New Roman"/>
                <a:cs typeface="Times New Roman"/>
                <a:sym typeface="Times New Roman"/>
              </a:rPr>
              <a:t>Businesses start going under (</a:t>
            </a:r>
            <a:r>
              <a:rPr lang="en" sz="2900" b="1" i="1" u="sng">
                <a:solidFill>
                  <a:srgbClr val="FF0000"/>
                </a:solidFill>
                <a:latin typeface="Times New Roman"/>
                <a:ea typeface="Times New Roman"/>
                <a:cs typeface="Times New Roman"/>
                <a:sym typeface="Times New Roman"/>
              </a:rPr>
              <a:t>closing</a:t>
            </a:r>
            <a:r>
              <a:rPr lang="en" sz="2900">
                <a:solidFill>
                  <a:schemeClr val="dk1"/>
                </a:solidFill>
                <a:latin typeface="Times New Roman"/>
                <a:ea typeface="Times New Roman"/>
                <a:cs typeface="Times New Roman"/>
                <a:sym typeface="Times New Roman"/>
              </a:rPr>
              <a:t>) → causes a snowball effect</a:t>
            </a:r>
            <a:endParaRPr sz="2900">
              <a:solidFill>
                <a:schemeClr val="dk1"/>
              </a:solidFill>
              <a:latin typeface="Times New Roman"/>
              <a:ea typeface="Times New Roman"/>
              <a:cs typeface="Times New Roman"/>
              <a:sym typeface="Times New Roman"/>
            </a:endParaRPr>
          </a:p>
          <a:p>
            <a:pPr marL="457200" lvl="0" indent="-412750" algn="l" rtl="0">
              <a:lnSpc>
                <a:spcPct val="100000"/>
              </a:lnSpc>
              <a:spcBef>
                <a:spcPts val="0"/>
              </a:spcBef>
              <a:spcAft>
                <a:spcPts val="0"/>
              </a:spcAft>
              <a:buClr>
                <a:schemeClr val="dk1"/>
              </a:buClr>
              <a:buSzPts val="2900"/>
              <a:buFont typeface="Times New Roman"/>
              <a:buAutoNum type="arabicPeriod"/>
            </a:pPr>
            <a:r>
              <a:rPr lang="en" sz="2900">
                <a:solidFill>
                  <a:schemeClr val="dk1"/>
                </a:solidFill>
                <a:latin typeface="Times New Roman"/>
                <a:ea typeface="Times New Roman"/>
                <a:cs typeface="Times New Roman"/>
                <a:sym typeface="Times New Roman"/>
              </a:rPr>
              <a:t>Low Production</a:t>
            </a:r>
            <a:endParaRPr sz="2900">
              <a:solidFill>
                <a:schemeClr val="dk1"/>
              </a:solidFill>
              <a:latin typeface="Times New Roman"/>
              <a:ea typeface="Times New Roman"/>
              <a:cs typeface="Times New Roman"/>
              <a:sym typeface="Times New Roman"/>
            </a:endParaRPr>
          </a:p>
          <a:p>
            <a:pPr marL="457200" lvl="0" indent="-412750" algn="l" rtl="0">
              <a:lnSpc>
                <a:spcPct val="100000"/>
              </a:lnSpc>
              <a:spcBef>
                <a:spcPts val="0"/>
              </a:spcBef>
              <a:spcAft>
                <a:spcPts val="0"/>
              </a:spcAft>
              <a:buClr>
                <a:schemeClr val="dk1"/>
              </a:buClr>
              <a:buSzPts val="2900"/>
              <a:buFont typeface="Times New Roman"/>
              <a:buAutoNum type="arabicPeriod"/>
            </a:pPr>
            <a:r>
              <a:rPr lang="en" sz="2900">
                <a:solidFill>
                  <a:schemeClr val="dk1"/>
                </a:solidFill>
                <a:latin typeface="Times New Roman"/>
                <a:ea typeface="Times New Roman"/>
                <a:cs typeface="Times New Roman"/>
                <a:sym typeface="Times New Roman"/>
              </a:rPr>
              <a:t>Low Investment</a:t>
            </a:r>
            <a:endParaRPr sz="2900">
              <a:solidFill>
                <a:schemeClr val="dk1"/>
              </a:solidFill>
              <a:latin typeface="Times New Roman"/>
              <a:ea typeface="Times New Roman"/>
              <a:cs typeface="Times New Roman"/>
              <a:sym typeface="Times New Roman"/>
            </a:endParaRPr>
          </a:p>
        </p:txBody>
      </p:sp>
      <p:pic>
        <p:nvPicPr>
          <p:cNvPr id="208" name="Google Shape;208;p35"/>
          <p:cNvPicPr preferRelativeResize="0"/>
          <p:nvPr/>
        </p:nvPicPr>
        <p:blipFill rotWithShape="1">
          <a:blip r:embed="rId3">
            <a:alphaModFix/>
          </a:blip>
          <a:srcRect/>
          <a:stretch/>
        </p:blipFill>
        <p:spPr>
          <a:xfrm>
            <a:off x="5035775" y="430225"/>
            <a:ext cx="3759250" cy="4178325"/>
          </a:xfrm>
          <a:prstGeom prst="rect">
            <a:avLst/>
          </a:prstGeom>
          <a:noFill/>
          <a:ln w="38100" cap="flat" cmpd="sng">
            <a:solidFill>
              <a:srgbClr val="274E13"/>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700">
                <a:latin typeface="Love Ya Like A Sister"/>
                <a:ea typeface="Love Ya Like A Sister"/>
                <a:cs typeface="Love Ya Like A Sister"/>
                <a:sym typeface="Love Ya Like A Sister"/>
              </a:rPr>
              <a:t>Great Depression Causes</a:t>
            </a:r>
            <a:endParaRPr sz="4700">
              <a:latin typeface="Love Ya Like A Sister"/>
              <a:ea typeface="Love Ya Like A Sister"/>
              <a:cs typeface="Love Ya Like A Sister"/>
              <a:sym typeface="Love Ya Like A Siste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457200" lvl="0" indent="-457200" algn="ctr" rtl="0">
              <a:spcBef>
                <a:spcPts val="0"/>
              </a:spcBef>
              <a:spcAft>
                <a:spcPts val="0"/>
              </a:spcAft>
              <a:buSzPts val="3600"/>
              <a:buAutoNum type="arabicPeriod"/>
            </a:pPr>
            <a:r>
              <a:rPr lang="en"/>
              <a:t>Stock Market Speculation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8"/>
          <p:cNvSpPr txBox="1">
            <a:spLocks noGrp="1"/>
          </p:cNvSpPr>
          <p:nvPr>
            <p:ph type="title"/>
          </p:nvPr>
        </p:nvSpPr>
        <p:spPr>
          <a:xfrm>
            <a:off x="311700" y="218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Over Speculation</a:t>
            </a:r>
            <a:endParaRPr sz="4000"/>
          </a:p>
        </p:txBody>
      </p:sp>
      <p:sp>
        <p:nvSpPr>
          <p:cNvPr id="224" name="Google Shape;224;p38"/>
          <p:cNvSpPr txBox="1">
            <a:spLocks noGrp="1"/>
          </p:cNvSpPr>
          <p:nvPr>
            <p:ph type="body" idx="1"/>
          </p:nvPr>
        </p:nvSpPr>
        <p:spPr>
          <a:xfrm>
            <a:off x="148750" y="995675"/>
            <a:ext cx="5466300" cy="41478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Clr>
                <a:schemeClr val="dk1"/>
              </a:buClr>
              <a:buSzPts val="2600"/>
              <a:buChar char="-"/>
            </a:pPr>
            <a:r>
              <a:rPr lang="en" sz="2600">
                <a:solidFill>
                  <a:schemeClr val="dk1"/>
                </a:solidFill>
              </a:rPr>
              <a:t>Speculation: </a:t>
            </a:r>
            <a:r>
              <a:rPr lang="en" sz="2600" b="1" i="1" u="sng">
                <a:solidFill>
                  <a:srgbClr val="FF0000"/>
                </a:solidFill>
              </a:rPr>
              <a:t>risky</a:t>
            </a:r>
            <a:r>
              <a:rPr lang="en" sz="2600">
                <a:solidFill>
                  <a:schemeClr val="dk1"/>
                </a:solidFill>
              </a:rPr>
              <a:t> investments (purchasing stocks) with the hopes of getting rich quick</a:t>
            </a:r>
            <a:endParaRPr sz="2600">
              <a:solidFill>
                <a:schemeClr val="dk1"/>
              </a:solidFill>
            </a:endParaRPr>
          </a:p>
          <a:p>
            <a:pPr marL="457200" lvl="0" indent="-393700" algn="l" rtl="0">
              <a:spcBef>
                <a:spcPts val="0"/>
              </a:spcBef>
              <a:spcAft>
                <a:spcPts val="0"/>
              </a:spcAft>
              <a:buClr>
                <a:schemeClr val="dk1"/>
              </a:buClr>
              <a:buSzPts val="2600"/>
              <a:buChar char="-"/>
            </a:pPr>
            <a:r>
              <a:rPr lang="en" sz="2600">
                <a:solidFill>
                  <a:schemeClr val="dk1"/>
                </a:solidFill>
              </a:rPr>
              <a:t>In the 1920s, many people bought stocks hoping to “</a:t>
            </a:r>
            <a:r>
              <a:rPr lang="en" sz="2600" b="1" i="1">
                <a:solidFill>
                  <a:schemeClr val="dk1"/>
                </a:solidFill>
              </a:rPr>
              <a:t>get rich quick</a:t>
            </a:r>
            <a:r>
              <a:rPr lang="en" sz="2600">
                <a:solidFill>
                  <a:schemeClr val="dk1"/>
                </a:solidFill>
              </a:rPr>
              <a:t>”</a:t>
            </a:r>
            <a:endParaRPr sz="2600">
              <a:solidFill>
                <a:schemeClr val="dk1"/>
              </a:solidFill>
            </a:endParaRPr>
          </a:p>
          <a:p>
            <a:pPr marL="914400" lvl="1" indent="-393700" algn="l" rtl="0">
              <a:spcBef>
                <a:spcPts val="0"/>
              </a:spcBef>
              <a:spcAft>
                <a:spcPts val="0"/>
              </a:spcAft>
              <a:buClr>
                <a:schemeClr val="dk1"/>
              </a:buClr>
              <a:buSzPts val="2600"/>
              <a:buChar char="-"/>
            </a:pPr>
            <a:r>
              <a:rPr lang="en" sz="2600">
                <a:solidFill>
                  <a:schemeClr val="dk1"/>
                </a:solidFill>
              </a:rPr>
              <a:t>Drove stock prices even </a:t>
            </a:r>
            <a:r>
              <a:rPr lang="en" sz="2600" b="1" i="1" u="sng">
                <a:solidFill>
                  <a:srgbClr val="FF0000"/>
                </a:solidFill>
              </a:rPr>
              <a:t>higher</a:t>
            </a:r>
            <a:endParaRPr sz="2600" b="1" i="1" u="sng">
              <a:solidFill>
                <a:srgbClr val="FF0000"/>
              </a:solidFill>
            </a:endParaRPr>
          </a:p>
          <a:p>
            <a:pPr marL="457200" lvl="0" indent="0" algn="l" rtl="0">
              <a:spcBef>
                <a:spcPts val="1200"/>
              </a:spcBef>
              <a:spcAft>
                <a:spcPts val="1200"/>
              </a:spcAft>
              <a:buNone/>
            </a:pPr>
            <a:endParaRPr sz="2500">
              <a:solidFill>
                <a:schemeClr val="dk1"/>
              </a:solidFill>
            </a:endParaRPr>
          </a:p>
        </p:txBody>
      </p:sp>
      <p:pic>
        <p:nvPicPr>
          <p:cNvPr id="225" name="Google Shape;225;p38"/>
          <p:cNvPicPr preferRelativeResize="0"/>
          <p:nvPr/>
        </p:nvPicPr>
        <p:blipFill>
          <a:blip r:embed="rId3">
            <a:alphaModFix/>
          </a:blip>
          <a:stretch>
            <a:fillRect/>
          </a:stretch>
        </p:blipFill>
        <p:spPr>
          <a:xfrm>
            <a:off x="7394650" y="110700"/>
            <a:ext cx="1472900" cy="1472900"/>
          </a:xfrm>
          <a:prstGeom prst="rect">
            <a:avLst/>
          </a:prstGeom>
          <a:noFill/>
          <a:ln>
            <a:noFill/>
          </a:ln>
        </p:spPr>
      </p:pic>
      <p:pic>
        <p:nvPicPr>
          <p:cNvPr id="226" name="Google Shape;226;p38"/>
          <p:cNvPicPr preferRelativeResize="0"/>
          <p:nvPr/>
        </p:nvPicPr>
        <p:blipFill rotWithShape="1">
          <a:blip r:embed="rId4">
            <a:alphaModFix/>
          </a:blip>
          <a:srcRect b="6699"/>
          <a:stretch/>
        </p:blipFill>
        <p:spPr>
          <a:xfrm>
            <a:off x="5768400" y="1721200"/>
            <a:ext cx="3099150" cy="3252300"/>
          </a:xfrm>
          <a:prstGeom prst="rect">
            <a:avLst/>
          </a:prstGeom>
          <a:noFill/>
          <a:ln>
            <a:noFill/>
          </a:ln>
        </p:spPr>
      </p:pic>
      <p:pic>
        <p:nvPicPr>
          <p:cNvPr id="227" name="Google Shape;227;p38"/>
          <p:cNvPicPr preferRelativeResize="0"/>
          <p:nvPr/>
        </p:nvPicPr>
        <p:blipFill>
          <a:blip r:embed="rId5">
            <a:alphaModFix/>
          </a:blip>
          <a:stretch>
            <a:fillRect/>
          </a:stretch>
        </p:blipFill>
        <p:spPr>
          <a:xfrm>
            <a:off x="5768400" y="110700"/>
            <a:ext cx="1472899" cy="1472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9"/>
          <p:cNvSpPr txBox="1">
            <a:spLocks noGrp="1"/>
          </p:cNvSpPr>
          <p:nvPr>
            <p:ph type="body" idx="1"/>
          </p:nvPr>
        </p:nvSpPr>
        <p:spPr>
          <a:xfrm>
            <a:off x="311700" y="384300"/>
            <a:ext cx="8520600" cy="4374900"/>
          </a:xfrm>
          <a:prstGeom prst="rect">
            <a:avLst/>
          </a:prstGeom>
        </p:spPr>
        <p:txBody>
          <a:bodyPr spcFirstLastPara="1" wrap="square" lIns="91425" tIns="91425" rIns="91425" bIns="91425" anchor="t" anchorCtr="0">
            <a:normAutofit lnSpcReduction="10000"/>
          </a:bodyPr>
          <a:lstStyle/>
          <a:p>
            <a:pPr marL="457200" lvl="0" indent="-387350" algn="l" rtl="0">
              <a:spcBef>
                <a:spcPts val="0"/>
              </a:spcBef>
              <a:spcAft>
                <a:spcPts val="0"/>
              </a:spcAft>
              <a:buClr>
                <a:schemeClr val="dk1"/>
              </a:buClr>
              <a:buSzPts val="2500"/>
              <a:buChar char="-"/>
            </a:pPr>
            <a:r>
              <a:rPr lang="en" sz="2500" b="1" i="1">
                <a:solidFill>
                  <a:schemeClr val="dk1"/>
                </a:solidFill>
              </a:rPr>
              <a:t>Buying on margin</a:t>
            </a:r>
            <a:r>
              <a:rPr lang="en" sz="2500">
                <a:solidFill>
                  <a:schemeClr val="dk1"/>
                </a:solidFill>
              </a:rPr>
              <a:t>: </a:t>
            </a:r>
            <a:r>
              <a:rPr lang="en" sz="2500" b="1">
                <a:solidFill>
                  <a:schemeClr val="dk1"/>
                </a:solidFill>
              </a:rPr>
              <a:t>borrowing money</a:t>
            </a:r>
            <a:endParaRPr sz="2500" b="1">
              <a:solidFill>
                <a:schemeClr val="dk1"/>
              </a:solidFill>
            </a:endParaRPr>
          </a:p>
          <a:p>
            <a:pPr marL="914400" lvl="1" indent="-387350" algn="l" rtl="0">
              <a:spcBef>
                <a:spcPts val="0"/>
              </a:spcBef>
              <a:spcAft>
                <a:spcPts val="0"/>
              </a:spcAft>
              <a:buClr>
                <a:schemeClr val="dk1"/>
              </a:buClr>
              <a:buSzPts val="2500"/>
              <a:buChar char="-"/>
            </a:pPr>
            <a:r>
              <a:rPr lang="en" sz="2500">
                <a:solidFill>
                  <a:schemeClr val="dk1"/>
                </a:solidFill>
              </a:rPr>
              <a:t>In the 1920s, stocks could be purchased for a 10% down-payment, called </a:t>
            </a:r>
            <a:r>
              <a:rPr lang="en" sz="2500" b="1">
                <a:solidFill>
                  <a:schemeClr val="dk1"/>
                </a:solidFill>
              </a:rPr>
              <a:t>margin</a:t>
            </a:r>
            <a:endParaRPr sz="2500">
              <a:solidFill>
                <a:schemeClr val="dk1"/>
              </a:solidFill>
            </a:endParaRPr>
          </a:p>
          <a:p>
            <a:pPr marL="914400" lvl="1" indent="-387350" algn="l" rtl="0">
              <a:spcBef>
                <a:spcPts val="0"/>
              </a:spcBef>
              <a:spcAft>
                <a:spcPts val="0"/>
              </a:spcAft>
              <a:buClr>
                <a:schemeClr val="dk1"/>
              </a:buClr>
              <a:buSzPts val="2500"/>
              <a:buChar char="-"/>
            </a:pPr>
            <a:r>
              <a:rPr lang="en" sz="2500">
                <a:solidFill>
                  <a:schemeClr val="dk1"/>
                </a:solidFill>
              </a:rPr>
              <a:t>Rest of the price was financed by a </a:t>
            </a:r>
            <a:r>
              <a:rPr lang="en" sz="2500" b="1" i="1" u="sng">
                <a:solidFill>
                  <a:srgbClr val="FF0000"/>
                </a:solidFill>
              </a:rPr>
              <a:t>loan</a:t>
            </a:r>
            <a:r>
              <a:rPr lang="en" sz="2500">
                <a:solidFill>
                  <a:schemeClr val="dk1"/>
                </a:solidFill>
              </a:rPr>
              <a:t> from a </a:t>
            </a:r>
            <a:r>
              <a:rPr lang="en" sz="2500" b="1" i="1">
                <a:solidFill>
                  <a:schemeClr val="dk1"/>
                </a:solidFill>
              </a:rPr>
              <a:t>stock </a:t>
            </a:r>
            <a:r>
              <a:rPr lang="en" sz="2500" b="1" i="1" u="sng">
                <a:solidFill>
                  <a:srgbClr val="FF0000"/>
                </a:solidFill>
              </a:rPr>
              <a:t>broker</a:t>
            </a:r>
            <a:r>
              <a:rPr lang="en" sz="2500">
                <a:solidFill>
                  <a:schemeClr val="dk1"/>
                </a:solidFill>
              </a:rPr>
              <a:t> → </a:t>
            </a:r>
            <a:r>
              <a:rPr lang="en" sz="2500" b="1">
                <a:solidFill>
                  <a:schemeClr val="dk1"/>
                </a:solidFill>
              </a:rPr>
              <a:t>similar to making a purchase on installment plan</a:t>
            </a:r>
            <a:endParaRPr sz="2500" b="1">
              <a:solidFill>
                <a:schemeClr val="dk1"/>
              </a:solidFill>
            </a:endParaRPr>
          </a:p>
          <a:p>
            <a:pPr marL="914400" lvl="1" indent="-387350" algn="l" rtl="0">
              <a:spcBef>
                <a:spcPts val="0"/>
              </a:spcBef>
              <a:spcAft>
                <a:spcPts val="0"/>
              </a:spcAft>
              <a:buClr>
                <a:schemeClr val="dk1"/>
              </a:buClr>
              <a:buSzPts val="2500"/>
              <a:buChar char="-"/>
            </a:pPr>
            <a:r>
              <a:rPr lang="en" sz="2500">
                <a:solidFill>
                  <a:schemeClr val="dk1"/>
                </a:solidFill>
              </a:rPr>
              <a:t>The purchaser was responsible for the rest of the price whether stock market prices </a:t>
            </a:r>
            <a:r>
              <a:rPr lang="en" sz="2500" b="1">
                <a:solidFill>
                  <a:schemeClr val="dk1"/>
                </a:solidFill>
              </a:rPr>
              <a:t>dropped or rose</a:t>
            </a:r>
            <a:endParaRPr sz="2500">
              <a:solidFill>
                <a:schemeClr val="dk1"/>
              </a:solidFill>
            </a:endParaRPr>
          </a:p>
          <a:p>
            <a:pPr marL="457200" lvl="0" indent="-387350" algn="l" rtl="0">
              <a:spcBef>
                <a:spcPts val="0"/>
              </a:spcBef>
              <a:spcAft>
                <a:spcPts val="0"/>
              </a:spcAft>
              <a:buClr>
                <a:schemeClr val="dk1"/>
              </a:buClr>
              <a:buSzPts val="2500"/>
              <a:buChar char="-"/>
            </a:pPr>
            <a:r>
              <a:rPr lang="en" sz="2500" b="1" i="1" u="sng">
                <a:solidFill>
                  <a:srgbClr val="FF0000"/>
                </a:solidFill>
              </a:rPr>
              <a:t>SPY</a:t>
            </a:r>
            <a:r>
              <a:rPr lang="en" sz="2500">
                <a:solidFill>
                  <a:schemeClr val="dk1"/>
                </a:solidFill>
              </a:rPr>
              <a:t> into the future </a:t>
            </a:r>
            <a:r>
              <a:rPr lang="en" sz="2500" b="1" i="1" u="sng">
                <a:solidFill>
                  <a:srgbClr val="FF0000"/>
                </a:solidFill>
              </a:rPr>
              <a:t>HOPING</a:t>
            </a:r>
            <a:r>
              <a:rPr lang="en" sz="2500">
                <a:solidFill>
                  <a:schemeClr val="dk1"/>
                </a:solidFill>
              </a:rPr>
              <a:t> it will be good</a:t>
            </a:r>
            <a:endParaRPr sz="2500">
              <a:solidFill>
                <a:schemeClr val="dk1"/>
              </a:solidFill>
            </a:endParaRPr>
          </a:p>
          <a:p>
            <a:pPr marL="0" lvl="0" indent="0" algn="l" rtl="0">
              <a:spcBef>
                <a:spcPts val="1200"/>
              </a:spcBef>
              <a:spcAft>
                <a:spcPts val="1200"/>
              </a:spcAft>
              <a:buNone/>
            </a:pPr>
            <a:endParaRPr/>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860</Words>
  <Application>Microsoft Office PowerPoint</Application>
  <PresentationFormat>On-screen Show (16:9)</PresentationFormat>
  <Paragraphs>106</Paragraphs>
  <Slides>37</Slides>
  <Notes>37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Arial</vt:lpstr>
      <vt:lpstr>Rockwell</vt:lpstr>
      <vt:lpstr>Cherry Cream Soda</vt:lpstr>
      <vt:lpstr>Bookman Old Style</vt:lpstr>
      <vt:lpstr>Love Ya Like A Sister</vt:lpstr>
      <vt:lpstr>Roboto Condensed</vt:lpstr>
      <vt:lpstr>Times New Roman</vt:lpstr>
      <vt:lpstr>Oswald</vt:lpstr>
      <vt:lpstr>Simple Dark</vt:lpstr>
      <vt:lpstr>Simple Light</vt:lpstr>
      <vt:lpstr>THE GREAT DEPRESSION</vt:lpstr>
      <vt:lpstr>Herbert Hoover</vt:lpstr>
      <vt:lpstr>The Stock Market Crash</vt:lpstr>
      <vt:lpstr>Why is it significant?</vt:lpstr>
      <vt:lpstr>Stock Market crash will follow with: </vt:lpstr>
      <vt:lpstr>Great Depression Causes</vt:lpstr>
      <vt:lpstr>Stock Market Speculation</vt:lpstr>
      <vt:lpstr>Over Speculation</vt:lpstr>
      <vt:lpstr>PowerPoint Presentation</vt:lpstr>
      <vt:lpstr>The Stock Market</vt:lpstr>
      <vt:lpstr>2. Tariffs &amp; Trade</vt:lpstr>
      <vt:lpstr>High Tariffs</vt:lpstr>
      <vt:lpstr>3. Overproduction</vt:lpstr>
      <vt:lpstr>Overproduction of Goods</vt:lpstr>
      <vt:lpstr>Overproduction leads to? Decline in profits Unemployment</vt:lpstr>
      <vt:lpstr>4. Policy (Monetary $$)  **Bad Banking &amp; Bank Failures**</vt:lpstr>
      <vt:lpstr>Monetary ($$) Policy</vt:lpstr>
      <vt:lpstr>PowerPoint Presentation</vt:lpstr>
      <vt:lpstr>PowerPoint Presentation</vt:lpstr>
      <vt:lpstr>DUST BOWL</vt:lpstr>
      <vt:lpstr>PowerPoint Presentation</vt:lpstr>
      <vt:lpstr>AREAS IMPACTED BY DUST BOWL:  </vt:lpstr>
      <vt:lpstr>PowerPoint Presentation</vt:lpstr>
      <vt:lpstr>PowerPoint Presentation</vt:lpstr>
      <vt:lpstr>Dorothea Lange</vt:lpstr>
      <vt:lpstr>PowerPoint Presentation</vt:lpstr>
      <vt:lpstr>Effects of The Great Depression</vt:lpstr>
      <vt:lpstr>PowerPoint Presentation</vt:lpstr>
      <vt:lpstr>Unemployment Rate</vt:lpstr>
      <vt:lpstr>PowerPoint Presentation</vt:lpstr>
      <vt:lpstr>Breadlines &amp; Soup Kitchens</vt:lpstr>
      <vt:lpstr>PowerPoint Presentation</vt:lpstr>
      <vt:lpstr>Shantytowns   “Hoovervilles”</vt:lpstr>
      <vt:lpstr>PowerPoint Presentation</vt:lpstr>
      <vt:lpstr>ART &amp; MUSIC During The Great Depression</vt:lpstr>
      <vt:lpstr>Gene Autry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GREAT DEPRESSION</dc:title>
  <dc:creator>Greg Scott</dc:creator>
  <cp:lastModifiedBy>Greg Scott</cp:lastModifiedBy>
  <cp:revision>1</cp:revision>
  <dcterms:modified xsi:type="dcterms:W3CDTF">2023-11-05T20:47:34Z</dcterms:modified>
</cp:coreProperties>
</file>