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10"/>
  </p:notesMasterIdLst>
  <p:sldIdLst>
    <p:sldId id="256" r:id="rId2"/>
    <p:sldId id="275" r:id="rId3"/>
    <p:sldId id="375" r:id="rId4"/>
    <p:sldId id="274" r:id="rId5"/>
    <p:sldId id="347" r:id="rId6"/>
    <p:sldId id="376" r:id="rId7"/>
    <p:sldId id="371" r:id="rId8"/>
    <p:sldId id="364" r:id="rId9"/>
  </p:sldIdLst>
  <p:sldSz cx="9144000" cy="6858000" type="screen4x3"/>
  <p:notesSz cx="7099300" cy="9385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0BE33D-BBE4-4839-B2CD-D185EF4BE857}" v="1" dt="2023-08-27T22:52:49.130"/>
  </p1510:revLst>
</p1510:revInfo>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4" autoAdjust="0"/>
    <p:restoredTop sz="96005" autoAdjust="0"/>
  </p:normalViewPr>
  <p:slideViewPr>
    <p:cSldViewPr snapToGrid="0">
      <p:cViewPr varScale="1">
        <p:scale>
          <a:sx n="69" d="100"/>
          <a:sy n="69" d="100"/>
        </p:scale>
        <p:origin x="571" y="3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eg Scott" userId="c650d04ab2c8d8e3" providerId="LiveId" clId="{ED0BE33D-BBE4-4839-B2CD-D185EF4BE857}"/>
    <pc:docChg chg="modSld modNotesMaster">
      <pc:chgData name="Greg Scott" userId="c650d04ab2c8d8e3" providerId="LiveId" clId="{ED0BE33D-BBE4-4839-B2CD-D185EF4BE857}" dt="2023-08-27T23:17:37.548" v="5" actId="20577"/>
      <pc:docMkLst>
        <pc:docMk/>
      </pc:docMkLst>
      <pc:sldChg chg="modSp mod">
        <pc:chgData name="Greg Scott" userId="c650d04ab2c8d8e3" providerId="LiveId" clId="{ED0BE33D-BBE4-4839-B2CD-D185EF4BE857}" dt="2023-08-27T23:17:37.548" v="5" actId="20577"/>
        <pc:sldMkLst>
          <pc:docMk/>
          <pc:sldMk cId="521040635" sldId="256"/>
        </pc:sldMkLst>
        <pc:spChg chg="mod">
          <ac:chgData name="Greg Scott" userId="c650d04ab2c8d8e3" providerId="LiveId" clId="{ED0BE33D-BBE4-4839-B2CD-D185EF4BE857}" dt="2023-08-27T23:17:37.548" v="5" actId="20577"/>
          <ac:spMkLst>
            <pc:docMk/>
            <pc:sldMk cId="521040635" sldId="256"/>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469265"/>
          </a:xfrm>
          <a:prstGeom prst="rect">
            <a:avLst/>
          </a:prstGeom>
        </p:spPr>
        <p:txBody>
          <a:bodyPr vert="horz" lIns="94192" tIns="47096" rIns="94192" bIns="47096" rtlCol="0"/>
          <a:lstStyle>
            <a:lvl1pPr algn="l">
              <a:defRPr sz="1200"/>
            </a:lvl1pPr>
          </a:lstStyle>
          <a:p>
            <a:endParaRPr lang="en-US"/>
          </a:p>
        </p:txBody>
      </p:sp>
      <p:sp>
        <p:nvSpPr>
          <p:cNvPr id="3" name="Date Placeholder 2"/>
          <p:cNvSpPr>
            <a:spLocks noGrp="1"/>
          </p:cNvSpPr>
          <p:nvPr>
            <p:ph type="dt" idx="1"/>
          </p:nvPr>
        </p:nvSpPr>
        <p:spPr>
          <a:xfrm>
            <a:off x="4021294" y="0"/>
            <a:ext cx="3076363" cy="469265"/>
          </a:xfrm>
          <a:prstGeom prst="rect">
            <a:avLst/>
          </a:prstGeom>
        </p:spPr>
        <p:txBody>
          <a:bodyPr vert="horz" lIns="94192" tIns="47096" rIns="94192" bIns="47096" rtlCol="0"/>
          <a:lstStyle>
            <a:lvl1pPr algn="r">
              <a:defRPr sz="1200"/>
            </a:lvl1pPr>
          </a:lstStyle>
          <a:p>
            <a:fld id="{B992D674-FCD3-4815-8A3F-6C6888A1CC2F}" type="datetimeFigureOut">
              <a:rPr lang="en-US" smtClean="0"/>
              <a:pPr/>
              <a:t>8/27/2023</a:t>
            </a:fld>
            <a:endParaRPr lang="en-US"/>
          </a:p>
        </p:txBody>
      </p:sp>
      <p:sp>
        <p:nvSpPr>
          <p:cNvPr id="4" name="Slide Image Placeholder 3"/>
          <p:cNvSpPr>
            <a:spLocks noGrp="1" noRot="1" noChangeAspect="1"/>
          </p:cNvSpPr>
          <p:nvPr>
            <p:ph type="sldImg" idx="2"/>
          </p:nvPr>
        </p:nvSpPr>
        <p:spPr>
          <a:xfrm>
            <a:off x="1203325" y="703263"/>
            <a:ext cx="4692650" cy="3519487"/>
          </a:xfrm>
          <a:prstGeom prst="rect">
            <a:avLst/>
          </a:prstGeom>
          <a:noFill/>
          <a:ln w="12700">
            <a:solidFill>
              <a:prstClr val="black"/>
            </a:solidFill>
          </a:ln>
        </p:spPr>
        <p:txBody>
          <a:bodyPr vert="horz" lIns="94192" tIns="47096" rIns="94192" bIns="47096" rtlCol="0" anchor="ctr"/>
          <a:lstStyle/>
          <a:p>
            <a:endParaRPr lang="en-US"/>
          </a:p>
        </p:txBody>
      </p:sp>
      <p:sp>
        <p:nvSpPr>
          <p:cNvPr id="5" name="Notes Placeholder 4"/>
          <p:cNvSpPr>
            <a:spLocks noGrp="1"/>
          </p:cNvSpPr>
          <p:nvPr>
            <p:ph type="body" sz="quarter" idx="3"/>
          </p:nvPr>
        </p:nvSpPr>
        <p:spPr>
          <a:xfrm>
            <a:off x="709930" y="4458018"/>
            <a:ext cx="5679440" cy="4223385"/>
          </a:xfrm>
          <a:prstGeom prst="rect">
            <a:avLst/>
          </a:prstGeom>
        </p:spPr>
        <p:txBody>
          <a:bodyPr vert="horz" lIns="94192" tIns="47096" rIns="94192" bIns="4709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4406"/>
            <a:ext cx="3076363" cy="469265"/>
          </a:xfrm>
          <a:prstGeom prst="rect">
            <a:avLst/>
          </a:prstGeom>
        </p:spPr>
        <p:txBody>
          <a:bodyPr vert="horz" lIns="94192" tIns="47096" rIns="94192" bIns="47096" rtlCol="0" anchor="b"/>
          <a:lstStyle>
            <a:lvl1pPr algn="l">
              <a:defRPr sz="1200"/>
            </a:lvl1pPr>
          </a:lstStyle>
          <a:p>
            <a:endParaRPr lang="en-US"/>
          </a:p>
        </p:txBody>
      </p:sp>
      <p:sp>
        <p:nvSpPr>
          <p:cNvPr id="7" name="Slide Number Placeholder 6"/>
          <p:cNvSpPr>
            <a:spLocks noGrp="1"/>
          </p:cNvSpPr>
          <p:nvPr>
            <p:ph type="sldNum" sz="quarter" idx="5"/>
          </p:nvPr>
        </p:nvSpPr>
        <p:spPr>
          <a:xfrm>
            <a:off x="4021294" y="8914406"/>
            <a:ext cx="3076363" cy="469265"/>
          </a:xfrm>
          <a:prstGeom prst="rect">
            <a:avLst/>
          </a:prstGeom>
        </p:spPr>
        <p:txBody>
          <a:bodyPr vert="horz" lIns="94192" tIns="47096" rIns="94192" bIns="47096" rtlCol="0" anchor="b"/>
          <a:lstStyle>
            <a:lvl1pPr algn="r">
              <a:defRPr sz="1200"/>
            </a:lvl1pPr>
          </a:lstStyle>
          <a:p>
            <a:fld id="{893CDCA4-AC74-4843-9AC5-99BCA2766E7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Teacher Note: Obviously Julie is the better typist.</a:t>
            </a:r>
          </a:p>
        </p:txBody>
      </p:sp>
      <p:sp>
        <p:nvSpPr>
          <p:cNvPr id="4" name="Slide Number Placeholder 3"/>
          <p:cNvSpPr>
            <a:spLocks noGrp="1"/>
          </p:cNvSpPr>
          <p:nvPr>
            <p:ph type="sldNum" sz="quarter" idx="10"/>
          </p:nvPr>
        </p:nvSpPr>
        <p:spPr/>
        <p:txBody>
          <a:bodyPr/>
          <a:lstStyle/>
          <a:p>
            <a:fld id="{893CDCA4-AC74-4843-9AC5-99BCA2766E73}"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Teacher Note: Josh should type due to having a </a:t>
            </a:r>
            <a:r>
              <a:rPr lang="en-US"/>
              <a:t>lower opportunity cost than Julie</a:t>
            </a:r>
            <a:endParaRPr lang="en-US" dirty="0"/>
          </a:p>
        </p:txBody>
      </p:sp>
      <p:sp>
        <p:nvSpPr>
          <p:cNvPr id="4" name="Slide Number Placeholder 3"/>
          <p:cNvSpPr>
            <a:spLocks noGrp="1"/>
          </p:cNvSpPr>
          <p:nvPr>
            <p:ph type="sldNum" sz="quarter" idx="10"/>
          </p:nvPr>
        </p:nvSpPr>
        <p:spPr/>
        <p:txBody>
          <a:bodyPr/>
          <a:lstStyle/>
          <a:p>
            <a:fld id="{893CDCA4-AC74-4843-9AC5-99BCA2766E73}" type="slidenum">
              <a:rPr lang="en-US" smtClean="0"/>
              <a:pPr/>
              <a:t>3</a:t>
            </a:fld>
            <a:endParaRPr lang="en-US"/>
          </a:p>
        </p:txBody>
      </p:sp>
    </p:spTree>
    <p:extLst>
      <p:ext uri="{BB962C8B-B14F-4D97-AF65-F5344CB8AC3E}">
        <p14:creationId xmlns:p14="http://schemas.microsoft.com/office/powerpoint/2010/main" val="4106000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B61BEF0D-F0BB-DE4B-95CE-6DB70DBA9567}" type="datetimeFigureOut">
              <a:rPr lang="en-US" smtClean="0"/>
              <a:pPr/>
              <a:t>8/27/2023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3"/>
            <a:ext cx="457200" cy="441325"/>
          </a:xfrm>
        </p:spPr>
        <p:txBody>
          <a:bodyPr/>
          <a:lstStyle>
            <a:lvl1pPr>
              <a:defRPr>
                <a:solidFill>
                  <a:schemeClr val="accent3">
                    <a:shade val="75000"/>
                  </a:schemeClr>
                </a:solidFill>
              </a:defRPr>
            </a:lvl1pPr>
          </a:lstStyle>
          <a:p>
            <a:fld id="{D57F1E4F-1CFF-5643-939E-217C01CDF565}" type="slidenum">
              <a:rPr lang="en-US" smtClean="0"/>
              <a:pPr/>
              <a:t>‹#›</a:t>
            </a:fld>
            <a:endParaRPr lang="en-US" dirty="0"/>
          </a:p>
        </p:txBody>
      </p:sp>
      <p:sp>
        <p:nvSpPr>
          <p:cNvPr id="8" name="Title 7"/>
          <p:cNvSpPr>
            <a:spLocks noGrp="1"/>
          </p:cNvSpPr>
          <p:nvPr>
            <p:ph type="ctrTitle"/>
          </p:nvPr>
        </p:nvSpPr>
        <p:spPr>
          <a:xfrm>
            <a:off x="685800" y="381001"/>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5C6B4A9-1611-4792-9094-5F34BCA07E0B}" type="datetimeFigureOut">
              <a:rPr lang="en-US" smtClean="0"/>
              <a:pPr/>
              <a:t>8/27/2023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4"/>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4"/>
            <a:ext cx="457200" cy="441325"/>
          </a:xfrm>
        </p:spPr>
        <p:txBody>
          <a:bodyPr/>
          <a:lstStyle/>
          <a:p>
            <a:fld id="{D57F1E4F-1CFF-5643-939E-217C01CDF565}"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8/27/2023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4"/>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8/27/2023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5"/>
            <a:ext cx="457200" cy="441325"/>
          </a:xfrm>
        </p:spPr>
        <p:txBody>
          <a:bodyPr/>
          <a:lstStyle/>
          <a:p>
            <a:fld id="{D57F1E4F-1CFF-5643-939E-217C01CDF565}"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5"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8/27/2023</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3"/>
            <a:ext cx="457200" cy="441325"/>
          </a:xfrm>
        </p:spPr>
        <p:txBody>
          <a:bodyPr/>
          <a:lstStyle>
            <a:lvl1pPr>
              <a:defRPr>
                <a:solidFill>
                  <a:schemeClr val="accent3">
                    <a:shade val="75000"/>
                  </a:schemeClr>
                </a:solidFill>
              </a:defRPr>
            </a:lvl1pPr>
          </a:lstStyle>
          <a:p>
            <a:fld id="{D57F1E4F-1CFF-5643-939E-217C01CDF565}"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EB712588-04B1-427B-82EE-E8DB90309F08}" type="datetimeFigureOut">
              <a:rPr lang="en-US" smtClean="0"/>
              <a:pPr/>
              <a:t>8/27/2023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pPr/>
              <a:t>‹#›</a:t>
            </a:fld>
            <a:endParaRPr lang="en-US" dirty="0"/>
          </a:p>
        </p:txBody>
      </p:sp>
      <p:sp>
        <p:nvSpPr>
          <p:cNvPr id="8" name="Straight Connector 7"/>
          <p:cNvSpPr>
            <a:spLocks noChangeShapeType="1"/>
          </p:cNvSpPr>
          <p:nvPr/>
        </p:nvSpPr>
        <p:spPr bwMode="auto">
          <a:xfrm flipV="1">
            <a:off x="4563082" y="1575654"/>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3"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2"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B61BEF0D-F0BB-DE4B-95CE-6DB70DBA9567}" type="datetimeFigureOut">
              <a:rPr lang="en-US" smtClean="0"/>
              <a:pPr/>
              <a:t>8/27/2023</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9"/>
            <a:ext cx="457200" cy="441325"/>
          </a:xfrm>
        </p:spPr>
        <p:txBody>
          <a:bodyPr/>
          <a:lstStyle>
            <a:lvl1pPr algn="ctr">
              <a:defRPr/>
            </a:lvl1pPr>
          </a:lstStyle>
          <a:p>
            <a:fld id="{D57F1E4F-1CFF-5643-939E-217C01CDF565}"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8/27/2023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3"/>
            <a:ext cx="457200" cy="441325"/>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61BEF0D-F0BB-DE4B-95CE-6DB70DBA9567}" type="datetimeFigureOut">
              <a:rPr lang="en-US" smtClean="0"/>
              <a:pPr/>
              <a:t>8/27/2023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1"/>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3"/>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40"/>
            <a:ext cx="457200" cy="441325"/>
          </a:xfrm>
        </p:spPr>
        <p:txBody>
          <a:bodyPr/>
          <a:lstStyle>
            <a:lvl1pPr>
              <a:defRPr>
                <a:solidFill>
                  <a:schemeClr val="accent3">
                    <a:shade val="75000"/>
                  </a:schemeClr>
                </a:solidFill>
              </a:defRPr>
            </a:lvl1pPr>
          </a:lstStyle>
          <a:p>
            <a:fld id="{519954A3-9DFD-4C44-94BA-B95130A3BA1C}" type="slidenum">
              <a:rPr lang="en-US" smtClean="0"/>
              <a:pPr/>
              <a:t>‹#›</a:t>
            </a:fld>
            <a:endParaRPr lang="en-US" dirty="0"/>
          </a:p>
        </p:txBody>
      </p:sp>
      <p:sp>
        <p:nvSpPr>
          <p:cNvPr id="21" name="Rectangle 20"/>
          <p:cNvSpPr>
            <a:spLocks noChangeArrowheads="1"/>
          </p:cNvSpPr>
          <p:nvPr/>
        </p:nvSpPr>
        <p:spPr bwMode="auto">
          <a:xfrm>
            <a:off x="149352" y="6388388"/>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2A54C80-263E-416B-A8E0-580EDEADCBDC}" type="datetimeFigureOut">
              <a:rPr lang="en-US" smtClean="0"/>
              <a:pPr/>
              <a:t>8/27/2023</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1"/>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40"/>
            <a:ext cx="457200" cy="441325"/>
          </a:xfrm>
        </p:spPr>
        <p:txBody>
          <a:bodyPr/>
          <a:lstStyle/>
          <a:p>
            <a:fld id="{D57F1E4F-1CFF-5643-939E-217C01CDF565}"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1"/>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8"/>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61BEF0D-F0BB-DE4B-95CE-6DB70DBA9567}" type="datetimeFigureOut">
              <a:rPr lang="en-US" smtClean="0"/>
              <a:pPr/>
              <a:t>8/27/2023</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3"/>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8"/>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61BEF0D-F0BB-DE4B-95CE-6DB70DBA9567}" type="datetimeFigureOut">
              <a:rPr lang="en-US" smtClean="0"/>
              <a:pPr/>
              <a:t>8/27/2023</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7"/>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57F1E4F-1CFF-5643-939E-217C01CDF565}"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en-US" sz="2400" b="1" dirty="0"/>
          </a:p>
        </p:txBody>
      </p:sp>
      <p:sp>
        <p:nvSpPr>
          <p:cNvPr id="2" name="Title 1"/>
          <p:cNvSpPr>
            <a:spLocks noGrp="1"/>
          </p:cNvSpPr>
          <p:nvPr>
            <p:ph type="ctrTitle"/>
          </p:nvPr>
        </p:nvSpPr>
        <p:spPr/>
        <p:txBody>
          <a:bodyPr>
            <a:noAutofit/>
          </a:bodyPr>
          <a:lstStyle/>
          <a:p>
            <a:r>
              <a:rPr lang="en-US" sz="4800" b="1" dirty="0"/>
              <a:t>Absolute Advantage vs Comparative Advantage</a:t>
            </a:r>
          </a:p>
        </p:txBody>
      </p:sp>
      <p:sp>
        <p:nvSpPr>
          <p:cNvPr id="4" name="Footer Placeholder 1">
            <a:extLst>
              <a:ext uri="{FF2B5EF4-FFF2-40B4-BE49-F238E27FC236}">
                <a16:creationId xmlns:a16="http://schemas.microsoft.com/office/drawing/2014/main" id="{C4F673A3-276A-45EF-883D-ACC63CD6DF7D}"/>
              </a:ext>
            </a:extLst>
          </p:cNvPr>
          <p:cNvSpPr>
            <a:spLocks noGrp="1"/>
          </p:cNvSpPr>
          <p:nvPr>
            <p:ph type="ftr" sz="quarter" idx="11"/>
          </p:nvPr>
        </p:nvSpPr>
        <p:spPr>
          <a:xfrm>
            <a:off x="7285814" y="6477001"/>
            <a:ext cx="1713338" cy="381000"/>
          </a:xfrm>
        </p:spPr>
        <p:txBody>
          <a:bodyPr/>
          <a:lstStyle/>
          <a:p>
            <a:r>
              <a:rPr lang="en-US" sz="700" dirty="0">
                <a:solidFill>
                  <a:schemeClr val="tx1"/>
                </a:solidFill>
              </a:rPr>
              <a:t>© Mrs. P's Interactive Classroom 2020</a:t>
            </a:r>
          </a:p>
        </p:txBody>
      </p:sp>
    </p:spTree>
    <p:extLst>
      <p:ext uri="{BB962C8B-B14F-4D97-AF65-F5344CB8AC3E}">
        <p14:creationId xmlns:p14="http://schemas.microsoft.com/office/powerpoint/2010/main" val="521040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7047"/>
            <a:ext cx="8503920" cy="4755219"/>
          </a:xfrm>
        </p:spPr>
        <p:txBody>
          <a:bodyPr>
            <a:normAutofit/>
          </a:bodyPr>
          <a:lstStyle/>
          <a:p>
            <a:r>
              <a:rPr lang="en-US" dirty="0"/>
              <a:t>Assume there are two employees working at the same company. Julie can type 100 words per minute and Josh can type 50 words per minute. </a:t>
            </a:r>
          </a:p>
          <a:p>
            <a:endParaRPr lang="en-US" dirty="0"/>
          </a:p>
          <a:p>
            <a:r>
              <a:rPr lang="en-US" dirty="0"/>
              <a:t>Who is the best typist?</a:t>
            </a:r>
          </a:p>
        </p:txBody>
      </p:sp>
      <p:sp>
        <p:nvSpPr>
          <p:cNvPr id="4" name="Footer Placeholder 1">
            <a:extLst>
              <a:ext uri="{FF2B5EF4-FFF2-40B4-BE49-F238E27FC236}">
                <a16:creationId xmlns:a16="http://schemas.microsoft.com/office/drawing/2014/main" id="{9D69D385-7F3D-4EDE-8DB1-57F6BEF7B453}"/>
              </a:ext>
            </a:extLst>
          </p:cNvPr>
          <p:cNvSpPr>
            <a:spLocks noGrp="1"/>
          </p:cNvSpPr>
          <p:nvPr>
            <p:ph type="ftr" sz="quarter" idx="11"/>
          </p:nvPr>
        </p:nvSpPr>
        <p:spPr>
          <a:xfrm>
            <a:off x="7285814" y="6477001"/>
            <a:ext cx="1713338" cy="381000"/>
          </a:xfrm>
        </p:spPr>
        <p:txBody>
          <a:bodyPr/>
          <a:lstStyle/>
          <a:p>
            <a:r>
              <a:rPr lang="en-US" sz="700" dirty="0">
                <a:solidFill>
                  <a:schemeClr val="tx1"/>
                </a:solidFill>
              </a:rPr>
              <a:t>© Mrs. P's Interactive Classroom 2020</a:t>
            </a:r>
          </a:p>
        </p:txBody>
      </p:sp>
      <p:sp>
        <p:nvSpPr>
          <p:cNvPr id="6" name="Title 5">
            <a:extLst>
              <a:ext uri="{FF2B5EF4-FFF2-40B4-BE49-F238E27FC236}">
                <a16:creationId xmlns:a16="http://schemas.microsoft.com/office/drawing/2014/main" id="{58233198-32DE-D5FC-E484-1BB21081BF89}"/>
              </a:ext>
            </a:extLst>
          </p:cNvPr>
          <p:cNvSpPr>
            <a:spLocks noGrp="1"/>
          </p:cNvSpPr>
          <p:nvPr>
            <p:ph type="title"/>
          </p:nvPr>
        </p:nvSpPr>
        <p:spPr>
          <a:xfrm>
            <a:off x="229181" y="378580"/>
            <a:ext cx="8534400" cy="758952"/>
          </a:xfrm>
        </p:spPr>
        <p:txBody>
          <a:bodyPr>
            <a:normAutofit fontScale="90000"/>
          </a:bodyPr>
          <a:lstStyle/>
          <a:p>
            <a:r>
              <a:rPr lang="en-US" sz="3600" b="1" dirty="0"/>
              <a:t>Absolute Advantage vs </a:t>
            </a:r>
            <a:br>
              <a:rPr lang="en-US" sz="3600" b="1" dirty="0"/>
            </a:br>
            <a:r>
              <a:rPr lang="en-US" sz="3600" b="1" dirty="0"/>
              <a:t>Comparative Advantage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7047"/>
            <a:ext cx="8503920" cy="4755219"/>
          </a:xfrm>
        </p:spPr>
        <p:txBody>
          <a:bodyPr>
            <a:normAutofit/>
          </a:bodyPr>
          <a:lstStyle/>
          <a:p>
            <a:r>
              <a:rPr lang="en-US" dirty="0"/>
              <a:t>Now assume that Julie is the CEO of her company and Josh is her assistant. Remember, Julie can type 100 words per minute and Josh can type 50 words per minute. </a:t>
            </a:r>
          </a:p>
          <a:p>
            <a:endParaRPr lang="en-US" dirty="0"/>
          </a:p>
          <a:p>
            <a:r>
              <a:rPr lang="en-US" dirty="0"/>
              <a:t>Who should do all of the typing?</a:t>
            </a:r>
          </a:p>
        </p:txBody>
      </p:sp>
      <p:sp>
        <p:nvSpPr>
          <p:cNvPr id="4" name="Footer Placeholder 1">
            <a:extLst>
              <a:ext uri="{FF2B5EF4-FFF2-40B4-BE49-F238E27FC236}">
                <a16:creationId xmlns:a16="http://schemas.microsoft.com/office/drawing/2014/main" id="{2C777DE2-0D14-414A-8101-7865411DED27}"/>
              </a:ext>
            </a:extLst>
          </p:cNvPr>
          <p:cNvSpPr>
            <a:spLocks noGrp="1"/>
          </p:cNvSpPr>
          <p:nvPr>
            <p:ph type="ftr" sz="quarter" idx="11"/>
          </p:nvPr>
        </p:nvSpPr>
        <p:spPr>
          <a:xfrm>
            <a:off x="7285814" y="6477001"/>
            <a:ext cx="1713338" cy="381000"/>
          </a:xfrm>
        </p:spPr>
        <p:txBody>
          <a:bodyPr/>
          <a:lstStyle/>
          <a:p>
            <a:r>
              <a:rPr lang="en-US" sz="700" dirty="0">
                <a:solidFill>
                  <a:schemeClr val="tx1"/>
                </a:solidFill>
              </a:rPr>
              <a:t>© Mrs. P's Interactive Classroom 2020</a:t>
            </a:r>
          </a:p>
        </p:txBody>
      </p:sp>
      <p:sp>
        <p:nvSpPr>
          <p:cNvPr id="6" name="Title 5">
            <a:extLst>
              <a:ext uri="{FF2B5EF4-FFF2-40B4-BE49-F238E27FC236}">
                <a16:creationId xmlns:a16="http://schemas.microsoft.com/office/drawing/2014/main" id="{4B4C8FB2-AA51-65EB-4D9F-19595DB62BA6}"/>
              </a:ext>
            </a:extLst>
          </p:cNvPr>
          <p:cNvSpPr>
            <a:spLocks noGrp="1"/>
          </p:cNvSpPr>
          <p:nvPr>
            <p:ph type="title"/>
          </p:nvPr>
        </p:nvSpPr>
        <p:spPr>
          <a:xfrm>
            <a:off x="286512" y="349553"/>
            <a:ext cx="8534400" cy="758952"/>
          </a:xfrm>
        </p:spPr>
        <p:txBody>
          <a:bodyPr>
            <a:normAutofit fontScale="90000"/>
          </a:bodyPr>
          <a:lstStyle/>
          <a:p>
            <a:r>
              <a:rPr lang="en-US" sz="3600" b="1" dirty="0"/>
              <a:t>Absolute Advantage vs </a:t>
            </a:r>
            <a:br>
              <a:rPr lang="en-US" sz="3600" b="1" dirty="0"/>
            </a:br>
            <a:r>
              <a:rPr lang="en-US" sz="3600" b="1" dirty="0"/>
              <a:t>Comparative Advantage</a:t>
            </a:r>
            <a:endParaRPr lang="en-US" dirty="0"/>
          </a:p>
        </p:txBody>
      </p:sp>
    </p:spTree>
    <p:extLst>
      <p:ext uri="{BB962C8B-B14F-4D97-AF65-F5344CB8AC3E}">
        <p14:creationId xmlns:p14="http://schemas.microsoft.com/office/powerpoint/2010/main" val="1975128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marL="0" indent="0">
              <a:buNone/>
            </a:pPr>
            <a:r>
              <a:rPr lang="en-US" dirty="0"/>
              <a:t>Use the space in your notes to respond to the prompts below. Please write in complete sentences.</a:t>
            </a:r>
          </a:p>
          <a:p>
            <a:pPr marL="0" indent="0">
              <a:buNone/>
            </a:pPr>
            <a:endParaRPr lang="en-US" sz="1200" dirty="0"/>
          </a:p>
          <a:p>
            <a:pPr marL="514350" indent="-514350">
              <a:buFont typeface="+mj-lt"/>
              <a:buAutoNum type="arabicPeriod"/>
            </a:pPr>
            <a:r>
              <a:rPr lang="en-US" dirty="0"/>
              <a:t>In the example, Julie was the faster typist. What was her opportunity cost if she were to do the typing?</a:t>
            </a:r>
          </a:p>
          <a:p>
            <a:pPr marL="514350" indent="-514350">
              <a:buFont typeface="+mj-lt"/>
              <a:buAutoNum type="arabicPeriod"/>
            </a:pPr>
            <a:r>
              <a:rPr lang="en-US" dirty="0"/>
              <a:t>In the example, Josh was the slower typist. What was his opportunity cost if he were to do the typing?</a:t>
            </a:r>
          </a:p>
          <a:p>
            <a:pPr marL="514350" indent="-514350">
              <a:buFont typeface="+mj-lt"/>
              <a:buAutoNum type="arabicPeriod"/>
            </a:pPr>
            <a:r>
              <a:rPr lang="en-US" dirty="0"/>
              <a:t>What does opportunity cost tell us about specialization of labor?</a:t>
            </a:r>
          </a:p>
          <a:p>
            <a:endParaRPr lang="en-US" dirty="0"/>
          </a:p>
        </p:txBody>
      </p:sp>
      <p:sp>
        <p:nvSpPr>
          <p:cNvPr id="4" name="Footer Placeholder 1">
            <a:extLst>
              <a:ext uri="{FF2B5EF4-FFF2-40B4-BE49-F238E27FC236}">
                <a16:creationId xmlns:a16="http://schemas.microsoft.com/office/drawing/2014/main" id="{1E69A12C-7443-4621-A761-0CD59B67ABD8}"/>
              </a:ext>
            </a:extLst>
          </p:cNvPr>
          <p:cNvSpPr>
            <a:spLocks noGrp="1"/>
          </p:cNvSpPr>
          <p:nvPr>
            <p:ph type="ftr" sz="quarter" idx="11"/>
          </p:nvPr>
        </p:nvSpPr>
        <p:spPr>
          <a:xfrm>
            <a:off x="7285814" y="6477001"/>
            <a:ext cx="1713338" cy="381000"/>
          </a:xfrm>
        </p:spPr>
        <p:txBody>
          <a:bodyPr/>
          <a:lstStyle/>
          <a:p>
            <a:r>
              <a:rPr lang="en-US" sz="700" dirty="0">
                <a:solidFill>
                  <a:schemeClr val="tx1"/>
                </a:solidFill>
              </a:rPr>
              <a:t>© Mrs. P's Interactive Classroom 2020</a:t>
            </a:r>
          </a:p>
        </p:txBody>
      </p:sp>
      <p:sp>
        <p:nvSpPr>
          <p:cNvPr id="6" name="Title 5">
            <a:extLst>
              <a:ext uri="{FF2B5EF4-FFF2-40B4-BE49-F238E27FC236}">
                <a16:creationId xmlns:a16="http://schemas.microsoft.com/office/drawing/2014/main" id="{4E2467C6-4651-4D6C-4104-A572D5690566}"/>
              </a:ext>
            </a:extLst>
          </p:cNvPr>
          <p:cNvSpPr>
            <a:spLocks noGrp="1"/>
          </p:cNvSpPr>
          <p:nvPr>
            <p:ph type="title"/>
          </p:nvPr>
        </p:nvSpPr>
        <p:spPr>
          <a:xfrm>
            <a:off x="301752" y="379476"/>
            <a:ext cx="8534400" cy="758952"/>
          </a:xfrm>
        </p:spPr>
        <p:txBody>
          <a:bodyPr>
            <a:normAutofit fontScale="90000"/>
          </a:bodyPr>
          <a:lstStyle/>
          <a:p>
            <a:r>
              <a:rPr lang="en-US" sz="3600" b="1" dirty="0"/>
              <a:t>Absolute Advantage vs </a:t>
            </a:r>
            <a:br>
              <a:rPr lang="en-US" sz="3600" b="1" dirty="0"/>
            </a:br>
            <a:r>
              <a:rPr lang="en-US" sz="3600" b="1" dirty="0"/>
              <a:t>Comparative Advantage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rPr>
              <a:t>Absolute vs. Comparative Advantage</a:t>
            </a:r>
          </a:p>
        </p:txBody>
      </p:sp>
      <p:sp>
        <p:nvSpPr>
          <p:cNvPr id="3" name="Content Placeholder 2"/>
          <p:cNvSpPr>
            <a:spLocks noGrp="1"/>
          </p:cNvSpPr>
          <p:nvPr>
            <p:ph sz="quarter" idx="1"/>
          </p:nvPr>
        </p:nvSpPr>
        <p:spPr>
          <a:xfrm>
            <a:off x="301752" y="1527048"/>
            <a:ext cx="8503920" cy="4937252"/>
          </a:xfrm>
        </p:spPr>
        <p:txBody>
          <a:bodyPr>
            <a:normAutofit lnSpcReduction="10000"/>
          </a:bodyPr>
          <a:lstStyle/>
          <a:p>
            <a:r>
              <a:rPr lang="en-US" b="1" dirty="0">
                <a:solidFill>
                  <a:schemeClr val="accent1">
                    <a:lumMod val="75000"/>
                  </a:schemeClr>
                </a:solidFill>
              </a:rPr>
              <a:t>What is absolute advantage?</a:t>
            </a:r>
          </a:p>
          <a:p>
            <a:pPr lvl="1"/>
            <a:r>
              <a:rPr lang="en-US" b="1" dirty="0">
                <a:solidFill>
                  <a:srgbClr val="FF0000"/>
                </a:solidFill>
              </a:rPr>
              <a:t>When one country has a natural complete advantage over another country in producing a good or service efficiently</a:t>
            </a:r>
          </a:p>
          <a:p>
            <a:pPr lvl="2"/>
            <a:r>
              <a:rPr lang="en-US" b="1" dirty="0">
                <a:solidFill>
                  <a:schemeClr val="accent1">
                    <a:lumMod val="75000"/>
                  </a:schemeClr>
                </a:solidFill>
              </a:rPr>
              <a:t>Example: Julie had the absolute advantage in typing over Josh in the warm up activity</a:t>
            </a:r>
          </a:p>
          <a:p>
            <a:r>
              <a:rPr lang="en-US" b="1" dirty="0">
                <a:solidFill>
                  <a:schemeClr val="accent1">
                    <a:lumMod val="75000"/>
                  </a:schemeClr>
                </a:solidFill>
              </a:rPr>
              <a:t>What is comparative advantage?</a:t>
            </a:r>
          </a:p>
          <a:p>
            <a:pPr lvl="1"/>
            <a:r>
              <a:rPr lang="en-US" b="1" dirty="0">
                <a:solidFill>
                  <a:srgbClr val="FF0000"/>
                </a:solidFill>
              </a:rPr>
              <a:t>When one country produces a good or service at a lower opportunity cost than another country</a:t>
            </a:r>
          </a:p>
          <a:p>
            <a:pPr lvl="2"/>
            <a:r>
              <a:rPr lang="en-US" b="1" dirty="0">
                <a:solidFill>
                  <a:schemeClr val="accent1">
                    <a:lumMod val="75000"/>
                  </a:schemeClr>
                </a:solidFill>
              </a:rPr>
              <a:t>Example: Josh had the comparative advantage in typing over Julie in the warm up activity because he had a lower opportunity cost</a:t>
            </a:r>
          </a:p>
          <a:p>
            <a:pPr lvl="2"/>
            <a:r>
              <a:rPr lang="en-US" b="1" dirty="0">
                <a:solidFill>
                  <a:schemeClr val="accent1">
                    <a:lumMod val="75000"/>
                  </a:schemeClr>
                </a:solidFill>
              </a:rPr>
              <a:t>This is why developed nations trade with other nations even though they could produce the products themselves</a:t>
            </a:r>
          </a:p>
          <a:p>
            <a:pPr lvl="1"/>
            <a:endParaRPr lang="en-US" b="1" dirty="0">
              <a:solidFill>
                <a:srgbClr val="FF0000"/>
              </a:solidFill>
            </a:endParaRPr>
          </a:p>
          <a:p>
            <a:pPr lvl="1"/>
            <a:endParaRPr lang="en-US" b="1" dirty="0">
              <a:solidFill>
                <a:srgbClr val="0070C0"/>
              </a:solidFill>
            </a:endParaRPr>
          </a:p>
        </p:txBody>
      </p:sp>
      <p:sp>
        <p:nvSpPr>
          <p:cNvPr id="4" name="Footer Placeholder 1">
            <a:extLst>
              <a:ext uri="{FF2B5EF4-FFF2-40B4-BE49-F238E27FC236}">
                <a16:creationId xmlns:a16="http://schemas.microsoft.com/office/drawing/2014/main" id="{FB7B1A1C-E5C8-4473-A18D-3807FA50E25E}"/>
              </a:ext>
            </a:extLst>
          </p:cNvPr>
          <p:cNvSpPr>
            <a:spLocks noGrp="1"/>
          </p:cNvSpPr>
          <p:nvPr>
            <p:ph type="ftr" sz="quarter" idx="11"/>
          </p:nvPr>
        </p:nvSpPr>
        <p:spPr>
          <a:xfrm>
            <a:off x="7285814" y="6477001"/>
            <a:ext cx="1713338" cy="381000"/>
          </a:xfrm>
        </p:spPr>
        <p:txBody>
          <a:bodyPr/>
          <a:lstStyle/>
          <a:p>
            <a:r>
              <a:rPr lang="en-US" sz="700" dirty="0">
                <a:solidFill>
                  <a:schemeClr val="tx1"/>
                </a:solidFill>
              </a:rPr>
              <a:t>© Mrs. P's Interactive Classroom 2020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solidFill>
              </a:rPr>
              <a:t>Think About It</a:t>
            </a:r>
          </a:p>
        </p:txBody>
      </p:sp>
      <p:sp>
        <p:nvSpPr>
          <p:cNvPr id="3" name="Content Placeholder 2"/>
          <p:cNvSpPr>
            <a:spLocks noGrp="1"/>
          </p:cNvSpPr>
          <p:nvPr>
            <p:ph sz="quarter" idx="1"/>
          </p:nvPr>
        </p:nvSpPr>
        <p:spPr/>
        <p:txBody>
          <a:bodyPr/>
          <a:lstStyle/>
          <a:p>
            <a:r>
              <a:rPr lang="en-US" b="1" dirty="0">
                <a:solidFill>
                  <a:schemeClr val="accent1">
                    <a:lumMod val="75000"/>
                  </a:schemeClr>
                </a:solidFill>
              </a:rPr>
              <a:t>What does the US have comparative advantage in producing? What does China have comparative advantage in producing?</a:t>
            </a:r>
          </a:p>
          <a:p>
            <a:pPr lvl="1">
              <a:buNone/>
            </a:pPr>
            <a:endParaRPr lang="en-US" b="1" dirty="0">
              <a:solidFill>
                <a:srgbClr val="0070C0"/>
              </a:solidFill>
            </a:endParaRPr>
          </a:p>
          <a:p>
            <a:endParaRPr lang="en-US" b="1" dirty="0">
              <a:solidFill>
                <a:srgbClr val="0070C0"/>
              </a:solidFill>
            </a:endParaRPr>
          </a:p>
          <a:p>
            <a:endParaRPr lang="en-US" b="1" dirty="0">
              <a:solidFill>
                <a:srgbClr val="0070C0"/>
              </a:solidFill>
            </a:endParaRPr>
          </a:p>
          <a:p>
            <a:endParaRPr lang="en-US" b="1" dirty="0">
              <a:solidFill>
                <a:srgbClr val="0070C0"/>
              </a:solidFill>
            </a:endParaRPr>
          </a:p>
          <a:p>
            <a:endParaRPr lang="en-US" dirty="0"/>
          </a:p>
        </p:txBody>
      </p:sp>
      <p:sp>
        <p:nvSpPr>
          <p:cNvPr id="4" name="Footer Placeholder 1">
            <a:extLst>
              <a:ext uri="{FF2B5EF4-FFF2-40B4-BE49-F238E27FC236}">
                <a16:creationId xmlns:a16="http://schemas.microsoft.com/office/drawing/2014/main" id="{954B8179-C7EF-4B67-BAFE-566378A75767}"/>
              </a:ext>
            </a:extLst>
          </p:cNvPr>
          <p:cNvSpPr>
            <a:spLocks noGrp="1"/>
          </p:cNvSpPr>
          <p:nvPr>
            <p:ph type="ftr" sz="quarter" idx="11"/>
          </p:nvPr>
        </p:nvSpPr>
        <p:spPr>
          <a:xfrm>
            <a:off x="7285814" y="6477001"/>
            <a:ext cx="1713338" cy="381000"/>
          </a:xfrm>
        </p:spPr>
        <p:txBody>
          <a:bodyPr/>
          <a:lstStyle/>
          <a:p>
            <a:r>
              <a:rPr lang="en-US" sz="700" dirty="0">
                <a:solidFill>
                  <a:schemeClr val="tx1"/>
                </a:solidFill>
              </a:rPr>
              <a:t>© Mrs. P's Interactive Classroom 2020</a:t>
            </a:r>
          </a:p>
        </p:txBody>
      </p:sp>
    </p:spTree>
    <p:extLst>
      <p:ext uri="{BB962C8B-B14F-4D97-AF65-F5344CB8AC3E}">
        <p14:creationId xmlns:p14="http://schemas.microsoft.com/office/powerpoint/2010/main" val="103249528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chemeClr val="accent1"/>
                </a:solidFill>
              </a:rPr>
              <a:t>Factors Influencing Comparative Advantage</a:t>
            </a:r>
          </a:p>
        </p:txBody>
      </p:sp>
      <p:sp>
        <p:nvSpPr>
          <p:cNvPr id="3" name="Content Placeholder 2"/>
          <p:cNvSpPr>
            <a:spLocks noGrp="1"/>
          </p:cNvSpPr>
          <p:nvPr>
            <p:ph sz="quarter" idx="1"/>
          </p:nvPr>
        </p:nvSpPr>
        <p:spPr/>
        <p:txBody>
          <a:bodyPr>
            <a:normAutofit/>
          </a:bodyPr>
          <a:lstStyle/>
          <a:p>
            <a:r>
              <a:rPr lang="en-US" b="1" dirty="0">
                <a:solidFill>
                  <a:schemeClr val="accent1">
                    <a:lumMod val="75000"/>
                  </a:schemeClr>
                </a:solidFill>
              </a:rPr>
              <a:t>What factors can influence whether a country has comparative advantage or not?</a:t>
            </a:r>
          </a:p>
          <a:p>
            <a:pPr lvl="1"/>
            <a:r>
              <a:rPr lang="en-US" b="1" dirty="0">
                <a:solidFill>
                  <a:schemeClr val="accent1">
                    <a:lumMod val="75000"/>
                  </a:schemeClr>
                </a:solidFill>
              </a:rPr>
              <a:t>Climate: </a:t>
            </a:r>
            <a:r>
              <a:rPr lang="en-US" b="1" dirty="0">
                <a:solidFill>
                  <a:srgbClr val="FF0000"/>
                </a:solidFill>
              </a:rPr>
              <a:t>If a country has a better climate for what they’re producing, they might have a comparative advantage </a:t>
            </a:r>
          </a:p>
          <a:p>
            <a:pPr lvl="1"/>
            <a:r>
              <a:rPr lang="en-US" b="1" dirty="0">
                <a:solidFill>
                  <a:schemeClr val="accent1">
                    <a:lumMod val="75000"/>
                  </a:schemeClr>
                </a:solidFill>
              </a:rPr>
              <a:t>Factors of Production: </a:t>
            </a:r>
            <a:r>
              <a:rPr lang="en-US" b="1" dirty="0">
                <a:solidFill>
                  <a:srgbClr val="FF0000"/>
                </a:solidFill>
              </a:rPr>
              <a:t>If a country has more of a natural resource, they might have a comparative advantage</a:t>
            </a:r>
          </a:p>
          <a:p>
            <a:pPr lvl="1"/>
            <a:r>
              <a:rPr lang="en-US" b="1" dirty="0">
                <a:solidFill>
                  <a:schemeClr val="accent1">
                    <a:lumMod val="75000"/>
                  </a:schemeClr>
                </a:solidFill>
              </a:rPr>
              <a:t>Technology: </a:t>
            </a:r>
            <a:r>
              <a:rPr lang="en-US" b="1" dirty="0">
                <a:solidFill>
                  <a:srgbClr val="FF0000"/>
                </a:solidFill>
              </a:rPr>
              <a:t>If a country has greater access to technology, they might have a comparative advantage</a:t>
            </a:r>
          </a:p>
          <a:p>
            <a:pPr lvl="1"/>
            <a:endParaRPr lang="en-US" b="1" dirty="0">
              <a:solidFill>
                <a:srgbClr val="FF0000"/>
              </a:solidFill>
            </a:endParaRPr>
          </a:p>
          <a:p>
            <a:pPr lvl="1"/>
            <a:endParaRPr lang="en-US" b="1" dirty="0">
              <a:solidFill>
                <a:srgbClr val="0070C0"/>
              </a:solidFill>
            </a:endParaRPr>
          </a:p>
        </p:txBody>
      </p:sp>
      <p:sp>
        <p:nvSpPr>
          <p:cNvPr id="4" name="Footer Placeholder 1">
            <a:extLst>
              <a:ext uri="{FF2B5EF4-FFF2-40B4-BE49-F238E27FC236}">
                <a16:creationId xmlns:a16="http://schemas.microsoft.com/office/drawing/2014/main" id="{4641DE70-7C17-4521-9D59-4CB1027683B5}"/>
              </a:ext>
            </a:extLst>
          </p:cNvPr>
          <p:cNvSpPr>
            <a:spLocks noGrp="1"/>
          </p:cNvSpPr>
          <p:nvPr>
            <p:ph type="ftr" sz="quarter" idx="11"/>
          </p:nvPr>
        </p:nvSpPr>
        <p:spPr>
          <a:xfrm>
            <a:off x="7285814" y="6477001"/>
            <a:ext cx="1713338" cy="381000"/>
          </a:xfrm>
        </p:spPr>
        <p:txBody>
          <a:bodyPr/>
          <a:lstStyle/>
          <a:p>
            <a:r>
              <a:rPr lang="en-US" sz="700" dirty="0">
                <a:solidFill>
                  <a:schemeClr val="tx1"/>
                </a:solidFill>
              </a:rPr>
              <a:t>© Mrs. P's Interactive Classroom 2020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solidFill>
              </a:rPr>
              <a:t>Think About It</a:t>
            </a:r>
          </a:p>
        </p:txBody>
      </p:sp>
      <p:sp>
        <p:nvSpPr>
          <p:cNvPr id="3" name="Content Placeholder 2"/>
          <p:cNvSpPr>
            <a:spLocks noGrp="1"/>
          </p:cNvSpPr>
          <p:nvPr>
            <p:ph sz="quarter" idx="1"/>
          </p:nvPr>
        </p:nvSpPr>
        <p:spPr/>
        <p:txBody>
          <a:bodyPr/>
          <a:lstStyle/>
          <a:p>
            <a:r>
              <a:rPr lang="en-US" b="1" dirty="0">
                <a:solidFill>
                  <a:schemeClr val="accent1">
                    <a:lumMod val="75000"/>
                  </a:schemeClr>
                </a:solidFill>
              </a:rPr>
              <a:t>Why do you buy products made in other countries even though there are probably similar products made in the US?</a:t>
            </a:r>
          </a:p>
          <a:p>
            <a:pPr lvl="1">
              <a:buNone/>
            </a:pPr>
            <a:endParaRPr lang="en-US" b="1" dirty="0">
              <a:solidFill>
                <a:srgbClr val="0070C0"/>
              </a:solidFill>
            </a:endParaRPr>
          </a:p>
          <a:p>
            <a:endParaRPr lang="en-US" b="1" dirty="0">
              <a:solidFill>
                <a:srgbClr val="0070C0"/>
              </a:solidFill>
            </a:endParaRPr>
          </a:p>
          <a:p>
            <a:endParaRPr lang="en-US" b="1" dirty="0">
              <a:solidFill>
                <a:srgbClr val="0070C0"/>
              </a:solidFill>
            </a:endParaRPr>
          </a:p>
          <a:p>
            <a:endParaRPr lang="en-US" b="1" dirty="0">
              <a:solidFill>
                <a:srgbClr val="0070C0"/>
              </a:solidFill>
            </a:endParaRPr>
          </a:p>
          <a:p>
            <a:endParaRPr lang="en-US" dirty="0"/>
          </a:p>
        </p:txBody>
      </p:sp>
      <p:sp>
        <p:nvSpPr>
          <p:cNvPr id="4" name="Footer Placeholder 1">
            <a:extLst>
              <a:ext uri="{FF2B5EF4-FFF2-40B4-BE49-F238E27FC236}">
                <a16:creationId xmlns:a16="http://schemas.microsoft.com/office/drawing/2014/main" id="{5CEC33F2-58B6-43BF-A2AC-8BEE08D0B0B0}"/>
              </a:ext>
            </a:extLst>
          </p:cNvPr>
          <p:cNvSpPr>
            <a:spLocks noGrp="1"/>
          </p:cNvSpPr>
          <p:nvPr>
            <p:ph type="ftr" sz="quarter" idx="11"/>
          </p:nvPr>
        </p:nvSpPr>
        <p:spPr>
          <a:xfrm>
            <a:off x="7285814" y="6477001"/>
            <a:ext cx="1713338" cy="381000"/>
          </a:xfrm>
        </p:spPr>
        <p:txBody>
          <a:bodyPr/>
          <a:lstStyle/>
          <a:p>
            <a:r>
              <a:rPr lang="en-US" sz="700" dirty="0">
                <a:solidFill>
                  <a:schemeClr val="tx1"/>
                </a:solidFill>
              </a:rPr>
              <a:t>© Mrs. P's Interactive Classroom 2020</a:t>
            </a:r>
          </a:p>
        </p:txBody>
      </p:sp>
    </p:spTree>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TM03457496[[fn=Parallax]]</Template>
  <TotalTime>20594</TotalTime>
  <Words>482</Words>
  <Application>Microsoft Office PowerPoint</Application>
  <PresentationFormat>On-screen Show (4:3)</PresentationFormat>
  <Paragraphs>50</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Georgia</vt:lpstr>
      <vt:lpstr>Wingdings</vt:lpstr>
      <vt:lpstr>Wingdings 2</vt:lpstr>
      <vt:lpstr>Civic</vt:lpstr>
      <vt:lpstr>Absolute Advantage vs Comparative Advantage</vt:lpstr>
      <vt:lpstr>Absolute Advantage vs  Comparative Advantage</vt:lpstr>
      <vt:lpstr>Absolute Advantage vs  Comparative Advantage</vt:lpstr>
      <vt:lpstr>Absolute Advantage vs  Comparative Advantage</vt:lpstr>
      <vt:lpstr>Absolute vs. Comparative Advantage</vt:lpstr>
      <vt:lpstr>Think About It</vt:lpstr>
      <vt:lpstr>Factors Influencing Comparative Advantage</vt:lpstr>
      <vt:lpstr>Think About 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Sanine</dc:creator>
  <cp:lastModifiedBy>Greg Scott</cp:lastModifiedBy>
  <cp:revision>156</cp:revision>
  <cp:lastPrinted>2023-08-27T22:52:49Z</cp:lastPrinted>
  <dcterms:created xsi:type="dcterms:W3CDTF">2014-09-12T02:18:09Z</dcterms:created>
  <dcterms:modified xsi:type="dcterms:W3CDTF">2023-08-27T23:17:47Z</dcterms:modified>
</cp:coreProperties>
</file>